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6"/>
  </p:notesMasterIdLst>
  <p:sldIdLst>
    <p:sldId id="275" r:id="rId3"/>
    <p:sldId id="257" r:id="rId4"/>
    <p:sldId id="279" r:id="rId5"/>
    <p:sldId id="312" r:id="rId6"/>
    <p:sldId id="278" r:id="rId7"/>
    <p:sldId id="560" r:id="rId8"/>
    <p:sldId id="556" r:id="rId9"/>
    <p:sldId id="258" r:id="rId10"/>
    <p:sldId id="557" r:id="rId11"/>
    <p:sldId id="264" r:id="rId12"/>
    <p:sldId id="263" r:id="rId13"/>
    <p:sldId id="558" r:id="rId14"/>
    <p:sldId id="559" r:id="rId15"/>
    <p:sldId id="269" r:id="rId16"/>
    <p:sldId id="270" r:id="rId17"/>
    <p:sldId id="561" r:id="rId18"/>
    <p:sldId id="550" r:id="rId19"/>
    <p:sldId id="551" r:id="rId20"/>
    <p:sldId id="553" r:id="rId21"/>
    <p:sldId id="540" r:id="rId22"/>
    <p:sldId id="541" r:id="rId23"/>
    <p:sldId id="298"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4BBAE-3598-459A-971C-31421429BC87}" v="21" dt="2024-08-26T03:09:31.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76" d="100"/>
          <a:sy n="76" d="100"/>
        </p:scale>
        <p:origin x="2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25779-A621-446F-A8C3-EFC8A56CBDA5}"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B3DD9077-D600-466F-96E5-EA42330694D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rPr>
            <a:t>Arif “</a:t>
          </a:r>
          <a:r>
            <a:rPr kumimoji="0" lang="en-US" sz="1600" b="0" i="0" u="none" strike="noStrike" cap="none" normalizeH="0" baseline="0" dirty="0" err="1">
              <a:ln/>
              <a:effectLst/>
              <a:latin typeface="Arial" charset="0"/>
            </a:rPr>
            <a:t>Mak</a:t>
          </a:r>
          <a:r>
            <a:rPr kumimoji="0" lang="en-US" sz="1600" b="0" i="0" u="none" strike="noStrike" cap="none" normalizeH="0" baseline="0" dirty="0">
              <a:ln/>
              <a:effectLst/>
              <a:latin typeface="Arial" charset="0"/>
            </a:rPr>
            <a:t>” Karim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rPr>
            <a:t>Director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rPr>
            <a:t>Cost Allocation Services</a:t>
          </a:r>
        </a:p>
      </dgm:t>
    </dgm:pt>
    <dgm:pt modelId="{1940AFC2-85CE-43B7-8FB9-6715722AFF6A}" type="parTrans" cxnId="{0752717A-CFD0-4F18-8A03-4456B5790C10}">
      <dgm:prSet/>
      <dgm:spPr/>
      <dgm:t>
        <a:bodyPr/>
        <a:lstStyle/>
        <a:p>
          <a:endParaRPr lang="en-US"/>
        </a:p>
      </dgm:t>
    </dgm:pt>
    <dgm:pt modelId="{67496537-B713-4207-B356-32E2104BFC70}" type="sibTrans" cxnId="{0752717A-CFD0-4F18-8A03-4456B5790C10}">
      <dgm:prSet/>
      <dgm:spPr/>
      <dgm:t>
        <a:bodyPr/>
        <a:lstStyle/>
        <a:p>
          <a:endParaRPr lang="en-US"/>
        </a:p>
      </dgm:t>
    </dgm:pt>
    <dgm:pt modelId="{B527994B-065C-4E36-8DB2-59272CAEA21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effectLst/>
              <a:latin typeface="Arial" charset="0"/>
            </a:rPr>
            <a:t>Central States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effectLst/>
              <a:latin typeface="Arial" charset="0"/>
            </a:rPr>
            <a:t>Dallas, TX</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400" b="1" dirty="0">
              <a:solidFill>
                <a:schemeClr val="bg1"/>
              </a:solidFill>
            </a:rPr>
            <a:t>Director – Moved to National</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400" b="1" dirty="0">
              <a:solidFill>
                <a:schemeClr val="bg1"/>
              </a:solidFill>
            </a:rPr>
            <a:t>Lola Oluborode</a:t>
          </a:r>
          <a:endParaRPr kumimoji="0" lang="en-US" sz="1400" b="1" i="0" u="none" strike="noStrike"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chemeClr val="bg1"/>
              </a:solidFill>
              <a:effectLst/>
              <a:latin typeface="Arial" charset="0"/>
            </a:rPr>
            <a:t>Branch Chief</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rgbClr val="FFFF00"/>
              </a:solidFill>
              <a:effectLst/>
              <a:latin typeface="Arial" charset="0"/>
            </a:rPr>
            <a:t>State/Local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rgbClr val="FFFF00"/>
              </a:solidFill>
              <a:effectLst/>
              <a:latin typeface="Arial" charset="0"/>
            </a:rPr>
            <a:t>ELIMINATED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effectLst/>
            <a:latin typeface="Arial" charset="0"/>
          </a:endParaRPr>
        </a:p>
      </dgm:t>
    </dgm:pt>
    <dgm:pt modelId="{F19827C2-3921-4342-A96C-ABC3CC223AE6}" type="parTrans" cxnId="{FCA33796-F99B-42B5-A672-BEA8D5927D14}">
      <dgm:prSet/>
      <dgm:spPr/>
      <dgm:t>
        <a:bodyPr/>
        <a:lstStyle/>
        <a:p>
          <a:endParaRPr lang="en-US"/>
        </a:p>
      </dgm:t>
    </dgm:pt>
    <dgm:pt modelId="{2F96E5FA-0434-4531-85BA-14BE41AA42C6}" type="sibTrans" cxnId="{FCA33796-F99B-42B5-A672-BEA8D5927D14}">
      <dgm:prSet/>
      <dgm:spPr/>
      <dgm:t>
        <a:bodyPr/>
        <a:lstStyle/>
        <a:p>
          <a:endParaRPr lang="en-US"/>
        </a:p>
      </dgm:t>
    </dgm:pt>
    <dgm:pt modelId="{C802DAF5-40D7-420F-9082-A9E231588B3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effectLst/>
              <a:latin typeface="Arial" charset="0"/>
            </a:rPr>
            <a:t>Western Field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effectLst/>
              <a:latin typeface="Arial" charset="0"/>
            </a:rPr>
            <a:t>San Fran, CA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chemeClr val="bg1"/>
              </a:solidFill>
              <a:effectLst/>
              <a:latin typeface="Arial" charset="0"/>
            </a:rPr>
            <a:t>Director – ELIMINATED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chemeClr val="bg1"/>
              </a:solidFill>
              <a:effectLst/>
              <a:latin typeface="Arial" charset="0"/>
            </a:rPr>
            <a:t>Lucy Siow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chemeClr val="bg1"/>
              </a:solidFill>
              <a:effectLst/>
              <a:latin typeface="Arial" charset="0"/>
            </a:rPr>
            <a:t>Branch Chief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rgbClr val="FFFF00"/>
              </a:solidFill>
              <a:effectLst/>
              <a:latin typeface="Arial" charset="0"/>
            </a:rPr>
            <a:t>State/Local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rgbClr val="FFFF00"/>
              </a:solidFill>
              <a:effectLst/>
              <a:latin typeface="Arial" charset="0"/>
            </a:rPr>
            <a:t>Cora Coleman</a:t>
          </a:r>
        </a:p>
      </dgm:t>
    </dgm:pt>
    <dgm:pt modelId="{CEB896E4-0D30-457C-9EBD-F46633D8408B}" type="parTrans" cxnId="{6E2FF8C1-FC6F-440A-80D6-AAF5F511E651}">
      <dgm:prSet/>
      <dgm:spPr/>
      <dgm:t>
        <a:bodyPr/>
        <a:lstStyle/>
        <a:p>
          <a:endParaRPr lang="en-US"/>
        </a:p>
      </dgm:t>
    </dgm:pt>
    <dgm:pt modelId="{3D73EC6D-77C4-47B5-8E91-D9F2823CC071}" type="sibTrans" cxnId="{6E2FF8C1-FC6F-440A-80D6-AAF5F511E651}">
      <dgm:prSet/>
      <dgm:spPr/>
      <dgm:t>
        <a:bodyPr/>
        <a:lstStyle/>
        <a:p>
          <a:endParaRPr lang="en-US"/>
        </a:p>
      </dgm:t>
    </dgm:pt>
    <dgm:pt modelId="{29362495-17D8-4F57-84D7-78C82839E5C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effectLst/>
              <a:latin typeface="Arial" charset="0"/>
            </a:rPr>
            <a:t>Northeast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effectLst/>
              <a:latin typeface="Arial" charset="0"/>
            </a:rPr>
            <a:t>New York, NY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chemeClr val="bg1"/>
              </a:solidFill>
              <a:effectLst/>
              <a:latin typeface="Arial" charset="0"/>
            </a:rPr>
            <a:t>Director – ELIMINATED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chemeClr val="bg1"/>
              </a:solidFill>
              <a:effectLst/>
              <a:latin typeface="Arial" charset="0"/>
            </a:rPr>
            <a:t>Mike Leonard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chemeClr val="bg1"/>
              </a:solidFill>
              <a:effectLst/>
              <a:latin typeface="Arial" charset="0"/>
            </a:rPr>
            <a:t>Branch Chief – C&amp;U, N/P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chemeClr val="bg1"/>
              </a:solidFill>
              <a:effectLst/>
              <a:latin typeface="Arial" charset="0"/>
            </a:rPr>
            <a:t>Mike Stanco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chemeClr val="bg1"/>
              </a:solidFill>
              <a:effectLst/>
              <a:latin typeface="Arial" charset="0"/>
            </a:rPr>
            <a:t>Branch Chief – N/P, Hospita</a:t>
          </a:r>
          <a:r>
            <a:rPr kumimoji="0" lang="en-US" sz="1200" b="0" i="0" u="none" strike="noStrike" cap="none" normalizeH="0" baseline="0" dirty="0">
              <a:ln/>
              <a:solidFill>
                <a:schemeClr val="bg2">
                  <a:lumMod val="90000"/>
                </a:schemeClr>
              </a:solidFill>
              <a:effectLst/>
              <a:latin typeface="Arial" charset="0"/>
            </a:rPr>
            <a:t>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solidFill>
              <a:srgbClr val="FFFF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rgbClr val="FFFF00"/>
              </a:solidFill>
              <a:effectLst/>
              <a:latin typeface="Arial" charset="0"/>
            </a:rPr>
            <a:t>State/Local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rgbClr val="FFFF00"/>
              </a:solidFill>
              <a:effectLst/>
              <a:latin typeface="Arial" charset="0"/>
            </a:rPr>
            <a:t>Amritha Sugrim-Singh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effectLst/>
            <a:latin typeface="Arial" charset="0"/>
          </a:endParaRPr>
        </a:p>
      </dgm:t>
    </dgm:pt>
    <dgm:pt modelId="{24902D48-A127-4435-8F81-1D66794D234C}" type="parTrans" cxnId="{76CFA5FA-881B-4EBC-8804-9E7DDBDFEB8B}">
      <dgm:prSet/>
      <dgm:spPr/>
      <dgm:t>
        <a:bodyPr/>
        <a:lstStyle/>
        <a:p>
          <a:endParaRPr lang="en-US"/>
        </a:p>
      </dgm:t>
    </dgm:pt>
    <dgm:pt modelId="{FCC64996-6481-4445-B572-3279904C4D70}" type="sibTrans" cxnId="{76CFA5FA-881B-4EBC-8804-9E7DDBDFEB8B}">
      <dgm:prSet/>
      <dgm:spPr/>
      <dgm:t>
        <a:bodyPr/>
        <a:lstStyle/>
        <a:p>
          <a:endParaRPr lang="en-US"/>
        </a:p>
      </dgm:t>
    </dgm:pt>
    <dgm:pt modelId="{2BD4C89C-CEDD-44C8-AE49-C48D843EDC35}" type="asst">
      <dgm:prSet custT="1"/>
      <dgm:spPr/>
      <dgm:t>
        <a:bodyPr/>
        <a:lstStyle/>
        <a:p>
          <a:r>
            <a:rPr lang="en-US" sz="2000" dirty="0"/>
            <a:t>Darryl Mayes</a:t>
          </a:r>
        </a:p>
        <a:p>
          <a:r>
            <a:rPr lang="en-US" sz="2000" dirty="0"/>
            <a:t>Deputy Director</a:t>
          </a:r>
        </a:p>
      </dgm:t>
    </dgm:pt>
    <dgm:pt modelId="{78BC08DB-C55F-40BA-A4B4-943D1BADF614}" type="sibTrans" cxnId="{34B61BCB-C28B-4CC3-BA19-706E339849B8}">
      <dgm:prSet/>
      <dgm:spPr/>
      <dgm:t>
        <a:bodyPr/>
        <a:lstStyle/>
        <a:p>
          <a:endParaRPr lang="en-US"/>
        </a:p>
      </dgm:t>
    </dgm:pt>
    <dgm:pt modelId="{676668B6-DD13-4262-A0B4-7A9D31895687}" type="parTrans" cxnId="{34B61BCB-C28B-4CC3-BA19-706E339849B8}">
      <dgm:prSet/>
      <dgm:spPr/>
      <dgm:t>
        <a:bodyPr/>
        <a:lstStyle/>
        <a:p>
          <a:endParaRPr lang="en-US"/>
        </a:p>
      </dgm:t>
    </dgm:pt>
    <dgm:pt modelId="{C82C5701-40A2-43A3-857F-47AD6B40058F}">
      <dgm:prSet custT="1"/>
      <dgm:spPr>
        <a:ln>
          <a:solidFill>
            <a:schemeClr val="accent2">
              <a:lumMod val="60000"/>
              <a:lumOff val="40000"/>
            </a:schemeClr>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effectLst/>
              <a:latin typeface="Arial" charset="0"/>
            </a:rPr>
            <a:t>Mid-Atlantic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effectLst/>
              <a:latin typeface="Arial" charset="0"/>
            </a:rPr>
            <a:t>Rockville, MD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chemeClr val="bg1"/>
              </a:solidFill>
              <a:effectLst/>
              <a:latin typeface="Arial" charset="0"/>
            </a:rPr>
            <a:t>Director – Moved to Deputy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solidFill>
                <a:schemeClr val="bg1"/>
              </a:solidFill>
              <a:effectLst/>
              <a:latin typeface="Arial" charset="0"/>
            </a:rPr>
            <a:t>Steven Zuraf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chemeClr val="bg1"/>
              </a:solidFill>
              <a:effectLst/>
              <a:latin typeface="Arial" charset="0"/>
            </a:rPr>
            <a:t>Branch Chief</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rgbClr val="FFFF00"/>
              </a:solidFill>
              <a:effectLst/>
              <a:latin typeface="Arial" charset="0"/>
            </a:rPr>
            <a:t>State/Local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solidFill>
                <a:srgbClr val="FFFF00"/>
              </a:solidFill>
              <a:effectLst/>
              <a:latin typeface="Arial" charset="0"/>
            </a:rPr>
            <a:t>ELIMINATED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effectLst/>
            <a:latin typeface="Arial" charset="0"/>
          </a:endParaRPr>
        </a:p>
      </dgm:t>
    </dgm:pt>
    <dgm:pt modelId="{49E5D99C-A71B-4676-9759-14245E5BBF48}" type="sibTrans" cxnId="{387FE976-E6BD-4BE3-AC10-3602B5766776}">
      <dgm:prSet/>
      <dgm:spPr/>
      <dgm:t>
        <a:bodyPr/>
        <a:lstStyle/>
        <a:p>
          <a:endParaRPr lang="en-US"/>
        </a:p>
      </dgm:t>
    </dgm:pt>
    <dgm:pt modelId="{FD34556F-B4B9-4FB7-B2CA-53B08597A567}" type="parTrans" cxnId="{387FE976-E6BD-4BE3-AC10-3602B5766776}">
      <dgm:prSet/>
      <dgm:spPr/>
      <dgm:t>
        <a:bodyPr/>
        <a:lstStyle/>
        <a:p>
          <a:endParaRPr lang="en-US"/>
        </a:p>
      </dgm:t>
    </dgm:pt>
    <dgm:pt modelId="{5CE89DA4-B8F3-4FB0-8DF3-A3AAA23F73D4}" type="pres">
      <dgm:prSet presAssocID="{4D425779-A621-446F-A8C3-EFC8A56CBDA5}" presName="hierChild1" presStyleCnt="0">
        <dgm:presLayoutVars>
          <dgm:orgChart val="1"/>
          <dgm:chPref val="1"/>
          <dgm:dir/>
          <dgm:animOne val="branch"/>
          <dgm:animLvl val="lvl"/>
          <dgm:resizeHandles/>
        </dgm:presLayoutVars>
      </dgm:prSet>
      <dgm:spPr/>
    </dgm:pt>
    <dgm:pt modelId="{763EE118-D0D3-4911-A8DC-6DBF090C2706}" type="pres">
      <dgm:prSet presAssocID="{B3DD9077-D600-466F-96E5-EA42330694DE}" presName="hierRoot1" presStyleCnt="0">
        <dgm:presLayoutVars>
          <dgm:hierBranch/>
        </dgm:presLayoutVars>
      </dgm:prSet>
      <dgm:spPr/>
    </dgm:pt>
    <dgm:pt modelId="{42E6BECF-5864-4186-8878-A542D4625510}" type="pres">
      <dgm:prSet presAssocID="{B3DD9077-D600-466F-96E5-EA42330694DE}" presName="rootComposite1" presStyleCnt="0"/>
      <dgm:spPr/>
    </dgm:pt>
    <dgm:pt modelId="{52F78C67-3EC2-4004-B028-6F9EBE24AA23}" type="pres">
      <dgm:prSet presAssocID="{B3DD9077-D600-466F-96E5-EA42330694DE}" presName="rootText1" presStyleLbl="node0" presStyleIdx="0" presStyleCnt="1" custScaleX="230975" custScaleY="84285" custLinFactNeighborX="-482" custLinFactNeighborY="7411">
        <dgm:presLayoutVars>
          <dgm:chPref val="3"/>
        </dgm:presLayoutVars>
      </dgm:prSet>
      <dgm:spPr/>
    </dgm:pt>
    <dgm:pt modelId="{534BB1BA-AE01-4E0A-A49E-C98AA8583D0B}" type="pres">
      <dgm:prSet presAssocID="{B3DD9077-D600-466F-96E5-EA42330694DE}" presName="rootConnector1" presStyleLbl="node1" presStyleIdx="0" presStyleCnt="0"/>
      <dgm:spPr/>
    </dgm:pt>
    <dgm:pt modelId="{51A3B5CD-1C20-4474-BD4B-09121B361E8A}" type="pres">
      <dgm:prSet presAssocID="{B3DD9077-D600-466F-96E5-EA42330694DE}" presName="hierChild2" presStyleCnt="0"/>
      <dgm:spPr/>
    </dgm:pt>
    <dgm:pt modelId="{BF76A130-0298-4857-A910-CE97E0711818}" type="pres">
      <dgm:prSet presAssocID="{FD34556F-B4B9-4FB7-B2CA-53B08597A567}" presName="Name35" presStyleLbl="parChTrans1D2" presStyleIdx="0" presStyleCnt="5"/>
      <dgm:spPr/>
    </dgm:pt>
    <dgm:pt modelId="{432E5728-C8F1-4213-A5DA-1947F83ED8BB}" type="pres">
      <dgm:prSet presAssocID="{C82C5701-40A2-43A3-857F-47AD6B40058F}" presName="hierRoot2" presStyleCnt="0">
        <dgm:presLayoutVars>
          <dgm:hierBranch/>
        </dgm:presLayoutVars>
      </dgm:prSet>
      <dgm:spPr/>
    </dgm:pt>
    <dgm:pt modelId="{79A23E78-F9A7-4442-B501-39E4B1BEEEF3}" type="pres">
      <dgm:prSet presAssocID="{C82C5701-40A2-43A3-857F-47AD6B40058F}" presName="rootComposite" presStyleCnt="0"/>
      <dgm:spPr/>
    </dgm:pt>
    <dgm:pt modelId="{E1B794A5-1428-4131-9355-7CF2DAA0E8DE}" type="pres">
      <dgm:prSet presAssocID="{C82C5701-40A2-43A3-857F-47AD6B40058F}" presName="rootText" presStyleLbl="node2" presStyleIdx="0" presStyleCnt="4" custScaleX="123401" custScaleY="321165" custLinFactNeighborX="4840" custLinFactNeighborY="-14176">
        <dgm:presLayoutVars>
          <dgm:chPref val="3"/>
        </dgm:presLayoutVars>
      </dgm:prSet>
      <dgm:spPr/>
    </dgm:pt>
    <dgm:pt modelId="{10F87755-5690-4928-B7F8-00D86D81F029}" type="pres">
      <dgm:prSet presAssocID="{C82C5701-40A2-43A3-857F-47AD6B40058F}" presName="rootConnector" presStyleLbl="node2" presStyleIdx="0" presStyleCnt="4"/>
      <dgm:spPr/>
    </dgm:pt>
    <dgm:pt modelId="{85EDDE76-F435-4F3A-89E0-734F65592927}" type="pres">
      <dgm:prSet presAssocID="{C82C5701-40A2-43A3-857F-47AD6B40058F}" presName="hierChild4" presStyleCnt="0"/>
      <dgm:spPr/>
    </dgm:pt>
    <dgm:pt modelId="{B051E55E-BB05-4942-B9BF-C319D2A42FE2}" type="pres">
      <dgm:prSet presAssocID="{C82C5701-40A2-43A3-857F-47AD6B40058F}" presName="hierChild5" presStyleCnt="0"/>
      <dgm:spPr/>
    </dgm:pt>
    <dgm:pt modelId="{B4655D2C-6F8C-434C-9F94-63F23D8114EA}" type="pres">
      <dgm:prSet presAssocID="{F19827C2-3921-4342-A96C-ABC3CC223AE6}" presName="Name35" presStyleLbl="parChTrans1D2" presStyleIdx="1" presStyleCnt="5"/>
      <dgm:spPr/>
    </dgm:pt>
    <dgm:pt modelId="{3842C6EA-BE1A-443D-8365-ED2F4624C652}" type="pres">
      <dgm:prSet presAssocID="{B527994B-065C-4E36-8DB2-59272CAEA219}" presName="hierRoot2" presStyleCnt="0">
        <dgm:presLayoutVars>
          <dgm:hierBranch/>
        </dgm:presLayoutVars>
      </dgm:prSet>
      <dgm:spPr/>
    </dgm:pt>
    <dgm:pt modelId="{A97BD55A-5F7E-441F-8E7F-54EFE0E67E62}" type="pres">
      <dgm:prSet presAssocID="{B527994B-065C-4E36-8DB2-59272CAEA219}" presName="rootComposite" presStyleCnt="0"/>
      <dgm:spPr/>
    </dgm:pt>
    <dgm:pt modelId="{1BA7641A-A776-4947-B835-F7228EB93DBE}" type="pres">
      <dgm:prSet presAssocID="{B527994B-065C-4E36-8DB2-59272CAEA219}" presName="rootText" presStyleLbl="node2" presStyleIdx="1" presStyleCnt="4" custScaleX="131963" custScaleY="317096" custLinFactNeighborX="944" custLinFactNeighborY="-17747">
        <dgm:presLayoutVars>
          <dgm:chPref val="3"/>
        </dgm:presLayoutVars>
      </dgm:prSet>
      <dgm:spPr/>
    </dgm:pt>
    <dgm:pt modelId="{F320A50E-B0AC-432E-804E-08E71DDC8FC1}" type="pres">
      <dgm:prSet presAssocID="{B527994B-065C-4E36-8DB2-59272CAEA219}" presName="rootConnector" presStyleLbl="node2" presStyleIdx="1" presStyleCnt="4"/>
      <dgm:spPr/>
    </dgm:pt>
    <dgm:pt modelId="{E803FCF7-72D0-47C4-A660-0E87167C4604}" type="pres">
      <dgm:prSet presAssocID="{B527994B-065C-4E36-8DB2-59272CAEA219}" presName="hierChild4" presStyleCnt="0"/>
      <dgm:spPr/>
    </dgm:pt>
    <dgm:pt modelId="{35EE712A-9907-481E-A6E1-3C4768BD6BD3}" type="pres">
      <dgm:prSet presAssocID="{B527994B-065C-4E36-8DB2-59272CAEA219}" presName="hierChild5" presStyleCnt="0"/>
      <dgm:spPr/>
    </dgm:pt>
    <dgm:pt modelId="{014C4FDA-5F93-4B1D-9182-501B4410FC0F}" type="pres">
      <dgm:prSet presAssocID="{CEB896E4-0D30-457C-9EBD-F46633D8408B}" presName="Name35" presStyleLbl="parChTrans1D2" presStyleIdx="2" presStyleCnt="5"/>
      <dgm:spPr/>
    </dgm:pt>
    <dgm:pt modelId="{28FAF9C6-17C5-443C-AE97-F85F19E42EF5}" type="pres">
      <dgm:prSet presAssocID="{C802DAF5-40D7-420F-9082-A9E231588B36}" presName="hierRoot2" presStyleCnt="0">
        <dgm:presLayoutVars>
          <dgm:hierBranch/>
        </dgm:presLayoutVars>
      </dgm:prSet>
      <dgm:spPr/>
    </dgm:pt>
    <dgm:pt modelId="{B5D351A7-AA11-4564-8AB2-EFA79DD7A9B6}" type="pres">
      <dgm:prSet presAssocID="{C802DAF5-40D7-420F-9082-A9E231588B36}" presName="rootComposite" presStyleCnt="0"/>
      <dgm:spPr/>
    </dgm:pt>
    <dgm:pt modelId="{9561628B-F28C-4ED3-ACBA-92D1A196B501}" type="pres">
      <dgm:prSet presAssocID="{C802DAF5-40D7-420F-9082-A9E231588B36}" presName="rootText" presStyleLbl="node2" presStyleIdx="2" presStyleCnt="4" custScaleX="128015" custScaleY="326368" custLinFactNeighborX="-4076" custLinFactNeighborY="-14177">
        <dgm:presLayoutVars>
          <dgm:chPref val="3"/>
        </dgm:presLayoutVars>
      </dgm:prSet>
      <dgm:spPr/>
    </dgm:pt>
    <dgm:pt modelId="{0CB76CEC-AE43-4FF5-9FEB-C72ADD7DFB5A}" type="pres">
      <dgm:prSet presAssocID="{C802DAF5-40D7-420F-9082-A9E231588B36}" presName="rootConnector" presStyleLbl="node2" presStyleIdx="2" presStyleCnt="4"/>
      <dgm:spPr/>
    </dgm:pt>
    <dgm:pt modelId="{AB86E2B9-0AE0-4E7A-98E3-7A8AA6036D6E}" type="pres">
      <dgm:prSet presAssocID="{C802DAF5-40D7-420F-9082-A9E231588B36}" presName="hierChild4" presStyleCnt="0"/>
      <dgm:spPr/>
    </dgm:pt>
    <dgm:pt modelId="{634F3EAD-CF82-4142-8429-FFA8509A6330}" type="pres">
      <dgm:prSet presAssocID="{C802DAF5-40D7-420F-9082-A9E231588B36}" presName="hierChild5" presStyleCnt="0"/>
      <dgm:spPr/>
    </dgm:pt>
    <dgm:pt modelId="{CA8732EE-6E97-46EB-818A-77C7CD45D450}" type="pres">
      <dgm:prSet presAssocID="{24902D48-A127-4435-8F81-1D66794D234C}" presName="Name35" presStyleLbl="parChTrans1D2" presStyleIdx="3" presStyleCnt="5"/>
      <dgm:spPr/>
    </dgm:pt>
    <dgm:pt modelId="{ED0E75C1-A112-4673-954D-7DE163B8D944}" type="pres">
      <dgm:prSet presAssocID="{29362495-17D8-4F57-84D7-78C82839E5C4}" presName="hierRoot2" presStyleCnt="0">
        <dgm:presLayoutVars>
          <dgm:hierBranch/>
        </dgm:presLayoutVars>
      </dgm:prSet>
      <dgm:spPr/>
    </dgm:pt>
    <dgm:pt modelId="{EFAD9CC9-B012-4018-9EC3-0F1B0DAEE57F}" type="pres">
      <dgm:prSet presAssocID="{29362495-17D8-4F57-84D7-78C82839E5C4}" presName="rootComposite" presStyleCnt="0"/>
      <dgm:spPr/>
    </dgm:pt>
    <dgm:pt modelId="{E0763D0C-FC34-4826-8242-1D55FE145E11}" type="pres">
      <dgm:prSet presAssocID="{29362495-17D8-4F57-84D7-78C82839E5C4}" presName="rootText" presStyleLbl="node2" presStyleIdx="3" presStyleCnt="4" custScaleX="146320" custScaleY="334531" custLinFactNeighborX="-8177" custLinFactNeighborY="-14176">
        <dgm:presLayoutVars>
          <dgm:chPref val="3"/>
        </dgm:presLayoutVars>
      </dgm:prSet>
      <dgm:spPr/>
    </dgm:pt>
    <dgm:pt modelId="{69DF130D-8EED-44F9-845C-04A04470F7D6}" type="pres">
      <dgm:prSet presAssocID="{29362495-17D8-4F57-84D7-78C82839E5C4}" presName="rootConnector" presStyleLbl="node2" presStyleIdx="3" presStyleCnt="4"/>
      <dgm:spPr/>
    </dgm:pt>
    <dgm:pt modelId="{FF4588A3-FA06-47B0-BA0B-2E1E9018A641}" type="pres">
      <dgm:prSet presAssocID="{29362495-17D8-4F57-84D7-78C82839E5C4}" presName="hierChild4" presStyleCnt="0"/>
      <dgm:spPr/>
    </dgm:pt>
    <dgm:pt modelId="{68C80E72-FC05-4CB9-8911-A146C693DC0A}" type="pres">
      <dgm:prSet presAssocID="{29362495-17D8-4F57-84D7-78C82839E5C4}" presName="hierChild5" presStyleCnt="0"/>
      <dgm:spPr/>
    </dgm:pt>
    <dgm:pt modelId="{80076668-6DFD-445A-80D2-B5490814E739}" type="pres">
      <dgm:prSet presAssocID="{B3DD9077-D600-466F-96E5-EA42330694DE}" presName="hierChild3" presStyleCnt="0"/>
      <dgm:spPr/>
    </dgm:pt>
    <dgm:pt modelId="{F77111AC-0996-4D3E-B6E0-FDEA74EC9A58}" type="pres">
      <dgm:prSet presAssocID="{676668B6-DD13-4262-A0B4-7A9D31895687}" presName="Name111" presStyleLbl="parChTrans1D2" presStyleIdx="4" presStyleCnt="5"/>
      <dgm:spPr/>
    </dgm:pt>
    <dgm:pt modelId="{CB188A1B-6977-4B19-9C86-ED40C5F9B66F}" type="pres">
      <dgm:prSet presAssocID="{2BD4C89C-CEDD-44C8-AE49-C48D843EDC35}" presName="hierRoot3" presStyleCnt="0">
        <dgm:presLayoutVars>
          <dgm:hierBranch val="init"/>
        </dgm:presLayoutVars>
      </dgm:prSet>
      <dgm:spPr/>
    </dgm:pt>
    <dgm:pt modelId="{03CBE57A-4CAD-4600-99EF-AB0554CE0B75}" type="pres">
      <dgm:prSet presAssocID="{2BD4C89C-CEDD-44C8-AE49-C48D843EDC35}" presName="rootComposite3" presStyleCnt="0"/>
      <dgm:spPr/>
    </dgm:pt>
    <dgm:pt modelId="{B95FED8E-E771-49BB-886C-976C5963F402}" type="pres">
      <dgm:prSet presAssocID="{2BD4C89C-CEDD-44C8-AE49-C48D843EDC35}" presName="rootText3" presStyleLbl="asst1" presStyleIdx="0" presStyleCnt="1" custScaleX="222559" custScaleY="70417" custLinFactX="14908" custLinFactNeighborX="100000" custLinFactNeighborY="-19760">
        <dgm:presLayoutVars>
          <dgm:chPref val="3"/>
        </dgm:presLayoutVars>
      </dgm:prSet>
      <dgm:spPr/>
    </dgm:pt>
    <dgm:pt modelId="{D97B45C2-3C29-43FE-B56F-E25205ACDAFC}" type="pres">
      <dgm:prSet presAssocID="{2BD4C89C-CEDD-44C8-AE49-C48D843EDC35}" presName="rootConnector3" presStyleLbl="asst1" presStyleIdx="0" presStyleCnt="1"/>
      <dgm:spPr/>
    </dgm:pt>
    <dgm:pt modelId="{4BED2989-E8D0-42D6-9D14-DC5B69329364}" type="pres">
      <dgm:prSet presAssocID="{2BD4C89C-CEDD-44C8-AE49-C48D843EDC35}" presName="hierChild6" presStyleCnt="0"/>
      <dgm:spPr/>
    </dgm:pt>
    <dgm:pt modelId="{FCC4945E-4BBE-47B0-B949-1254FF97308E}" type="pres">
      <dgm:prSet presAssocID="{2BD4C89C-CEDD-44C8-AE49-C48D843EDC35}" presName="hierChild7" presStyleCnt="0"/>
      <dgm:spPr/>
    </dgm:pt>
  </dgm:ptLst>
  <dgm:cxnLst>
    <dgm:cxn modelId="{7A29210E-05FE-48BD-BB6E-4C386C569C43}" type="presOf" srcId="{2BD4C89C-CEDD-44C8-AE49-C48D843EDC35}" destId="{D97B45C2-3C29-43FE-B56F-E25205ACDAFC}" srcOrd="1" destOrd="0" presId="urn:microsoft.com/office/officeart/2005/8/layout/orgChart1"/>
    <dgm:cxn modelId="{63B2840F-3CC1-49BE-B904-2BB31C883A8F}" type="presOf" srcId="{676668B6-DD13-4262-A0B4-7A9D31895687}" destId="{F77111AC-0996-4D3E-B6E0-FDEA74EC9A58}" srcOrd="0" destOrd="0" presId="urn:microsoft.com/office/officeart/2005/8/layout/orgChart1"/>
    <dgm:cxn modelId="{90110B1B-59FB-4449-B51E-4E075998E8A2}" type="presOf" srcId="{C82C5701-40A2-43A3-857F-47AD6B40058F}" destId="{E1B794A5-1428-4131-9355-7CF2DAA0E8DE}" srcOrd="0" destOrd="0" presId="urn:microsoft.com/office/officeart/2005/8/layout/orgChart1"/>
    <dgm:cxn modelId="{9ACC7326-202B-4720-B645-9373CE9E4D62}" type="presOf" srcId="{C82C5701-40A2-43A3-857F-47AD6B40058F}" destId="{10F87755-5690-4928-B7F8-00D86D81F029}" srcOrd="1" destOrd="0" presId="urn:microsoft.com/office/officeart/2005/8/layout/orgChart1"/>
    <dgm:cxn modelId="{732C8030-5EEA-4427-AC63-17E28F835A84}" type="presOf" srcId="{B3DD9077-D600-466F-96E5-EA42330694DE}" destId="{52F78C67-3EC2-4004-B028-6F9EBE24AA23}" srcOrd="0" destOrd="0" presId="urn:microsoft.com/office/officeart/2005/8/layout/orgChart1"/>
    <dgm:cxn modelId="{10357644-3979-4803-887A-79838DBE6B44}" type="presOf" srcId="{29362495-17D8-4F57-84D7-78C82839E5C4}" destId="{69DF130D-8EED-44F9-845C-04A04470F7D6}" srcOrd="1" destOrd="0" presId="urn:microsoft.com/office/officeart/2005/8/layout/orgChart1"/>
    <dgm:cxn modelId="{0DC08151-44E2-4FF5-8678-A177DCBB439F}" type="presOf" srcId="{F19827C2-3921-4342-A96C-ABC3CC223AE6}" destId="{B4655D2C-6F8C-434C-9F94-63F23D8114EA}" srcOrd="0" destOrd="0" presId="urn:microsoft.com/office/officeart/2005/8/layout/orgChart1"/>
    <dgm:cxn modelId="{53CA0073-E13C-41C5-8C39-C82B6EAE9E11}" type="presOf" srcId="{FD34556F-B4B9-4FB7-B2CA-53B08597A567}" destId="{BF76A130-0298-4857-A910-CE97E0711818}" srcOrd="0" destOrd="0" presId="urn:microsoft.com/office/officeart/2005/8/layout/orgChart1"/>
    <dgm:cxn modelId="{D5390D76-A56B-497B-9EF1-200EFBF07A74}" type="presOf" srcId="{4D425779-A621-446F-A8C3-EFC8A56CBDA5}" destId="{5CE89DA4-B8F3-4FB0-8DF3-A3AAA23F73D4}" srcOrd="0" destOrd="0" presId="urn:microsoft.com/office/officeart/2005/8/layout/orgChart1"/>
    <dgm:cxn modelId="{387FE976-E6BD-4BE3-AC10-3602B5766776}" srcId="{B3DD9077-D600-466F-96E5-EA42330694DE}" destId="{C82C5701-40A2-43A3-857F-47AD6B40058F}" srcOrd="0" destOrd="0" parTransId="{FD34556F-B4B9-4FB7-B2CA-53B08597A567}" sibTransId="{49E5D99C-A71B-4676-9759-14245E5BBF48}"/>
    <dgm:cxn modelId="{0752717A-CFD0-4F18-8A03-4456B5790C10}" srcId="{4D425779-A621-446F-A8C3-EFC8A56CBDA5}" destId="{B3DD9077-D600-466F-96E5-EA42330694DE}" srcOrd="0" destOrd="0" parTransId="{1940AFC2-85CE-43B7-8FB9-6715722AFF6A}" sibTransId="{67496537-B713-4207-B356-32E2104BFC70}"/>
    <dgm:cxn modelId="{0240CE87-4CF4-4ECB-A42A-5F82FC84AFA5}" type="presOf" srcId="{B527994B-065C-4E36-8DB2-59272CAEA219}" destId="{F320A50E-B0AC-432E-804E-08E71DDC8FC1}" srcOrd="1" destOrd="0" presId="urn:microsoft.com/office/officeart/2005/8/layout/orgChart1"/>
    <dgm:cxn modelId="{FCA33796-F99B-42B5-A672-BEA8D5927D14}" srcId="{B3DD9077-D600-466F-96E5-EA42330694DE}" destId="{B527994B-065C-4E36-8DB2-59272CAEA219}" srcOrd="1" destOrd="0" parTransId="{F19827C2-3921-4342-A96C-ABC3CC223AE6}" sibTransId="{2F96E5FA-0434-4531-85BA-14BE41AA42C6}"/>
    <dgm:cxn modelId="{A18B58AA-8AEE-4FD6-884D-5312A518A967}" type="presOf" srcId="{29362495-17D8-4F57-84D7-78C82839E5C4}" destId="{E0763D0C-FC34-4826-8242-1D55FE145E11}" srcOrd="0" destOrd="0" presId="urn:microsoft.com/office/officeart/2005/8/layout/orgChart1"/>
    <dgm:cxn modelId="{F91B81AE-0942-4B4B-B827-98167C9F7750}" type="presOf" srcId="{24902D48-A127-4435-8F81-1D66794D234C}" destId="{CA8732EE-6E97-46EB-818A-77C7CD45D450}" srcOrd="0" destOrd="0" presId="urn:microsoft.com/office/officeart/2005/8/layout/orgChart1"/>
    <dgm:cxn modelId="{8928E9B6-EF6E-4D5A-8FDE-00E94E73DF8B}" type="presOf" srcId="{C802DAF5-40D7-420F-9082-A9E231588B36}" destId="{0CB76CEC-AE43-4FF5-9FEB-C72ADD7DFB5A}" srcOrd="1" destOrd="0" presId="urn:microsoft.com/office/officeart/2005/8/layout/orgChart1"/>
    <dgm:cxn modelId="{A25A2DC1-AAEE-45B8-8CD4-0DE9F8EBB2FC}" type="presOf" srcId="{2BD4C89C-CEDD-44C8-AE49-C48D843EDC35}" destId="{B95FED8E-E771-49BB-886C-976C5963F402}" srcOrd="0" destOrd="0" presId="urn:microsoft.com/office/officeart/2005/8/layout/orgChart1"/>
    <dgm:cxn modelId="{6E2FF8C1-FC6F-440A-80D6-AAF5F511E651}" srcId="{B3DD9077-D600-466F-96E5-EA42330694DE}" destId="{C802DAF5-40D7-420F-9082-A9E231588B36}" srcOrd="2" destOrd="0" parTransId="{CEB896E4-0D30-457C-9EBD-F46633D8408B}" sibTransId="{3D73EC6D-77C4-47B5-8E91-D9F2823CC071}"/>
    <dgm:cxn modelId="{BAFEE8C9-3B43-44D7-AC8D-44AB823085C7}" type="presOf" srcId="{CEB896E4-0D30-457C-9EBD-F46633D8408B}" destId="{014C4FDA-5F93-4B1D-9182-501B4410FC0F}" srcOrd="0" destOrd="0" presId="urn:microsoft.com/office/officeart/2005/8/layout/orgChart1"/>
    <dgm:cxn modelId="{34B61BCB-C28B-4CC3-BA19-706E339849B8}" srcId="{B3DD9077-D600-466F-96E5-EA42330694DE}" destId="{2BD4C89C-CEDD-44C8-AE49-C48D843EDC35}" srcOrd="4" destOrd="0" parTransId="{676668B6-DD13-4262-A0B4-7A9D31895687}" sibTransId="{78BC08DB-C55F-40BA-A4B4-943D1BADF614}"/>
    <dgm:cxn modelId="{74D27CD7-EEBF-48DB-88B2-D6FC19E746A6}" type="presOf" srcId="{C802DAF5-40D7-420F-9082-A9E231588B36}" destId="{9561628B-F28C-4ED3-ACBA-92D1A196B501}" srcOrd="0" destOrd="0" presId="urn:microsoft.com/office/officeart/2005/8/layout/orgChart1"/>
    <dgm:cxn modelId="{3FC5A6E4-9A0B-4AB4-A64B-0670BC7E8EBB}" type="presOf" srcId="{B527994B-065C-4E36-8DB2-59272CAEA219}" destId="{1BA7641A-A776-4947-B835-F7228EB93DBE}" srcOrd="0" destOrd="0" presId="urn:microsoft.com/office/officeart/2005/8/layout/orgChart1"/>
    <dgm:cxn modelId="{B3539BF2-D76A-4466-9534-3EB646DB4386}" type="presOf" srcId="{B3DD9077-D600-466F-96E5-EA42330694DE}" destId="{534BB1BA-AE01-4E0A-A49E-C98AA8583D0B}" srcOrd="1" destOrd="0" presId="urn:microsoft.com/office/officeart/2005/8/layout/orgChart1"/>
    <dgm:cxn modelId="{76CFA5FA-881B-4EBC-8804-9E7DDBDFEB8B}" srcId="{B3DD9077-D600-466F-96E5-EA42330694DE}" destId="{29362495-17D8-4F57-84D7-78C82839E5C4}" srcOrd="3" destOrd="0" parTransId="{24902D48-A127-4435-8F81-1D66794D234C}" sibTransId="{FCC64996-6481-4445-B572-3279904C4D70}"/>
    <dgm:cxn modelId="{6FEF4B86-9BA9-440E-A189-90D78DB6C2EC}" type="presParOf" srcId="{5CE89DA4-B8F3-4FB0-8DF3-A3AAA23F73D4}" destId="{763EE118-D0D3-4911-A8DC-6DBF090C2706}" srcOrd="0" destOrd="0" presId="urn:microsoft.com/office/officeart/2005/8/layout/orgChart1"/>
    <dgm:cxn modelId="{6933CB7D-8946-472C-9306-0D997141A68E}" type="presParOf" srcId="{763EE118-D0D3-4911-A8DC-6DBF090C2706}" destId="{42E6BECF-5864-4186-8878-A542D4625510}" srcOrd="0" destOrd="0" presId="urn:microsoft.com/office/officeart/2005/8/layout/orgChart1"/>
    <dgm:cxn modelId="{37E69F37-3D2D-4194-A756-79F929C36829}" type="presParOf" srcId="{42E6BECF-5864-4186-8878-A542D4625510}" destId="{52F78C67-3EC2-4004-B028-6F9EBE24AA23}" srcOrd="0" destOrd="0" presId="urn:microsoft.com/office/officeart/2005/8/layout/orgChart1"/>
    <dgm:cxn modelId="{7C939A28-0D44-4462-9956-A90F5611FE02}" type="presParOf" srcId="{42E6BECF-5864-4186-8878-A542D4625510}" destId="{534BB1BA-AE01-4E0A-A49E-C98AA8583D0B}" srcOrd="1" destOrd="0" presId="urn:microsoft.com/office/officeart/2005/8/layout/orgChart1"/>
    <dgm:cxn modelId="{8047AF67-D056-4D4E-A3CD-688FB5E6E517}" type="presParOf" srcId="{763EE118-D0D3-4911-A8DC-6DBF090C2706}" destId="{51A3B5CD-1C20-4474-BD4B-09121B361E8A}" srcOrd="1" destOrd="0" presId="urn:microsoft.com/office/officeart/2005/8/layout/orgChart1"/>
    <dgm:cxn modelId="{706359B6-2FF2-486B-A094-60E399F008B7}" type="presParOf" srcId="{51A3B5CD-1C20-4474-BD4B-09121B361E8A}" destId="{BF76A130-0298-4857-A910-CE97E0711818}" srcOrd="0" destOrd="0" presId="urn:microsoft.com/office/officeart/2005/8/layout/orgChart1"/>
    <dgm:cxn modelId="{29D5061C-41A2-4CC4-AC72-36B173B9C675}" type="presParOf" srcId="{51A3B5CD-1C20-4474-BD4B-09121B361E8A}" destId="{432E5728-C8F1-4213-A5DA-1947F83ED8BB}" srcOrd="1" destOrd="0" presId="urn:microsoft.com/office/officeart/2005/8/layout/orgChart1"/>
    <dgm:cxn modelId="{CB723DEC-B7BA-4F50-9631-949DF1C8E6F5}" type="presParOf" srcId="{432E5728-C8F1-4213-A5DA-1947F83ED8BB}" destId="{79A23E78-F9A7-4442-B501-39E4B1BEEEF3}" srcOrd="0" destOrd="0" presId="urn:microsoft.com/office/officeart/2005/8/layout/orgChart1"/>
    <dgm:cxn modelId="{CC96FD2C-443D-46F0-8F78-1B87FFD58A5C}" type="presParOf" srcId="{79A23E78-F9A7-4442-B501-39E4B1BEEEF3}" destId="{E1B794A5-1428-4131-9355-7CF2DAA0E8DE}" srcOrd="0" destOrd="0" presId="urn:microsoft.com/office/officeart/2005/8/layout/orgChart1"/>
    <dgm:cxn modelId="{5F471AED-11BC-436F-883B-B458985BD683}" type="presParOf" srcId="{79A23E78-F9A7-4442-B501-39E4B1BEEEF3}" destId="{10F87755-5690-4928-B7F8-00D86D81F029}" srcOrd="1" destOrd="0" presId="urn:microsoft.com/office/officeart/2005/8/layout/orgChart1"/>
    <dgm:cxn modelId="{941B94D0-AF30-4F73-8270-E40D88F9631D}" type="presParOf" srcId="{432E5728-C8F1-4213-A5DA-1947F83ED8BB}" destId="{85EDDE76-F435-4F3A-89E0-734F65592927}" srcOrd="1" destOrd="0" presId="urn:microsoft.com/office/officeart/2005/8/layout/orgChart1"/>
    <dgm:cxn modelId="{AE96F4CD-6A97-4859-BBB7-E3B6A4A7588A}" type="presParOf" srcId="{432E5728-C8F1-4213-A5DA-1947F83ED8BB}" destId="{B051E55E-BB05-4942-B9BF-C319D2A42FE2}" srcOrd="2" destOrd="0" presId="urn:microsoft.com/office/officeart/2005/8/layout/orgChart1"/>
    <dgm:cxn modelId="{11E0E64B-DB8F-4831-B9CE-CD7B470A40E1}" type="presParOf" srcId="{51A3B5CD-1C20-4474-BD4B-09121B361E8A}" destId="{B4655D2C-6F8C-434C-9F94-63F23D8114EA}" srcOrd="2" destOrd="0" presId="urn:microsoft.com/office/officeart/2005/8/layout/orgChart1"/>
    <dgm:cxn modelId="{5886C795-6F87-44BD-8A09-7223CB0C78A3}" type="presParOf" srcId="{51A3B5CD-1C20-4474-BD4B-09121B361E8A}" destId="{3842C6EA-BE1A-443D-8365-ED2F4624C652}" srcOrd="3" destOrd="0" presId="urn:microsoft.com/office/officeart/2005/8/layout/orgChart1"/>
    <dgm:cxn modelId="{BBA8700B-6935-4B98-985F-C7D157CA81E7}" type="presParOf" srcId="{3842C6EA-BE1A-443D-8365-ED2F4624C652}" destId="{A97BD55A-5F7E-441F-8E7F-54EFE0E67E62}" srcOrd="0" destOrd="0" presId="urn:microsoft.com/office/officeart/2005/8/layout/orgChart1"/>
    <dgm:cxn modelId="{BF06385E-34E1-4209-96B3-0BF98EDA52E3}" type="presParOf" srcId="{A97BD55A-5F7E-441F-8E7F-54EFE0E67E62}" destId="{1BA7641A-A776-4947-B835-F7228EB93DBE}" srcOrd="0" destOrd="0" presId="urn:microsoft.com/office/officeart/2005/8/layout/orgChart1"/>
    <dgm:cxn modelId="{D65888D7-B745-48A3-B51F-2D26AF37A631}" type="presParOf" srcId="{A97BD55A-5F7E-441F-8E7F-54EFE0E67E62}" destId="{F320A50E-B0AC-432E-804E-08E71DDC8FC1}" srcOrd="1" destOrd="0" presId="urn:microsoft.com/office/officeart/2005/8/layout/orgChart1"/>
    <dgm:cxn modelId="{A84C9F09-A6DA-4FF5-9B34-1812BE729CB2}" type="presParOf" srcId="{3842C6EA-BE1A-443D-8365-ED2F4624C652}" destId="{E803FCF7-72D0-47C4-A660-0E87167C4604}" srcOrd="1" destOrd="0" presId="urn:microsoft.com/office/officeart/2005/8/layout/orgChart1"/>
    <dgm:cxn modelId="{71B00FE8-A659-40B1-8A9C-D2CE72152E7A}" type="presParOf" srcId="{3842C6EA-BE1A-443D-8365-ED2F4624C652}" destId="{35EE712A-9907-481E-A6E1-3C4768BD6BD3}" srcOrd="2" destOrd="0" presId="urn:microsoft.com/office/officeart/2005/8/layout/orgChart1"/>
    <dgm:cxn modelId="{5EFF6E2A-D268-4AE5-9FA6-48B52DD3CECD}" type="presParOf" srcId="{51A3B5CD-1C20-4474-BD4B-09121B361E8A}" destId="{014C4FDA-5F93-4B1D-9182-501B4410FC0F}" srcOrd="4" destOrd="0" presId="urn:microsoft.com/office/officeart/2005/8/layout/orgChart1"/>
    <dgm:cxn modelId="{A1078C8B-7C54-4D0D-993E-BF39B1253575}" type="presParOf" srcId="{51A3B5CD-1C20-4474-BD4B-09121B361E8A}" destId="{28FAF9C6-17C5-443C-AE97-F85F19E42EF5}" srcOrd="5" destOrd="0" presId="urn:microsoft.com/office/officeart/2005/8/layout/orgChart1"/>
    <dgm:cxn modelId="{4CD06014-1E19-4181-800F-FFBA5A718DDB}" type="presParOf" srcId="{28FAF9C6-17C5-443C-AE97-F85F19E42EF5}" destId="{B5D351A7-AA11-4564-8AB2-EFA79DD7A9B6}" srcOrd="0" destOrd="0" presId="urn:microsoft.com/office/officeart/2005/8/layout/orgChart1"/>
    <dgm:cxn modelId="{C4BB77AA-CC3F-4B59-A676-AC8F9A12EB22}" type="presParOf" srcId="{B5D351A7-AA11-4564-8AB2-EFA79DD7A9B6}" destId="{9561628B-F28C-4ED3-ACBA-92D1A196B501}" srcOrd="0" destOrd="0" presId="urn:microsoft.com/office/officeart/2005/8/layout/orgChart1"/>
    <dgm:cxn modelId="{4E1B5C87-22B5-4EBB-B1F5-F5ABAC29C509}" type="presParOf" srcId="{B5D351A7-AA11-4564-8AB2-EFA79DD7A9B6}" destId="{0CB76CEC-AE43-4FF5-9FEB-C72ADD7DFB5A}" srcOrd="1" destOrd="0" presId="urn:microsoft.com/office/officeart/2005/8/layout/orgChart1"/>
    <dgm:cxn modelId="{6A233278-1F34-4BE8-A649-B7F860010367}" type="presParOf" srcId="{28FAF9C6-17C5-443C-AE97-F85F19E42EF5}" destId="{AB86E2B9-0AE0-4E7A-98E3-7A8AA6036D6E}" srcOrd="1" destOrd="0" presId="urn:microsoft.com/office/officeart/2005/8/layout/orgChart1"/>
    <dgm:cxn modelId="{3C9532A6-3D27-4FD9-B059-7E3DBA538519}" type="presParOf" srcId="{28FAF9C6-17C5-443C-AE97-F85F19E42EF5}" destId="{634F3EAD-CF82-4142-8429-FFA8509A6330}" srcOrd="2" destOrd="0" presId="urn:microsoft.com/office/officeart/2005/8/layout/orgChart1"/>
    <dgm:cxn modelId="{47277834-68D9-4062-ACF4-C88C5FF581CE}" type="presParOf" srcId="{51A3B5CD-1C20-4474-BD4B-09121B361E8A}" destId="{CA8732EE-6E97-46EB-818A-77C7CD45D450}" srcOrd="6" destOrd="0" presId="urn:microsoft.com/office/officeart/2005/8/layout/orgChart1"/>
    <dgm:cxn modelId="{F31F650D-8F01-4B73-BA17-E014CC891783}" type="presParOf" srcId="{51A3B5CD-1C20-4474-BD4B-09121B361E8A}" destId="{ED0E75C1-A112-4673-954D-7DE163B8D944}" srcOrd="7" destOrd="0" presId="urn:microsoft.com/office/officeart/2005/8/layout/orgChart1"/>
    <dgm:cxn modelId="{C86A4D9C-A4D1-4DBF-857C-7905AC5A0D17}" type="presParOf" srcId="{ED0E75C1-A112-4673-954D-7DE163B8D944}" destId="{EFAD9CC9-B012-4018-9EC3-0F1B0DAEE57F}" srcOrd="0" destOrd="0" presId="urn:microsoft.com/office/officeart/2005/8/layout/orgChart1"/>
    <dgm:cxn modelId="{3D842DD4-7D0D-47E6-8D65-1805F0681B34}" type="presParOf" srcId="{EFAD9CC9-B012-4018-9EC3-0F1B0DAEE57F}" destId="{E0763D0C-FC34-4826-8242-1D55FE145E11}" srcOrd="0" destOrd="0" presId="urn:microsoft.com/office/officeart/2005/8/layout/orgChart1"/>
    <dgm:cxn modelId="{35E0FDF6-0311-4CFB-B0A7-B5B6BCFFDBC1}" type="presParOf" srcId="{EFAD9CC9-B012-4018-9EC3-0F1B0DAEE57F}" destId="{69DF130D-8EED-44F9-845C-04A04470F7D6}" srcOrd="1" destOrd="0" presId="urn:microsoft.com/office/officeart/2005/8/layout/orgChart1"/>
    <dgm:cxn modelId="{9023AB9C-B79B-48A9-9AAA-C5621BC9699B}" type="presParOf" srcId="{ED0E75C1-A112-4673-954D-7DE163B8D944}" destId="{FF4588A3-FA06-47B0-BA0B-2E1E9018A641}" srcOrd="1" destOrd="0" presId="urn:microsoft.com/office/officeart/2005/8/layout/orgChart1"/>
    <dgm:cxn modelId="{92BBEC94-7A3C-43A0-822F-1D9F9229F2E4}" type="presParOf" srcId="{ED0E75C1-A112-4673-954D-7DE163B8D944}" destId="{68C80E72-FC05-4CB9-8911-A146C693DC0A}" srcOrd="2" destOrd="0" presId="urn:microsoft.com/office/officeart/2005/8/layout/orgChart1"/>
    <dgm:cxn modelId="{EE061939-F9D8-4FA9-B75B-F01960B91899}" type="presParOf" srcId="{763EE118-D0D3-4911-A8DC-6DBF090C2706}" destId="{80076668-6DFD-445A-80D2-B5490814E739}" srcOrd="2" destOrd="0" presId="urn:microsoft.com/office/officeart/2005/8/layout/orgChart1"/>
    <dgm:cxn modelId="{48152ECB-2DFA-402F-99DD-19A21C6E5ACD}" type="presParOf" srcId="{80076668-6DFD-445A-80D2-B5490814E739}" destId="{F77111AC-0996-4D3E-B6E0-FDEA74EC9A58}" srcOrd="0" destOrd="0" presId="urn:microsoft.com/office/officeart/2005/8/layout/orgChart1"/>
    <dgm:cxn modelId="{F6BF3027-5F42-4ECD-B033-E2D79FD17475}" type="presParOf" srcId="{80076668-6DFD-445A-80D2-B5490814E739}" destId="{CB188A1B-6977-4B19-9C86-ED40C5F9B66F}" srcOrd="1" destOrd="0" presId="urn:microsoft.com/office/officeart/2005/8/layout/orgChart1"/>
    <dgm:cxn modelId="{A1181107-8C03-443B-A91A-835460410DAE}" type="presParOf" srcId="{CB188A1B-6977-4B19-9C86-ED40C5F9B66F}" destId="{03CBE57A-4CAD-4600-99EF-AB0554CE0B75}" srcOrd="0" destOrd="0" presId="urn:microsoft.com/office/officeart/2005/8/layout/orgChart1"/>
    <dgm:cxn modelId="{1BDD37A1-B9C7-460A-9BD4-F05D9C77C271}" type="presParOf" srcId="{03CBE57A-4CAD-4600-99EF-AB0554CE0B75}" destId="{B95FED8E-E771-49BB-886C-976C5963F402}" srcOrd="0" destOrd="0" presId="urn:microsoft.com/office/officeart/2005/8/layout/orgChart1"/>
    <dgm:cxn modelId="{0F3222A8-083C-45BC-9290-4921B2077553}" type="presParOf" srcId="{03CBE57A-4CAD-4600-99EF-AB0554CE0B75}" destId="{D97B45C2-3C29-43FE-B56F-E25205ACDAFC}" srcOrd="1" destOrd="0" presId="urn:microsoft.com/office/officeart/2005/8/layout/orgChart1"/>
    <dgm:cxn modelId="{D3A32E70-8ED0-4320-9866-E817B45D5025}" type="presParOf" srcId="{CB188A1B-6977-4B19-9C86-ED40C5F9B66F}" destId="{4BED2989-E8D0-42D6-9D14-DC5B69329364}" srcOrd="1" destOrd="0" presId="urn:microsoft.com/office/officeart/2005/8/layout/orgChart1"/>
    <dgm:cxn modelId="{B8B58C7B-A79E-42A8-996E-AB87F298C884}" type="presParOf" srcId="{CB188A1B-6977-4B19-9C86-ED40C5F9B66F}" destId="{FCC4945E-4BBE-47B0-B949-1254FF9730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F23960-0C5A-4891-80FC-870D8C331D4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25BAF0B-B896-44BB-91ED-011D684742D3}">
      <dgm:prSet/>
      <dgm:spPr/>
      <dgm:t>
        <a:bodyPr/>
        <a:lstStyle/>
        <a:p>
          <a:r>
            <a:rPr lang="en-US"/>
            <a:t>Subaward Threshold Increase in MTDC</a:t>
          </a:r>
        </a:p>
      </dgm:t>
    </dgm:pt>
    <dgm:pt modelId="{6E1493B7-6413-4676-8EE0-FF0ADACD8272}" type="parTrans" cxnId="{7713B3B9-FD05-4913-824F-46A9F84DEFC6}">
      <dgm:prSet/>
      <dgm:spPr/>
      <dgm:t>
        <a:bodyPr/>
        <a:lstStyle/>
        <a:p>
          <a:endParaRPr lang="en-US"/>
        </a:p>
      </dgm:t>
    </dgm:pt>
    <dgm:pt modelId="{4BD5C0E0-C1F7-438C-83BF-F1816FEAD7C8}" type="sibTrans" cxnId="{7713B3B9-FD05-4913-824F-46A9F84DEFC6}">
      <dgm:prSet/>
      <dgm:spPr/>
      <dgm:t>
        <a:bodyPr/>
        <a:lstStyle/>
        <a:p>
          <a:endParaRPr lang="en-US"/>
        </a:p>
      </dgm:t>
    </dgm:pt>
    <dgm:pt modelId="{75CA9B93-1950-4E2E-9B6F-8C10D9A6DBAE}">
      <dgm:prSet/>
      <dgm:spPr/>
      <dgm:t>
        <a:bodyPr/>
        <a:lstStyle/>
        <a:p>
          <a:r>
            <a:rPr lang="en-US"/>
            <a:t>Equipment Capitalization Threshold Increase</a:t>
          </a:r>
        </a:p>
      </dgm:t>
    </dgm:pt>
    <dgm:pt modelId="{76161BCC-77E0-4E8D-AB45-F6C6B93386AE}" type="parTrans" cxnId="{FE2DB31D-B090-4CB6-B144-E5B4B9CC3938}">
      <dgm:prSet/>
      <dgm:spPr/>
      <dgm:t>
        <a:bodyPr/>
        <a:lstStyle/>
        <a:p>
          <a:endParaRPr lang="en-US"/>
        </a:p>
      </dgm:t>
    </dgm:pt>
    <dgm:pt modelId="{D77F8A8E-8A21-4077-A0A6-35D428505B4A}" type="sibTrans" cxnId="{FE2DB31D-B090-4CB6-B144-E5B4B9CC3938}">
      <dgm:prSet/>
      <dgm:spPr/>
      <dgm:t>
        <a:bodyPr/>
        <a:lstStyle/>
        <a:p>
          <a:endParaRPr lang="en-US"/>
        </a:p>
      </dgm:t>
    </dgm:pt>
    <dgm:pt modelId="{BF8142DB-65FC-4016-B81B-97DA51BA40BC}">
      <dgm:prSet/>
      <dgm:spPr/>
      <dgm:t>
        <a:bodyPr/>
        <a:lstStyle/>
        <a:p>
          <a:r>
            <a:rPr lang="en-US"/>
            <a:t>Disclosure Statements Eliminated</a:t>
          </a:r>
        </a:p>
      </dgm:t>
    </dgm:pt>
    <dgm:pt modelId="{BA9938B0-F57E-4FF5-A7C8-D84B9D1060B2}" type="parTrans" cxnId="{A77A6220-CBEC-49EA-B836-44CA79E0B9BD}">
      <dgm:prSet/>
      <dgm:spPr/>
      <dgm:t>
        <a:bodyPr/>
        <a:lstStyle/>
        <a:p>
          <a:endParaRPr lang="en-US"/>
        </a:p>
      </dgm:t>
    </dgm:pt>
    <dgm:pt modelId="{45F3F20F-1C96-42E3-AB12-7DDC16D544C8}" type="sibTrans" cxnId="{A77A6220-CBEC-49EA-B836-44CA79E0B9BD}">
      <dgm:prSet/>
      <dgm:spPr/>
      <dgm:t>
        <a:bodyPr/>
        <a:lstStyle/>
        <a:p>
          <a:endParaRPr lang="en-US"/>
        </a:p>
      </dgm:t>
    </dgm:pt>
    <dgm:pt modelId="{555210A9-B3E1-4703-831C-B0CED206D955}">
      <dgm:prSet/>
      <dgm:spPr/>
      <dgm:t>
        <a:bodyPr/>
        <a:lstStyle/>
        <a:p>
          <a:r>
            <a:rPr lang="en-US"/>
            <a:t>Terminal Leave Disallowed in Fringe Benefits</a:t>
          </a:r>
        </a:p>
      </dgm:t>
    </dgm:pt>
    <dgm:pt modelId="{B04E13CB-988C-4DA1-84B1-6204E80387CA}" type="parTrans" cxnId="{A7D1AFA0-E755-42AF-9C75-03AA788137A0}">
      <dgm:prSet/>
      <dgm:spPr/>
      <dgm:t>
        <a:bodyPr/>
        <a:lstStyle/>
        <a:p>
          <a:endParaRPr lang="en-US"/>
        </a:p>
      </dgm:t>
    </dgm:pt>
    <dgm:pt modelId="{664B1C62-E449-4D45-B71C-2506FCCC41D7}" type="sibTrans" cxnId="{A7D1AFA0-E755-42AF-9C75-03AA788137A0}">
      <dgm:prSet/>
      <dgm:spPr/>
      <dgm:t>
        <a:bodyPr/>
        <a:lstStyle/>
        <a:p>
          <a:endParaRPr lang="en-US"/>
        </a:p>
      </dgm:t>
    </dgm:pt>
    <dgm:pt modelId="{384D167D-2111-4812-99BE-3F2DD2120AD9}">
      <dgm:prSet/>
      <dgm:spPr/>
      <dgm:t>
        <a:bodyPr/>
        <a:lstStyle/>
        <a:p>
          <a:r>
            <a:rPr lang="en-US"/>
            <a:t>De Minimis Rate Raised to 15%</a:t>
          </a:r>
        </a:p>
      </dgm:t>
    </dgm:pt>
    <dgm:pt modelId="{D70EDAFE-19C3-4EA2-8773-84A9120C833D}" type="parTrans" cxnId="{16F06EAA-8414-4B03-B6D6-CE54C696DC40}">
      <dgm:prSet/>
      <dgm:spPr/>
      <dgm:t>
        <a:bodyPr/>
        <a:lstStyle/>
        <a:p>
          <a:endParaRPr lang="en-US"/>
        </a:p>
      </dgm:t>
    </dgm:pt>
    <dgm:pt modelId="{1C95C823-247D-4007-981F-BB3354FC70DA}" type="sibTrans" cxnId="{16F06EAA-8414-4B03-B6D6-CE54C696DC40}">
      <dgm:prSet/>
      <dgm:spPr/>
      <dgm:t>
        <a:bodyPr/>
        <a:lstStyle/>
        <a:p>
          <a:endParaRPr lang="en-US"/>
        </a:p>
      </dgm:t>
    </dgm:pt>
    <dgm:pt modelId="{5A5AD71E-A29E-4685-BB90-4F5FEB1B6CCB}" type="pres">
      <dgm:prSet presAssocID="{E0F23960-0C5A-4891-80FC-870D8C331D40}" presName="linear" presStyleCnt="0">
        <dgm:presLayoutVars>
          <dgm:animLvl val="lvl"/>
          <dgm:resizeHandles val="exact"/>
        </dgm:presLayoutVars>
      </dgm:prSet>
      <dgm:spPr/>
    </dgm:pt>
    <dgm:pt modelId="{B810A0BC-1D0D-434F-8004-59C72D471404}" type="pres">
      <dgm:prSet presAssocID="{725BAF0B-B896-44BB-91ED-011D684742D3}" presName="parentText" presStyleLbl="node1" presStyleIdx="0" presStyleCnt="5">
        <dgm:presLayoutVars>
          <dgm:chMax val="0"/>
          <dgm:bulletEnabled val="1"/>
        </dgm:presLayoutVars>
      </dgm:prSet>
      <dgm:spPr/>
    </dgm:pt>
    <dgm:pt modelId="{55AD4426-76FC-4718-A02F-F7D2A7A1BABE}" type="pres">
      <dgm:prSet presAssocID="{4BD5C0E0-C1F7-438C-83BF-F1816FEAD7C8}" presName="spacer" presStyleCnt="0"/>
      <dgm:spPr/>
    </dgm:pt>
    <dgm:pt modelId="{C36C62F4-D159-438F-88D9-ED1644EB257A}" type="pres">
      <dgm:prSet presAssocID="{75CA9B93-1950-4E2E-9B6F-8C10D9A6DBAE}" presName="parentText" presStyleLbl="node1" presStyleIdx="1" presStyleCnt="5">
        <dgm:presLayoutVars>
          <dgm:chMax val="0"/>
          <dgm:bulletEnabled val="1"/>
        </dgm:presLayoutVars>
      </dgm:prSet>
      <dgm:spPr/>
    </dgm:pt>
    <dgm:pt modelId="{A9B2F0EF-EAB2-4A68-A328-F2D4E02CB0C3}" type="pres">
      <dgm:prSet presAssocID="{D77F8A8E-8A21-4077-A0A6-35D428505B4A}" presName="spacer" presStyleCnt="0"/>
      <dgm:spPr/>
    </dgm:pt>
    <dgm:pt modelId="{E637AF69-3047-4355-A520-1A989E057673}" type="pres">
      <dgm:prSet presAssocID="{BF8142DB-65FC-4016-B81B-97DA51BA40BC}" presName="parentText" presStyleLbl="node1" presStyleIdx="2" presStyleCnt="5">
        <dgm:presLayoutVars>
          <dgm:chMax val="0"/>
          <dgm:bulletEnabled val="1"/>
        </dgm:presLayoutVars>
      </dgm:prSet>
      <dgm:spPr/>
    </dgm:pt>
    <dgm:pt modelId="{57677538-AEA7-4C3C-AC10-F4202CBDDEC8}" type="pres">
      <dgm:prSet presAssocID="{45F3F20F-1C96-42E3-AB12-7DDC16D544C8}" presName="spacer" presStyleCnt="0"/>
      <dgm:spPr/>
    </dgm:pt>
    <dgm:pt modelId="{A9409814-9DAA-4D83-A750-00C91D415AEF}" type="pres">
      <dgm:prSet presAssocID="{555210A9-B3E1-4703-831C-B0CED206D955}" presName="parentText" presStyleLbl="node1" presStyleIdx="3" presStyleCnt="5">
        <dgm:presLayoutVars>
          <dgm:chMax val="0"/>
          <dgm:bulletEnabled val="1"/>
        </dgm:presLayoutVars>
      </dgm:prSet>
      <dgm:spPr/>
    </dgm:pt>
    <dgm:pt modelId="{1C10308E-DD84-42C5-B862-BF8F357E7FA5}" type="pres">
      <dgm:prSet presAssocID="{664B1C62-E449-4D45-B71C-2506FCCC41D7}" presName="spacer" presStyleCnt="0"/>
      <dgm:spPr/>
    </dgm:pt>
    <dgm:pt modelId="{1093DF55-CA9B-4CC8-86E7-46450D3AFC3F}" type="pres">
      <dgm:prSet presAssocID="{384D167D-2111-4812-99BE-3F2DD2120AD9}" presName="parentText" presStyleLbl="node1" presStyleIdx="4" presStyleCnt="5">
        <dgm:presLayoutVars>
          <dgm:chMax val="0"/>
          <dgm:bulletEnabled val="1"/>
        </dgm:presLayoutVars>
      </dgm:prSet>
      <dgm:spPr/>
    </dgm:pt>
  </dgm:ptLst>
  <dgm:cxnLst>
    <dgm:cxn modelId="{FE2DB31D-B090-4CB6-B144-E5B4B9CC3938}" srcId="{E0F23960-0C5A-4891-80FC-870D8C331D40}" destId="{75CA9B93-1950-4E2E-9B6F-8C10D9A6DBAE}" srcOrd="1" destOrd="0" parTransId="{76161BCC-77E0-4E8D-AB45-F6C6B93386AE}" sibTransId="{D77F8A8E-8A21-4077-A0A6-35D428505B4A}"/>
    <dgm:cxn modelId="{A77A6220-CBEC-49EA-B836-44CA79E0B9BD}" srcId="{E0F23960-0C5A-4891-80FC-870D8C331D40}" destId="{BF8142DB-65FC-4016-B81B-97DA51BA40BC}" srcOrd="2" destOrd="0" parTransId="{BA9938B0-F57E-4FF5-A7C8-D84B9D1060B2}" sibTransId="{45F3F20F-1C96-42E3-AB12-7DDC16D544C8}"/>
    <dgm:cxn modelId="{23E20775-39CF-4D45-AFF4-632C6D544B21}" type="presOf" srcId="{725BAF0B-B896-44BB-91ED-011D684742D3}" destId="{B810A0BC-1D0D-434F-8004-59C72D471404}" srcOrd="0" destOrd="0" presId="urn:microsoft.com/office/officeart/2005/8/layout/vList2"/>
    <dgm:cxn modelId="{43739977-8C8B-479E-8CF9-00F2C2FE7619}" type="presOf" srcId="{BF8142DB-65FC-4016-B81B-97DA51BA40BC}" destId="{E637AF69-3047-4355-A520-1A989E057673}" srcOrd="0" destOrd="0" presId="urn:microsoft.com/office/officeart/2005/8/layout/vList2"/>
    <dgm:cxn modelId="{A940465A-E2C7-4C2C-9F1F-8B0CDD0D78E2}" type="presOf" srcId="{E0F23960-0C5A-4891-80FC-870D8C331D40}" destId="{5A5AD71E-A29E-4685-BB90-4F5FEB1B6CCB}" srcOrd="0" destOrd="0" presId="urn:microsoft.com/office/officeart/2005/8/layout/vList2"/>
    <dgm:cxn modelId="{E9D6C37F-1694-4541-8724-4C93F8A83EF4}" type="presOf" srcId="{75CA9B93-1950-4E2E-9B6F-8C10D9A6DBAE}" destId="{C36C62F4-D159-438F-88D9-ED1644EB257A}" srcOrd="0" destOrd="0" presId="urn:microsoft.com/office/officeart/2005/8/layout/vList2"/>
    <dgm:cxn modelId="{A7D1AFA0-E755-42AF-9C75-03AA788137A0}" srcId="{E0F23960-0C5A-4891-80FC-870D8C331D40}" destId="{555210A9-B3E1-4703-831C-B0CED206D955}" srcOrd="3" destOrd="0" parTransId="{B04E13CB-988C-4DA1-84B1-6204E80387CA}" sibTransId="{664B1C62-E449-4D45-B71C-2506FCCC41D7}"/>
    <dgm:cxn modelId="{16F06EAA-8414-4B03-B6D6-CE54C696DC40}" srcId="{E0F23960-0C5A-4891-80FC-870D8C331D40}" destId="{384D167D-2111-4812-99BE-3F2DD2120AD9}" srcOrd="4" destOrd="0" parTransId="{D70EDAFE-19C3-4EA2-8773-84A9120C833D}" sibTransId="{1C95C823-247D-4007-981F-BB3354FC70DA}"/>
    <dgm:cxn modelId="{7713B3B9-FD05-4913-824F-46A9F84DEFC6}" srcId="{E0F23960-0C5A-4891-80FC-870D8C331D40}" destId="{725BAF0B-B896-44BB-91ED-011D684742D3}" srcOrd="0" destOrd="0" parTransId="{6E1493B7-6413-4676-8EE0-FF0ADACD8272}" sibTransId="{4BD5C0E0-C1F7-438C-83BF-F1816FEAD7C8}"/>
    <dgm:cxn modelId="{223ACACF-6F7D-4F75-B823-775C2FE66F3B}" type="presOf" srcId="{384D167D-2111-4812-99BE-3F2DD2120AD9}" destId="{1093DF55-CA9B-4CC8-86E7-46450D3AFC3F}" srcOrd="0" destOrd="0" presId="urn:microsoft.com/office/officeart/2005/8/layout/vList2"/>
    <dgm:cxn modelId="{D469ECEB-B6E7-4497-A233-6DBF5D680CA4}" type="presOf" srcId="{555210A9-B3E1-4703-831C-B0CED206D955}" destId="{A9409814-9DAA-4D83-A750-00C91D415AEF}" srcOrd="0" destOrd="0" presId="urn:microsoft.com/office/officeart/2005/8/layout/vList2"/>
    <dgm:cxn modelId="{A0328271-26BF-4DE5-B4DF-BD89AD5FCB49}" type="presParOf" srcId="{5A5AD71E-A29E-4685-BB90-4F5FEB1B6CCB}" destId="{B810A0BC-1D0D-434F-8004-59C72D471404}" srcOrd="0" destOrd="0" presId="urn:microsoft.com/office/officeart/2005/8/layout/vList2"/>
    <dgm:cxn modelId="{345E39E6-FC32-4A3F-AE81-E71827A181BC}" type="presParOf" srcId="{5A5AD71E-A29E-4685-BB90-4F5FEB1B6CCB}" destId="{55AD4426-76FC-4718-A02F-F7D2A7A1BABE}" srcOrd="1" destOrd="0" presId="urn:microsoft.com/office/officeart/2005/8/layout/vList2"/>
    <dgm:cxn modelId="{AE56D6C7-AFC2-49D6-8E2A-57D8CB7D8244}" type="presParOf" srcId="{5A5AD71E-A29E-4685-BB90-4F5FEB1B6CCB}" destId="{C36C62F4-D159-438F-88D9-ED1644EB257A}" srcOrd="2" destOrd="0" presId="urn:microsoft.com/office/officeart/2005/8/layout/vList2"/>
    <dgm:cxn modelId="{158CCC7D-100B-4795-BD4C-50BD89C97DCB}" type="presParOf" srcId="{5A5AD71E-A29E-4685-BB90-4F5FEB1B6CCB}" destId="{A9B2F0EF-EAB2-4A68-A328-F2D4E02CB0C3}" srcOrd="3" destOrd="0" presId="urn:microsoft.com/office/officeart/2005/8/layout/vList2"/>
    <dgm:cxn modelId="{92E25CCD-45AE-43B1-8699-C909717F2C72}" type="presParOf" srcId="{5A5AD71E-A29E-4685-BB90-4F5FEB1B6CCB}" destId="{E637AF69-3047-4355-A520-1A989E057673}" srcOrd="4" destOrd="0" presId="urn:microsoft.com/office/officeart/2005/8/layout/vList2"/>
    <dgm:cxn modelId="{7FDB4BCF-1BB4-4314-A7F2-3BD691A13A6C}" type="presParOf" srcId="{5A5AD71E-A29E-4685-BB90-4F5FEB1B6CCB}" destId="{57677538-AEA7-4C3C-AC10-F4202CBDDEC8}" srcOrd="5" destOrd="0" presId="urn:microsoft.com/office/officeart/2005/8/layout/vList2"/>
    <dgm:cxn modelId="{8FAA99B7-9DC2-4097-8BD6-EA0797FC0563}" type="presParOf" srcId="{5A5AD71E-A29E-4685-BB90-4F5FEB1B6CCB}" destId="{A9409814-9DAA-4D83-A750-00C91D415AEF}" srcOrd="6" destOrd="0" presId="urn:microsoft.com/office/officeart/2005/8/layout/vList2"/>
    <dgm:cxn modelId="{967ED857-488E-4CD4-B29A-443C37176003}" type="presParOf" srcId="{5A5AD71E-A29E-4685-BB90-4F5FEB1B6CCB}" destId="{1C10308E-DD84-42C5-B862-BF8F357E7FA5}" srcOrd="7" destOrd="0" presId="urn:microsoft.com/office/officeart/2005/8/layout/vList2"/>
    <dgm:cxn modelId="{7C5DA24B-71B4-4B0D-BE19-697D9886AB6D}" type="presParOf" srcId="{5A5AD71E-A29E-4685-BB90-4F5FEB1B6CCB}" destId="{1093DF55-CA9B-4CC8-86E7-46450D3AFC3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3EDD0E-CBAB-4E1A-BC31-B1715B196C4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EEE25D6-B7FE-4CAD-BF97-8A2185F80442}">
      <dgm:prSet/>
      <dgm:spPr/>
      <dgm:t>
        <a:bodyPr/>
        <a:lstStyle/>
        <a:p>
          <a:r>
            <a:rPr lang="en-US"/>
            <a:t>CAS </a:t>
          </a:r>
          <a:r>
            <a:rPr lang="en-US" b="1" u="sng"/>
            <a:t>cannot</a:t>
          </a:r>
          <a:r>
            <a:rPr lang="en-US"/>
            <a:t> change the new thresholds until:</a:t>
          </a:r>
        </a:p>
      </dgm:t>
    </dgm:pt>
    <dgm:pt modelId="{3E6D9C0A-C311-46CC-A705-0F8A13974BD2}" type="parTrans" cxnId="{1554DC4D-278B-4F18-9C9E-E2049D0329A6}">
      <dgm:prSet/>
      <dgm:spPr/>
      <dgm:t>
        <a:bodyPr/>
        <a:lstStyle/>
        <a:p>
          <a:endParaRPr lang="en-US"/>
        </a:p>
      </dgm:t>
    </dgm:pt>
    <dgm:pt modelId="{FE363832-905E-45A3-AEC3-CC0D6A6BC81D}" type="sibTrans" cxnId="{1554DC4D-278B-4F18-9C9E-E2049D0329A6}">
      <dgm:prSet/>
      <dgm:spPr/>
      <dgm:t>
        <a:bodyPr/>
        <a:lstStyle/>
        <a:p>
          <a:endParaRPr lang="en-US"/>
        </a:p>
      </dgm:t>
    </dgm:pt>
    <dgm:pt modelId="{C5451EAA-FC25-4FD5-AD9A-61F20DD94A9D}">
      <dgm:prSet/>
      <dgm:spPr/>
      <dgm:t>
        <a:bodyPr/>
        <a:lstStyle/>
        <a:p>
          <a:r>
            <a:rPr lang="en-US" b="1"/>
            <a:t>the change is either made in a rate proposal and effective with the new rates negotiated (or)</a:t>
          </a:r>
          <a:endParaRPr lang="en-US"/>
        </a:p>
      </dgm:t>
    </dgm:pt>
    <dgm:pt modelId="{01E10E49-2F5D-47A3-AFE9-5C100E4884CB}" type="parTrans" cxnId="{A52B5F16-775B-498B-83C9-3DFB7C17AFDC}">
      <dgm:prSet/>
      <dgm:spPr/>
      <dgm:t>
        <a:bodyPr/>
        <a:lstStyle/>
        <a:p>
          <a:endParaRPr lang="en-US"/>
        </a:p>
      </dgm:t>
    </dgm:pt>
    <dgm:pt modelId="{9371E0E9-C541-4669-A571-8D3C1F37886B}" type="sibTrans" cxnId="{A52B5F16-775B-498B-83C9-3DFB7C17AFDC}">
      <dgm:prSet/>
      <dgm:spPr/>
      <dgm:t>
        <a:bodyPr/>
        <a:lstStyle/>
        <a:p>
          <a:endParaRPr lang="en-US"/>
        </a:p>
      </dgm:t>
    </dgm:pt>
    <dgm:pt modelId="{EC8D01E4-4ADE-4645-BA70-CE1BD2ABCBAD}">
      <dgm:prSet/>
      <dgm:spPr/>
      <dgm:t>
        <a:bodyPr/>
        <a:lstStyle/>
        <a:p>
          <a:r>
            <a:rPr lang="en-US" b="1"/>
            <a:t>changed with an impact statement submitted with a rate extension request</a:t>
          </a:r>
          <a:endParaRPr lang="en-US"/>
        </a:p>
      </dgm:t>
    </dgm:pt>
    <dgm:pt modelId="{B0DB331F-DD38-4F40-BCA6-B25C98632F2B}" type="parTrans" cxnId="{8BC344C3-C8F8-46FD-B097-39B398E28F7D}">
      <dgm:prSet/>
      <dgm:spPr/>
      <dgm:t>
        <a:bodyPr/>
        <a:lstStyle/>
        <a:p>
          <a:endParaRPr lang="en-US"/>
        </a:p>
      </dgm:t>
    </dgm:pt>
    <dgm:pt modelId="{6AAB3D68-A8E0-42A0-9CF6-716A4EFFB51F}" type="sibTrans" cxnId="{8BC344C3-C8F8-46FD-B097-39B398E28F7D}">
      <dgm:prSet/>
      <dgm:spPr/>
      <dgm:t>
        <a:bodyPr/>
        <a:lstStyle/>
        <a:p>
          <a:endParaRPr lang="en-US"/>
        </a:p>
      </dgm:t>
    </dgm:pt>
    <dgm:pt modelId="{81DBD5FA-4952-48AB-8CE6-9E525F923527}" type="pres">
      <dgm:prSet presAssocID="{213EDD0E-CBAB-4E1A-BC31-B1715B196C4C}" presName="linear" presStyleCnt="0">
        <dgm:presLayoutVars>
          <dgm:animLvl val="lvl"/>
          <dgm:resizeHandles val="exact"/>
        </dgm:presLayoutVars>
      </dgm:prSet>
      <dgm:spPr/>
    </dgm:pt>
    <dgm:pt modelId="{8470CDBE-6F6B-4CB2-90CF-0E9F5DD0D4EE}" type="pres">
      <dgm:prSet presAssocID="{9EEE25D6-B7FE-4CAD-BF97-8A2185F80442}" presName="parentText" presStyleLbl="node1" presStyleIdx="0" presStyleCnt="1">
        <dgm:presLayoutVars>
          <dgm:chMax val="0"/>
          <dgm:bulletEnabled val="1"/>
        </dgm:presLayoutVars>
      </dgm:prSet>
      <dgm:spPr/>
    </dgm:pt>
    <dgm:pt modelId="{69AB6450-B7B7-438A-9AC5-2621CEDDFF1D}" type="pres">
      <dgm:prSet presAssocID="{9EEE25D6-B7FE-4CAD-BF97-8A2185F80442}" presName="childText" presStyleLbl="revTx" presStyleIdx="0" presStyleCnt="1">
        <dgm:presLayoutVars>
          <dgm:bulletEnabled val="1"/>
        </dgm:presLayoutVars>
      </dgm:prSet>
      <dgm:spPr/>
    </dgm:pt>
  </dgm:ptLst>
  <dgm:cxnLst>
    <dgm:cxn modelId="{EEC5D40E-60D7-4E69-BE2B-03E9B5556A37}" type="presOf" srcId="{C5451EAA-FC25-4FD5-AD9A-61F20DD94A9D}" destId="{69AB6450-B7B7-438A-9AC5-2621CEDDFF1D}" srcOrd="0" destOrd="0" presId="urn:microsoft.com/office/officeart/2005/8/layout/vList2"/>
    <dgm:cxn modelId="{A52B5F16-775B-498B-83C9-3DFB7C17AFDC}" srcId="{9EEE25D6-B7FE-4CAD-BF97-8A2185F80442}" destId="{C5451EAA-FC25-4FD5-AD9A-61F20DD94A9D}" srcOrd="0" destOrd="0" parTransId="{01E10E49-2F5D-47A3-AFE9-5C100E4884CB}" sibTransId="{9371E0E9-C541-4669-A571-8D3C1F37886B}"/>
    <dgm:cxn modelId="{1554DC4D-278B-4F18-9C9E-E2049D0329A6}" srcId="{213EDD0E-CBAB-4E1A-BC31-B1715B196C4C}" destId="{9EEE25D6-B7FE-4CAD-BF97-8A2185F80442}" srcOrd="0" destOrd="0" parTransId="{3E6D9C0A-C311-46CC-A705-0F8A13974BD2}" sibTransId="{FE363832-905E-45A3-AEC3-CC0D6A6BC81D}"/>
    <dgm:cxn modelId="{7DE5CD50-C32B-4339-AED3-67D9440C4EDC}" type="presOf" srcId="{9EEE25D6-B7FE-4CAD-BF97-8A2185F80442}" destId="{8470CDBE-6F6B-4CB2-90CF-0E9F5DD0D4EE}" srcOrd="0" destOrd="0" presId="urn:microsoft.com/office/officeart/2005/8/layout/vList2"/>
    <dgm:cxn modelId="{D6BCD479-CAB1-4698-A465-7FBF712121BB}" type="presOf" srcId="{213EDD0E-CBAB-4E1A-BC31-B1715B196C4C}" destId="{81DBD5FA-4952-48AB-8CE6-9E525F923527}" srcOrd="0" destOrd="0" presId="urn:microsoft.com/office/officeart/2005/8/layout/vList2"/>
    <dgm:cxn modelId="{C8B52EB2-CB7E-4D79-BD74-EA010FB4F4A1}" type="presOf" srcId="{EC8D01E4-4ADE-4645-BA70-CE1BD2ABCBAD}" destId="{69AB6450-B7B7-438A-9AC5-2621CEDDFF1D}" srcOrd="0" destOrd="1" presId="urn:microsoft.com/office/officeart/2005/8/layout/vList2"/>
    <dgm:cxn modelId="{8BC344C3-C8F8-46FD-B097-39B398E28F7D}" srcId="{9EEE25D6-B7FE-4CAD-BF97-8A2185F80442}" destId="{EC8D01E4-4ADE-4645-BA70-CE1BD2ABCBAD}" srcOrd="1" destOrd="0" parTransId="{B0DB331F-DD38-4F40-BCA6-B25C98632F2B}" sibTransId="{6AAB3D68-A8E0-42A0-9CF6-716A4EFFB51F}"/>
    <dgm:cxn modelId="{07FF0011-E58A-43B6-B9FA-05CA91E5330C}" type="presParOf" srcId="{81DBD5FA-4952-48AB-8CE6-9E525F923527}" destId="{8470CDBE-6F6B-4CB2-90CF-0E9F5DD0D4EE}" srcOrd="0" destOrd="0" presId="urn:microsoft.com/office/officeart/2005/8/layout/vList2"/>
    <dgm:cxn modelId="{08E6308E-5840-4E4D-828B-C7392D601FC6}" type="presParOf" srcId="{81DBD5FA-4952-48AB-8CE6-9E525F923527}" destId="{69AB6450-B7B7-438A-9AC5-2621CEDDFF1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111AC-0996-4D3E-B6E0-FDEA74EC9A58}">
      <dsp:nvSpPr>
        <dsp:cNvPr id="0" name=""/>
        <dsp:cNvSpPr/>
      </dsp:nvSpPr>
      <dsp:spPr>
        <a:xfrm>
          <a:off x="5896926" y="816122"/>
          <a:ext cx="1865769" cy="576584"/>
        </a:xfrm>
        <a:custGeom>
          <a:avLst/>
          <a:gdLst/>
          <a:ahLst/>
          <a:cxnLst/>
          <a:rect l="0" t="0" r="0" b="0"/>
          <a:pathLst>
            <a:path>
              <a:moveTo>
                <a:pt x="0" y="0"/>
              </a:moveTo>
              <a:lnTo>
                <a:pt x="1865769" y="5765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732EE-6E97-46EB-818A-77C7CD45D450}">
      <dsp:nvSpPr>
        <dsp:cNvPr id="0" name=""/>
        <dsp:cNvSpPr/>
      </dsp:nvSpPr>
      <dsp:spPr>
        <a:xfrm>
          <a:off x="5896926" y="816122"/>
          <a:ext cx="3833187" cy="1444490"/>
        </a:xfrm>
        <a:custGeom>
          <a:avLst/>
          <a:gdLst/>
          <a:ahLst/>
          <a:cxnLst/>
          <a:rect l="0" t="0" r="0" b="0"/>
          <a:pathLst>
            <a:path>
              <a:moveTo>
                <a:pt x="0" y="0"/>
              </a:moveTo>
              <a:lnTo>
                <a:pt x="0" y="1257717"/>
              </a:lnTo>
              <a:lnTo>
                <a:pt x="3833187" y="1257717"/>
              </a:lnTo>
              <a:lnTo>
                <a:pt x="3833187" y="1444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C4FDA-5F93-4B1D-9182-501B4410FC0F}">
      <dsp:nvSpPr>
        <dsp:cNvPr id="0" name=""/>
        <dsp:cNvSpPr/>
      </dsp:nvSpPr>
      <dsp:spPr>
        <a:xfrm>
          <a:off x="5896926" y="816122"/>
          <a:ext cx="1092673" cy="1444481"/>
        </a:xfrm>
        <a:custGeom>
          <a:avLst/>
          <a:gdLst/>
          <a:ahLst/>
          <a:cxnLst/>
          <a:rect l="0" t="0" r="0" b="0"/>
          <a:pathLst>
            <a:path>
              <a:moveTo>
                <a:pt x="0" y="0"/>
              </a:moveTo>
              <a:lnTo>
                <a:pt x="0" y="1257708"/>
              </a:lnTo>
              <a:lnTo>
                <a:pt x="1092673" y="1257708"/>
              </a:lnTo>
              <a:lnTo>
                <a:pt x="1092673" y="1444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55D2C-6F8C-434C-9F94-63F23D8114EA}">
      <dsp:nvSpPr>
        <dsp:cNvPr id="0" name=""/>
        <dsp:cNvSpPr/>
      </dsp:nvSpPr>
      <dsp:spPr>
        <a:xfrm>
          <a:off x="4393122" y="816122"/>
          <a:ext cx="1503804" cy="1412730"/>
        </a:xfrm>
        <a:custGeom>
          <a:avLst/>
          <a:gdLst/>
          <a:ahLst/>
          <a:cxnLst/>
          <a:rect l="0" t="0" r="0" b="0"/>
          <a:pathLst>
            <a:path>
              <a:moveTo>
                <a:pt x="1503804" y="0"/>
              </a:moveTo>
              <a:lnTo>
                <a:pt x="1503804" y="1225957"/>
              </a:lnTo>
              <a:lnTo>
                <a:pt x="0" y="1225957"/>
              </a:lnTo>
              <a:lnTo>
                <a:pt x="0" y="1412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6A130-0298-4857-A910-CE97E0711818}">
      <dsp:nvSpPr>
        <dsp:cNvPr id="0" name=""/>
        <dsp:cNvSpPr/>
      </dsp:nvSpPr>
      <dsp:spPr>
        <a:xfrm>
          <a:off x="1817687" y="816122"/>
          <a:ext cx="4079238" cy="1444490"/>
        </a:xfrm>
        <a:custGeom>
          <a:avLst/>
          <a:gdLst/>
          <a:ahLst/>
          <a:cxnLst/>
          <a:rect l="0" t="0" r="0" b="0"/>
          <a:pathLst>
            <a:path>
              <a:moveTo>
                <a:pt x="4079238" y="0"/>
              </a:moveTo>
              <a:lnTo>
                <a:pt x="4079238" y="1257717"/>
              </a:lnTo>
              <a:lnTo>
                <a:pt x="0" y="1257717"/>
              </a:lnTo>
              <a:lnTo>
                <a:pt x="0" y="1444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78C67-3EC2-4004-B028-6F9EBE24AA23}">
      <dsp:nvSpPr>
        <dsp:cNvPr id="0" name=""/>
        <dsp:cNvSpPr/>
      </dsp:nvSpPr>
      <dsp:spPr>
        <a:xfrm>
          <a:off x="3842649" y="66497"/>
          <a:ext cx="4108552" cy="74962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rPr>
            <a:t>Arif “</a:t>
          </a:r>
          <a:r>
            <a:rPr kumimoji="0" lang="en-US" sz="1600" b="0" i="0" u="none" strike="noStrike" kern="1200" cap="none" normalizeH="0" baseline="0" dirty="0" err="1">
              <a:ln/>
              <a:effectLst/>
              <a:latin typeface="Arial" charset="0"/>
            </a:rPr>
            <a:t>Mak</a:t>
          </a:r>
          <a:r>
            <a:rPr kumimoji="0" lang="en-US" sz="1600" b="0" i="0" u="none" strike="noStrike" kern="1200" cap="none" normalizeH="0" baseline="0" dirty="0">
              <a:ln/>
              <a:effectLst/>
              <a:latin typeface="Arial" charset="0"/>
            </a:rPr>
            <a:t>” Karim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rPr>
            <a:t>Director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rPr>
            <a:t>Cost Allocation Services</a:t>
          </a:r>
        </a:p>
      </dsp:txBody>
      <dsp:txXfrm>
        <a:off x="3842649" y="66497"/>
        <a:ext cx="4108552" cy="749625"/>
      </dsp:txXfrm>
    </dsp:sp>
    <dsp:sp modelId="{E1B794A5-1428-4131-9355-7CF2DAA0E8DE}">
      <dsp:nvSpPr>
        <dsp:cNvPr id="0" name=""/>
        <dsp:cNvSpPr/>
      </dsp:nvSpPr>
      <dsp:spPr>
        <a:xfrm>
          <a:off x="720167" y="2260613"/>
          <a:ext cx="2195040" cy="285642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2">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effectLst/>
              <a:latin typeface="Arial" charset="0"/>
            </a:rPr>
            <a:t>Mid-Atlantic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effectLst/>
              <a:latin typeface="Arial" charset="0"/>
            </a:rPr>
            <a:t>Rockville, MD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chemeClr val="bg1"/>
              </a:solidFill>
              <a:effectLst/>
              <a:latin typeface="Arial" charset="0"/>
            </a:rPr>
            <a:t>Director – Moved to Deputy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kern="1200"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chemeClr val="bg1"/>
              </a:solidFill>
              <a:effectLst/>
              <a:latin typeface="Arial" charset="0"/>
            </a:rPr>
            <a:t>Steven Zuraf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chemeClr val="bg1"/>
              </a:solidFill>
              <a:effectLst/>
              <a:latin typeface="Arial" charset="0"/>
            </a:rPr>
            <a:t>Branch Chief</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rgbClr val="FFFF00"/>
              </a:solidFill>
              <a:effectLst/>
              <a:latin typeface="Arial" charset="0"/>
            </a:rPr>
            <a:t>State/Local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rgbClr val="FFFF00"/>
              </a:solidFill>
              <a:effectLst/>
              <a:latin typeface="Arial" charset="0"/>
            </a:rPr>
            <a:t>ELIMINATED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effectLst/>
            <a:latin typeface="Arial" charset="0"/>
          </a:endParaRPr>
        </a:p>
      </dsp:txBody>
      <dsp:txXfrm>
        <a:off x="720167" y="2260613"/>
        <a:ext cx="2195040" cy="2856420"/>
      </dsp:txXfrm>
    </dsp:sp>
    <dsp:sp modelId="{1BA7641A-A776-4947-B835-F7228EB93DBE}">
      <dsp:nvSpPr>
        <dsp:cNvPr id="0" name=""/>
        <dsp:cNvSpPr/>
      </dsp:nvSpPr>
      <dsp:spPr>
        <a:xfrm>
          <a:off x="3219451" y="2228853"/>
          <a:ext cx="2347340" cy="282023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effectLst/>
              <a:latin typeface="Arial" charset="0"/>
            </a:rPr>
            <a:t>Central States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effectLst/>
              <a:latin typeface="Arial" charset="0"/>
            </a:rPr>
            <a:t>Dallas, TX</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400" b="1" kern="1200" dirty="0">
              <a:solidFill>
                <a:schemeClr val="bg1"/>
              </a:solidFill>
            </a:rPr>
            <a:t>Director – Moved to National</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kern="1200" dirty="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400" b="1" kern="1200" dirty="0">
              <a:solidFill>
                <a:schemeClr val="bg1"/>
              </a:solidFill>
            </a:rPr>
            <a:t>Lola Oluborode</a:t>
          </a:r>
          <a:endParaRPr kumimoji="0" lang="en-US" sz="1400" b="1" i="0" u="none" strike="noStrike" kern="1200"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chemeClr val="bg1"/>
              </a:solidFill>
              <a:effectLst/>
              <a:latin typeface="Arial" charset="0"/>
            </a:rPr>
            <a:t>Branch Chief</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rgbClr val="FFFF00"/>
              </a:solidFill>
              <a:effectLst/>
              <a:latin typeface="Arial" charset="0"/>
            </a:rPr>
            <a:t>State/Local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rgbClr val="FFFF00"/>
              </a:solidFill>
              <a:effectLst/>
              <a:latin typeface="Arial" charset="0"/>
            </a:rPr>
            <a:t>ELIMINATED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kern="1200" cap="none" normalizeH="0" baseline="0" dirty="0">
            <a:ln/>
            <a:effectLst/>
            <a:latin typeface="Arial" charset="0"/>
          </a:endParaRPr>
        </a:p>
      </dsp:txBody>
      <dsp:txXfrm>
        <a:off x="3219451" y="2228853"/>
        <a:ext cx="2347340" cy="2820230"/>
      </dsp:txXfrm>
    </dsp:sp>
    <dsp:sp modelId="{9561628B-F28C-4ED3-ACBA-92D1A196B501}">
      <dsp:nvSpPr>
        <dsp:cNvPr id="0" name=""/>
        <dsp:cNvSpPr/>
      </dsp:nvSpPr>
      <dsp:spPr>
        <a:xfrm>
          <a:off x="5851042" y="2260604"/>
          <a:ext cx="2277113" cy="29026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effectLst/>
              <a:latin typeface="Arial" charset="0"/>
            </a:rPr>
            <a:t>Western Field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effectLst/>
              <a:latin typeface="Arial" charset="0"/>
            </a:rPr>
            <a:t>San Fran, CA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chemeClr val="bg1"/>
              </a:solidFill>
              <a:effectLst/>
              <a:latin typeface="Arial" charset="0"/>
            </a:rPr>
            <a:t>Director – ELIMINATED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kern="1200"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chemeClr val="bg1"/>
              </a:solidFill>
              <a:effectLst/>
              <a:latin typeface="Arial" charset="0"/>
            </a:rPr>
            <a:t>Lucy Siow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chemeClr val="bg1"/>
              </a:solidFill>
              <a:effectLst/>
              <a:latin typeface="Arial" charset="0"/>
            </a:rPr>
            <a:t>Branch Chief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rgbClr val="FFFF00"/>
              </a:solidFill>
              <a:effectLst/>
              <a:latin typeface="Arial" charset="0"/>
            </a:rPr>
            <a:t>State/Local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rgbClr val="FFFF00"/>
              </a:solidFill>
              <a:effectLst/>
              <a:latin typeface="Arial" charset="0"/>
            </a:rPr>
            <a:t>Cora Coleman</a:t>
          </a:r>
        </a:p>
      </dsp:txBody>
      <dsp:txXfrm>
        <a:off x="5851042" y="2260604"/>
        <a:ext cx="2277113" cy="2902695"/>
      </dsp:txXfrm>
    </dsp:sp>
    <dsp:sp modelId="{E0763D0C-FC34-4826-8242-1D55FE145E11}">
      <dsp:nvSpPr>
        <dsp:cNvPr id="0" name=""/>
        <dsp:cNvSpPr/>
      </dsp:nvSpPr>
      <dsp:spPr>
        <a:xfrm>
          <a:off x="8428753" y="2260613"/>
          <a:ext cx="2602720" cy="297529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effectLst/>
              <a:latin typeface="Arial" charset="0"/>
            </a:rPr>
            <a:t>Northeast Office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effectLst/>
              <a:latin typeface="Arial" charset="0"/>
            </a:rPr>
            <a:t>New York, NY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chemeClr val="bg1"/>
              </a:solidFill>
              <a:effectLst/>
              <a:latin typeface="Arial" charset="0"/>
            </a:rPr>
            <a:t>Director – ELIMINATED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kern="1200"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chemeClr val="bg1"/>
              </a:solidFill>
              <a:effectLst/>
              <a:latin typeface="Arial" charset="0"/>
            </a:rPr>
            <a:t>Mike Leonard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chemeClr val="bg1"/>
              </a:solidFill>
              <a:effectLst/>
              <a:latin typeface="Arial" charset="0"/>
            </a:rPr>
            <a:t>Branch Chief – C&amp;U, N/P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chemeClr val="bg1"/>
              </a:solidFill>
              <a:effectLst/>
              <a:latin typeface="Arial" charset="0"/>
            </a:rPr>
            <a:t>Mike Stanco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solidFill>
                <a:schemeClr val="bg1"/>
              </a:solidFill>
              <a:effectLst/>
              <a:latin typeface="Arial" charset="0"/>
            </a:rPr>
            <a:t>Branch Chief – N/P, Hospita</a:t>
          </a:r>
          <a:r>
            <a:rPr kumimoji="0" lang="en-US" sz="1200" b="0" i="0" u="none" strike="noStrike" kern="1200" cap="none" normalizeH="0" baseline="0" dirty="0">
              <a:ln/>
              <a:solidFill>
                <a:schemeClr val="bg2">
                  <a:lumMod val="90000"/>
                </a:schemeClr>
              </a:solidFill>
              <a:effectLst/>
              <a:latin typeface="Arial" charset="0"/>
            </a:rPr>
            <a:t>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kern="1200" cap="none" normalizeH="0" baseline="0" dirty="0">
            <a:ln/>
            <a:solidFill>
              <a:srgbClr val="FFFF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rgbClr val="FFFF00"/>
              </a:solidFill>
              <a:effectLst/>
              <a:latin typeface="Arial" charset="0"/>
            </a:rPr>
            <a:t>State/Local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a:ln/>
              <a:solidFill>
                <a:srgbClr val="FFFF00"/>
              </a:solidFill>
              <a:effectLst/>
              <a:latin typeface="Arial" charset="0"/>
            </a:rPr>
            <a:t>Amritha Sugrim-Singh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kern="1200" cap="none" normalizeH="0" baseline="0" dirty="0">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kern="1200" cap="none" normalizeH="0" baseline="0" dirty="0">
            <a:ln/>
            <a:effectLst/>
            <a:latin typeface="Arial" charset="0"/>
          </a:endParaRPr>
        </a:p>
      </dsp:txBody>
      <dsp:txXfrm>
        <a:off x="8428753" y="2260613"/>
        <a:ext cx="2602720" cy="2975296"/>
      </dsp:txXfrm>
    </dsp:sp>
    <dsp:sp modelId="{B95FED8E-E771-49BB-886C-976C5963F402}">
      <dsp:nvSpPr>
        <dsp:cNvPr id="0" name=""/>
        <dsp:cNvSpPr/>
      </dsp:nvSpPr>
      <dsp:spPr>
        <a:xfrm>
          <a:off x="3803845" y="1079565"/>
          <a:ext cx="3958850" cy="62628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Darryl Mayes</a:t>
          </a:r>
        </a:p>
        <a:p>
          <a:pPr marL="0" lvl="0" indent="0" algn="ctr" defTabSz="889000">
            <a:lnSpc>
              <a:spcPct val="90000"/>
            </a:lnSpc>
            <a:spcBef>
              <a:spcPct val="0"/>
            </a:spcBef>
            <a:spcAft>
              <a:spcPct val="35000"/>
            </a:spcAft>
            <a:buNone/>
          </a:pPr>
          <a:r>
            <a:rPr lang="en-US" sz="2000" kern="1200" dirty="0"/>
            <a:t>Deputy Director</a:t>
          </a:r>
        </a:p>
      </dsp:txBody>
      <dsp:txXfrm>
        <a:off x="3803845" y="1079565"/>
        <a:ext cx="3958850" cy="626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0A0BC-1D0D-434F-8004-59C72D471404}">
      <dsp:nvSpPr>
        <dsp:cNvPr id="0" name=""/>
        <dsp:cNvSpPr/>
      </dsp:nvSpPr>
      <dsp:spPr>
        <a:xfrm>
          <a:off x="0" y="69921"/>
          <a:ext cx="5918184" cy="912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Subaward Threshold Increase in MTDC</a:t>
          </a:r>
        </a:p>
      </dsp:txBody>
      <dsp:txXfrm>
        <a:off x="44549" y="114470"/>
        <a:ext cx="5829086" cy="823502"/>
      </dsp:txXfrm>
    </dsp:sp>
    <dsp:sp modelId="{C36C62F4-D159-438F-88D9-ED1644EB257A}">
      <dsp:nvSpPr>
        <dsp:cNvPr id="0" name=""/>
        <dsp:cNvSpPr/>
      </dsp:nvSpPr>
      <dsp:spPr>
        <a:xfrm>
          <a:off x="0" y="1051641"/>
          <a:ext cx="5918184" cy="912600"/>
        </a:xfrm>
        <a:prstGeom prst="roundRect">
          <a:avLst/>
        </a:prstGeom>
        <a:solidFill>
          <a:schemeClr val="accent5">
            <a:hueOff val="288578"/>
            <a:satOff val="23680"/>
            <a:lumOff val="6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Equipment Capitalization Threshold Increase</a:t>
          </a:r>
        </a:p>
      </dsp:txBody>
      <dsp:txXfrm>
        <a:off x="44549" y="1096190"/>
        <a:ext cx="5829086" cy="823502"/>
      </dsp:txXfrm>
    </dsp:sp>
    <dsp:sp modelId="{E637AF69-3047-4355-A520-1A989E057673}">
      <dsp:nvSpPr>
        <dsp:cNvPr id="0" name=""/>
        <dsp:cNvSpPr/>
      </dsp:nvSpPr>
      <dsp:spPr>
        <a:xfrm>
          <a:off x="0" y="2033362"/>
          <a:ext cx="5918184" cy="912600"/>
        </a:xfrm>
        <a:prstGeom prst="roundRect">
          <a:avLst/>
        </a:prstGeom>
        <a:solidFill>
          <a:schemeClr val="accent5">
            <a:hueOff val="577155"/>
            <a:satOff val="47361"/>
            <a:lumOff val="127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Disclosure Statements Eliminated</a:t>
          </a:r>
        </a:p>
      </dsp:txBody>
      <dsp:txXfrm>
        <a:off x="44549" y="2077911"/>
        <a:ext cx="5829086" cy="823502"/>
      </dsp:txXfrm>
    </dsp:sp>
    <dsp:sp modelId="{A9409814-9DAA-4D83-A750-00C91D415AEF}">
      <dsp:nvSpPr>
        <dsp:cNvPr id="0" name=""/>
        <dsp:cNvSpPr/>
      </dsp:nvSpPr>
      <dsp:spPr>
        <a:xfrm>
          <a:off x="0" y="3015082"/>
          <a:ext cx="5918184" cy="912600"/>
        </a:xfrm>
        <a:prstGeom prst="roundRect">
          <a:avLst/>
        </a:prstGeom>
        <a:solidFill>
          <a:schemeClr val="accent5">
            <a:hueOff val="865733"/>
            <a:satOff val="71041"/>
            <a:lumOff val="191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Terminal Leave Disallowed in Fringe Benefits</a:t>
          </a:r>
        </a:p>
      </dsp:txBody>
      <dsp:txXfrm>
        <a:off x="44549" y="3059631"/>
        <a:ext cx="5829086" cy="823502"/>
      </dsp:txXfrm>
    </dsp:sp>
    <dsp:sp modelId="{1093DF55-CA9B-4CC8-86E7-46450D3AFC3F}">
      <dsp:nvSpPr>
        <dsp:cNvPr id="0" name=""/>
        <dsp:cNvSpPr/>
      </dsp:nvSpPr>
      <dsp:spPr>
        <a:xfrm>
          <a:off x="0" y="3996802"/>
          <a:ext cx="5918184" cy="912600"/>
        </a:xfrm>
        <a:prstGeom prst="roundRect">
          <a:avLst/>
        </a:prstGeom>
        <a:solidFill>
          <a:schemeClr val="accent5">
            <a:hueOff val="1154311"/>
            <a:satOff val="94721"/>
            <a:lumOff val="254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 Minimis Rate Raised to 15%</a:t>
          </a:r>
        </a:p>
      </dsp:txBody>
      <dsp:txXfrm>
        <a:off x="44549" y="4041351"/>
        <a:ext cx="5829086" cy="823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0CDBE-6F6B-4CB2-90CF-0E9F5DD0D4EE}">
      <dsp:nvSpPr>
        <dsp:cNvPr id="0" name=""/>
        <dsp:cNvSpPr/>
      </dsp:nvSpPr>
      <dsp:spPr>
        <a:xfrm>
          <a:off x="0" y="192559"/>
          <a:ext cx="6666833" cy="16988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CAS </a:t>
          </a:r>
          <a:r>
            <a:rPr lang="en-US" sz="4400" b="1" u="sng" kern="1200"/>
            <a:t>cannot</a:t>
          </a:r>
          <a:r>
            <a:rPr lang="en-US" sz="4400" kern="1200"/>
            <a:t> change the new thresholds until:</a:t>
          </a:r>
        </a:p>
      </dsp:txBody>
      <dsp:txXfrm>
        <a:off x="82931" y="275490"/>
        <a:ext cx="6500971" cy="1532978"/>
      </dsp:txXfrm>
    </dsp:sp>
    <dsp:sp modelId="{69AB6450-B7B7-438A-9AC5-2621CEDDFF1D}">
      <dsp:nvSpPr>
        <dsp:cNvPr id="0" name=""/>
        <dsp:cNvSpPr/>
      </dsp:nvSpPr>
      <dsp:spPr>
        <a:xfrm>
          <a:off x="0" y="1891400"/>
          <a:ext cx="6666833" cy="336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b="1" kern="1200"/>
            <a:t>the change is either made in a rate proposal and effective with the new rates negotiated (or)</a:t>
          </a:r>
          <a:endParaRPr lang="en-US" sz="3400" kern="1200"/>
        </a:p>
        <a:p>
          <a:pPr marL="285750" lvl="1" indent="-285750" algn="l" defTabSz="1511300">
            <a:lnSpc>
              <a:spcPct val="90000"/>
            </a:lnSpc>
            <a:spcBef>
              <a:spcPct val="0"/>
            </a:spcBef>
            <a:spcAft>
              <a:spcPct val="20000"/>
            </a:spcAft>
            <a:buChar char="•"/>
          </a:pPr>
          <a:r>
            <a:rPr lang="en-US" sz="3400" b="1" kern="1200"/>
            <a:t>changed with an impact statement submitted with a rate extension request</a:t>
          </a:r>
          <a:endParaRPr lang="en-US" sz="3400" kern="1200"/>
        </a:p>
      </dsp:txBody>
      <dsp:txXfrm>
        <a:off x="0" y="1891400"/>
        <a:ext cx="6666833" cy="33699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17D78-D669-499E-B971-DF7B7A76BC20}"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27DF0-33DE-45EB-BAFD-C4F831D20C84}" type="slidenum">
              <a:rPr lang="en-US" smtClean="0"/>
              <a:t>‹#›</a:t>
            </a:fld>
            <a:endParaRPr lang="en-US"/>
          </a:p>
        </p:txBody>
      </p:sp>
    </p:spTree>
    <p:extLst>
      <p:ext uri="{BB962C8B-B14F-4D97-AF65-F5344CB8AC3E}">
        <p14:creationId xmlns:p14="http://schemas.microsoft.com/office/powerpoint/2010/main" val="150813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NULL"/><Relationship Id="rId4" Type="http://schemas.openxmlformats.org/officeDocument/2006/relationships/image" Target="../media/image5.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422318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6869EE-32D5-4080-9687-59BC045730E0}"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13337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89374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30758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4157505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2659913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337847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395511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1237016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267919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60136"/>
            <a:ext cx="12192000" cy="1197864"/>
          </a:xfrm>
          <a:prstGeom prst="rect">
            <a:avLst/>
          </a:prstGeom>
        </p:spPr>
      </p:pic>
    </p:spTree>
    <p:extLst>
      <p:ext uri="{BB962C8B-B14F-4D97-AF65-F5344CB8AC3E}">
        <p14:creationId xmlns:p14="http://schemas.microsoft.com/office/powerpoint/2010/main" val="263069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sndAc>
          <p:stSnd>
            <p:snd r:embed="rId1" name="breeze.wav"/>
          </p:stSnd>
        </p:sndAc>
      </p:transition>
    </mc:Choice>
    <mc:Fallback xmlns="">
      <p:transition spd="slow">
        <p:fade/>
        <p:sndAc>
          <p:stSnd>
            <p:snd r:embed="rId5" name="breeze.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9" y="0"/>
            <a:ext cx="12192000" cy="1033272"/>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9" y="6605016"/>
            <a:ext cx="12192000" cy="280416"/>
          </a:xfrm>
          <a:prstGeom prst="rect">
            <a:avLst/>
          </a:prstGeom>
        </p:spPr>
      </p:pic>
      <p:sp>
        <p:nvSpPr>
          <p:cNvPr id="7" name="Picture Placeholder 6"/>
          <p:cNvSpPr>
            <a:spLocks noGrp="1"/>
          </p:cNvSpPr>
          <p:nvPr>
            <p:ph type="pic" sz="quarter" idx="10"/>
          </p:nvPr>
        </p:nvSpPr>
        <p:spPr>
          <a:xfrm>
            <a:off x="609600" y="1447800"/>
            <a:ext cx="3657600" cy="38862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3007982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sndAc>
          <p:stSnd>
            <p:snd r:embed="rId1" name="breeze.wav"/>
          </p:stSnd>
        </p:sndAc>
      </p:transition>
    </mc:Choice>
    <mc:Fallback xmlns="">
      <p:transition spd="slow">
        <p:fade/>
        <p:sndAc>
          <p:stSnd>
            <p:snd r:embed="rId5" name="breez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1870381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9" name="Rectangle 8"/>
          <p:cNvSpPr/>
          <p:nvPr userDrawn="1"/>
        </p:nvSpPr>
        <p:spPr>
          <a:xfrm>
            <a:off x="304800" y="152400"/>
            <a:ext cx="115824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7620000" cy="1143000"/>
          </a:xfrm>
        </p:spPr>
        <p:txBody>
          <a:bodyPr>
            <a:noAutofit/>
          </a:bodyPr>
          <a:lstStyle>
            <a:lvl1pPr algn="l">
              <a:defRPr sz="3600" b="1"/>
            </a:lvl1pPr>
          </a:lstStyle>
          <a:p>
            <a:r>
              <a:rPr lang="en-US"/>
              <a:t>Click to edit Master title style</a:t>
            </a:r>
            <a:endParaRPr lang="en-US" dirty="0"/>
          </a:p>
        </p:txBody>
      </p:sp>
      <p:sp>
        <p:nvSpPr>
          <p:cNvPr id="3" name="Content Placeholder 2"/>
          <p:cNvSpPr>
            <a:spLocks noGrp="1"/>
          </p:cNvSpPr>
          <p:nvPr>
            <p:ph sz="half" idx="1"/>
          </p:nvPr>
        </p:nvSpPr>
        <p:spPr>
          <a:xfrm>
            <a:off x="8534400" y="152400"/>
            <a:ext cx="3352800" cy="6095876"/>
          </a:xfrm>
        </p:spPr>
        <p:txBody>
          <a:bodyPr/>
          <a:lstStyle>
            <a:lvl1pPr marL="0" indent="0">
              <a:buFont typeface="Arial" panose="020B0604020202020204" pitchFamily="34" charset="0"/>
              <a:buNone/>
              <a:defRPr sz="2800">
                <a:solidFill>
                  <a:schemeClr val="tx1"/>
                </a:solidFill>
              </a:defRPr>
            </a:lvl1pPr>
            <a:lvl2pPr marL="800100" indent="-342900">
              <a:buFont typeface="Arial" panose="020B0604020202020204" pitchFamily="34" charset="0"/>
              <a:buChar char="•"/>
              <a:defRPr sz="2400">
                <a:solidFill>
                  <a:schemeClr val="tx1"/>
                </a:solidFill>
              </a:defRPr>
            </a:lvl2pPr>
            <a:lvl3pPr>
              <a:defRPr sz="20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 y="1600201"/>
            <a:ext cx="7620000" cy="4525963"/>
          </a:xfrm>
        </p:spPr>
        <p:txBody>
          <a:bodyPr/>
          <a:lstStyle>
            <a:lvl1pPr marL="0" indent="0">
              <a:buClr>
                <a:schemeClr val="tx1"/>
              </a:buClr>
              <a:buFont typeface="Helvetica" pitchFamily="34" charset="0"/>
              <a:buNone/>
              <a:defRPr sz="2800">
                <a:solidFill>
                  <a:schemeClr val="tx1"/>
                </a:solidFill>
              </a:defRPr>
            </a:lvl1pPr>
            <a:lvl2pPr marL="800100" indent="-342900">
              <a:buClr>
                <a:schemeClr val="tx1"/>
              </a:buClr>
              <a:buFont typeface="Arial" panose="020B0604020202020204" pitchFamily="34" charset="0"/>
              <a:buChar char="•"/>
              <a:defRPr sz="2400">
                <a:solidFill>
                  <a:schemeClr val="tx1"/>
                </a:solidFill>
              </a:defRPr>
            </a:lvl2pPr>
            <a:lvl3pPr marL="1257300" indent="-342900">
              <a:buClr>
                <a:schemeClr val="tx1"/>
              </a:buClr>
              <a:buFont typeface="Arial" panose="020B0604020202020204" pitchFamily="34" charset="0"/>
              <a:buChar char="•"/>
              <a:defRPr sz="2000">
                <a:solidFill>
                  <a:schemeClr val="tx1"/>
                </a:solidFill>
              </a:defRPr>
            </a:lvl3pPr>
            <a:lvl4pPr marL="1657350" indent="-285750">
              <a:buClr>
                <a:schemeClr val="tx1"/>
              </a:buClr>
              <a:buFont typeface="Arial" panose="020B0604020202020204" pitchFamily="34" charset="0"/>
              <a:buChar char="•"/>
              <a:defRPr sz="1800">
                <a:solidFill>
                  <a:schemeClr val="tx1"/>
                </a:solidFill>
              </a:defRPr>
            </a:lvl4pPr>
            <a:lvl5pPr marL="2114550" indent="-285750">
              <a:buClr>
                <a:schemeClr val="tx1"/>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1"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10" name="TextBox 9"/>
          <p:cNvSpPr txBox="1"/>
          <p:nvPr userDrawn="1"/>
        </p:nvSpPr>
        <p:spPr>
          <a:xfrm>
            <a:off x="9448800" y="6505546"/>
            <a:ext cx="22352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3" name="Rectangle 12"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25423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 DEFAUL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8" name="Rectangle 7"/>
          <p:cNvSpPr/>
          <p:nvPr userDrawn="1"/>
        </p:nvSpPr>
        <p:spPr>
          <a:xfrm>
            <a:off x="304800" y="155449"/>
            <a:ext cx="11582400" cy="6095875"/>
          </a:xfrm>
          <a:prstGeom prst="rect">
            <a:avLst/>
          </a:prstGeom>
          <a:solidFill>
            <a:srgbClr val="08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3989" y="455256"/>
            <a:ext cx="7290812" cy="459145"/>
          </a:xfrm>
        </p:spPr>
        <p:txBody>
          <a:bodyPr anchor="b">
            <a:noAutofit/>
          </a:bodyPr>
          <a:lstStyle>
            <a:lvl1pPr algn="l">
              <a:defRPr sz="1800" b="1" cap="all"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30803" y="990600"/>
            <a:ext cx="7315200" cy="1066800"/>
          </a:xfrm>
        </p:spPr>
        <p:txBody>
          <a:bodyPr>
            <a:normAutofit/>
          </a:bodyPr>
          <a:lstStyle>
            <a:lvl1pPr marL="0" indent="0" algn="l">
              <a:buNone/>
              <a:defRPr sz="1050" kern="0" cap="all" spc="100" baseline="0">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a:p>
            <a:r>
              <a:rPr lang="en-US" dirty="0"/>
              <a:t>YOUR NAME</a:t>
            </a:r>
          </a:p>
          <a:p>
            <a:r>
              <a:rPr lang="en-US" dirty="0"/>
              <a:t>MONTH</a:t>
            </a:r>
            <a:r>
              <a:rPr lang="en-US" baseline="0" dirty="0"/>
              <a:t> DATE, YEAR</a:t>
            </a:r>
            <a:endParaRPr lang="en-US" dirty="0"/>
          </a:p>
        </p:txBody>
      </p:sp>
      <p:pic>
        <p:nvPicPr>
          <p:cNvPr id="9" name="Picture 8"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200" y="2896728"/>
            <a:ext cx="3149600" cy="1064544"/>
          </a:xfrm>
          <a:prstGeom prst="rect">
            <a:avLst/>
          </a:prstGeom>
        </p:spPr>
      </p:pic>
      <p:sp>
        <p:nvSpPr>
          <p:cNvPr id="10"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11" name="Rectangle 10"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32865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 PRINTER FRIEND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8" name="Rectangle 7"/>
          <p:cNvSpPr/>
          <p:nvPr userDrawn="1"/>
        </p:nvSpPr>
        <p:spPr>
          <a:xfrm>
            <a:off x="304800" y="155449"/>
            <a:ext cx="11582400" cy="609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3989" y="455256"/>
            <a:ext cx="7290812" cy="459145"/>
          </a:xfrm>
        </p:spPr>
        <p:txBody>
          <a:bodyPr anchor="b">
            <a:noAutofit/>
          </a:bodyPr>
          <a:lstStyle>
            <a:lvl1pPr algn="l">
              <a:defRPr sz="18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30803" y="990600"/>
            <a:ext cx="7315200" cy="1066800"/>
          </a:xfrm>
        </p:spPr>
        <p:txBody>
          <a:bodyPr>
            <a:normAutofit/>
          </a:bodyPr>
          <a:lstStyle>
            <a:lvl1pPr marL="0" indent="0" algn="l">
              <a:buNone/>
              <a:defRPr sz="1050" kern="0" cap="all" spc="100" baseline="0">
                <a:solidFill>
                  <a:schemeClr val="tx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a:p>
            <a:r>
              <a:rPr lang="en-US" dirty="0"/>
              <a:t>YOUR NAME</a:t>
            </a:r>
          </a:p>
          <a:p>
            <a:r>
              <a:rPr lang="en-US" dirty="0"/>
              <a:t>MONTH</a:t>
            </a:r>
            <a:r>
              <a:rPr lang="en-US" baseline="0" dirty="0"/>
              <a:t> DATE, YEAR</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316" y="2896728"/>
            <a:ext cx="3145369" cy="1064544"/>
          </a:xfrm>
          <a:prstGeom prst="rect">
            <a:avLst/>
          </a:prstGeom>
        </p:spPr>
      </p:pic>
      <p:sp>
        <p:nvSpPr>
          <p:cNvPr id="10"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11" name="Rectangle 10"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3851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9" name="Rectangle 8"/>
          <p:cNvSpPr/>
          <p:nvPr userDrawn="1"/>
        </p:nvSpPr>
        <p:spPr>
          <a:xfrm>
            <a:off x="304800" y="152400"/>
            <a:ext cx="115824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Autofit/>
          </a:bodyPr>
          <a:lstStyle>
            <a:lvl1pPr algn="l">
              <a:defRPr sz="4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Arial" charset="0"/>
              <a:buNone/>
              <a:defRPr>
                <a:solidFill>
                  <a:schemeClr val="tx1"/>
                </a:solidFill>
              </a:defRPr>
            </a:lvl1pPr>
            <a:lvl2pPr marL="742950" indent="-285750">
              <a:buFont typeface="Arial" charset="0"/>
              <a:buChar char="•"/>
              <a:defRPr>
                <a:solidFill>
                  <a:schemeClr val="tx1"/>
                </a:solidFill>
              </a:defRPr>
            </a:lvl2pPr>
            <a:lvl3pPr marL="1143000" indent="-228600">
              <a:buFont typeface="Arial" charset="0"/>
              <a:buChar char="•"/>
              <a:defRPr>
                <a:solidFill>
                  <a:schemeClr val="tx1"/>
                </a:solidFill>
              </a:defRPr>
            </a:lvl3pPr>
            <a:lvl4pPr marL="1600200" indent="-228600">
              <a:buFont typeface="Arial" charset="0"/>
              <a:buChar char="•"/>
              <a:defRPr>
                <a:solidFill>
                  <a:schemeClr val="tx1"/>
                </a:solidFill>
              </a:defRPr>
            </a:lvl4pPr>
            <a:lvl5pPr marL="2057400" indent="-228600">
              <a:buFont typeface="Arial"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pic>
        <p:nvPicPr>
          <p:cNvPr id="13" name="Picture 12"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1" name="TextBox 10"/>
          <p:cNvSpPr txBox="1"/>
          <p:nvPr userDrawn="1"/>
        </p:nvSpPr>
        <p:spPr>
          <a:xfrm>
            <a:off x="9448800" y="6505546"/>
            <a:ext cx="22352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2" name="Rectangle 11"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3242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9" name="Rectangle 8"/>
          <p:cNvSpPr/>
          <p:nvPr userDrawn="1"/>
        </p:nvSpPr>
        <p:spPr>
          <a:xfrm>
            <a:off x="304800" y="152400"/>
            <a:ext cx="115824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962400" y="274638"/>
            <a:ext cx="7620000" cy="1143000"/>
          </a:xfrm>
        </p:spPr>
        <p:txBody>
          <a:bodyPr>
            <a:noAutofit/>
          </a:bodyPr>
          <a:lstStyle>
            <a:lvl1pPr algn="l">
              <a:defRPr sz="3600" b="1"/>
            </a:lvl1pPr>
          </a:lstStyle>
          <a:p>
            <a:r>
              <a:rPr lang="en-US"/>
              <a:t>Click to edit Master title style</a:t>
            </a:r>
            <a:endParaRPr lang="en-US" dirty="0"/>
          </a:p>
        </p:txBody>
      </p:sp>
      <p:sp>
        <p:nvSpPr>
          <p:cNvPr id="3" name="Content Placeholder 2"/>
          <p:cNvSpPr>
            <a:spLocks noGrp="1"/>
          </p:cNvSpPr>
          <p:nvPr>
            <p:ph sz="half" idx="1"/>
          </p:nvPr>
        </p:nvSpPr>
        <p:spPr>
          <a:xfrm>
            <a:off x="304800" y="152400"/>
            <a:ext cx="3352800" cy="6095876"/>
          </a:xfrm>
        </p:spPr>
        <p:txBody>
          <a:bodyPr/>
          <a:lstStyle>
            <a:lvl1pPr marL="0" indent="0">
              <a:buFont typeface="Arial" panose="020B0604020202020204" pitchFamily="34" charset="0"/>
              <a:buNone/>
              <a:defRPr sz="2800">
                <a:solidFill>
                  <a:schemeClr val="tx1"/>
                </a:solidFill>
              </a:defRPr>
            </a:lvl1pPr>
            <a:lvl2pPr marL="800100" indent="-342900">
              <a:buFont typeface="Arial" panose="020B0604020202020204" pitchFamily="34" charset="0"/>
              <a:buChar char="•"/>
              <a:defRPr sz="2400">
                <a:solidFill>
                  <a:schemeClr val="tx1"/>
                </a:solidFill>
              </a:defRPr>
            </a:lvl2pPr>
            <a:lvl3pPr marL="1257300" indent="-342900">
              <a:buFont typeface="Arial" panose="020B0604020202020204" pitchFamily="34" charset="0"/>
              <a:buChar char="•"/>
              <a:defRPr sz="20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62400" y="1600201"/>
            <a:ext cx="7620000" cy="4525963"/>
          </a:xfrm>
        </p:spPr>
        <p:txBody>
          <a:bodyPr/>
          <a:lstStyle>
            <a:lvl1pPr marL="0" indent="0">
              <a:buClr>
                <a:schemeClr val="tx1"/>
              </a:buClr>
              <a:buFont typeface="Arial" panose="020B0604020202020204" pitchFamily="34" charset="0"/>
              <a:buNone/>
              <a:defRPr sz="2800">
                <a:solidFill>
                  <a:schemeClr val="tx1"/>
                </a:solidFill>
              </a:defRPr>
            </a:lvl1pPr>
            <a:lvl2pPr marL="800100" indent="-342900">
              <a:buClr>
                <a:schemeClr val="tx1"/>
              </a:buClr>
              <a:buFont typeface="Arial" panose="020B0604020202020204" pitchFamily="34" charset="0"/>
              <a:buChar char="•"/>
              <a:defRPr sz="2400">
                <a:solidFill>
                  <a:schemeClr val="tx1"/>
                </a:solidFill>
              </a:defRPr>
            </a:lvl2pPr>
            <a:lvl3pPr marL="1257300" indent="-342900">
              <a:buClr>
                <a:schemeClr val="tx1"/>
              </a:buClr>
              <a:buFont typeface="Arial" panose="020B0604020202020204" pitchFamily="34" charset="0"/>
              <a:buChar char="•"/>
              <a:defRPr sz="2000">
                <a:solidFill>
                  <a:schemeClr val="tx1"/>
                </a:solidFill>
              </a:defRPr>
            </a:lvl3pPr>
            <a:lvl4pPr marL="1657350" indent="-285750">
              <a:buClr>
                <a:schemeClr val="tx1"/>
              </a:buClr>
              <a:buFont typeface="Arial" panose="020B0604020202020204" pitchFamily="34" charset="0"/>
              <a:buChar char="•"/>
              <a:defRPr sz="1800">
                <a:solidFill>
                  <a:schemeClr val="tx1"/>
                </a:solidFill>
              </a:defRPr>
            </a:lvl4pPr>
            <a:lvl5pPr marL="2114550" indent="-285750">
              <a:buClr>
                <a:schemeClr val="tx1"/>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ubtitle 2"/>
          <p:cNvSpPr txBox="1">
            <a:spLocks/>
          </p:cNvSpPr>
          <p:nvPr userDrawn="1"/>
        </p:nvSpPr>
        <p:spPr>
          <a:xfrm>
            <a:off x="8229600" y="6134100"/>
            <a:ext cx="3784600" cy="495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algn="r"/>
            <a:endParaRPr lang="en-US" sz="800" dirty="0"/>
          </a:p>
        </p:txBody>
      </p:sp>
      <p:sp>
        <p:nvSpPr>
          <p:cNvPr id="14"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15" name="Rectangle 14"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6" name="TextBox 15"/>
          <p:cNvSpPr txBox="1"/>
          <p:nvPr userDrawn="1"/>
        </p:nvSpPr>
        <p:spPr>
          <a:xfrm>
            <a:off x="9448800" y="6505546"/>
            <a:ext cx="22352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7" name="Rectangle 16"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0677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9" name="Rectangle 8"/>
          <p:cNvSpPr/>
          <p:nvPr userDrawn="1"/>
        </p:nvSpPr>
        <p:spPr>
          <a:xfrm>
            <a:off x="304800" y="152400"/>
            <a:ext cx="115824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7620000" cy="1143000"/>
          </a:xfrm>
        </p:spPr>
        <p:txBody>
          <a:bodyPr>
            <a:noAutofit/>
          </a:bodyPr>
          <a:lstStyle>
            <a:lvl1pPr algn="l">
              <a:defRPr sz="3600" b="1"/>
            </a:lvl1pPr>
          </a:lstStyle>
          <a:p>
            <a:r>
              <a:rPr lang="en-US"/>
              <a:t>Click to edit Master title style</a:t>
            </a:r>
            <a:endParaRPr lang="en-US" dirty="0"/>
          </a:p>
        </p:txBody>
      </p:sp>
      <p:sp>
        <p:nvSpPr>
          <p:cNvPr id="3" name="Content Placeholder 2"/>
          <p:cNvSpPr>
            <a:spLocks noGrp="1"/>
          </p:cNvSpPr>
          <p:nvPr>
            <p:ph sz="half" idx="1"/>
          </p:nvPr>
        </p:nvSpPr>
        <p:spPr>
          <a:xfrm>
            <a:off x="8534400" y="152400"/>
            <a:ext cx="3352800" cy="6095876"/>
          </a:xfrm>
        </p:spPr>
        <p:txBody>
          <a:bodyPr/>
          <a:lstStyle>
            <a:lvl1pPr marL="0" indent="0">
              <a:buFont typeface="Arial" panose="020B0604020202020204" pitchFamily="34" charset="0"/>
              <a:buNone/>
              <a:defRPr sz="2800">
                <a:solidFill>
                  <a:schemeClr val="tx1"/>
                </a:solidFill>
              </a:defRPr>
            </a:lvl1pPr>
            <a:lvl2pPr marL="800100" indent="-342900">
              <a:buFont typeface="Arial" panose="020B0604020202020204" pitchFamily="34" charset="0"/>
              <a:buChar char="•"/>
              <a:defRPr sz="2400">
                <a:solidFill>
                  <a:schemeClr val="tx1"/>
                </a:solidFill>
              </a:defRPr>
            </a:lvl2pPr>
            <a:lvl3pPr>
              <a:defRPr sz="2000">
                <a:solidFill>
                  <a:schemeClr val="tx1"/>
                </a:solidFill>
              </a:defRPr>
            </a:lvl3pPr>
            <a:lvl4pPr marL="1657350" indent="-285750">
              <a:buFont typeface="Arial" panose="020B0604020202020204" pitchFamily="34" charset="0"/>
              <a:buChar char="•"/>
              <a:defRPr sz="1800">
                <a:solidFill>
                  <a:schemeClr val="tx1"/>
                </a:solidFill>
              </a:defRPr>
            </a:lvl4pPr>
            <a:lvl5pPr marL="2114550" indent="-285750">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 y="1600201"/>
            <a:ext cx="7620000" cy="4525963"/>
          </a:xfrm>
        </p:spPr>
        <p:txBody>
          <a:bodyPr/>
          <a:lstStyle>
            <a:lvl1pPr marL="0" indent="0">
              <a:buClr>
                <a:schemeClr val="tx1"/>
              </a:buClr>
              <a:buFont typeface="Helvetica" pitchFamily="34" charset="0"/>
              <a:buNone/>
              <a:defRPr sz="2800">
                <a:solidFill>
                  <a:schemeClr val="tx1"/>
                </a:solidFill>
              </a:defRPr>
            </a:lvl1pPr>
            <a:lvl2pPr marL="800100" indent="-342900">
              <a:buClr>
                <a:schemeClr val="tx1"/>
              </a:buClr>
              <a:buFont typeface="Arial" panose="020B0604020202020204" pitchFamily="34" charset="0"/>
              <a:buChar char="•"/>
              <a:defRPr sz="2400">
                <a:solidFill>
                  <a:schemeClr val="tx1"/>
                </a:solidFill>
              </a:defRPr>
            </a:lvl2pPr>
            <a:lvl3pPr marL="1257300" indent="-342900">
              <a:buClr>
                <a:schemeClr val="tx1"/>
              </a:buClr>
              <a:buFont typeface="Arial" panose="020B0604020202020204" pitchFamily="34" charset="0"/>
              <a:buChar char="•"/>
              <a:defRPr sz="2000">
                <a:solidFill>
                  <a:schemeClr val="tx1"/>
                </a:solidFill>
              </a:defRPr>
            </a:lvl3pPr>
            <a:lvl4pPr marL="1657350" indent="-285750">
              <a:buClr>
                <a:schemeClr val="tx1"/>
              </a:buClr>
              <a:buFont typeface="Arial" panose="020B0604020202020204" pitchFamily="34" charset="0"/>
              <a:buChar char="•"/>
              <a:defRPr sz="1800">
                <a:solidFill>
                  <a:schemeClr val="tx1"/>
                </a:solidFill>
              </a:defRPr>
            </a:lvl4pPr>
            <a:lvl5pPr marL="2114550" indent="-285750">
              <a:buClr>
                <a:schemeClr val="tx1"/>
              </a:buClr>
              <a:buFont typeface="Arial" panose="020B0604020202020204" pitchFamily="34" charset="0"/>
              <a:buChar cha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1"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10" name="TextBox 9"/>
          <p:cNvSpPr txBox="1"/>
          <p:nvPr userDrawn="1"/>
        </p:nvSpPr>
        <p:spPr>
          <a:xfrm>
            <a:off x="9448800" y="6505546"/>
            <a:ext cx="22352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3" name="Rectangle 12"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94758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11" name="Rectangle 10"/>
          <p:cNvSpPr/>
          <p:nvPr userDrawn="1"/>
        </p:nvSpPr>
        <p:spPr>
          <a:xfrm>
            <a:off x="304800" y="152400"/>
            <a:ext cx="115824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Autofit/>
          </a:bodyPr>
          <a:lstStyle>
            <a:lvl1pPr>
              <a:defRPr sz="4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t">
            <a:noAutofit/>
          </a:bodyPr>
          <a:lstStyle>
            <a:lvl1pPr marL="0" indent="0">
              <a:buNone/>
              <a:defRPr sz="2000" b="0" kern="0" cap="all" spc="100" baseline="0">
                <a:solidFill>
                  <a:schemeClr val="tx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marL="0" indent="0">
              <a:buClr>
                <a:schemeClr val="tx1"/>
              </a:buClr>
              <a:buFont typeface="Arial" charset="0"/>
              <a:buNone/>
              <a:defRPr sz="2400">
                <a:solidFill>
                  <a:schemeClr val="tx1"/>
                </a:solidFill>
              </a:defRPr>
            </a:lvl1pPr>
            <a:lvl2pPr marL="742950" indent="-285750">
              <a:buClr>
                <a:schemeClr val="tx1"/>
              </a:buClr>
              <a:buFont typeface="Arial" charset="0"/>
              <a:buChar char="•"/>
              <a:defRPr sz="2000">
                <a:solidFill>
                  <a:schemeClr val="tx1"/>
                </a:solidFill>
              </a:defRPr>
            </a:lvl2pPr>
            <a:lvl3pPr marL="1143000" indent="-228600">
              <a:buClr>
                <a:schemeClr val="tx1"/>
              </a:buClr>
              <a:buFont typeface="Arial" charset="0"/>
              <a:buChar char="•"/>
              <a:defRPr sz="1800">
                <a:solidFill>
                  <a:schemeClr val="tx1"/>
                </a:solidFill>
              </a:defRPr>
            </a:lvl3pPr>
            <a:lvl4pPr marL="1600200" indent="-228600">
              <a:buClr>
                <a:schemeClr val="tx1"/>
              </a:buClr>
              <a:buFont typeface="Arial" charset="0"/>
              <a:buChar char="•"/>
              <a:defRPr sz="1600">
                <a:solidFill>
                  <a:schemeClr val="tx1"/>
                </a:solidFill>
              </a:defRPr>
            </a:lvl4pPr>
            <a:lvl5pPr marL="2057400" indent="-228600">
              <a:buClr>
                <a:schemeClr val="tx1"/>
              </a:buClr>
              <a:buFont typeface="Arial" charset="0"/>
              <a:buChar cha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t">
            <a:noAutofit/>
          </a:bodyPr>
          <a:lstStyle>
            <a:lvl1pPr marL="0" indent="0">
              <a:buNone/>
              <a:defRPr sz="2000" b="0" kern="0" cap="all" spc="100" baseline="0">
                <a:solidFill>
                  <a:schemeClr val="tx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marL="0" indent="0">
              <a:buClr>
                <a:schemeClr val="tx1"/>
              </a:buClr>
              <a:buFont typeface="Arial" charset="0"/>
              <a:buNone/>
              <a:defRPr sz="2400">
                <a:solidFill>
                  <a:schemeClr val="tx1"/>
                </a:solidFill>
              </a:defRPr>
            </a:lvl1pPr>
            <a:lvl2pPr marL="742950" indent="-285750">
              <a:buClr>
                <a:schemeClr val="tx1"/>
              </a:buClr>
              <a:buFont typeface="Arial" charset="0"/>
              <a:buChar char="•"/>
              <a:defRPr sz="2000">
                <a:solidFill>
                  <a:schemeClr val="tx1"/>
                </a:solidFill>
              </a:defRPr>
            </a:lvl2pPr>
            <a:lvl3pPr marL="1143000" indent="-228600">
              <a:buClr>
                <a:schemeClr val="tx1"/>
              </a:buClr>
              <a:buFont typeface="Arial" charset="0"/>
              <a:buChar char="•"/>
              <a:defRPr sz="1800">
                <a:solidFill>
                  <a:schemeClr val="tx1"/>
                </a:solidFill>
              </a:defRPr>
            </a:lvl3pPr>
            <a:lvl4pPr marL="1600200" indent="-228600">
              <a:buClr>
                <a:schemeClr val="tx1"/>
              </a:buClr>
              <a:buFont typeface="Arial" charset="0"/>
              <a:buChar char="•"/>
              <a:defRPr sz="1600">
                <a:solidFill>
                  <a:schemeClr val="tx1"/>
                </a:solidFill>
              </a:defRPr>
            </a:lvl4pPr>
            <a:lvl5pPr marL="2057400" indent="-228600">
              <a:buClr>
                <a:schemeClr val="tx1"/>
              </a:buClr>
              <a:buFont typeface="Arial" charset="0"/>
              <a:buChar cha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3"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12" name="Rectangle 11"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p:cNvSpPr txBox="1"/>
          <p:nvPr userDrawn="1"/>
        </p:nvSpPr>
        <p:spPr>
          <a:xfrm>
            <a:off x="9448800" y="6505546"/>
            <a:ext cx="22352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5" name="Rectangle 14"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74659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9" name="Rectangle 8"/>
          <p:cNvSpPr/>
          <p:nvPr userDrawn="1"/>
        </p:nvSpPr>
        <p:spPr>
          <a:xfrm>
            <a:off x="304800" y="152400"/>
            <a:ext cx="11582400" cy="6095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3200338"/>
            <a:ext cx="5742517" cy="1066862"/>
          </a:xfrm>
        </p:spPr>
        <p:txBody>
          <a:bodyPr anchor="t">
            <a:noAutofit/>
          </a:bodyPr>
          <a:lstStyle>
            <a:lvl1pPr algn="l">
              <a:defRPr sz="2600" b="1" cap="all"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04800" y="152400"/>
            <a:ext cx="11582400" cy="2179666"/>
          </a:xfrm>
        </p:spPr>
        <p:txBody>
          <a:bodyPr/>
          <a:lstStyle>
            <a:lvl1pPr marL="0" indent="0">
              <a:buFont typeface="Arial" charset="0"/>
              <a:buNone/>
              <a:defRPr>
                <a:solidFill>
                  <a:schemeClr val="tx1"/>
                </a:solidFill>
              </a:defRPr>
            </a:lvl1pPr>
            <a:lvl2pPr marL="742950" indent="-285750">
              <a:buFont typeface="Arial" charset="0"/>
              <a:buChar char="•"/>
              <a:defRPr>
                <a:solidFill>
                  <a:schemeClr val="bg1"/>
                </a:solidFill>
              </a:defRPr>
            </a:lvl2pPr>
            <a:lvl3pPr marL="1143000" indent="-228600">
              <a:buFont typeface="Arial" charset="0"/>
              <a:buChar char="•"/>
              <a:defRPr>
                <a:solidFill>
                  <a:schemeClr val="bg1"/>
                </a:solidFill>
              </a:defRPr>
            </a:lvl3pPr>
            <a:lvl4pPr marL="1600200" indent="-228600">
              <a:buFont typeface="Arial" charset="0"/>
              <a:buChar char="•"/>
              <a:defRPr>
                <a:solidFill>
                  <a:schemeClr val="bg1"/>
                </a:solidFill>
              </a:defRPr>
            </a:lvl4pPr>
            <a:lvl5pPr marL="2057400" indent="-228600">
              <a:buFont typeface="Arial" charset="0"/>
              <a:buChar char="•"/>
              <a:defRPr>
                <a:solidFill>
                  <a:schemeClr val="bg1"/>
                </a:solidFill>
              </a:defRPr>
            </a:lvl5pPr>
          </a:lstStyle>
          <a:p>
            <a:pPr lvl="0"/>
            <a:r>
              <a:rPr lang="en-US"/>
              <a:t>Click to edit Master text styles</a:t>
            </a:r>
          </a:p>
        </p:txBody>
      </p:sp>
      <p:sp>
        <p:nvSpPr>
          <p:cNvPr id="10"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4" name="TextBox 3"/>
          <p:cNvSpPr txBox="1"/>
          <p:nvPr userDrawn="1"/>
        </p:nvSpPr>
        <p:spPr>
          <a:xfrm>
            <a:off x="31699201" y="4572000"/>
            <a:ext cx="184731" cy="369332"/>
          </a:xfrm>
          <a:prstGeom prst="rect">
            <a:avLst/>
          </a:prstGeom>
          <a:noFill/>
        </p:spPr>
        <p:txBody>
          <a:bodyPr wrap="none" rtlCol="0">
            <a:spAutoFit/>
          </a:bodyPr>
          <a:lstStyle/>
          <a:p>
            <a:endParaRPr lang="en-US" sz="1800" dirty="0"/>
          </a:p>
        </p:txBody>
      </p:sp>
      <p:pic>
        <p:nvPicPr>
          <p:cNvPr id="17" name="Picture 16"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1" name="Rectangle 10"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9448800" y="6505546"/>
            <a:ext cx="22352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3" name="Rectangle 12"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79517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12" name="Rectangle 11"/>
          <p:cNvSpPr/>
          <p:nvPr userDrawn="1"/>
        </p:nvSpPr>
        <p:spPr>
          <a:xfrm>
            <a:off x="304800" y="152400"/>
            <a:ext cx="11582400" cy="6095876"/>
          </a:xfrm>
          <a:prstGeom prst="rect">
            <a:avLst/>
          </a:prstGeom>
          <a:solidFill>
            <a:srgbClr val="08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2905126"/>
            <a:ext cx="103632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1404939"/>
            <a:ext cx="10363200" cy="1500187"/>
          </a:xfrm>
        </p:spPr>
        <p:txBody>
          <a:bodyPr anchor="b"/>
          <a:lstStyle>
            <a:lvl1pPr marL="0" indent="0">
              <a:buNone/>
              <a:defRPr sz="2000" kern="0" spc="100" baseline="0">
                <a:solidFill>
                  <a:schemeClr val="bg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pic>
        <p:nvPicPr>
          <p:cNvPr id="16" name="Picture 15"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0" name="Rectangle 9"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5205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ransition Slide - Gray">
    <p:spTree>
      <p:nvGrpSpPr>
        <p:cNvPr id="1" name=""/>
        <p:cNvGrpSpPr/>
        <p:nvPr/>
      </p:nvGrpSpPr>
      <p:grpSpPr>
        <a:xfrm>
          <a:off x="0" y="0"/>
          <a:ext cx="0" cy="0"/>
          <a:chOff x="0" y="0"/>
          <a:chExt cx="0" cy="0"/>
        </a:xfrm>
      </p:grpSpPr>
      <p:sp>
        <p:nvSpPr>
          <p:cNvPr id="11" name="Rectangle 10"/>
          <p:cNvSpPr/>
          <p:nvPr userDrawn="1"/>
        </p:nvSpPr>
        <p:spPr>
          <a:xfrm>
            <a:off x="0" y="-33340"/>
            <a:ext cx="12192000" cy="6891339"/>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Helvetica" pitchFamily="34" charset="0"/>
            </a:endParaRPr>
          </a:p>
        </p:txBody>
      </p:sp>
      <p:sp>
        <p:nvSpPr>
          <p:cNvPr id="2" name="Title 1"/>
          <p:cNvSpPr>
            <a:spLocks noGrp="1"/>
          </p:cNvSpPr>
          <p:nvPr>
            <p:ph type="title"/>
          </p:nvPr>
        </p:nvSpPr>
        <p:spPr>
          <a:xfrm>
            <a:off x="963084" y="1524001"/>
            <a:ext cx="103632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895601"/>
            <a:ext cx="10363200" cy="1500187"/>
          </a:xfrm>
        </p:spPr>
        <p:txBody>
          <a:bodyPr anchor="t"/>
          <a:lstStyle>
            <a:lvl1pPr marL="0" indent="0">
              <a:buNone/>
              <a:defRPr sz="2000" kern="0" spc="100" baseline="0">
                <a:solidFill>
                  <a:schemeClr val="bg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4" name="Triangle 3" descr="Down arrow"/>
          <p:cNvSpPr/>
          <p:nvPr userDrawn="1"/>
        </p:nvSpPr>
        <p:spPr>
          <a:xfrm rot="10800000">
            <a:off x="5635625" y="6324600"/>
            <a:ext cx="901699"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505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6869EE-32D5-4080-9687-59BC045730E0}"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965219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ransition Slide -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Helvetica" pitchFamily="34" charset="0"/>
            </a:endParaRPr>
          </a:p>
        </p:txBody>
      </p:sp>
      <p:sp>
        <p:nvSpPr>
          <p:cNvPr id="2" name="Title 1"/>
          <p:cNvSpPr>
            <a:spLocks noGrp="1"/>
          </p:cNvSpPr>
          <p:nvPr>
            <p:ph type="title"/>
          </p:nvPr>
        </p:nvSpPr>
        <p:spPr>
          <a:xfrm>
            <a:off x="963084" y="1524001"/>
            <a:ext cx="103632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895601"/>
            <a:ext cx="10363200" cy="1500187"/>
          </a:xfrm>
        </p:spPr>
        <p:txBody>
          <a:bodyPr anchor="t"/>
          <a:lstStyle>
            <a:lvl1pPr marL="0" indent="0">
              <a:buNone/>
              <a:defRPr sz="2000" kern="0" spc="100" baseline="0">
                <a:solidFill>
                  <a:schemeClr val="bg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4" name="Triangle 3" descr="Down arrow"/>
          <p:cNvSpPr/>
          <p:nvPr userDrawn="1"/>
        </p:nvSpPr>
        <p:spPr>
          <a:xfrm rot="10800000">
            <a:off x="5635625" y="6324600"/>
            <a:ext cx="901699"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88003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ransition Slide - Golden Yellow">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2" name="Title 1"/>
          <p:cNvSpPr>
            <a:spLocks noGrp="1"/>
          </p:cNvSpPr>
          <p:nvPr>
            <p:ph type="title"/>
          </p:nvPr>
        </p:nvSpPr>
        <p:spPr>
          <a:xfrm>
            <a:off x="963084" y="1524001"/>
            <a:ext cx="103632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895601"/>
            <a:ext cx="10363200" cy="1500187"/>
          </a:xfrm>
        </p:spPr>
        <p:txBody>
          <a:bodyPr anchor="t"/>
          <a:lstStyle>
            <a:lvl1pPr marL="0" indent="0">
              <a:buNone/>
              <a:defRPr sz="2000" kern="0" spc="100" baseline="0">
                <a:solidFill>
                  <a:schemeClr val="tx1"/>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solidFill>
                  <a:schemeClr val="tx1"/>
                </a:solidFill>
              </a:rPr>
              <a:t>Curiosity. Partnership. Simplicity. Impact. Passion.</a:t>
            </a:r>
          </a:p>
          <a:p>
            <a:pPr algn="r"/>
            <a:endParaRPr lang="en-US" sz="800" dirty="0"/>
          </a:p>
        </p:txBody>
      </p:sp>
      <p:sp>
        <p:nvSpPr>
          <p:cNvPr id="15" name="Triangle 14" descr="Down arrow"/>
          <p:cNvSpPr/>
          <p:nvPr userDrawn="1"/>
        </p:nvSpPr>
        <p:spPr>
          <a:xfrm rot="10800000">
            <a:off x="5635625" y="6324600"/>
            <a:ext cx="901699" cy="381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9574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Slide - DEFAUL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13" name="Rectangle 12"/>
          <p:cNvSpPr/>
          <p:nvPr userDrawn="1"/>
        </p:nvSpPr>
        <p:spPr>
          <a:xfrm>
            <a:off x="304800" y="155449"/>
            <a:ext cx="11582400" cy="6095875"/>
          </a:xfrm>
          <a:prstGeom prst="rect">
            <a:avLst/>
          </a:prstGeom>
          <a:solidFill>
            <a:srgbClr val="080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Arial" charset="0"/>
              <a:buNone/>
              <a:defRPr>
                <a:solidFill>
                  <a:schemeClr val="bg1"/>
                </a:solidFill>
              </a:defRPr>
            </a:lvl1pPr>
            <a:lvl2pPr marL="742950" indent="-285750">
              <a:buFont typeface="Arial" charset="0"/>
              <a:buChar char="•"/>
              <a:defRPr>
                <a:solidFill>
                  <a:schemeClr val="bg1"/>
                </a:solidFill>
              </a:defRPr>
            </a:lvl2pPr>
            <a:lvl3pPr marL="1143000" indent="-228600">
              <a:buFont typeface="Arial" charset="0"/>
              <a:buChar char="•"/>
              <a:defRPr>
                <a:solidFill>
                  <a:schemeClr val="bg1"/>
                </a:solidFill>
              </a:defRPr>
            </a:lvl3pPr>
            <a:lvl4pPr marL="1600200" indent="-228600">
              <a:buFont typeface="Arial" charset="0"/>
              <a:buChar char="•"/>
              <a:defRPr>
                <a:solidFill>
                  <a:schemeClr val="bg1"/>
                </a:solidFill>
              </a:defRPr>
            </a:lvl4pPr>
            <a:lvl5pPr marL="2057400" indent="-228600">
              <a:buFont typeface="Arial"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4" name="TextBox 3"/>
          <p:cNvSpPr txBox="1"/>
          <p:nvPr userDrawn="1"/>
        </p:nvSpPr>
        <p:spPr>
          <a:xfrm>
            <a:off x="31699201" y="4572000"/>
            <a:ext cx="184731" cy="369332"/>
          </a:xfrm>
          <a:prstGeom prst="rect">
            <a:avLst/>
          </a:prstGeom>
          <a:noFill/>
        </p:spPr>
        <p:txBody>
          <a:bodyPr wrap="none" rtlCol="0">
            <a:spAutoFit/>
          </a:bodyPr>
          <a:lstStyle/>
          <a:p>
            <a:endParaRPr lang="en-US" sz="1800" dirty="0"/>
          </a:p>
        </p:txBody>
      </p:sp>
      <p:pic>
        <p:nvPicPr>
          <p:cNvPr id="17" name="Picture 16"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1" name="TextBox 10"/>
          <p:cNvSpPr txBox="1"/>
          <p:nvPr userDrawn="1"/>
        </p:nvSpPr>
        <p:spPr>
          <a:xfrm>
            <a:off x="9448800" y="6505546"/>
            <a:ext cx="22352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4" name="Rectangle 13"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11368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Slide - PRINTER FRIENDL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Helvetica" pitchFamily="34" charset="0"/>
            </a:endParaRPr>
          </a:p>
        </p:txBody>
      </p:sp>
      <p:sp>
        <p:nvSpPr>
          <p:cNvPr id="13" name="Rectangle 12"/>
          <p:cNvSpPr/>
          <p:nvPr userDrawn="1"/>
        </p:nvSpPr>
        <p:spPr>
          <a:xfrm>
            <a:off x="304800" y="155449"/>
            <a:ext cx="11582400" cy="609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descr="White underline"/>
          <p:cNvSpPr/>
          <p:nvPr userDrawn="1"/>
        </p:nvSpPr>
        <p:spPr>
          <a:xfrm>
            <a:off x="5816601" y="6781800"/>
            <a:ext cx="539751"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rmAutofit/>
          </a:bodyPr>
          <a:lstStyle>
            <a:lvl1pPr algn="l">
              <a:defRPr sz="4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Arial" charset="0"/>
              <a:buNone/>
              <a:defRPr>
                <a:solidFill>
                  <a:schemeClr val="tx1"/>
                </a:solidFill>
              </a:defRPr>
            </a:lvl1pPr>
            <a:lvl2pPr marL="742950" indent="-285750">
              <a:buFont typeface="Arial" charset="0"/>
              <a:buChar char="•"/>
              <a:defRPr>
                <a:solidFill>
                  <a:schemeClr val="tx1"/>
                </a:solidFill>
              </a:defRPr>
            </a:lvl2pPr>
            <a:lvl3pPr marL="1143000" indent="-228600">
              <a:buFont typeface="Arial" charset="0"/>
              <a:buChar char="•"/>
              <a:defRPr>
                <a:solidFill>
                  <a:schemeClr val="tx1"/>
                </a:solidFill>
              </a:defRPr>
            </a:lvl3pPr>
            <a:lvl4pPr marL="1600200" indent="-228600">
              <a:buFont typeface="Arial" charset="0"/>
              <a:buChar char="•"/>
              <a:defRPr>
                <a:solidFill>
                  <a:schemeClr val="tx1"/>
                </a:solidFill>
              </a:defRPr>
            </a:lvl4pPr>
            <a:lvl5pPr marL="2057400" indent="-228600">
              <a:buFont typeface="Arial"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p:cNvSpPr txBox="1">
            <a:spLocks/>
          </p:cNvSpPr>
          <p:nvPr userDrawn="1"/>
        </p:nvSpPr>
        <p:spPr>
          <a:xfrm>
            <a:off x="8229600" y="6134100"/>
            <a:ext cx="3454400" cy="3429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200" kern="1200" baseline="0">
                <a:solidFill>
                  <a:schemeClr val="bg1"/>
                </a:solidFill>
                <a:latin typeface="Helvetica"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Helvetica"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US" sz="800" dirty="0"/>
          </a:p>
          <a:p>
            <a: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800" dirty="0"/>
              <a:t>Curiosity. Partnership. Simplicity. Impact. Passion.</a:t>
            </a:r>
          </a:p>
          <a:p>
            <a:pPr algn="r"/>
            <a:endParaRPr lang="en-US" sz="800" dirty="0"/>
          </a:p>
        </p:txBody>
      </p:sp>
      <p:sp>
        <p:nvSpPr>
          <p:cNvPr id="4" name="TextBox 3"/>
          <p:cNvSpPr txBox="1"/>
          <p:nvPr userDrawn="1"/>
        </p:nvSpPr>
        <p:spPr>
          <a:xfrm>
            <a:off x="31699201" y="4572000"/>
            <a:ext cx="184731" cy="369332"/>
          </a:xfrm>
          <a:prstGeom prst="rect">
            <a:avLst/>
          </a:prstGeom>
          <a:noFill/>
        </p:spPr>
        <p:txBody>
          <a:bodyPr wrap="none" rtlCol="0">
            <a:spAutoFit/>
          </a:bodyPr>
          <a:lstStyle/>
          <a:p>
            <a:endParaRPr lang="en-US" sz="1800" dirty="0"/>
          </a:p>
        </p:txBody>
      </p:sp>
      <p:pic>
        <p:nvPicPr>
          <p:cNvPr id="17" name="Picture 16" descr="P.S.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6963" y="6446969"/>
            <a:ext cx="539024" cy="182431"/>
          </a:xfrm>
          <a:prstGeom prst="rect">
            <a:avLst/>
          </a:prstGeom>
        </p:spPr>
      </p:pic>
      <p:sp>
        <p:nvSpPr>
          <p:cNvPr id="11" name="TextBox 10"/>
          <p:cNvSpPr txBox="1"/>
          <p:nvPr userDrawn="1"/>
        </p:nvSpPr>
        <p:spPr>
          <a:xfrm>
            <a:off x="9448800" y="6505546"/>
            <a:ext cx="2235200" cy="200055"/>
          </a:xfrm>
          <a:prstGeom prst="rect">
            <a:avLst/>
          </a:prstGeom>
          <a:noFill/>
        </p:spPr>
        <p:txBody>
          <a:bodyPr wrap="square" rtlCol="0" anchor="b">
            <a:spAutoFit/>
          </a:bodyPr>
          <a:lstStyle/>
          <a:p>
            <a:pPr algn="r"/>
            <a:fld id="{8B7F5D9C-9160-4A89-9603-5FCD9B732386}" type="slidenum">
              <a:rPr lang="en-US" sz="700" smtClean="0">
                <a:solidFill>
                  <a:schemeClr val="bg1"/>
                </a:solidFill>
                <a:latin typeface="Helvetica" pitchFamily="34" charset="0"/>
              </a:rPr>
              <a:pPr/>
              <a:t>‹#›</a:t>
            </a:fld>
            <a:endParaRPr lang="en-US" sz="700" dirty="0">
              <a:solidFill>
                <a:schemeClr val="bg1"/>
              </a:solidFill>
              <a:latin typeface="Helvetica" pitchFamily="34" charset="0"/>
            </a:endParaRPr>
          </a:p>
        </p:txBody>
      </p:sp>
      <p:sp>
        <p:nvSpPr>
          <p:cNvPr id="14" name="Rectangle 13" descr="Yellow square"/>
          <p:cNvSpPr/>
          <p:nvPr userDrawn="1"/>
        </p:nvSpPr>
        <p:spPr>
          <a:xfrm flipV="1">
            <a:off x="11684000" y="6248399"/>
            <a:ext cx="203200" cy="158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51823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9" y="0"/>
            <a:ext cx="12192000" cy="1039368"/>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9" y="6598049"/>
            <a:ext cx="12192000" cy="280416"/>
          </a:xfrm>
          <a:prstGeom prst="rect">
            <a:avLst/>
          </a:prstGeom>
        </p:spPr>
      </p:pic>
    </p:spTree>
    <p:extLst>
      <p:ext uri="{BB962C8B-B14F-4D97-AF65-F5344CB8AC3E}">
        <p14:creationId xmlns:p14="http://schemas.microsoft.com/office/powerpoint/2010/main" val="456931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sndAc>
          <p:stSnd>
            <p:snd r:embed="rId1" name="breeze.wav"/>
          </p:stSnd>
        </p:sndAc>
      </p:transition>
    </mc:Choice>
    <mc:Fallback xmlns="">
      <p:transition spd="slow">
        <p:fade/>
        <p:sndAc>
          <p:stSnd>
            <p:snd r:embed="rId5" name="breeze.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C9DE-EA8C-12CF-4EB3-5B1395047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5B818-FFDC-5655-90CD-FF9979397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6488-96D4-DBF1-5F33-83686F23894D}"/>
              </a:ext>
            </a:extLst>
          </p:cNvPr>
          <p:cNvSpPr>
            <a:spLocks noGrp="1"/>
          </p:cNvSpPr>
          <p:nvPr>
            <p:ph type="dt" sz="half" idx="10"/>
          </p:nvPr>
        </p:nvSpPr>
        <p:spPr/>
        <p:txBody>
          <a:bodyPr/>
          <a:lstStyle/>
          <a:p>
            <a:fld id="{AED37D2E-8298-404F-9513-186091910AC6}" type="datetimeFigureOut">
              <a:rPr lang="en-US" smtClean="0"/>
              <a:t>10/23/2024</a:t>
            </a:fld>
            <a:endParaRPr lang="en-US"/>
          </a:p>
        </p:txBody>
      </p:sp>
      <p:sp>
        <p:nvSpPr>
          <p:cNvPr id="5" name="Footer Placeholder 4">
            <a:extLst>
              <a:ext uri="{FF2B5EF4-FFF2-40B4-BE49-F238E27FC236}">
                <a16:creationId xmlns:a16="http://schemas.microsoft.com/office/drawing/2014/main" id="{A7754BA0-215D-3299-E1A1-3B2607F09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4D2C7-E4FD-AA4F-A3CF-D0044DB0F02B}"/>
              </a:ext>
            </a:extLst>
          </p:cNvPr>
          <p:cNvSpPr>
            <a:spLocks noGrp="1"/>
          </p:cNvSpPr>
          <p:nvPr>
            <p:ph type="sldNum" sz="quarter" idx="12"/>
          </p:nvPr>
        </p:nvSpPr>
        <p:spPr/>
        <p:txBody>
          <a:bodyPr/>
          <a:lstStyle/>
          <a:p>
            <a:fld id="{EB6F2412-61FC-426F-BC29-EA4C6C2E20E0}" type="slidenum">
              <a:rPr lang="en-US" smtClean="0"/>
              <a:t>‹#›</a:t>
            </a:fld>
            <a:endParaRPr lang="en-US"/>
          </a:p>
        </p:txBody>
      </p:sp>
    </p:spTree>
    <p:extLst>
      <p:ext uri="{BB962C8B-B14F-4D97-AF65-F5344CB8AC3E}">
        <p14:creationId xmlns:p14="http://schemas.microsoft.com/office/powerpoint/2010/main" val="263496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6869EE-32D5-4080-9687-59BC045730E0}"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260523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6869EE-32D5-4080-9687-59BC045730E0}"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51894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6869EE-32D5-4080-9687-59BC045730E0}"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182136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869EE-32D5-4080-9687-59BC045730E0}"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84042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6869EE-32D5-4080-9687-59BC045730E0}"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386647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6869EE-32D5-4080-9687-59BC045730E0}"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99C55-98D9-473C-AAF4-54032AE740CE}" type="slidenum">
              <a:rPr lang="en-US" smtClean="0"/>
              <a:t>‹#›</a:t>
            </a:fld>
            <a:endParaRPr lang="en-US"/>
          </a:p>
        </p:txBody>
      </p:sp>
    </p:spTree>
    <p:extLst>
      <p:ext uri="{BB962C8B-B14F-4D97-AF65-F5344CB8AC3E}">
        <p14:creationId xmlns:p14="http://schemas.microsoft.com/office/powerpoint/2010/main" val="139390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6869EE-32D5-4080-9687-59BC045730E0}" type="datetimeFigureOut">
              <a:rPr lang="en-US" smtClean="0"/>
              <a:t>10/23/2024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299C55-98D9-473C-AAF4-54032AE740CE}" type="slidenum">
              <a:rPr lang="en-US" smtClean="0"/>
              <a:t>‹#›</a:t>
            </a:fld>
            <a:endParaRPr lang="en-US"/>
          </a:p>
        </p:txBody>
      </p:sp>
    </p:spTree>
    <p:extLst>
      <p:ext uri="{BB962C8B-B14F-4D97-AF65-F5344CB8AC3E}">
        <p14:creationId xmlns:p14="http://schemas.microsoft.com/office/powerpoint/2010/main" val="2863517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02" r:id="rId20"/>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76806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3" r:id="rId14"/>
    <p:sldLayoutId id="2147483717" r:id="rId15"/>
  </p:sldLayoutIdLst>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xlsx"/><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1.xlsx"/><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2472" y="2459182"/>
            <a:ext cx="9144000" cy="2923877"/>
          </a:xfrm>
          <a:prstGeom prst="rect">
            <a:avLst/>
          </a:prstGeom>
        </p:spPr>
        <p:txBody>
          <a:bodyPr wrap="square">
            <a:spAutoFit/>
          </a:bodyPr>
          <a:lstStyle/>
          <a:p>
            <a:pPr algn="ctr"/>
            <a:endParaRPr lang="en-US" sz="800" b="1" dirty="0">
              <a:solidFill>
                <a:schemeClr val="tx2"/>
              </a:solidFill>
              <a:latin typeface="Calibri" pitchFamily="34" charset="0"/>
            </a:endParaRPr>
          </a:p>
          <a:p>
            <a:pPr algn="ctr"/>
            <a:r>
              <a:rPr lang="en-US" sz="2800" dirty="0">
                <a:solidFill>
                  <a:schemeClr val="tx2"/>
                </a:solidFill>
                <a:latin typeface="Calibri" pitchFamily="34" charset="0"/>
              </a:rPr>
              <a:t>Dept. of Health &amp; Human Services - Program Support Center, </a:t>
            </a:r>
            <a:endParaRPr lang="en-US" sz="2400" dirty="0">
              <a:solidFill>
                <a:schemeClr val="tx2"/>
              </a:solidFill>
              <a:latin typeface="Calibri" pitchFamily="34" charset="0"/>
            </a:endParaRPr>
          </a:p>
          <a:p>
            <a:pPr algn="ctr"/>
            <a:r>
              <a:rPr lang="en-US" sz="2800" dirty="0">
                <a:solidFill>
                  <a:schemeClr val="tx2"/>
                </a:solidFill>
                <a:latin typeface="Calibri" pitchFamily="34" charset="0"/>
              </a:rPr>
              <a:t>Cost Allocation Services (CAS)</a:t>
            </a:r>
          </a:p>
          <a:p>
            <a:pPr algn="ctr"/>
            <a:endParaRPr lang="en-US" sz="1200" dirty="0">
              <a:solidFill>
                <a:schemeClr val="tx2"/>
              </a:solidFill>
              <a:latin typeface="Calibri" pitchFamily="34" charset="0"/>
            </a:endParaRPr>
          </a:p>
          <a:p>
            <a:pPr algn="ctr"/>
            <a:r>
              <a:rPr lang="en-US" sz="2400" dirty="0">
                <a:solidFill>
                  <a:schemeClr val="tx2"/>
                </a:solidFill>
                <a:latin typeface="Calibri" pitchFamily="34" charset="0"/>
              </a:rPr>
              <a:t>Presenters: Michael Leonard, C&amp;U National Specialist/Branch Chief</a:t>
            </a:r>
          </a:p>
          <a:p>
            <a:pPr algn="ctr"/>
            <a:endParaRPr lang="en-US" sz="2400" dirty="0">
              <a:solidFill>
                <a:schemeClr val="tx2"/>
              </a:solidFill>
              <a:latin typeface="Calibri" pitchFamily="34" charset="0"/>
            </a:endParaRPr>
          </a:p>
          <a:p>
            <a:pPr algn="ctr"/>
            <a:r>
              <a:rPr lang="en-US" sz="1200" dirty="0">
                <a:solidFill>
                  <a:schemeClr val="tx2"/>
                </a:solidFill>
                <a:latin typeface="Calibri" pitchFamily="34" charset="0"/>
              </a:rPr>
              <a:t>   </a:t>
            </a:r>
            <a:r>
              <a:rPr lang="en-US" sz="3200" b="1" dirty="0">
                <a:solidFill>
                  <a:schemeClr val="tx2"/>
                </a:solidFill>
                <a:latin typeface="Calibri" pitchFamily="34" charset="0"/>
              </a:rPr>
              <a:t>NACCA</a:t>
            </a:r>
          </a:p>
          <a:p>
            <a:pPr algn="ctr"/>
            <a:r>
              <a:rPr lang="en-US" sz="2800" dirty="0">
                <a:solidFill>
                  <a:schemeClr val="tx2"/>
                </a:solidFill>
                <a:latin typeface="Calibri" pitchFamily="34" charset="0"/>
              </a:rPr>
              <a:t>Nashville	</a:t>
            </a:r>
            <a:r>
              <a:rPr lang="en-US" sz="2000" dirty="0">
                <a:solidFill>
                  <a:schemeClr val="tx2"/>
                </a:solidFill>
                <a:latin typeface="Calibri" pitchFamily="34" charset="0"/>
              </a:rPr>
              <a:t>             November 2024</a:t>
            </a:r>
          </a:p>
        </p:txBody>
      </p:sp>
    </p:spTree>
    <p:extLst>
      <p:ext uri="{BB962C8B-B14F-4D97-AF65-F5344CB8AC3E}">
        <p14:creationId xmlns:p14="http://schemas.microsoft.com/office/powerpoint/2010/main" val="115605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3B47-DEFE-FE3A-7C76-4F55767CCF90}"/>
              </a:ext>
            </a:extLst>
          </p:cNvPr>
          <p:cNvSpPr>
            <a:spLocks noGrp="1"/>
          </p:cNvSpPr>
          <p:nvPr>
            <p:ph type="title"/>
          </p:nvPr>
        </p:nvSpPr>
        <p:spPr/>
        <p:txBody>
          <a:bodyPr/>
          <a:lstStyle/>
          <a:p>
            <a:r>
              <a:rPr lang="en-US" dirty="0"/>
              <a:t>Subaward Threshold Change</a:t>
            </a:r>
          </a:p>
        </p:txBody>
      </p:sp>
      <p:sp>
        <p:nvSpPr>
          <p:cNvPr id="3" name="Content Placeholder 2">
            <a:extLst>
              <a:ext uri="{FF2B5EF4-FFF2-40B4-BE49-F238E27FC236}">
                <a16:creationId xmlns:a16="http://schemas.microsoft.com/office/drawing/2014/main" id="{296B4FE7-3755-2C6F-53BA-C4FBF3C2F5BC}"/>
              </a:ext>
            </a:extLst>
          </p:cNvPr>
          <p:cNvSpPr>
            <a:spLocks noGrp="1"/>
          </p:cNvSpPr>
          <p:nvPr>
            <p:ph idx="1"/>
          </p:nvPr>
        </p:nvSpPr>
        <p:spPr/>
        <p:txBody>
          <a:bodyPr/>
          <a:lstStyle/>
          <a:p>
            <a:r>
              <a:rPr lang="en-US" dirty="0"/>
              <a:t>Example:</a:t>
            </a:r>
          </a:p>
          <a:p>
            <a:endParaRPr lang="en-US" dirty="0"/>
          </a:p>
          <a:p>
            <a:endParaRPr lang="en-US" dirty="0"/>
          </a:p>
        </p:txBody>
      </p:sp>
      <p:graphicFrame>
        <p:nvGraphicFramePr>
          <p:cNvPr id="4" name="Object 3">
            <a:extLst>
              <a:ext uri="{FF2B5EF4-FFF2-40B4-BE49-F238E27FC236}">
                <a16:creationId xmlns:a16="http://schemas.microsoft.com/office/drawing/2014/main" id="{FF82BE4B-CD51-4C3D-2854-D49841D18059}"/>
              </a:ext>
            </a:extLst>
          </p:cNvPr>
          <p:cNvGraphicFramePr>
            <a:graphicFrameLocks noChangeAspect="1"/>
          </p:cNvGraphicFramePr>
          <p:nvPr/>
        </p:nvGraphicFramePr>
        <p:xfrm>
          <a:off x="1385155" y="2963862"/>
          <a:ext cx="8740357" cy="2715090"/>
        </p:xfrm>
        <a:graphic>
          <a:graphicData uri="http://schemas.openxmlformats.org/presentationml/2006/ole">
            <mc:AlternateContent xmlns:mc="http://schemas.openxmlformats.org/markup-compatibility/2006">
              <mc:Choice xmlns:v="urn:schemas-microsoft-com:vml" Requires="v">
                <p:oleObj name="Worksheet" r:id="rId2" imgW="2984482" imgH="927243" progId="Excel.Sheet.12">
                  <p:embed/>
                </p:oleObj>
              </mc:Choice>
              <mc:Fallback>
                <p:oleObj name="Worksheet" r:id="rId2" imgW="2984482" imgH="927243" progId="Excel.Sheet.12">
                  <p:embed/>
                  <p:pic>
                    <p:nvPicPr>
                      <p:cNvPr id="4" name="Object 3">
                        <a:extLst>
                          <a:ext uri="{FF2B5EF4-FFF2-40B4-BE49-F238E27FC236}">
                            <a16:creationId xmlns:a16="http://schemas.microsoft.com/office/drawing/2014/main" id="{FF82BE4B-CD51-4C3D-2854-D49841D18059}"/>
                          </a:ext>
                        </a:extLst>
                      </p:cNvPr>
                      <p:cNvPicPr/>
                      <p:nvPr/>
                    </p:nvPicPr>
                    <p:blipFill>
                      <a:blip r:embed="rId3"/>
                      <a:stretch>
                        <a:fillRect/>
                      </a:stretch>
                    </p:blipFill>
                    <p:spPr>
                      <a:xfrm>
                        <a:off x="1385155" y="2963862"/>
                        <a:ext cx="8740357" cy="2715090"/>
                      </a:xfrm>
                      <a:prstGeom prst="rect">
                        <a:avLst/>
                      </a:prstGeom>
                    </p:spPr>
                  </p:pic>
                </p:oleObj>
              </mc:Fallback>
            </mc:AlternateContent>
          </a:graphicData>
        </a:graphic>
      </p:graphicFrame>
    </p:spTree>
    <p:extLst>
      <p:ext uri="{BB962C8B-B14F-4D97-AF65-F5344CB8AC3E}">
        <p14:creationId xmlns:p14="http://schemas.microsoft.com/office/powerpoint/2010/main" val="295303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C49B-63C9-1814-13CD-87EEAF01201F}"/>
              </a:ext>
            </a:extLst>
          </p:cNvPr>
          <p:cNvSpPr>
            <a:spLocks noGrp="1"/>
          </p:cNvSpPr>
          <p:nvPr>
            <p:ph type="title"/>
          </p:nvPr>
        </p:nvSpPr>
        <p:spPr/>
        <p:txBody>
          <a:bodyPr/>
          <a:lstStyle/>
          <a:p>
            <a:r>
              <a:rPr lang="en-US" dirty="0"/>
              <a:t>Equipment Threshold Change</a:t>
            </a:r>
          </a:p>
        </p:txBody>
      </p:sp>
      <p:sp>
        <p:nvSpPr>
          <p:cNvPr id="3" name="Content Placeholder 2">
            <a:extLst>
              <a:ext uri="{FF2B5EF4-FFF2-40B4-BE49-F238E27FC236}">
                <a16:creationId xmlns:a16="http://schemas.microsoft.com/office/drawing/2014/main" id="{128BB65C-707E-8E89-5328-2B25592BC1B9}"/>
              </a:ext>
            </a:extLst>
          </p:cNvPr>
          <p:cNvSpPr>
            <a:spLocks noGrp="1"/>
          </p:cNvSpPr>
          <p:nvPr>
            <p:ph idx="1"/>
          </p:nvPr>
        </p:nvSpPr>
        <p:spPr/>
        <p:txBody>
          <a:bodyPr/>
          <a:lstStyle/>
          <a:p>
            <a:pPr marL="0" indent="0">
              <a:buNone/>
            </a:pPr>
            <a:r>
              <a:rPr lang="en-US" dirty="0"/>
              <a:t>Example:</a:t>
            </a:r>
          </a:p>
        </p:txBody>
      </p:sp>
      <p:graphicFrame>
        <p:nvGraphicFramePr>
          <p:cNvPr id="4" name="Object 3">
            <a:extLst>
              <a:ext uri="{FF2B5EF4-FFF2-40B4-BE49-F238E27FC236}">
                <a16:creationId xmlns:a16="http://schemas.microsoft.com/office/drawing/2014/main" id="{ECB863AB-D220-DB24-666C-2441A4D7A102}"/>
              </a:ext>
            </a:extLst>
          </p:cNvPr>
          <p:cNvGraphicFramePr>
            <a:graphicFrameLocks noChangeAspect="1"/>
          </p:cNvGraphicFramePr>
          <p:nvPr/>
        </p:nvGraphicFramePr>
        <p:xfrm>
          <a:off x="1481801" y="2779712"/>
          <a:ext cx="9218761" cy="2446629"/>
        </p:xfrm>
        <a:graphic>
          <a:graphicData uri="http://schemas.openxmlformats.org/presentationml/2006/ole">
            <mc:AlternateContent xmlns:mc="http://schemas.openxmlformats.org/markup-compatibility/2006">
              <mc:Choice xmlns:v="urn:schemas-microsoft-com:vml" Requires="v">
                <p:oleObj name="Worksheet" r:id="rId2" imgW="6451529" imgH="1295400" progId="Excel.Sheet.12">
                  <p:embed/>
                </p:oleObj>
              </mc:Choice>
              <mc:Fallback>
                <p:oleObj name="Worksheet" r:id="rId2" imgW="6451529" imgH="1295400" progId="Excel.Sheet.12">
                  <p:embed/>
                  <p:pic>
                    <p:nvPicPr>
                      <p:cNvPr id="4" name="Object 3">
                        <a:extLst>
                          <a:ext uri="{FF2B5EF4-FFF2-40B4-BE49-F238E27FC236}">
                            <a16:creationId xmlns:a16="http://schemas.microsoft.com/office/drawing/2014/main" id="{ECB863AB-D220-DB24-666C-2441A4D7A102}"/>
                          </a:ext>
                        </a:extLst>
                      </p:cNvPr>
                      <p:cNvPicPr/>
                      <p:nvPr/>
                    </p:nvPicPr>
                    <p:blipFill>
                      <a:blip r:embed="rId3"/>
                      <a:stretch>
                        <a:fillRect/>
                      </a:stretch>
                    </p:blipFill>
                    <p:spPr>
                      <a:xfrm>
                        <a:off x="1481801" y="2779712"/>
                        <a:ext cx="9218761" cy="2446629"/>
                      </a:xfrm>
                      <a:prstGeom prst="rect">
                        <a:avLst/>
                      </a:prstGeom>
                    </p:spPr>
                  </p:pic>
                </p:oleObj>
              </mc:Fallback>
            </mc:AlternateContent>
          </a:graphicData>
        </a:graphic>
      </p:graphicFrame>
    </p:spTree>
    <p:extLst>
      <p:ext uri="{BB962C8B-B14F-4D97-AF65-F5344CB8AC3E}">
        <p14:creationId xmlns:p14="http://schemas.microsoft.com/office/powerpoint/2010/main" val="46055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D9414-FDAF-B72D-6FBC-CAA4C2100D34}"/>
              </a:ext>
            </a:extLst>
          </p:cNvPr>
          <p:cNvSpPr>
            <a:spLocks noGrp="1"/>
          </p:cNvSpPr>
          <p:nvPr>
            <p:ph type="title"/>
          </p:nvPr>
        </p:nvSpPr>
        <p:spPr>
          <a:xfrm>
            <a:off x="1285240" y="1050595"/>
            <a:ext cx="8074815" cy="1618489"/>
          </a:xfrm>
        </p:spPr>
        <p:txBody>
          <a:bodyPr anchor="ctr">
            <a:normAutofit/>
          </a:bodyPr>
          <a:lstStyle/>
          <a:p>
            <a:pPr>
              <a:lnSpc>
                <a:spcPct val="90000"/>
              </a:lnSpc>
            </a:pPr>
            <a:r>
              <a:rPr lang="en-US" sz="5000" b="1"/>
              <a:t>Disclosure Statements (DS-2)</a:t>
            </a:r>
            <a:endParaRPr lang="en-US" sz="5000"/>
          </a:p>
        </p:txBody>
      </p:sp>
      <p:sp>
        <p:nvSpPr>
          <p:cNvPr id="3" name="Content Placeholder 2">
            <a:extLst>
              <a:ext uri="{FF2B5EF4-FFF2-40B4-BE49-F238E27FC236}">
                <a16:creationId xmlns:a16="http://schemas.microsoft.com/office/drawing/2014/main" id="{28A9506B-2507-D782-AAAB-EF4DD5106826}"/>
              </a:ext>
            </a:extLst>
          </p:cNvPr>
          <p:cNvSpPr>
            <a:spLocks noGrp="1"/>
          </p:cNvSpPr>
          <p:nvPr>
            <p:ph idx="1"/>
          </p:nvPr>
        </p:nvSpPr>
        <p:spPr>
          <a:xfrm>
            <a:off x="1285240" y="2560321"/>
            <a:ext cx="8315960" cy="3444630"/>
          </a:xfrm>
        </p:spPr>
        <p:txBody>
          <a:bodyPr anchor="t">
            <a:noAutofit/>
          </a:bodyPr>
          <a:lstStyle/>
          <a:p>
            <a:r>
              <a:rPr lang="en-US" dirty="0">
                <a:effectLst/>
                <a:latin typeface="Calibri" panose="020F0502020204030204" pitchFamily="34" charset="0"/>
                <a:ea typeface="Gulim" panose="020B0600000101010101" pitchFamily="34" charset="-127"/>
              </a:rPr>
              <a:t>Also, effective October 1, 2024, as per OMB, the Disclosure Statement (DS-2) will no longer be required for long-form Institutions of Higher Education (IHE).  This does not apply to IHE with CAS-covered contracts of over $50 million per year.  Those IHE will still be required to submit a DS-2</a:t>
            </a:r>
            <a:endParaRPr lang="en-US" dirty="0"/>
          </a:p>
        </p:txBody>
      </p:sp>
    </p:spTree>
    <p:extLst>
      <p:ext uri="{BB962C8B-B14F-4D97-AF65-F5344CB8AC3E}">
        <p14:creationId xmlns:p14="http://schemas.microsoft.com/office/powerpoint/2010/main" val="321296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A7BF4-51CC-EBCF-CE93-DB42CC9B30FB}"/>
              </a:ext>
            </a:extLst>
          </p:cNvPr>
          <p:cNvSpPr>
            <a:spLocks noGrp="1"/>
          </p:cNvSpPr>
          <p:nvPr>
            <p:ph type="title"/>
          </p:nvPr>
        </p:nvSpPr>
        <p:spPr>
          <a:xfrm>
            <a:off x="1285240" y="1050595"/>
            <a:ext cx="8074815" cy="1618489"/>
          </a:xfrm>
        </p:spPr>
        <p:txBody>
          <a:bodyPr anchor="ctr">
            <a:normAutofit/>
          </a:bodyPr>
          <a:lstStyle/>
          <a:p>
            <a:pPr>
              <a:lnSpc>
                <a:spcPct val="90000"/>
              </a:lnSpc>
            </a:pPr>
            <a:r>
              <a:rPr lang="en-US" sz="5000" b="1"/>
              <a:t>Disclosure Statements (DS-2)</a:t>
            </a:r>
            <a:endParaRPr lang="en-US" sz="5000"/>
          </a:p>
        </p:txBody>
      </p:sp>
      <p:sp>
        <p:nvSpPr>
          <p:cNvPr id="3" name="Content Placeholder 2">
            <a:extLst>
              <a:ext uri="{FF2B5EF4-FFF2-40B4-BE49-F238E27FC236}">
                <a16:creationId xmlns:a16="http://schemas.microsoft.com/office/drawing/2014/main" id="{E3E258B7-1B6A-1C25-6E16-221812FAD2A2}"/>
              </a:ext>
            </a:extLst>
          </p:cNvPr>
          <p:cNvSpPr>
            <a:spLocks noGrp="1"/>
          </p:cNvSpPr>
          <p:nvPr>
            <p:ph idx="1"/>
          </p:nvPr>
        </p:nvSpPr>
        <p:spPr>
          <a:xfrm>
            <a:off x="1285240" y="2969469"/>
            <a:ext cx="8265160" cy="2923331"/>
          </a:xfrm>
        </p:spPr>
        <p:txBody>
          <a:bodyPr anchor="t">
            <a:noAutofit/>
          </a:bodyPr>
          <a:lstStyle/>
          <a:p>
            <a:r>
              <a:rPr lang="en-US" dirty="0">
                <a:effectLst/>
                <a:latin typeface="Calibri" panose="020F0502020204030204" pitchFamily="34" charset="0"/>
                <a:ea typeface="Gulim" panose="020B0600000101010101" pitchFamily="34" charset="-127"/>
              </a:rPr>
              <a:t>A DS-2 already received by CAS, before October 1, 2024, will be reviewed.  Beginning October 1, 2024, CAS will no longer accept DS-2 except for IHE with CAS-covered contracts over $50 million per year</a:t>
            </a:r>
            <a:endParaRPr lang="en-US" dirty="0"/>
          </a:p>
        </p:txBody>
      </p:sp>
    </p:spTree>
    <p:extLst>
      <p:ext uri="{BB962C8B-B14F-4D97-AF65-F5344CB8AC3E}">
        <p14:creationId xmlns:p14="http://schemas.microsoft.com/office/powerpoint/2010/main" val="237603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13A87-CF0E-A689-5614-409D1F488F27}"/>
              </a:ext>
            </a:extLst>
          </p:cNvPr>
          <p:cNvSpPr>
            <a:spLocks noGrp="1"/>
          </p:cNvSpPr>
          <p:nvPr>
            <p:ph type="title"/>
          </p:nvPr>
        </p:nvSpPr>
        <p:spPr>
          <a:xfrm>
            <a:off x="1043631" y="809898"/>
            <a:ext cx="9942716" cy="1554480"/>
          </a:xfrm>
        </p:spPr>
        <p:txBody>
          <a:bodyPr anchor="ctr">
            <a:normAutofit/>
          </a:bodyPr>
          <a:lstStyle/>
          <a:p>
            <a:pPr algn="ctr"/>
            <a:r>
              <a:rPr lang="en-US" sz="4800" dirty="0"/>
              <a:t>Terminal Leave (Initially in</a:t>
            </a:r>
            <a:br>
              <a:rPr lang="en-US" sz="4800" dirty="0"/>
            </a:br>
            <a:r>
              <a:rPr lang="en-US" sz="4800" dirty="0"/>
              <a:t>New UG)</a:t>
            </a:r>
          </a:p>
        </p:txBody>
      </p:sp>
      <p:sp>
        <p:nvSpPr>
          <p:cNvPr id="3" name="Content Placeholder 2">
            <a:extLst>
              <a:ext uri="{FF2B5EF4-FFF2-40B4-BE49-F238E27FC236}">
                <a16:creationId xmlns:a16="http://schemas.microsoft.com/office/drawing/2014/main" id="{FD5C115D-F7D8-7F1A-387B-9E95D11A21BD}"/>
              </a:ext>
            </a:extLst>
          </p:cNvPr>
          <p:cNvSpPr>
            <a:spLocks noGrp="1"/>
          </p:cNvSpPr>
          <p:nvPr>
            <p:ph idx="1"/>
          </p:nvPr>
        </p:nvSpPr>
        <p:spPr>
          <a:xfrm>
            <a:off x="1045028" y="2814327"/>
            <a:ext cx="10515600" cy="3527290"/>
          </a:xfrm>
        </p:spPr>
        <p:txBody>
          <a:bodyPr anchor="ctr">
            <a:noAutofit/>
          </a:bodyPr>
          <a:lstStyle/>
          <a:p>
            <a:r>
              <a:rPr lang="en-US" b="1" i="1" kern="0" dirty="0">
                <a:effectLst/>
                <a:latin typeface="Calibri" panose="020F0502020204030204" pitchFamily="34" charset="0"/>
                <a:ea typeface="Aptos" panose="020B0004020202020204" pitchFamily="34" charset="0"/>
              </a:rPr>
              <a:t>200.431(b)(3)(</a:t>
            </a:r>
            <a:r>
              <a:rPr lang="en-US" b="1" i="1" kern="0" dirty="0" err="1">
                <a:effectLst/>
                <a:latin typeface="Calibri" panose="020F0502020204030204" pitchFamily="34" charset="0"/>
                <a:ea typeface="Aptos" panose="020B0004020202020204" pitchFamily="34" charset="0"/>
              </a:rPr>
              <a:t>i</a:t>
            </a:r>
            <a:r>
              <a:rPr lang="en-US" b="1" i="1" kern="0" dirty="0">
                <a:effectLst/>
                <a:latin typeface="Calibri" panose="020F0502020204030204" pitchFamily="34" charset="0"/>
                <a:ea typeface="Aptos" panose="020B0004020202020204" pitchFamily="34" charset="0"/>
              </a:rPr>
              <a:t>). Leave</a:t>
            </a:r>
            <a:r>
              <a:rPr lang="en-US" kern="0" dirty="0">
                <a:effectLst/>
                <a:latin typeface="Calibri" panose="020F0502020204030204" pitchFamily="34" charset="0"/>
                <a:ea typeface="Aptos" panose="020B0004020202020204" pitchFamily="34" charset="0"/>
              </a:rPr>
              <a:t>  When a recipient or subrecipient uses the cash basis of accounting, the cost of leave is recognized in the period that the leave is taken and paid for. Payments for unused leave when an employee retires or terminates employment are allowable in the year of payment and </a:t>
            </a:r>
            <a:r>
              <a:rPr lang="en-US" b="1" u="sng" kern="0" dirty="0">
                <a:solidFill>
                  <a:srgbClr val="FF0000"/>
                </a:solidFill>
                <a:effectLst/>
                <a:latin typeface="Calibri" panose="020F0502020204030204" pitchFamily="34" charset="0"/>
                <a:ea typeface="Aptos" panose="020B0004020202020204" pitchFamily="34" charset="0"/>
              </a:rPr>
              <a:t>must be allocated as a general administrative expense to all activities</a:t>
            </a:r>
            <a:r>
              <a:rPr lang="en-US" kern="0" dirty="0">
                <a:effectLst/>
                <a:latin typeface="Calibri" panose="020F0502020204030204" pitchFamily="34" charset="0"/>
                <a:ea typeface="Aptos" panose="020B0004020202020204" pitchFamily="34" charset="0"/>
              </a:rPr>
              <a:t>.</a:t>
            </a:r>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13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D1259-0682-B32B-C487-0D7F79A368E4}"/>
              </a:ext>
            </a:extLst>
          </p:cNvPr>
          <p:cNvSpPr>
            <a:spLocks noGrp="1"/>
          </p:cNvSpPr>
          <p:nvPr>
            <p:ph type="title"/>
          </p:nvPr>
        </p:nvSpPr>
        <p:spPr>
          <a:xfrm>
            <a:off x="1285240" y="1050596"/>
            <a:ext cx="8074815" cy="771122"/>
          </a:xfrm>
        </p:spPr>
        <p:txBody>
          <a:bodyPr anchor="ctr">
            <a:normAutofit fontScale="90000"/>
          </a:bodyPr>
          <a:lstStyle/>
          <a:p>
            <a:r>
              <a:rPr lang="en-US" sz="7200" b="1" dirty="0"/>
              <a:t>Terminal Leave</a:t>
            </a:r>
          </a:p>
        </p:txBody>
      </p:sp>
      <p:sp>
        <p:nvSpPr>
          <p:cNvPr id="3" name="Content Placeholder 2">
            <a:extLst>
              <a:ext uri="{FF2B5EF4-FFF2-40B4-BE49-F238E27FC236}">
                <a16:creationId xmlns:a16="http://schemas.microsoft.com/office/drawing/2014/main" id="{1D16D9E1-EED1-3CF5-B1FC-261933D288B0}"/>
              </a:ext>
            </a:extLst>
          </p:cNvPr>
          <p:cNvSpPr>
            <a:spLocks noGrp="1"/>
          </p:cNvSpPr>
          <p:nvPr>
            <p:ph idx="1"/>
          </p:nvPr>
        </p:nvSpPr>
        <p:spPr>
          <a:xfrm>
            <a:off x="1285240" y="1940560"/>
            <a:ext cx="8813800" cy="4521199"/>
          </a:xfrm>
        </p:spPr>
        <p:txBody>
          <a:bodyPr anchor="t">
            <a:noAutofit/>
          </a:bodyPr>
          <a:lstStyle/>
          <a:p>
            <a:r>
              <a:rPr lang="en-US" dirty="0">
                <a:effectLst/>
                <a:latin typeface="Calibri" panose="020F0502020204030204" pitchFamily="34" charset="0"/>
                <a:ea typeface="Calibri" panose="020F0502020204030204" pitchFamily="34" charset="0"/>
              </a:rPr>
              <a:t>OMB released technical corrections to 2 CFR Part 200 on September 26, 2024</a:t>
            </a:r>
          </a:p>
          <a:p>
            <a:r>
              <a:rPr lang="en-US" dirty="0">
                <a:latin typeface="Calibri" panose="020F0502020204030204" pitchFamily="34" charset="0"/>
                <a:ea typeface="Calibri" panose="020F0502020204030204" pitchFamily="34" charset="0"/>
              </a:rPr>
              <a:t>Correction added that terminal leave can be allocated as a general administration expense:</a:t>
            </a:r>
          </a:p>
          <a:p>
            <a:pPr marL="0" indent="0" algn="ctr">
              <a:buNone/>
            </a:pPr>
            <a:r>
              <a:rPr lang="en-US" sz="3600" b="1" dirty="0">
                <a:effectLst/>
                <a:latin typeface="Calibri" panose="020F0502020204030204" pitchFamily="34" charset="0"/>
                <a:ea typeface="Calibri" panose="020F0502020204030204" pitchFamily="34" charset="0"/>
              </a:rPr>
              <a:t>“or included in the fringe benefit rate.”</a:t>
            </a:r>
            <a:endParaRPr lang="en-US" sz="3600" b="1" dirty="0"/>
          </a:p>
        </p:txBody>
      </p:sp>
    </p:spTree>
    <p:extLst>
      <p:ext uri="{BB962C8B-B14F-4D97-AF65-F5344CB8AC3E}">
        <p14:creationId xmlns:p14="http://schemas.microsoft.com/office/powerpoint/2010/main" val="415040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AB37-AAE0-3A17-6601-419F9712828D}"/>
              </a:ext>
            </a:extLst>
          </p:cNvPr>
          <p:cNvSpPr>
            <a:spLocks noGrp="1"/>
          </p:cNvSpPr>
          <p:nvPr>
            <p:ph type="title"/>
          </p:nvPr>
        </p:nvSpPr>
        <p:spPr/>
        <p:txBody>
          <a:bodyPr/>
          <a:lstStyle/>
          <a:p>
            <a:pPr algn="ctr"/>
            <a:r>
              <a:rPr lang="en-US" dirty="0"/>
              <a:t>De Minimis Rate</a:t>
            </a:r>
          </a:p>
        </p:txBody>
      </p:sp>
      <p:sp>
        <p:nvSpPr>
          <p:cNvPr id="3" name="Content Placeholder 2">
            <a:extLst>
              <a:ext uri="{FF2B5EF4-FFF2-40B4-BE49-F238E27FC236}">
                <a16:creationId xmlns:a16="http://schemas.microsoft.com/office/drawing/2014/main" id="{A5DB14DB-53AD-55BF-6009-44E989C697E6}"/>
              </a:ext>
            </a:extLst>
          </p:cNvPr>
          <p:cNvSpPr>
            <a:spLocks noGrp="1"/>
          </p:cNvSpPr>
          <p:nvPr>
            <p:ph idx="1"/>
          </p:nvPr>
        </p:nvSpPr>
        <p:spPr>
          <a:xfrm>
            <a:off x="2097248" y="1600202"/>
            <a:ext cx="7868873" cy="2913076"/>
          </a:xfrm>
        </p:spPr>
        <p:txBody>
          <a:bodyPr>
            <a:normAutofit/>
          </a:bodyPr>
          <a:lstStyle/>
          <a:p>
            <a:r>
              <a:rPr lang="en-US" sz="3600" dirty="0">
                <a:latin typeface="ADLaM Display" panose="02010000000000000000" pitchFamily="2" charset="0"/>
                <a:ea typeface="ADLaM Display" panose="02010000000000000000" pitchFamily="2" charset="0"/>
                <a:cs typeface="ADLaM Display" panose="02010000000000000000" pitchFamily="2" charset="0"/>
              </a:rPr>
              <a:t>The de minimis rate increased from 10% to 15% for all awards beginning October 1, 2024 and later</a:t>
            </a:r>
          </a:p>
        </p:txBody>
      </p:sp>
    </p:spTree>
    <p:extLst>
      <p:ext uri="{BB962C8B-B14F-4D97-AF65-F5344CB8AC3E}">
        <p14:creationId xmlns:p14="http://schemas.microsoft.com/office/powerpoint/2010/main" val="419743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9C82-E1C4-07B9-049B-69BDBA0A5801}"/>
              </a:ext>
            </a:extLst>
          </p:cNvPr>
          <p:cNvSpPr>
            <a:spLocks noGrp="1"/>
          </p:cNvSpPr>
          <p:nvPr>
            <p:ph type="title"/>
          </p:nvPr>
        </p:nvSpPr>
        <p:spPr/>
        <p:txBody>
          <a:bodyPr/>
          <a:lstStyle/>
          <a:p>
            <a:r>
              <a:rPr lang="en-US" sz="4400" dirty="0">
                <a:solidFill>
                  <a:srgbClr val="203864"/>
                </a:solidFill>
                <a:effectLst/>
                <a:latin typeface="Times New Roman" panose="02020603050405020304" pitchFamily="18" charset="0"/>
                <a:ea typeface="Calibri" panose="020F0502020204030204" pitchFamily="34" charset="0"/>
                <a:cs typeface="Times New Roman" panose="02020603050405020304" pitchFamily="18" charset="0"/>
              </a:rPr>
              <a:t>Executive Level II Salary Limitations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D0B38B-F893-E78E-5446-169F893ED5BB}"/>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solidFill>
                  <a:srgbClr val="203864"/>
                </a:solidFill>
                <a:ea typeface="Calibri" panose="020F0502020204030204" pitchFamily="34" charset="0"/>
                <a:cs typeface="Helvetica" panose="020B0604020202020204" pitchFamily="34" charset="0"/>
              </a:rPr>
              <a:t>As stated in </a:t>
            </a:r>
            <a:r>
              <a:rPr lang="en-US" dirty="0">
                <a:solidFill>
                  <a:srgbClr val="203864"/>
                </a:solidFill>
                <a:effectLst/>
                <a:ea typeface="Calibri" panose="020F0502020204030204" pitchFamily="34" charset="0"/>
                <a:cs typeface="Helvetica" panose="020B0604020202020204" pitchFamily="34" charset="0"/>
              </a:rPr>
              <a:t>the Department of Health and Human Services Appropriations Act, (Consolidated Appropriations Act) contains a salary rate restriction not exceeding $221,900</a:t>
            </a:r>
          </a:p>
          <a:p>
            <a:pPr marL="457200" indent="-457200">
              <a:buFont typeface="Arial" panose="020B0604020202020204" pitchFamily="34" charset="0"/>
              <a:buChar char="•"/>
            </a:pPr>
            <a:r>
              <a:rPr lang="en-US" sz="3200" dirty="0">
                <a:solidFill>
                  <a:srgbClr val="203864"/>
                </a:solidFill>
                <a:effectLst/>
                <a:latin typeface="+mn-lt"/>
                <a:ea typeface="Calibri" panose="020F0502020204030204" pitchFamily="34" charset="0"/>
              </a:rPr>
              <a:t>Applies to all salaries in indirect cost pools</a:t>
            </a:r>
          </a:p>
          <a:p>
            <a:pPr marL="457200" indent="-457200">
              <a:buFont typeface="Arial" panose="020B0604020202020204" pitchFamily="34" charset="0"/>
              <a:buChar char="•"/>
            </a:pPr>
            <a:r>
              <a:rPr lang="en-US" sz="3200" dirty="0">
                <a:solidFill>
                  <a:srgbClr val="203864"/>
                </a:solidFill>
                <a:effectLst/>
                <a:latin typeface="+mn-lt"/>
                <a:ea typeface="Calibri" panose="020F0502020204030204" pitchFamily="34" charset="0"/>
              </a:rPr>
              <a:t>The limitation applies to all types of grantees</a:t>
            </a:r>
            <a:endParaRPr lang="en-US" sz="3200" dirty="0">
              <a:latin typeface="+mn-lt"/>
            </a:endParaRPr>
          </a:p>
        </p:txBody>
      </p:sp>
    </p:spTree>
    <p:extLst>
      <p:ext uri="{BB962C8B-B14F-4D97-AF65-F5344CB8AC3E}">
        <p14:creationId xmlns:p14="http://schemas.microsoft.com/office/powerpoint/2010/main" val="132092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9C82-E1C4-07B9-049B-69BDBA0A5801}"/>
              </a:ext>
            </a:extLst>
          </p:cNvPr>
          <p:cNvSpPr>
            <a:spLocks noGrp="1"/>
          </p:cNvSpPr>
          <p:nvPr>
            <p:ph type="title"/>
          </p:nvPr>
        </p:nvSpPr>
        <p:spPr/>
        <p:txBody>
          <a:bodyPr/>
          <a:lstStyle/>
          <a:p>
            <a:r>
              <a:rPr lang="en-US" sz="4400" dirty="0">
                <a:solidFill>
                  <a:srgbClr val="203864"/>
                </a:solidFill>
                <a:effectLst/>
                <a:latin typeface="Times New Roman" panose="02020603050405020304" pitchFamily="18" charset="0"/>
                <a:ea typeface="Calibri" panose="020F0502020204030204" pitchFamily="34" charset="0"/>
                <a:cs typeface="Times New Roman" panose="02020603050405020304" pitchFamily="18" charset="0"/>
              </a:rPr>
              <a:t>Executive Level II Salary Limitations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D0B38B-F893-E78E-5446-169F893ED5BB}"/>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latin typeface="+mn-lt"/>
              </a:rPr>
              <a:t>CAS has </a:t>
            </a:r>
            <a:r>
              <a:rPr lang="en-US" sz="3200" dirty="0">
                <a:solidFill>
                  <a:srgbClr val="203864"/>
                </a:solidFill>
                <a:effectLst/>
                <a:latin typeface="+mn-lt"/>
                <a:ea typeface="Calibri" panose="020F0502020204030204" pitchFamily="34" charset="0"/>
              </a:rPr>
              <a:t>implemented this review on all open fiscal years beginning on or after October 1, 2024</a:t>
            </a:r>
          </a:p>
          <a:p>
            <a:pPr marL="457200" indent="-457200">
              <a:buFont typeface="Arial" panose="020B0604020202020204" pitchFamily="34" charset="0"/>
              <a:buChar char="•"/>
            </a:pPr>
            <a:r>
              <a:rPr lang="en-US" dirty="0">
                <a:solidFill>
                  <a:srgbClr val="203864"/>
                </a:solidFill>
                <a:latin typeface="+mn-lt"/>
                <a:ea typeface="Calibri" panose="020F0502020204030204" pitchFamily="34" charset="0"/>
              </a:rPr>
              <a:t>CAS adjustments a</a:t>
            </a:r>
            <a:r>
              <a:rPr lang="en-US" sz="3200" dirty="0">
                <a:solidFill>
                  <a:srgbClr val="203864"/>
                </a:solidFill>
                <a:effectLst/>
                <a:latin typeface="+mn-lt"/>
                <a:ea typeface="Calibri" panose="020F0502020204030204" pitchFamily="34" charset="0"/>
              </a:rPr>
              <a:t>pply to open years without predetermined, fixed or final rates already negotiated; not reissuing rate agreements</a:t>
            </a:r>
          </a:p>
          <a:p>
            <a:pPr marL="457200" indent="-457200">
              <a:buFont typeface="Arial" panose="020B0604020202020204" pitchFamily="34" charset="0"/>
              <a:buChar char="•"/>
            </a:pPr>
            <a:r>
              <a:rPr lang="en-US" dirty="0">
                <a:solidFill>
                  <a:srgbClr val="203864"/>
                </a:solidFill>
                <a:latin typeface="+mn-lt"/>
                <a:ea typeface="Calibri" panose="020F0502020204030204" pitchFamily="34" charset="0"/>
              </a:rPr>
              <a:t>May apply to all Federal awards beginning on or after October 1, 2024</a:t>
            </a:r>
            <a:endParaRPr lang="en-US" dirty="0">
              <a:latin typeface="+mn-lt"/>
            </a:endParaRPr>
          </a:p>
        </p:txBody>
      </p:sp>
    </p:spTree>
    <p:extLst>
      <p:ext uri="{BB962C8B-B14F-4D97-AF65-F5344CB8AC3E}">
        <p14:creationId xmlns:p14="http://schemas.microsoft.com/office/powerpoint/2010/main" val="111316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9C82-E1C4-07B9-049B-69BDBA0A5801}"/>
              </a:ext>
            </a:extLst>
          </p:cNvPr>
          <p:cNvSpPr>
            <a:spLocks noGrp="1"/>
          </p:cNvSpPr>
          <p:nvPr>
            <p:ph type="title"/>
          </p:nvPr>
        </p:nvSpPr>
        <p:spPr/>
        <p:txBody>
          <a:bodyPr/>
          <a:lstStyle/>
          <a:p>
            <a:r>
              <a:rPr lang="en-US" sz="4400" dirty="0">
                <a:solidFill>
                  <a:srgbClr val="203864"/>
                </a:solidFill>
                <a:effectLst/>
                <a:latin typeface="Times New Roman" panose="02020603050405020304" pitchFamily="18" charset="0"/>
                <a:ea typeface="Calibri" panose="020F0502020204030204" pitchFamily="34" charset="0"/>
                <a:cs typeface="Times New Roman" panose="02020603050405020304" pitchFamily="18" charset="0"/>
              </a:rPr>
              <a:t>Executive Level II Salary Limitations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D0B38B-F893-E78E-5446-169F893ED5BB}"/>
              </a:ext>
            </a:extLst>
          </p:cNvPr>
          <p:cNvSpPr>
            <a:spLocks noGrp="1"/>
          </p:cNvSpPr>
          <p:nvPr>
            <p:ph idx="1"/>
          </p:nvPr>
        </p:nvSpPr>
        <p:spPr/>
        <p:txBody>
          <a:bodyPr>
            <a:normAutofit/>
          </a:bodyPr>
          <a:lstStyle/>
          <a:p>
            <a:pPr marL="457200" indent="-457200">
              <a:buFont typeface="Arial" panose="020B0604020202020204" pitchFamily="34" charset="0"/>
              <a:buChar char="•"/>
            </a:pPr>
            <a:r>
              <a:rPr lang="en-US" sz="3600" dirty="0">
                <a:solidFill>
                  <a:srgbClr val="203864"/>
                </a:solidFill>
                <a:effectLst/>
                <a:latin typeface="+mn-lt"/>
                <a:ea typeface="Calibri" panose="020F0502020204030204" pitchFamily="34" charset="0"/>
              </a:rPr>
              <a:t>Anticipated Effect on College &amp; University Long-Forms</a:t>
            </a:r>
          </a:p>
          <a:p>
            <a:pPr marL="457200" indent="-457200">
              <a:buFont typeface="Arial" panose="020B0604020202020204" pitchFamily="34" charset="0"/>
              <a:buChar char="•"/>
            </a:pPr>
            <a:r>
              <a:rPr lang="en-US" sz="3600" dirty="0">
                <a:solidFill>
                  <a:srgbClr val="203864"/>
                </a:solidFill>
                <a:latin typeface="+mn-lt"/>
                <a:ea typeface="Calibri" panose="020F0502020204030204" pitchFamily="34" charset="0"/>
              </a:rPr>
              <a:t>Admin salaries will need adjustment, however many institution’s administrative components are well above the 26% administrative cap</a:t>
            </a:r>
          </a:p>
          <a:p>
            <a:pPr marL="457200" indent="-457200">
              <a:buFont typeface="Arial" panose="020B0604020202020204" pitchFamily="34" charset="0"/>
              <a:buChar char="•"/>
            </a:pPr>
            <a:r>
              <a:rPr lang="en-US" sz="3600" dirty="0">
                <a:solidFill>
                  <a:srgbClr val="203864"/>
                </a:solidFill>
                <a:latin typeface="+mn-lt"/>
                <a:ea typeface="Calibri" panose="020F0502020204030204" pitchFamily="34" charset="0"/>
              </a:rPr>
              <a:t>Some O&amp;M and Library salaries will need adjustment</a:t>
            </a:r>
          </a:p>
          <a:p>
            <a:endParaRPr lang="en-US" sz="3600" dirty="0">
              <a:solidFill>
                <a:srgbClr val="203864"/>
              </a:solidFill>
              <a:effectLst/>
              <a:latin typeface="+mn-lt"/>
              <a:ea typeface="Calibri" panose="020F0502020204030204" pitchFamily="34" charset="0"/>
            </a:endParaRPr>
          </a:p>
        </p:txBody>
      </p:sp>
    </p:spTree>
    <p:extLst>
      <p:ext uri="{BB962C8B-B14F-4D97-AF65-F5344CB8AC3E}">
        <p14:creationId xmlns:p14="http://schemas.microsoft.com/office/powerpoint/2010/main" val="206430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55" y="757381"/>
            <a:ext cx="8534400" cy="2062103"/>
          </a:xfrm>
          <a:prstGeom prst="rect">
            <a:avLst/>
          </a:prstGeom>
        </p:spPr>
        <p:txBody>
          <a:bodyPr wrap="square">
            <a:spAutoFit/>
          </a:bodyPr>
          <a:lstStyle/>
          <a:p>
            <a:pPr marL="342900" marR="0" lvl="0" indent="-342900">
              <a:spcBef>
                <a:spcPts val="0"/>
              </a:spcBef>
              <a:spcAft>
                <a:spcPts val="0"/>
              </a:spcAft>
              <a:buFont typeface="Wingdings" panose="05000000000000000000" pitchFamily="2" charset="2"/>
              <a:buChar char=""/>
            </a:pPr>
            <a:r>
              <a:rPr lang="en-US" sz="3200" b="1" spc="2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CAS Organizational Update</a:t>
            </a:r>
          </a:p>
          <a:p>
            <a:pPr marL="342900" indent="-342900">
              <a:buFont typeface="Wingdings" panose="05000000000000000000" pitchFamily="2" charset="2"/>
              <a:buChar char=""/>
            </a:pPr>
            <a:r>
              <a:rPr lang="en-US" sz="3200" b="1" spc="2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Effects of Regulation Changes</a:t>
            </a:r>
          </a:p>
          <a:p>
            <a:pPr marL="342900" marR="0" lvl="0" indent="-342900">
              <a:spcBef>
                <a:spcPts val="0"/>
              </a:spcBef>
              <a:spcAft>
                <a:spcPts val="0"/>
              </a:spcAft>
              <a:buFont typeface="Wingdings" panose="05000000000000000000" pitchFamily="2" charset="2"/>
              <a:buChar char=""/>
            </a:pPr>
            <a:r>
              <a:rPr lang="en-US" sz="3200" b="1" spc="2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Executive Level II Salary Limitation</a:t>
            </a:r>
          </a:p>
          <a:p>
            <a:pPr marL="342900" marR="0" lvl="0" indent="-342900">
              <a:spcBef>
                <a:spcPts val="0"/>
              </a:spcBef>
              <a:spcAft>
                <a:spcPts val="0"/>
              </a:spcAft>
              <a:buFont typeface="Wingdings" panose="05000000000000000000" pitchFamily="2" charset="2"/>
              <a:buChar char=""/>
            </a:pPr>
            <a:r>
              <a:rPr lang="en-US" sz="3200" b="1" spc="2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Trends &amp;</a:t>
            </a:r>
            <a:r>
              <a:rPr lang="en-US" sz="3200" b="1" spc="2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Issues</a:t>
            </a:r>
          </a:p>
        </p:txBody>
      </p:sp>
      <p:pic>
        <p:nvPicPr>
          <p:cNvPr id="3" name="Picture 2"/>
          <p:cNvPicPr>
            <a:picLocks noChangeAspect="1"/>
          </p:cNvPicPr>
          <p:nvPr/>
        </p:nvPicPr>
        <p:blipFill>
          <a:blip r:embed="rId2"/>
          <a:stretch>
            <a:fillRect/>
          </a:stretch>
        </p:blipFill>
        <p:spPr>
          <a:xfrm>
            <a:off x="6059055" y="4193772"/>
            <a:ext cx="3583478" cy="2388985"/>
          </a:xfrm>
          <a:prstGeom prst="rect">
            <a:avLst/>
          </a:prstGeom>
        </p:spPr>
      </p:pic>
      <p:sp>
        <p:nvSpPr>
          <p:cNvPr id="9" name="Title 8"/>
          <p:cNvSpPr>
            <a:spLocks noGrp="1"/>
          </p:cNvSpPr>
          <p:nvPr>
            <p:ph type="title"/>
          </p:nvPr>
        </p:nvSpPr>
        <p:spPr>
          <a:xfrm>
            <a:off x="1142567" y="0"/>
            <a:ext cx="6431252" cy="757381"/>
          </a:xfrm>
        </p:spPr>
        <p:txBody>
          <a:bodyPr>
            <a:normAutofit/>
          </a:bodyPr>
          <a:lstStyle/>
          <a:p>
            <a:r>
              <a:rPr lang="en-US" b="1" u="sng" dirty="0">
                <a:solidFill>
                  <a:srgbClr val="002060"/>
                </a:solidFill>
              </a:rPr>
              <a:t>INDEX</a:t>
            </a:r>
          </a:p>
        </p:txBody>
      </p:sp>
    </p:spTree>
    <p:extLst>
      <p:ext uri="{BB962C8B-B14F-4D97-AF65-F5344CB8AC3E}">
        <p14:creationId xmlns:p14="http://schemas.microsoft.com/office/powerpoint/2010/main" val="187416054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2087EF-8280-3B7B-6BD4-E7DCE964B3CC}"/>
              </a:ext>
            </a:extLst>
          </p:cNvPr>
          <p:cNvSpPr>
            <a:spLocks noGrp="1"/>
          </p:cNvSpPr>
          <p:nvPr>
            <p:ph type="title"/>
          </p:nvPr>
        </p:nvSpPr>
        <p:spPr>
          <a:xfrm>
            <a:off x="1545270" y="350521"/>
            <a:ext cx="10018713" cy="848360"/>
          </a:xfrm>
        </p:spPr>
        <p:txBody>
          <a:bodyPr/>
          <a:lstStyle/>
          <a:p>
            <a:r>
              <a:rPr lang="en-US" dirty="0"/>
              <a:t>TRENDS IN RATE NEGOTIATIONS</a:t>
            </a:r>
          </a:p>
        </p:txBody>
      </p:sp>
      <p:sp>
        <p:nvSpPr>
          <p:cNvPr id="6" name="Content Placeholder 5">
            <a:extLst>
              <a:ext uri="{FF2B5EF4-FFF2-40B4-BE49-F238E27FC236}">
                <a16:creationId xmlns:a16="http://schemas.microsoft.com/office/drawing/2014/main" id="{AE1388EA-CFA8-5FC0-62C7-C40DE506979C}"/>
              </a:ext>
            </a:extLst>
          </p:cNvPr>
          <p:cNvSpPr>
            <a:spLocks noGrp="1"/>
          </p:cNvSpPr>
          <p:nvPr>
            <p:ph idx="1"/>
          </p:nvPr>
        </p:nvSpPr>
        <p:spPr>
          <a:xfrm>
            <a:off x="1484310" y="1300481"/>
            <a:ext cx="10189530" cy="4907280"/>
          </a:xfrm>
        </p:spPr>
        <p:txBody>
          <a:bodyPr>
            <a:normAutofit/>
          </a:bodyPr>
          <a:lstStyle/>
          <a:p>
            <a:r>
              <a:rPr lang="en-US" sz="2800" dirty="0"/>
              <a:t>Direct Cost Bases have been skyrocketing!</a:t>
            </a:r>
          </a:p>
          <a:p>
            <a:r>
              <a:rPr lang="en-US" sz="2800" dirty="0"/>
              <a:t>Why?  Significant salary increases due to inflationary trends and a tight job market</a:t>
            </a:r>
          </a:p>
          <a:p>
            <a:r>
              <a:rPr lang="en-US" sz="2800" dirty="0"/>
              <a:t>Over 60% of the direct cost base is made up of salaries &amp; wages</a:t>
            </a:r>
          </a:p>
          <a:p>
            <a:r>
              <a:rPr lang="en-US" sz="2800" dirty="0"/>
              <a:t>Salaries &amp; wages in the pool are mostly under Admin (capped)</a:t>
            </a:r>
          </a:p>
          <a:p>
            <a:r>
              <a:rPr lang="en-US" sz="2800" dirty="0"/>
              <a:t>Construction of new buildings has slowed considerably due to higher interest rates and less demand for building space</a:t>
            </a:r>
          </a:p>
          <a:p>
            <a:r>
              <a:rPr lang="en-US" sz="2800" b="1" dirty="0"/>
              <a:t>RESULT???????</a:t>
            </a:r>
          </a:p>
        </p:txBody>
      </p:sp>
    </p:spTree>
    <p:extLst>
      <p:ext uri="{BB962C8B-B14F-4D97-AF65-F5344CB8AC3E}">
        <p14:creationId xmlns:p14="http://schemas.microsoft.com/office/powerpoint/2010/main" val="20282773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2087EF-8280-3B7B-6BD4-E7DCE964B3CC}"/>
              </a:ext>
            </a:extLst>
          </p:cNvPr>
          <p:cNvSpPr>
            <a:spLocks noGrp="1"/>
          </p:cNvSpPr>
          <p:nvPr>
            <p:ph type="title"/>
          </p:nvPr>
        </p:nvSpPr>
        <p:spPr>
          <a:xfrm>
            <a:off x="1545270" y="350521"/>
            <a:ext cx="10018713" cy="848360"/>
          </a:xfrm>
        </p:spPr>
        <p:txBody>
          <a:bodyPr/>
          <a:lstStyle/>
          <a:p>
            <a:r>
              <a:rPr lang="en-US" dirty="0"/>
              <a:t>TRENDS IN RATE NEGOTIATIONS</a:t>
            </a:r>
          </a:p>
        </p:txBody>
      </p:sp>
      <p:sp>
        <p:nvSpPr>
          <p:cNvPr id="6" name="Content Placeholder 5">
            <a:extLst>
              <a:ext uri="{FF2B5EF4-FFF2-40B4-BE49-F238E27FC236}">
                <a16:creationId xmlns:a16="http://schemas.microsoft.com/office/drawing/2014/main" id="{AE1388EA-CFA8-5FC0-62C7-C40DE506979C}"/>
              </a:ext>
            </a:extLst>
          </p:cNvPr>
          <p:cNvSpPr>
            <a:spLocks noGrp="1"/>
          </p:cNvSpPr>
          <p:nvPr>
            <p:ph idx="1"/>
          </p:nvPr>
        </p:nvSpPr>
        <p:spPr>
          <a:xfrm>
            <a:off x="1484310" y="1300481"/>
            <a:ext cx="10189530" cy="4907280"/>
          </a:xfrm>
        </p:spPr>
        <p:txBody>
          <a:bodyPr>
            <a:normAutofit/>
          </a:bodyPr>
          <a:lstStyle/>
          <a:p>
            <a:r>
              <a:rPr lang="en-US" sz="2800" b="1" dirty="0"/>
              <a:t>RESULT???????</a:t>
            </a:r>
          </a:p>
          <a:p>
            <a:r>
              <a:rPr lang="en-US" sz="2800" b="1" dirty="0"/>
              <a:t>Facility &amp; Administrative (F&amp;A) rates have been dropping significantly</a:t>
            </a:r>
          </a:p>
          <a:p>
            <a:r>
              <a:rPr lang="en-US" sz="2800" dirty="0"/>
              <a:t>Trend started in fiscal year 2021 proposals</a:t>
            </a:r>
          </a:p>
          <a:p>
            <a:r>
              <a:rPr lang="en-US" sz="2800" dirty="0"/>
              <a:t>Recent rate negotiations have resulted in lower F&amp;A rates and cash refunds for closed fiscal years</a:t>
            </a:r>
          </a:p>
          <a:p>
            <a:r>
              <a:rPr lang="en-US" sz="2800" dirty="0"/>
              <a:t>Rate extensions are always case-by-case, however, many rate extensions might not be approved, or will be for shorter time periods</a:t>
            </a:r>
          </a:p>
        </p:txBody>
      </p:sp>
    </p:spTree>
    <p:extLst>
      <p:ext uri="{BB962C8B-B14F-4D97-AF65-F5344CB8AC3E}">
        <p14:creationId xmlns:p14="http://schemas.microsoft.com/office/powerpoint/2010/main" val="375387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19100"/>
            <a:ext cx="11055927" cy="809625"/>
          </a:xfrm>
        </p:spPr>
        <p:txBody>
          <a:bodyPr/>
          <a:lstStyle/>
          <a:p>
            <a:pPr algn="ctr"/>
            <a:r>
              <a:rPr lang="en-US" spc="2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Treatment of Rebates &amp; Credits</a:t>
            </a:r>
            <a:endParaRPr lang="en-US" dirty="0"/>
          </a:p>
        </p:txBody>
      </p:sp>
      <p:sp>
        <p:nvSpPr>
          <p:cNvPr id="4" name="Content Placeholder 3"/>
          <p:cNvSpPr>
            <a:spLocks noGrp="1"/>
          </p:cNvSpPr>
          <p:nvPr>
            <p:ph sz="half" idx="2"/>
          </p:nvPr>
        </p:nvSpPr>
        <p:spPr>
          <a:xfrm>
            <a:off x="609600" y="1600201"/>
            <a:ext cx="11055926" cy="4525963"/>
          </a:xfrm>
        </p:spPr>
        <p:txBody>
          <a:bodyPr>
            <a:normAutofit/>
          </a:bodyPr>
          <a:lstStyle/>
          <a:p>
            <a:pPr marL="457200" indent="-457200">
              <a:buFont typeface="Arial" panose="020B0604020202020204" pitchFamily="34" charset="0"/>
              <a:buChar char="•"/>
            </a:pPr>
            <a:r>
              <a:rPr lang="en-US" dirty="0"/>
              <a:t>Federal awarding agencies require all applicable Federal awards and projects receive a credit for all Rebates &amp; Credits applicable to each Federal award or project</a:t>
            </a:r>
          </a:p>
          <a:p>
            <a:pPr marL="457200" indent="-457200">
              <a:buFont typeface="Arial" panose="020B0604020202020204" pitchFamily="34" charset="0"/>
              <a:buChar char="•"/>
            </a:pPr>
            <a:r>
              <a:rPr lang="en-US" dirty="0"/>
              <a:t>Working with CAS on submitting a cash refund for the Federal share of the Rebates &amp; Credits will ONLY be used for the Federal share of rebates &amp; credits that cannot be credited back to the Federal award or project because that award or project is already closed or untraceable.  This calculation and refund may be done on an annual basis</a:t>
            </a:r>
          </a:p>
          <a:p>
            <a:endParaRPr lang="en-US" dirty="0"/>
          </a:p>
        </p:txBody>
      </p:sp>
    </p:spTree>
    <p:extLst>
      <p:ext uri="{BB962C8B-B14F-4D97-AF65-F5344CB8AC3E}">
        <p14:creationId xmlns:p14="http://schemas.microsoft.com/office/powerpoint/2010/main" val="25177022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8400" y="1295400"/>
            <a:ext cx="6858000" cy="707886"/>
          </a:xfrm>
          <a:prstGeom prst="rect">
            <a:avLst/>
          </a:prstGeom>
        </p:spPr>
        <p:txBody>
          <a:bodyPr wrap="square">
            <a:spAutoFit/>
          </a:bodyPr>
          <a:lstStyle/>
          <a:p>
            <a:pPr algn="ctr"/>
            <a:r>
              <a:rPr lang="en-US" sz="4000" b="1" dirty="0"/>
              <a:t>QUESTIONS</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2743201"/>
            <a:ext cx="163353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3536" y="2362201"/>
            <a:ext cx="163353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200400"/>
            <a:ext cx="1633538"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021" y="1074773"/>
            <a:ext cx="1447800" cy="145438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42" y="1066800"/>
            <a:ext cx="1476159" cy="148287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193" y="5040824"/>
            <a:ext cx="1476159" cy="148287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663" y="5029200"/>
            <a:ext cx="1476159" cy="1482870"/>
          </a:xfrm>
          <a:prstGeom prst="rect">
            <a:avLst/>
          </a:prstGeom>
        </p:spPr>
      </p:pic>
    </p:spTree>
    <p:extLst>
      <p:ext uri="{BB962C8B-B14F-4D97-AF65-F5344CB8AC3E}">
        <p14:creationId xmlns:p14="http://schemas.microsoft.com/office/powerpoint/2010/main" val="4206855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229600" cy="808038"/>
          </a:xfrm>
        </p:spPr>
        <p:txBody>
          <a:bodyPr/>
          <a:lstStyle/>
          <a:p>
            <a:pPr algn="ctr"/>
            <a:r>
              <a:rPr lang="en-US" sz="3600" u="sng" dirty="0">
                <a:solidFill>
                  <a:schemeClr val="tx1">
                    <a:lumMod val="95000"/>
                    <a:lumOff val="5000"/>
                  </a:schemeClr>
                </a:solidFill>
                <a:latin typeface="Traditional Arabic" panose="02020603050405020304" pitchFamily="18" charset="-78"/>
                <a:cs typeface="Traditional Arabic" panose="02020603050405020304" pitchFamily="18" charset="-78"/>
              </a:rPr>
              <a:t>Mission Statement</a:t>
            </a:r>
            <a:endParaRPr lang="en-US" sz="3600" u="sng" dirty="0">
              <a:solidFill>
                <a:schemeClr val="tx1">
                  <a:lumMod val="95000"/>
                  <a:lumOff val="5000"/>
                </a:schemeClr>
              </a:solidFill>
            </a:endParaRPr>
          </a:p>
        </p:txBody>
      </p:sp>
      <p:sp>
        <p:nvSpPr>
          <p:cNvPr id="3" name="Content Placeholder 2"/>
          <p:cNvSpPr>
            <a:spLocks noGrp="1"/>
          </p:cNvSpPr>
          <p:nvPr>
            <p:ph idx="1"/>
          </p:nvPr>
        </p:nvSpPr>
        <p:spPr>
          <a:xfrm>
            <a:off x="2057400" y="1600200"/>
            <a:ext cx="8229600" cy="3962400"/>
          </a:xfrm>
        </p:spPr>
        <p:txBody>
          <a:bodyPr>
            <a:noAutofit/>
          </a:bodyPr>
          <a:lstStyle/>
          <a:p>
            <a:r>
              <a:rPr lang="en-US" sz="2000" b="1" dirty="0">
                <a:solidFill>
                  <a:schemeClr val="tx1">
                    <a:lumMod val="95000"/>
                    <a:lumOff val="5000"/>
                  </a:schemeClr>
                </a:solidFill>
              </a:rPr>
              <a:t>Cost Allocation Services (CAS) is committed to providing the highest level of indirect cost rate and cost allocation plan negotiation services to Federal Departments and Agencies where HHS is designated by OMB as the cognizant Federal Agency. We will be the Agency of choice for providing technical guidance and assistance regarding the development of indirect cost rates and cost allocation plans. Our professional staff is recognized for their technical knowledge and professional expertise. </a:t>
            </a:r>
            <a:r>
              <a:rPr lang="en-US" sz="2000" b="1" u="sng" dirty="0">
                <a:solidFill>
                  <a:schemeClr val="tx1">
                    <a:lumMod val="95000"/>
                    <a:lumOff val="5000"/>
                  </a:schemeClr>
                </a:solidFill>
                <a:uFill>
                  <a:solidFill>
                    <a:schemeClr val="tx2"/>
                  </a:solidFill>
                </a:uFill>
              </a:rPr>
              <a:t>Although CAS represents the Federal Government during negotiations and has a fiduciary responsibility to protect the public funds, we will be fair, reasonable and equitable when communicating and negotiating with the grantee community.</a:t>
            </a:r>
          </a:p>
        </p:txBody>
      </p:sp>
    </p:spTree>
    <p:extLst>
      <p:ext uri="{BB962C8B-B14F-4D97-AF65-F5344CB8AC3E}">
        <p14:creationId xmlns:p14="http://schemas.microsoft.com/office/powerpoint/2010/main" val="14542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29000" y="76200"/>
            <a:ext cx="4724400" cy="685800"/>
          </a:xfrm>
        </p:spPr>
        <p:txBody>
          <a:bodyPr/>
          <a:lstStyle/>
          <a:p>
            <a:pPr algn="ctr"/>
            <a:r>
              <a:rPr lang="en-US" sz="2800" dirty="0"/>
              <a:t>CAS Accomplishments</a:t>
            </a:r>
          </a:p>
        </p:txBody>
      </p:sp>
      <p:sp>
        <p:nvSpPr>
          <p:cNvPr id="6" name="Content Placeholder 2"/>
          <p:cNvSpPr>
            <a:spLocks noGrp="1"/>
          </p:cNvSpPr>
          <p:nvPr>
            <p:ph idx="1"/>
          </p:nvPr>
        </p:nvSpPr>
        <p:spPr>
          <a:xfrm>
            <a:off x="1752600" y="685800"/>
            <a:ext cx="8458200" cy="5486400"/>
          </a:xfrm>
        </p:spPr>
        <p:txBody>
          <a:bodyPr>
            <a:noAutofit/>
          </a:bodyPr>
          <a:lstStyle/>
          <a:p>
            <a:pPr marL="1257300" lvl="1" indent="-457200"/>
            <a:endParaRPr lang="en-US" sz="800" dirty="0"/>
          </a:p>
          <a:p>
            <a:pPr lvl="0"/>
            <a:r>
              <a:rPr lang="en-US" sz="2400" u="sng" dirty="0">
                <a:solidFill>
                  <a:srgbClr val="002855"/>
                </a:solidFill>
                <a:latin typeface="Aharoni" panose="020B0604020202020204" pitchFamily="2" charset="-79"/>
                <a:cs typeface="Aharoni" panose="020B0604020202020204" pitchFamily="2" charset="-79"/>
              </a:rPr>
              <a:t>Rate </a:t>
            </a:r>
            <a:r>
              <a:rPr lang="en-US" sz="2400" u="sng" dirty="0" err="1">
                <a:solidFill>
                  <a:srgbClr val="002855"/>
                </a:solidFill>
                <a:latin typeface="Aharoni" panose="020B0604020202020204" pitchFamily="2" charset="-79"/>
                <a:cs typeface="Aharoni" panose="020B0604020202020204" pitchFamily="2" charset="-79"/>
              </a:rPr>
              <a:t>Agreeement</a:t>
            </a:r>
            <a:r>
              <a:rPr lang="en-US" sz="2400" u="sng" dirty="0">
                <a:solidFill>
                  <a:srgbClr val="002855"/>
                </a:solidFill>
                <a:latin typeface="Aharoni" panose="020B0604020202020204" pitchFamily="2" charset="-79"/>
                <a:cs typeface="Aharoni" panose="020B0604020202020204" pitchFamily="2" charset="-79"/>
              </a:rPr>
              <a:t> Update</a:t>
            </a:r>
            <a:r>
              <a:rPr lang="en-US" sz="2400" u="sng" dirty="0">
                <a:solidFill>
                  <a:srgbClr val="002855"/>
                </a:solidFill>
                <a:latin typeface="Arial Black" panose="020B0A04020102020204" pitchFamily="34" charset="0"/>
                <a:cs typeface="Aharoni" panose="020B0604020202020204" pitchFamily="2" charset="-79"/>
              </a:rPr>
              <a:t>:</a:t>
            </a:r>
            <a:endParaRPr lang="en-US" sz="2000" b="1" i="1" dirty="0">
              <a:solidFill>
                <a:srgbClr val="002855"/>
              </a:solidFill>
            </a:endParaRPr>
          </a:p>
          <a:p>
            <a:pPr marL="1257300" lvl="1" indent="-457200"/>
            <a:r>
              <a:rPr lang="en-US" sz="2000" b="1" i="1" dirty="0">
                <a:solidFill>
                  <a:srgbClr val="002855"/>
                </a:solidFill>
              </a:rPr>
              <a:t>Awarding agencies do not currently have access to a Rate Agreement Distribution System (RADS)</a:t>
            </a:r>
          </a:p>
          <a:p>
            <a:pPr marL="1257300" lvl="1" indent="-457200"/>
            <a:r>
              <a:rPr lang="en-US" sz="2000" b="1" i="1" dirty="0">
                <a:solidFill>
                  <a:srgbClr val="002855"/>
                </a:solidFill>
              </a:rPr>
              <a:t>Signed Rate Agreements are provided to awarding agencies by the institution, or when requested by the awarding agency CAS will provide</a:t>
            </a:r>
            <a:endParaRPr lang="en-US" b="1" i="1" dirty="0">
              <a:solidFill>
                <a:srgbClr val="002855"/>
              </a:solidFill>
            </a:endParaRPr>
          </a:p>
          <a:p>
            <a:pPr marL="1257300" lvl="1" indent="-457200"/>
            <a:r>
              <a:rPr lang="en-US" sz="2000" b="1" i="1" dirty="0">
                <a:solidFill>
                  <a:srgbClr val="002855"/>
                </a:solidFill>
              </a:rPr>
              <a:t>New CAS Workflow and Rate Agreement System is close to release</a:t>
            </a:r>
          </a:p>
          <a:p>
            <a:pPr marL="1257300" lvl="1" indent="-457200"/>
            <a:r>
              <a:rPr lang="en-US" sz="2000" b="1" i="1" dirty="0">
                <a:solidFill>
                  <a:srgbClr val="002855"/>
                </a:solidFill>
              </a:rPr>
              <a:t>The new system will have a grantee portal and each grantee will have their own portal access</a:t>
            </a:r>
          </a:p>
          <a:p>
            <a:pPr marL="1257300" lvl="1" indent="-457200"/>
            <a:r>
              <a:rPr lang="en-US" sz="2000" b="1" i="1" dirty="0">
                <a:solidFill>
                  <a:srgbClr val="002855"/>
                </a:solidFill>
              </a:rPr>
              <a:t>Proposals and documentation will be submitted through the portal.  Rate Agreements will be issued through the portal.</a:t>
            </a:r>
            <a:endParaRPr lang="en-US" sz="1800" dirty="0">
              <a:solidFill>
                <a:srgbClr val="002855"/>
              </a:solidFill>
            </a:endParaRPr>
          </a:p>
        </p:txBody>
      </p:sp>
    </p:spTree>
    <p:extLst>
      <p:ext uri="{BB962C8B-B14F-4D97-AF65-F5344CB8AC3E}">
        <p14:creationId xmlns:p14="http://schemas.microsoft.com/office/powerpoint/2010/main" val="268393859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10335771"/>
              </p:ext>
            </p:extLst>
          </p:nvPr>
        </p:nvGraphicFramePr>
        <p:xfrm>
          <a:off x="247650" y="1200150"/>
          <a:ext cx="11811000" cy="5362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978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EC4C2-811C-A23C-8494-5A1C2EE0F6F9}"/>
              </a:ext>
            </a:extLst>
          </p:cNvPr>
          <p:cNvSpPr>
            <a:spLocks noGrp="1"/>
          </p:cNvSpPr>
          <p:nvPr>
            <p:ph type="title"/>
          </p:nvPr>
        </p:nvSpPr>
        <p:spPr>
          <a:xfrm>
            <a:off x="645065" y="1097280"/>
            <a:ext cx="3796306" cy="4666207"/>
          </a:xfrm>
        </p:spPr>
        <p:txBody>
          <a:bodyPr anchor="ctr">
            <a:normAutofit/>
          </a:bodyPr>
          <a:lstStyle/>
          <a:p>
            <a:r>
              <a:rPr lang="en-US" sz="4800"/>
              <a:t>2 CFR Regulation Changes</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40E5B4-43F1-DB18-2FAB-759F8DECD7F5}"/>
              </a:ext>
            </a:extLst>
          </p:cNvPr>
          <p:cNvGraphicFramePr>
            <a:graphicFrameLocks noGrp="1"/>
          </p:cNvGraphicFramePr>
          <p:nvPr>
            <p:ph idx="1"/>
            <p:extLst>
              <p:ext uri="{D42A27DB-BD31-4B8C-83A1-F6EECF244321}">
                <p14:modId xmlns:p14="http://schemas.microsoft.com/office/powerpoint/2010/main" val="3319503766"/>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27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24AB9-45C2-AADC-4087-5D90151CD678}"/>
              </a:ext>
            </a:extLst>
          </p:cNvPr>
          <p:cNvSpPr>
            <a:spLocks noGrp="1"/>
          </p:cNvSpPr>
          <p:nvPr>
            <p:ph type="title"/>
          </p:nvPr>
        </p:nvSpPr>
        <p:spPr>
          <a:xfrm>
            <a:off x="686834" y="1153572"/>
            <a:ext cx="3200400" cy="4461163"/>
          </a:xfrm>
        </p:spPr>
        <p:txBody>
          <a:bodyPr>
            <a:normAutofit/>
          </a:bodyPr>
          <a:lstStyle/>
          <a:p>
            <a:r>
              <a:rPr lang="en-US" b="1">
                <a:solidFill>
                  <a:srgbClr val="FFFFFF"/>
                </a:solidFill>
              </a:rPr>
              <a:t>New Thresholds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CD3B68-AE38-4E40-D03B-30042538C22E}"/>
              </a:ext>
            </a:extLst>
          </p:cNvPr>
          <p:cNvSpPr>
            <a:spLocks noGrp="1"/>
          </p:cNvSpPr>
          <p:nvPr>
            <p:ph idx="1"/>
          </p:nvPr>
        </p:nvSpPr>
        <p:spPr>
          <a:xfrm>
            <a:off x="4447308" y="591344"/>
            <a:ext cx="6906491" cy="5585619"/>
          </a:xfrm>
        </p:spPr>
        <p:txBody>
          <a:bodyPr anchor="ctr">
            <a:normAutofit/>
          </a:bodyPr>
          <a:lstStyle/>
          <a:p>
            <a:r>
              <a:rPr lang="en-US" sz="4000" dirty="0">
                <a:effectLst/>
                <a:latin typeface="Calibri" panose="020F0502020204030204" pitchFamily="34" charset="0"/>
                <a:ea typeface="Gulim" panose="020B0600000101010101" pitchFamily="34" charset="-127"/>
              </a:rPr>
              <a:t>OMB increased the allowable threshold for equipment (up to $10,000) and subawards in the MTDC base (up to $50,000), made </a:t>
            </a:r>
            <a:r>
              <a:rPr lang="en-US" sz="4000" b="1" u="sng" dirty="0">
                <a:solidFill>
                  <a:srgbClr val="FF0000"/>
                </a:solidFill>
                <a:effectLst/>
                <a:latin typeface="Calibri" panose="020F0502020204030204" pitchFamily="34" charset="0"/>
                <a:ea typeface="Gulim" panose="020B0600000101010101" pitchFamily="34" charset="-127"/>
              </a:rPr>
              <a:t>available</a:t>
            </a:r>
            <a:r>
              <a:rPr lang="en-US" sz="4000" dirty="0">
                <a:effectLst/>
                <a:latin typeface="Calibri" panose="020F0502020204030204" pitchFamily="34" charset="0"/>
                <a:ea typeface="Gulim" panose="020B0600000101010101" pitchFamily="34" charset="-127"/>
              </a:rPr>
              <a:t> for fiscal years beginning October 1, 2024, and later</a:t>
            </a:r>
            <a:endParaRPr lang="en-US" sz="4000" dirty="0"/>
          </a:p>
        </p:txBody>
      </p:sp>
    </p:spTree>
    <p:extLst>
      <p:ext uri="{BB962C8B-B14F-4D97-AF65-F5344CB8AC3E}">
        <p14:creationId xmlns:p14="http://schemas.microsoft.com/office/powerpoint/2010/main" val="164086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5339A-39B1-E343-933C-EBB4045E2EDF}"/>
              </a:ext>
            </a:extLst>
          </p:cNvPr>
          <p:cNvSpPr>
            <a:spLocks noGrp="1"/>
          </p:cNvSpPr>
          <p:nvPr>
            <p:ph type="title"/>
          </p:nvPr>
        </p:nvSpPr>
        <p:spPr>
          <a:xfrm>
            <a:off x="132080" y="1683756"/>
            <a:ext cx="3569663" cy="1745244"/>
          </a:xfrm>
        </p:spPr>
        <p:txBody>
          <a:bodyPr anchor="b">
            <a:noAutofit/>
          </a:bodyPr>
          <a:lstStyle/>
          <a:p>
            <a:pPr algn="ctr"/>
            <a:r>
              <a:rPr lang="en-US" b="1" dirty="0">
                <a:solidFill>
                  <a:srgbClr val="FFFFFF"/>
                </a:solidFill>
              </a:rPr>
              <a:t>New Thresholds</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E689666C-A099-0DDB-C210-A555195D2897}"/>
              </a:ext>
            </a:extLst>
          </p:cNvPr>
          <p:cNvGraphicFramePr>
            <a:graphicFrameLocks noGrp="1"/>
          </p:cNvGraphicFramePr>
          <p:nvPr>
            <p:ph idx="1"/>
            <p:extLst>
              <p:ext uri="{D42A27DB-BD31-4B8C-83A1-F6EECF244321}">
                <p14:modId xmlns:p14="http://schemas.microsoft.com/office/powerpoint/2010/main" val="76598139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56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211DB5-370D-D405-14C4-9E4B835F4A85}"/>
              </a:ext>
            </a:extLst>
          </p:cNvPr>
          <p:cNvSpPr>
            <a:spLocks noGrp="1"/>
          </p:cNvSpPr>
          <p:nvPr>
            <p:ph type="title"/>
          </p:nvPr>
        </p:nvSpPr>
        <p:spPr>
          <a:xfrm>
            <a:off x="838200" y="365125"/>
            <a:ext cx="10515600" cy="1325563"/>
          </a:xfrm>
        </p:spPr>
        <p:txBody>
          <a:bodyPr>
            <a:normAutofit/>
          </a:bodyPr>
          <a:lstStyle/>
          <a:p>
            <a:r>
              <a:rPr lang="en-US" b="1" dirty="0"/>
              <a:t>New Thresholds</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83DAB7-C152-CB9C-49E5-E4907E97487F}"/>
              </a:ext>
            </a:extLst>
          </p:cNvPr>
          <p:cNvSpPr>
            <a:spLocks noGrp="1"/>
          </p:cNvSpPr>
          <p:nvPr>
            <p:ph idx="1"/>
          </p:nvPr>
        </p:nvSpPr>
        <p:spPr>
          <a:xfrm>
            <a:off x="838200" y="1825625"/>
            <a:ext cx="10515600" cy="4351338"/>
          </a:xfrm>
        </p:spPr>
        <p:txBody>
          <a:bodyPr>
            <a:normAutofit/>
          </a:bodyPr>
          <a:lstStyle/>
          <a:p>
            <a:r>
              <a:rPr lang="en-US" b="1">
                <a:effectLst/>
                <a:latin typeface="Calibri" panose="020F0502020204030204" pitchFamily="34" charset="0"/>
                <a:ea typeface="Gulim" panose="020B0600000101010101" pitchFamily="34" charset="-127"/>
              </a:rPr>
              <a:t>CAS will not open predetermined F&amp;A rates.</a:t>
            </a:r>
            <a:r>
              <a:rPr lang="en-US">
                <a:effectLst/>
                <a:latin typeface="Calibri" panose="020F0502020204030204" pitchFamily="34" charset="0"/>
                <a:ea typeface="Gulim" panose="020B0600000101010101" pitchFamily="34" charset="-127"/>
              </a:rPr>
              <a:t>  Therefore, for example, if an institution has predetermined rates through June 30, 2028, they can’t make the change until we negotiate new rates based on the fiscal year 2027 actual cost proposal which must be prepared using the new thresholds, and the changes would be effective July 1, 2028</a:t>
            </a:r>
            <a:endParaRPr lang="en-US"/>
          </a:p>
        </p:txBody>
      </p:sp>
    </p:spTree>
    <p:extLst>
      <p:ext uri="{BB962C8B-B14F-4D97-AF65-F5344CB8AC3E}">
        <p14:creationId xmlns:p14="http://schemas.microsoft.com/office/powerpoint/2010/main" val="1500673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SSFWorkgroupBrief_JM">
  <a:themeElements>
    <a:clrScheme name="PSC Theme Colors">
      <a:dk1>
        <a:srgbClr val="002855"/>
      </a:dk1>
      <a:lt1>
        <a:sysClr val="window" lastClr="FFFFFF"/>
      </a:lt1>
      <a:dk2>
        <a:srgbClr val="002855"/>
      </a:dk2>
      <a:lt2>
        <a:srgbClr val="FFFFFF"/>
      </a:lt2>
      <a:accent1>
        <a:srgbClr val="002855"/>
      </a:accent1>
      <a:accent2>
        <a:srgbClr val="FFCD00"/>
      </a:accent2>
      <a:accent3>
        <a:srgbClr val="1FBBD2"/>
      </a:accent3>
      <a:accent4>
        <a:srgbClr val="F15F45"/>
      </a:accent4>
      <a:accent5>
        <a:srgbClr val="121413"/>
      </a:accent5>
      <a:accent6>
        <a:srgbClr val="00A889"/>
      </a:accent6>
      <a:hlink>
        <a:srgbClr val="0000FF"/>
      </a:hlink>
      <a:folHlink>
        <a:srgbClr val="0000FF"/>
      </a:folHlink>
    </a:clrScheme>
    <a:fontScheme name="PSC Standard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10251</TotalTime>
  <Words>1188</Words>
  <Application>Microsoft Office PowerPoint</Application>
  <PresentationFormat>Widescreen</PresentationFormat>
  <Paragraphs>130</Paragraphs>
  <Slides>23</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6" baseType="lpstr">
      <vt:lpstr>ADLaM Display</vt:lpstr>
      <vt:lpstr>Aharoni</vt:lpstr>
      <vt:lpstr>Arial</vt:lpstr>
      <vt:lpstr>Arial Black</vt:lpstr>
      <vt:lpstr>Calibri</vt:lpstr>
      <vt:lpstr>Corbel</vt:lpstr>
      <vt:lpstr>Helvetica</vt:lpstr>
      <vt:lpstr>Times New Roman</vt:lpstr>
      <vt:lpstr>Traditional Arabic</vt:lpstr>
      <vt:lpstr>Wingdings</vt:lpstr>
      <vt:lpstr>Parallax</vt:lpstr>
      <vt:lpstr>SSFWorkgroupBrief_JM</vt:lpstr>
      <vt:lpstr>Worksheet</vt:lpstr>
      <vt:lpstr>PowerPoint Presentation</vt:lpstr>
      <vt:lpstr>INDEX</vt:lpstr>
      <vt:lpstr>Mission Statement</vt:lpstr>
      <vt:lpstr>CAS Accomplishments</vt:lpstr>
      <vt:lpstr>PowerPoint Presentation</vt:lpstr>
      <vt:lpstr>2 CFR Regulation Changes</vt:lpstr>
      <vt:lpstr>New Thresholds</vt:lpstr>
      <vt:lpstr>New Thresholds</vt:lpstr>
      <vt:lpstr>New Thresholds</vt:lpstr>
      <vt:lpstr>Subaward Threshold Change</vt:lpstr>
      <vt:lpstr>Equipment Threshold Change</vt:lpstr>
      <vt:lpstr>Disclosure Statements (DS-2)</vt:lpstr>
      <vt:lpstr>Disclosure Statements (DS-2)</vt:lpstr>
      <vt:lpstr>Terminal Leave (Initially in New UG)</vt:lpstr>
      <vt:lpstr>Terminal Leave</vt:lpstr>
      <vt:lpstr>De Minimis Rate</vt:lpstr>
      <vt:lpstr>Executive Level II Salary Limitations</vt:lpstr>
      <vt:lpstr>Executive Level II Salary Limitations</vt:lpstr>
      <vt:lpstr>Executive Level II Salary Limitations</vt:lpstr>
      <vt:lpstr>TRENDS IN RATE NEGOTIATIONS</vt:lpstr>
      <vt:lpstr>TRENDS IN RATE NEGOTIATIONS</vt:lpstr>
      <vt:lpstr>Treatment of Rebates &amp; Credits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UPDATE</dc:title>
  <dc:creator>Leonard, Michael (PSC/FMP/CAS)</dc:creator>
  <cp:lastModifiedBy>Leonard, Michael (OS/ASA/PSC/FMP)</cp:lastModifiedBy>
  <cp:revision>130</cp:revision>
  <dcterms:created xsi:type="dcterms:W3CDTF">2018-08-23T19:41:49Z</dcterms:created>
  <dcterms:modified xsi:type="dcterms:W3CDTF">2024-10-24T03:21:44Z</dcterms:modified>
</cp:coreProperties>
</file>