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0" r:id="rId4"/>
    <p:sldMasterId id="2147483777" r:id="rId5"/>
    <p:sldMasterId id="2147483811" r:id="rId6"/>
    <p:sldMasterId id="2147483800" r:id="rId7"/>
    <p:sldMasterId id="2147483789" r:id="rId8"/>
  </p:sldMasterIdLst>
  <p:notesMasterIdLst>
    <p:notesMasterId r:id="rId40"/>
  </p:notesMasterIdLst>
  <p:handoutMasterIdLst>
    <p:handoutMasterId r:id="rId41"/>
  </p:handoutMasterIdLst>
  <p:sldIdLst>
    <p:sldId id="274" r:id="rId9"/>
    <p:sldId id="824" r:id="rId10"/>
    <p:sldId id="888" r:id="rId11"/>
    <p:sldId id="895" r:id="rId12"/>
    <p:sldId id="828" r:id="rId13"/>
    <p:sldId id="826" r:id="rId14"/>
    <p:sldId id="864" r:id="rId15"/>
    <p:sldId id="863" r:id="rId16"/>
    <p:sldId id="865" r:id="rId17"/>
    <p:sldId id="893" r:id="rId18"/>
    <p:sldId id="894" r:id="rId19"/>
    <p:sldId id="884" r:id="rId20"/>
    <p:sldId id="855" r:id="rId21"/>
    <p:sldId id="853" r:id="rId22"/>
    <p:sldId id="835" r:id="rId23"/>
    <p:sldId id="836" r:id="rId24"/>
    <p:sldId id="854" r:id="rId25"/>
    <p:sldId id="845" r:id="rId26"/>
    <p:sldId id="877" r:id="rId27"/>
    <p:sldId id="859" r:id="rId28"/>
    <p:sldId id="841" r:id="rId29"/>
    <p:sldId id="842" r:id="rId30"/>
    <p:sldId id="860" r:id="rId31"/>
    <p:sldId id="843" r:id="rId32"/>
    <p:sldId id="861" r:id="rId33"/>
    <p:sldId id="885" r:id="rId34"/>
    <p:sldId id="852" r:id="rId35"/>
    <p:sldId id="867" r:id="rId36"/>
    <p:sldId id="862" r:id="rId37"/>
    <p:sldId id="881" r:id="rId38"/>
    <p:sldId id="882" r:id="rId3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2352">
          <p15:clr>
            <a:srgbClr val="A4A3A4"/>
          </p15:clr>
        </p15:guide>
        <p15:guide id="3" orient="horz" pos="3168">
          <p15:clr>
            <a:srgbClr val="A4A3A4"/>
          </p15:clr>
        </p15:guide>
        <p15:guide id="4" orient="horz" pos="3984">
          <p15:clr>
            <a:srgbClr val="A4A3A4"/>
          </p15:clr>
        </p15:guide>
        <p15:guide id="5" orient="horz" pos="1536">
          <p15:clr>
            <a:srgbClr val="A4A3A4"/>
          </p15:clr>
        </p15:guide>
        <p15:guide id="6" orient="horz" pos="720">
          <p15:clr>
            <a:srgbClr val="A4A3A4"/>
          </p15:clr>
        </p15:guide>
        <p15:guide id="7" pos="2880">
          <p15:clr>
            <a:srgbClr val="A4A3A4"/>
          </p15:clr>
        </p15:guide>
        <p15:guide id="8" pos="2400">
          <p15:clr>
            <a:srgbClr val="A4A3A4"/>
          </p15:clr>
        </p15:guide>
        <p15:guide id="9" pos="3360">
          <p15:clr>
            <a:srgbClr val="A4A3A4"/>
          </p15:clr>
        </p15:guide>
        <p15:guide id="10" pos="1440">
          <p15:clr>
            <a:srgbClr val="A4A3A4"/>
          </p15:clr>
        </p15:guide>
        <p15:guide id="11" pos="288">
          <p15:clr>
            <a:srgbClr val="A4A3A4"/>
          </p15:clr>
        </p15:guide>
        <p15:guide id="12" pos="4320">
          <p15:clr>
            <a:srgbClr val="A4A3A4"/>
          </p15:clr>
        </p15:guide>
        <p15:guide id="13" pos="547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y, Elizabeth, CIV, ONRA, ONR 025" initials="BECOO0" lastIdx="15" clrIdx="0">
    <p:extLst>
      <p:ext uri="{19B8F6BF-5375-455C-9EA6-DF929625EA0E}">
        <p15:presenceInfo xmlns:p15="http://schemas.microsoft.com/office/powerpoint/2012/main" userId="S-1-5-21-1801674531-2146617017-725345543-4646032" providerId="AD"/>
      </p:ext>
    </p:extLst>
  </p:cmAuthor>
  <p:cmAuthor id="2" name="Seymour, Vanessa A., CIV, ONRA, ONR 025" initials="SVACOO0" lastIdx="5" clrIdx="1">
    <p:extLst>
      <p:ext uri="{19B8F6BF-5375-455C-9EA6-DF929625EA0E}">
        <p15:presenceInfo xmlns:p15="http://schemas.microsoft.com/office/powerpoint/2012/main" userId="S-1-5-21-1801674531-2146617017-725345543-19016" providerId="AD"/>
      </p:ext>
    </p:extLst>
  </p:cmAuthor>
  <p:cmAuthor id="3" name="Dom-Martin, Lois A CIV ONRA, 823" initials="DLACO8" lastIdx="1" clrIdx="2">
    <p:extLst>
      <p:ext uri="{19B8F6BF-5375-455C-9EA6-DF929625EA0E}">
        <p15:presenceInfo xmlns:p15="http://schemas.microsoft.com/office/powerpoint/2012/main" userId="S-1-5-21-1801674531-2146617017-725345543-12909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a:srgbClr val="0000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17" autoAdjust="0"/>
    <p:restoredTop sz="73953" autoAdjust="0"/>
  </p:normalViewPr>
  <p:slideViewPr>
    <p:cSldViewPr showGuides="1">
      <p:cViewPr varScale="1">
        <p:scale>
          <a:sx n="63" d="100"/>
          <a:sy n="63" d="100"/>
        </p:scale>
        <p:origin x="1530" y="72"/>
      </p:cViewPr>
      <p:guideLst>
        <p:guide orient="horz" pos="2160"/>
        <p:guide orient="horz" pos="2352"/>
        <p:guide orient="horz" pos="3168"/>
        <p:guide orient="horz" pos="3984"/>
        <p:guide orient="horz" pos="1536"/>
        <p:guide orient="horz" pos="720"/>
        <p:guide pos="2880"/>
        <p:guide pos="2400"/>
        <p:guide pos="3360"/>
        <p:guide pos="1440"/>
        <p:guide pos="288"/>
        <p:guide pos="4320"/>
        <p:guide pos="5472"/>
      </p:guideLst>
    </p:cSldViewPr>
  </p:slideViewPr>
  <p:outlineViewPr>
    <p:cViewPr>
      <p:scale>
        <a:sx n="33" d="100"/>
        <a:sy n="33" d="100"/>
      </p:scale>
      <p:origin x="58" y="87000"/>
    </p:cViewPr>
  </p:outlin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037413" cy="464179"/>
          </a:xfrm>
          <a:prstGeom prst="rect">
            <a:avLst/>
          </a:prstGeom>
        </p:spPr>
        <p:txBody>
          <a:bodyPr vert="horz" lIns="92166" tIns="46083" rIns="92166" bIns="46083" rtlCol="0"/>
          <a:lstStyle>
            <a:lvl1pPr algn="l">
              <a:defRPr sz="1200"/>
            </a:lvl1pPr>
          </a:lstStyle>
          <a:p>
            <a:endParaRPr lang="en-US" dirty="0"/>
          </a:p>
        </p:txBody>
      </p:sp>
      <p:sp>
        <p:nvSpPr>
          <p:cNvPr id="3" name="Date Placeholder 2"/>
          <p:cNvSpPr>
            <a:spLocks noGrp="1"/>
          </p:cNvSpPr>
          <p:nvPr>
            <p:ph type="dt" sz="quarter" idx="1"/>
          </p:nvPr>
        </p:nvSpPr>
        <p:spPr>
          <a:xfrm>
            <a:off x="3971391" y="3"/>
            <a:ext cx="3037413" cy="464179"/>
          </a:xfrm>
          <a:prstGeom prst="rect">
            <a:avLst/>
          </a:prstGeom>
        </p:spPr>
        <p:txBody>
          <a:bodyPr vert="horz" lIns="92166" tIns="46083" rIns="92166" bIns="46083" rtlCol="0"/>
          <a:lstStyle>
            <a:lvl1pPr algn="r">
              <a:defRPr sz="1200"/>
            </a:lvl1pPr>
          </a:lstStyle>
          <a:p>
            <a:fld id="{4634938E-3186-4C98-ACC9-D2F1B4976B77}" type="datetimeFigureOut">
              <a:rPr lang="en-US" smtClean="0"/>
              <a:t>10/28/2024</a:t>
            </a:fld>
            <a:endParaRPr lang="en-US" dirty="0"/>
          </a:p>
        </p:txBody>
      </p:sp>
      <p:sp>
        <p:nvSpPr>
          <p:cNvPr id="4" name="Footer Placeholder 3"/>
          <p:cNvSpPr>
            <a:spLocks noGrp="1"/>
          </p:cNvSpPr>
          <p:nvPr>
            <p:ph type="ftr" sz="quarter" idx="2"/>
          </p:nvPr>
        </p:nvSpPr>
        <p:spPr>
          <a:xfrm>
            <a:off x="1" y="8830626"/>
            <a:ext cx="3037413" cy="464179"/>
          </a:xfrm>
          <a:prstGeom prst="rect">
            <a:avLst/>
          </a:prstGeom>
        </p:spPr>
        <p:txBody>
          <a:bodyPr vert="horz" lIns="92166" tIns="46083" rIns="92166" bIns="4608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391" y="8830626"/>
            <a:ext cx="3037413" cy="464179"/>
          </a:xfrm>
          <a:prstGeom prst="rect">
            <a:avLst/>
          </a:prstGeom>
        </p:spPr>
        <p:txBody>
          <a:bodyPr vert="horz" lIns="92166" tIns="46083" rIns="92166" bIns="46083" rtlCol="0" anchor="b"/>
          <a:lstStyle>
            <a:lvl1pPr algn="r">
              <a:defRPr sz="1200"/>
            </a:lvl1pPr>
          </a:lstStyle>
          <a:p>
            <a:fld id="{7255888D-1237-450D-B37D-6D4FA045DEDA}" type="slidenum">
              <a:rPr lang="en-US" smtClean="0"/>
              <a:t>‹#›</a:t>
            </a:fld>
            <a:endParaRPr lang="en-US" dirty="0"/>
          </a:p>
        </p:txBody>
      </p:sp>
    </p:spTree>
    <p:extLst>
      <p:ext uri="{BB962C8B-B14F-4D97-AF65-F5344CB8AC3E}">
        <p14:creationId xmlns:p14="http://schemas.microsoft.com/office/powerpoint/2010/main" val="960579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1" y="3"/>
            <a:ext cx="3037413" cy="464179"/>
          </a:xfrm>
          <a:prstGeom prst="rect">
            <a:avLst/>
          </a:prstGeom>
          <a:noFill/>
          <a:ln w="9525">
            <a:noFill/>
            <a:miter lim="800000"/>
            <a:headEnd/>
            <a:tailEnd/>
          </a:ln>
        </p:spPr>
        <p:txBody>
          <a:bodyPr vert="horz" wrap="square" lIns="93115" tIns="46554" rIns="93115" bIns="46554" numCol="1" anchor="t" anchorCtr="0" compatLnSpc="1">
            <a:prstTxWarp prst="textNoShape">
              <a:avLst/>
            </a:prstTxWarp>
          </a:bodyPr>
          <a:lstStyle>
            <a:lvl1pPr defTabSz="931299" eaLnBrk="0" hangingPunct="0">
              <a:defRPr sz="1200">
                <a:latin typeface="Arial" charset="0"/>
              </a:defRPr>
            </a:lvl1pPr>
          </a:lstStyle>
          <a:p>
            <a:pPr>
              <a:defRPr/>
            </a:pPr>
            <a:endParaRPr lang="en-US" dirty="0"/>
          </a:p>
        </p:txBody>
      </p:sp>
      <p:sp>
        <p:nvSpPr>
          <p:cNvPr id="17411" name="Rectangle 3"/>
          <p:cNvSpPr>
            <a:spLocks noGrp="1" noChangeArrowheads="1"/>
          </p:cNvSpPr>
          <p:nvPr>
            <p:ph type="dt" idx="1"/>
          </p:nvPr>
        </p:nvSpPr>
        <p:spPr bwMode="auto">
          <a:xfrm>
            <a:off x="3971391" y="3"/>
            <a:ext cx="3037413" cy="464179"/>
          </a:xfrm>
          <a:prstGeom prst="rect">
            <a:avLst/>
          </a:prstGeom>
          <a:noFill/>
          <a:ln w="9525">
            <a:noFill/>
            <a:miter lim="800000"/>
            <a:headEnd/>
            <a:tailEnd/>
          </a:ln>
        </p:spPr>
        <p:txBody>
          <a:bodyPr vert="horz" wrap="square" lIns="93115" tIns="46554" rIns="93115" bIns="46554" numCol="1" anchor="t" anchorCtr="0" compatLnSpc="1">
            <a:prstTxWarp prst="textNoShape">
              <a:avLst/>
            </a:prstTxWarp>
          </a:bodyPr>
          <a:lstStyle>
            <a:lvl1pPr algn="r" defTabSz="931299" eaLnBrk="0" hangingPunct="0">
              <a:defRPr sz="1200">
                <a:latin typeface="Arial" charset="0"/>
              </a:defRPr>
            </a:lvl1pPr>
          </a:lstStyle>
          <a:p>
            <a:pPr>
              <a:defRPr/>
            </a:pPr>
            <a:fld id="{FA3FF608-010C-4DDC-9983-AA09F919283A}" type="datetimeFigureOut">
              <a:rPr lang="en-US"/>
              <a:pPr>
                <a:defRPr/>
              </a:pPr>
              <a:t>10/28/2024</a:t>
            </a:fld>
            <a:endParaRPr lang="en-US" dirty="0"/>
          </a:p>
        </p:txBody>
      </p:sp>
      <p:sp>
        <p:nvSpPr>
          <p:cNvPr id="4100"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701681" y="4416119"/>
            <a:ext cx="5607038" cy="4182419"/>
          </a:xfrm>
          <a:prstGeom prst="rect">
            <a:avLst/>
          </a:prstGeom>
          <a:noFill/>
          <a:ln w="9525">
            <a:noFill/>
            <a:miter lim="800000"/>
            <a:headEnd/>
            <a:tailEnd/>
          </a:ln>
        </p:spPr>
        <p:txBody>
          <a:bodyPr vert="horz" wrap="square" lIns="93115" tIns="46554" rIns="93115" bIns="4655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p:cNvSpPr>
            <a:spLocks noGrp="1" noChangeArrowheads="1"/>
          </p:cNvSpPr>
          <p:nvPr>
            <p:ph type="ftr" sz="quarter" idx="4"/>
          </p:nvPr>
        </p:nvSpPr>
        <p:spPr bwMode="auto">
          <a:xfrm>
            <a:off x="1" y="8830626"/>
            <a:ext cx="3037413" cy="464179"/>
          </a:xfrm>
          <a:prstGeom prst="rect">
            <a:avLst/>
          </a:prstGeom>
          <a:noFill/>
          <a:ln w="9525">
            <a:noFill/>
            <a:miter lim="800000"/>
            <a:headEnd/>
            <a:tailEnd/>
          </a:ln>
        </p:spPr>
        <p:txBody>
          <a:bodyPr vert="horz" wrap="square" lIns="93115" tIns="46554" rIns="93115" bIns="46554" numCol="1" anchor="b" anchorCtr="0" compatLnSpc="1">
            <a:prstTxWarp prst="textNoShape">
              <a:avLst/>
            </a:prstTxWarp>
          </a:bodyPr>
          <a:lstStyle>
            <a:lvl1pPr defTabSz="931299" eaLnBrk="0" hangingPunct="0">
              <a:defRPr sz="1200">
                <a:latin typeface="Arial" charset="0"/>
              </a:defRPr>
            </a:lvl1pPr>
          </a:lstStyle>
          <a:p>
            <a:pPr>
              <a:defRPr/>
            </a:pPr>
            <a:endParaRPr lang="en-US" dirty="0"/>
          </a:p>
        </p:txBody>
      </p:sp>
      <p:sp>
        <p:nvSpPr>
          <p:cNvPr id="17415" name="Rectangle 7"/>
          <p:cNvSpPr>
            <a:spLocks noGrp="1" noChangeArrowheads="1"/>
          </p:cNvSpPr>
          <p:nvPr>
            <p:ph type="sldNum" sz="quarter" idx="5"/>
          </p:nvPr>
        </p:nvSpPr>
        <p:spPr bwMode="auto">
          <a:xfrm>
            <a:off x="3971391" y="8830626"/>
            <a:ext cx="3037413" cy="464179"/>
          </a:xfrm>
          <a:prstGeom prst="rect">
            <a:avLst/>
          </a:prstGeom>
          <a:noFill/>
          <a:ln w="9525">
            <a:noFill/>
            <a:miter lim="800000"/>
            <a:headEnd/>
            <a:tailEnd/>
          </a:ln>
        </p:spPr>
        <p:txBody>
          <a:bodyPr vert="horz" wrap="square" lIns="93115" tIns="46554" rIns="93115" bIns="46554" numCol="1" anchor="b" anchorCtr="0" compatLnSpc="1">
            <a:prstTxWarp prst="textNoShape">
              <a:avLst/>
            </a:prstTxWarp>
          </a:bodyPr>
          <a:lstStyle>
            <a:lvl1pPr algn="r" defTabSz="931299" eaLnBrk="0" hangingPunct="0">
              <a:defRPr sz="1200">
                <a:latin typeface="Arial" charset="0"/>
              </a:defRPr>
            </a:lvl1pPr>
          </a:lstStyle>
          <a:p>
            <a:pPr>
              <a:defRPr/>
            </a:pPr>
            <a:fld id="{A8C5774D-F468-47F9-B2E5-26AE18886F63}" type="slidenum">
              <a:rPr lang="en-US"/>
              <a:pPr>
                <a:defRPr/>
              </a:pPr>
              <a:t>‹#›</a:t>
            </a:fld>
            <a:endParaRPr lang="en-US" dirty="0"/>
          </a:p>
        </p:txBody>
      </p:sp>
    </p:spTree>
    <p:extLst>
      <p:ext uri="{BB962C8B-B14F-4D97-AF65-F5344CB8AC3E}">
        <p14:creationId xmlns:p14="http://schemas.microsoft.com/office/powerpoint/2010/main" val="1662289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a:ln/>
        </p:spPr>
        <p:txBody>
          <a:bodyPr/>
          <a:lstStyle/>
          <a:p>
            <a:endParaRPr lang="en-US" dirty="0"/>
          </a:p>
        </p:txBody>
      </p:sp>
      <p:sp>
        <p:nvSpPr>
          <p:cNvPr id="5124" name="Slide Number Placeholder 3"/>
          <p:cNvSpPr>
            <a:spLocks noGrp="1"/>
          </p:cNvSpPr>
          <p:nvPr>
            <p:ph type="sldNum" sz="quarter" idx="5"/>
          </p:nvPr>
        </p:nvSpPr>
        <p:spPr>
          <a:noFill/>
        </p:spPr>
        <p:txBody>
          <a:bodyPr/>
          <a:lstStyle/>
          <a:p>
            <a:pPr defTabSz="929698"/>
            <a:fld id="{A371F735-D81D-461F-9DAD-60F5B48F24A0}" type="slidenum">
              <a:rPr lang="en-US" smtClean="0">
                <a:latin typeface="Calibri" pitchFamily="34" charset="0"/>
                <a:ea typeface="ＭＳ Ｐゴシック" pitchFamily="34" charset="-128"/>
              </a:rPr>
              <a:pPr defTabSz="929698"/>
              <a:t>1</a:t>
            </a:fld>
            <a:endParaRPr lang="en-US" dirty="0">
              <a:latin typeface="Calibri"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591" indent="-282123">
              <a:spcBef>
                <a:spcPct val="30000"/>
              </a:spcBef>
              <a:defRPr sz="1200">
                <a:solidFill>
                  <a:schemeClr val="tx1"/>
                </a:solidFill>
                <a:latin typeface="Calibri" panose="020F0502020204030204" pitchFamily="34" charset="0"/>
              </a:defRPr>
            </a:lvl2pPr>
            <a:lvl3pPr marL="1138001" indent="-225064">
              <a:spcBef>
                <a:spcPct val="30000"/>
              </a:spcBef>
              <a:defRPr sz="1200">
                <a:solidFill>
                  <a:schemeClr val="tx1"/>
                </a:solidFill>
                <a:latin typeface="Calibri" panose="020F0502020204030204" pitchFamily="34" charset="0"/>
              </a:defRPr>
            </a:lvl3pPr>
            <a:lvl4pPr marL="1594470" indent="-225064">
              <a:spcBef>
                <a:spcPct val="30000"/>
              </a:spcBef>
              <a:defRPr sz="1200">
                <a:solidFill>
                  <a:schemeClr val="tx1"/>
                </a:solidFill>
                <a:latin typeface="Calibri" panose="020F0502020204030204" pitchFamily="34" charset="0"/>
              </a:defRPr>
            </a:lvl4pPr>
            <a:lvl5pPr marL="2047768" indent="-225064">
              <a:spcBef>
                <a:spcPct val="30000"/>
              </a:spcBef>
              <a:defRPr sz="1200">
                <a:solidFill>
                  <a:schemeClr val="tx1"/>
                </a:solidFill>
                <a:latin typeface="Calibri" panose="020F0502020204030204" pitchFamily="34" charset="0"/>
              </a:defRPr>
            </a:lvl5pPr>
            <a:lvl6pPr marL="2504237" indent="-225064" eaLnBrk="0" fontAlgn="base" hangingPunct="0">
              <a:spcBef>
                <a:spcPct val="30000"/>
              </a:spcBef>
              <a:spcAft>
                <a:spcPct val="0"/>
              </a:spcAft>
              <a:defRPr sz="1200">
                <a:solidFill>
                  <a:schemeClr val="tx1"/>
                </a:solidFill>
                <a:latin typeface="Calibri" panose="020F0502020204030204" pitchFamily="34" charset="0"/>
              </a:defRPr>
            </a:lvl6pPr>
            <a:lvl7pPr marL="2960705" indent="-225064" eaLnBrk="0" fontAlgn="base" hangingPunct="0">
              <a:spcBef>
                <a:spcPct val="30000"/>
              </a:spcBef>
              <a:spcAft>
                <a:spcPct val="0"/>
              </a:spcAft>
              <a:defRPr sz="1200">
                <a:solidFill>
                  <a:schemeClr val="tx1"/>
                </a:solidFill>
                <a:latin typeface="Calibri" panose="020F0502020204030204" pitchFamily="34" charset="0"/>
              </a:defRPr>
            </a:lvl7pPr>
            <a:lvl8pPr marL="3417174" indent="-225064" eaLnBrk="0" fontAlgn="base" hangingPunct="0">
              <a:spcBef>
                <a:spcPct val="30000"/>
              </a:spcBef>
              <a:spcAft>
                <a:spcPct val="0"/>
              </a:spcAft>
              <a:defRPr sz="1200">
                <a:solidFill>
                  <a:schemeClr val="tx1"/>
                </a:solidFill>
                <a:latin typeface="Calibri" panose="020F0502020204030204" pitchFamily="34" charset="0"/>
              </a:defRPr>
            </a:lvl8pPr>
            <a:lvl9pPr marL="3873642" indent="-225064"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5D19CB6-C3FB-476F-AC35-5A0FCCF2E422}" type="slidenum">
              <a:rPr lang="en-US" altLang="en-US" smtClean="0"/>
              <a:pPr>
                <a:spcBef>
                  <a:spcPct val="0"/>
                </a:spcBef>
              </a:pPr>
              <a:t>3</a:t>
            </a:fld>
            <a:endParaRPr lang="en-US" altLang="en-US" dirty="0"/>
          </a:p>
        </p:txBody>
      </p:sp>
    </p:spTree>
    <p:extLst>
      <p:ext uri="{BB962C8B-B14F-4D97-AF65-F5344CB8AC3E}">
        <p14:creationId xmlns:p14="http://schemas.microsoft.com/office/powerpoint/2010/main" val="1614024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8C5774D-F468-47F9-B2E5-26AE18886F63}" type="slidenum">
              <a:rPr lang="en-US" smtClean="0"/>
              <a:pPr>
                <a:defRPr/>
              </a:pPr>
              <a:t>4</a:t>
            </a:fld>
            <a:endParaRPr lang="en-US" dirty="0"/>
          </a:p>
        </p:txBody>
      </p:sp>
    </p:spTree>
    <p:extLst>
      <p:ext uri="{BB962C8B-B14F-4D97-AF65-F5344CB8AC3E}">
        <p14:creationId xmlns:p14="http://schemas.microsoft.com/office/powerpoint/2010/main" val="2529309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1761" indent="-285293" eaLnBrk="0" hangingPunct="0">
              <a:defRPr>
                <a:solidFill>
                  <a:schemeClr val="tx1"/>
                </a:solidFill>
                <a:latin typeface="Arial" charset="0"/>
              </a:defRPr>
            </a:lvl2pPr>
            <a:lvl3pPr marL="1141171" indent="-228234" eaLnBrk="0" hangingPunct="0">
              <a:defRPr>
                <a:solidFill>
                  <a:schemeClr val="tx1"/>
                </a:solidFill>
                <a:latin typeface="Arial" charset="0"/>
              </a:defRPr>
            </a:lvl3pPr>
            <a:lvl4pPr marL="1597640" indent="-228234" eaLnBrk="0" hangingPunct="0">
              <a:defRPr>
                <a:solidFill>
                  <a:schemeClr val="tx1"/>
                </a:solidFill>
                <a:latin typeface="Arial" charset="0"/>
              </a:defRPr>
            </a:lvl4pPr>
            <a:lvl5pPr marL="2054108" indent="-228234" eaLnBrk="0" hangingPunct="0">
              <a:defRPr>
                <a:solidFill>
                  <a:schemeClr val="tx1"/>
                </a:solidFill>
                <a:latin typeface="Arial" charset="0"/>
              </a:defRPr>
            </a:lvl5pPr>
            <a:lvl6pPr marL="2510577" indent="-228234" eaLnBrk="0" fontAlgn="base" hangingPunct="0">
              <a:spcBef>
                <a:spcPct val="0"/>
              </a:spcBef>
              <a:spcAft>
                <a:spcPct val="0"/>
              </a:spcAft>
              <a:defRPr>
                <a:solidFill>
                  <a:schemeClr val="tx1"/>
                </a:solidFill>
                <a:latin typeface="Arial" charset="0"/>
              </a:defRPr>
            </a:lvl6pPr>
            <a:lvl7pPr marL="2967045" indent="-228234" eaLnBrk="0" fontAlgn="base" hangingPunct="0">
              <a:spcBef>
                <a:spcPct val="0"/>
              </a:spcBef>
              <a:spcAft>
                <a:spcPct val="0"/>
              </a:spcAft>
              <a:defRPr>
                <a:solidFill>
                  <a:schemeClr val="tx1"/>
                </a:solidFill>
                <a:latin typeface="Arial" charset="0"/>
              </a:defRPr>
            </a:lvl7pPr>
            <a:lvl8pPr marL="3423514" indent="-228234" eaLnBrk="0" fontAlgn="base" hangingPunct="0">
              <a:spcBef>
                <a:spcPct val="0"/>
              </a:spcBef>
              <a:spcAft>
                <a:spcPct val="0"/>
              </a:spcAft>
              <a:defRPr>
                <a:solidFill>
                  <a:schemeClr val="tx1"/>
                </a:solidFill>
                <a:latin typeface="Arial" charset="0"/>
              </a:defRPr>
            </a:lvl8pPr>
            <a:lvl9pPr marL="3879982" indent="-228234" eaLnBrk="0" fontAlgn="base" hangingPunct="0">
              <a:spcBef>
                <a:spcPct val="0"/>
              </a:spcBef>
              <a:spcAft>
                <a:spcPct val="0"/>
              </a:spcAft>
              <a:defRPr>
                <a:solidFill>
                  <a:schemeClr val="tx1"/>
                </a:solidFill>
                <a:latin typeface="Arial" charset="0"/>
              </a:defRPr>
            </a:lvl9pPr>
          </a:lstStyle>
          <a:p>
            <a:pPr eaLnBrk="1" hangingPunct="1"/>
            <a:fld id="{5A37E736-FC6A-4CEE-B158-2D6300DB1E7B}" type="slidenum">
              <a:rPr lang="en-US" smtClean="0"/>
              <a:pPr eaLnBrk="1" hangingPunct="1"/>
              <a:t>6</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1064871" y="4261378"/>
            <a:ext cx="5020106" cy="44896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*ONR’s cognizance for11 entities is being transferred to other Federal Agencies.</a:t>
            </a:r>
          </a:p>
        </p:txBody>
      </p:sp>
    </p:spTree>
    <p:extLst>
      <p:ext uri="{BB962C8B-B14F-4D97-AF65-F5344CB8AC3E}">
        <p14:creationId xmlns:p14="http://schemas.microsoft.com/office/powerpoint/2010/main" val="1591642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a:t>
            </a:r>
          </a:p>
        </p:txBody>
      </p:sp>
      <p:sp>
        <p:nvSpPr>
          <p:cNvPr id="4" name="Slide Number Placeholder 3"/>
          <p:cNvSpPr>
            <a:spLocks noGrp="1"/>
          </p:cNvSpPr>
          <p:nvPr>
            <p:ph type="sldNum" sz="quarter" idx="10"/>
          </p:nvPr>
        </p:nvSpPr>
        <p:spPr/>
        <p:txBody>
          <a:bodyPr/>
          <a:lstStyle/>
          <a:p>
            <a:pPr>
              <a:defRPr/>
            </a:pPr>
            <a:fld id="{A8C5774D-F468-47F9-B2E5-26AE18886F63}" type="slidenum">
              <a:rPr lang="en-US" smtClean="0"/>
              <a:pPr>
                <a:defRPr/>
              </a:pPr>
              <a:t>31</a:t>
            </a:fld>
            <a:endParaRPr lang="en-US" dirty="0"/>
          </a:p>
        </p:txBody>
      </p:sp>
    </p:spTree>
    <p:extLst>
      <p:ext uri="{BB962C8B-B14F-4D97-AF65-F5344CB8AC3E}">
        <p14:creationId xmlns:p14="http://schemas.microsoft.com/office/powerpoint/2010/main" val="34710510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Lead Slide Background Blue Science.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hasCustomPrompt="1"/>
          </p:nvPr>
        </p:nvSpPr>
        <p:spPr>
          <a:xfrm>
            <a:off x="457200" y="2416175"/>
            <a:ext cx="8229600" cy="1470025"/>
          </a:xfrm>
          <a:prstGeom prst="rect">
            <a:avLst/>
          </a:prstGeom>
        </p:spPr>
        <p:txBody>
          <a:bodyPr/>
          <a:lstStyle>
            <a:lvl1pPr algn="l">
              <a:defRPr sz="4000">
                <a:solidFill>
                  <a:schemeClr val="bg1"/>
                </a:solidFill>
              </a:defRPr>
            </a:lvl1pPr>
          </a:lstStyle>
          <a:p>
            <a:r>
              <a:rPr lang="en-US" dirty="0"/>
              <a:t>Brief Title</a:t>
            </a:r>
          </a:p>
        </p:txBody>
      </p:sp>
      <p:sp>
        <p:nvSpPr>
          <p:cNvPr id="3" name="Subtitle 2"/>
          <p:cNvSpPr>
            <a:spLocks noGrp="1"/>
          </p:cNvSpPr>
          <p:nvPr>
            <p:ph type="subTitle" idx="1" hasCustomPrompt="1"/>
          </p:nvPr>
        </p:nvSpPr>
        <p:spPr>
          <a:xfrm>
            <a:off x="3810000" y="5029200"/>
            <a:ext cx="4876800" cy="1066800"/>
          </a:xfrm>
        </p:spPr>
        <p:txBody>
          <a:bodyPr/>
          <a:lstStyle>
            <a:lvl1pPr marL="0" indent="0" algn="r">
              <a:spcBef>
                <a:spcPts val="0"/>
              </a:spcBef>
              <a:buNone/>
              <a:defRPr sz="2000" b="1" i="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p>
          <a:p>
            <a:r>
              <a:rPr lang="en-US" dirty="0"/>
              <a:t>Title</a:t>
            </a:r>
          </a:p>
          <a:p>
            <a:r>
              <a:rPr lang="en-US" i="1" dirty="0"/>
              <a:t>date</a:t>
            </a:r>
            <a:endParaRPr lang="en-US" dirty="0"/>
          </a:p>
        </p:txBody>
      </p:sp>
    </p:spTree>
    <p:extLst>
      <p:ext uri="{BB962C8B-B14F-4D97-AF65-F5344CB8AC3E}">
        <p14:creationId xmlns:p14="http://schemas.microsoft.com/office/powerpoint/2010/main" val="2418873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7208"/>
            <a:ext cx="8229600" cy="1143000"/>
          </a:xfrm>
          <a:prstGeom prst="rect">
            <a:avLst/>
          </a:prstGeom>
        </p:spPr>
        <p:txBody>
          <a:bodyPr rtlCol="0">
            <a:normAutofit/>
          </a:bodyPr>
          <a:lstStyle>
            <a:lvl1pPr algn="l">
              <a:defRPr/>
            </a:lvl1pPr>
          </a:lstStyle>
          <a:p>
            <a:r>
              <a:rPr lang="en-US" dirty="0"/>
              <a:t>Click to edit Master title style</a:t>
            </a:r>
          </a:p>
        </p:txBody>
      </p:sp>
      <p:sp>
        <p:nvSpPr>
          <p:cNvPr id="12" name="Text Placeholder 7"/>
          <p:cNvSpPr>
            <a:spLocks noGrp="1"/>
          </p:cNvSpPr>
          <p:nvPr>
            <p:ph type="body" sz="quarter" idx="11"/>
          </p:nvPr>
        </p:nvSpPr>
        <p:spPr>
          <a:xfrm>
            <a:off x="457200" y="1983595"/>
            <a:ext cx="8229600" cy="4563157"/>
          </a:xfrm>
          <a:prstGeom prst="rect">
            <a:avLst/>
          </a:prstGeom>
        </p:spPr>
        <p:txBody>
          <a:bodyPr vert="horz">
            <a:normAutofit/>
          </a:bodyPr>
          <a:lstStyle>
            <a:lvl2pPr marL="914400" indent="-457200">
              <a:buFont typeface="Arial"/>
              <a:buChar char="•"/>
              <a:defRPr>
                <a:solidFill>
                  <a:srgbClr val="585858"/>
                </a:solidFill>
              </a:defRPr>
            </a:lvl2pPr>
            <a:lvl4pPr marL="1714500" indent="-342900">
              <a:buFont typeface="Arial"/>
              <a:buChar char="•"/>
              <a:defRPr/>
            </a:lvl4pPr>
            <a:lvl5pPr marL="2171700" indent="-342900">
              <a:buFont typeface="Arial"/>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2"/>
          </p:nvPr>
        </p:nvSpPr>
        <p:spPr/>
        <p:txBody>
          <a:bodyPr/>
          <a:lstStyle>
            <a:lvl1pPr>
              <a:defRPr/>
            </a:lvl1pPr>
          </a:lstStyle>
          <a:p>
            <a:pPr>
              <a:defRPr/>
            </a:pPr>
            <a:fld id="{59EBC072-F3DB-E14E-B257-9BD0055226B0}" type="slidenum">
              <a:rPr lang="en-US"/>
              <a:pPr>
                <a:defRPr/>
              </a:pPr>
              <a:t>‹#›</a:t>
            </a:fld>
            <a:endParaRPr lang="en-US" dirty="0"/>
          </a:p>
        </p:txBody>
      </p:sp>
      <p:sp>
        <p:nvSpPr>
          <p:cNvPr id="5" name="TextBox 4"/>
          <p:cNvSpPr txBox="1"/>
          <p:nvPr userDrawn="1"/>
        </p:nvSpPr>
        <p:spPr>
          <a:xfrm>
            <a:off x="112553" y="6442502"/>
            <a:ext cx="8574247" cy="415498"/>
          </a:xfrm>
          <a:prstGeom prst="rect">
            <a:avLst/>
          </a:prstGeom>
          <a:noFill/>
        </p:spPr>
        <p:txBody>
          <a:bodyPr wrap="square" rtlCol="0">
            <a:spAutoFit/>
          </a:bodyPr>
          <a:lstStyle/>
          <a:p>
            <a:pPr defTabSz="457200">
              <a:tabLst>
                <a:tab pos="8391525" algn="r"/>
              </a:tabLst>
              <a:defRPr/>
            </a:pPr>
            <a:r>
              <a:rPr lang="en-US" sz="1050" dirty="0">
                <a:solidFill>
                  <a:srgbClr val="102149"/>
                </a:solidFill>
                <a:latin typeface="Calibri" charset="0"/>
                <a:ea typeface="ＭＳ Ｐゴシック" charset="0"/>
              </a:rPr>
              <a:t>For Official Use Only  	U.S. Property of DoD</a:t>
            </a:r>
          </a:p>
          <a:p>
            <a:pPr defTabSz="457200"/>
            <a:r>
              <a:rPr lang="en-US" sz="1050" dirty="0">
                <a:solidFill>
                  <a:srgbClr val="102149"/>
                </a:solidFill>
                <a:latin typeface="Calibri" charset="0"/>
                <a:ea typeface="ＭＳ Ｐゴシック" charset="0"/>
              </a:rPr>
              <a:t> </a:t>
            </a:r>
          </a:p>
        </p:txBody>
      </p:sp>
    </p:spTree>
    <p:extLst>
      <p:ext uri="{BB962C8B-B14F-4D97-AF65-F5344CB8AC3E}">
        <p14:creationId xmlns:p14="http://schemas.microsoft.com/office/powerpoint/2010/main" val="2166860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FOR DISTRIBUTION TO ONR AND DCAA ONLY</a:t>
            </a:r>
          </a:p>
        </p:txBody>
      </p:sp>
      <p:sp>
        <p:nvSpPr>
          <p:cNvPr id="6" name="Slide Number Placeholder 5"/>
          <p:cNvSpPr>
            <a:spLocks noGrp="1"/>
          </p:cNvSpPr>
          <p:nvPr>
            <p:ph type="sldNum" sz="quarter" idx="12"/>
          </p:nvPr>
        </p:nvSpPr>
        <p:spPr/>
        <p:txBody>
          <a:bodyPr/>
          <a:lstStyle/>
          <a:p>
            <a:fld id="{0AC6FA95-751A-41D6-8E11-9E529B18AB25}" type="slidenum">
              <a:rPr lang="en-US" smtClean="0"/>
              <a:t>‹#›</a:t>
            </a:fld>
            <a:endParaRPr lang="en-US" dirty="0"/>
          </a:p>
        </p:txBody>
      </p:sp>
    </p:spTree>
    <p:extLst>
      <p:ext uri="{BB962C8B-B14F-4D97-AF65-F5344CB8AC3E}">
        <p14:creationId xmlns:p14="http://schemas.microsoft.com/office/powerpoint/2010/main" val="2873016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FOR DISTRIBUTION TO ONR AND DCAA ONLY</a:t>
            </a:r>
          </a:p>
        </p:txBody>
      </p:sp>
      <p:sp>
        <p:nvSpPr>
          <p:cNvPr id="6" name="Slide Number Placeholder 5"/>
          <p:cNvSpPr>
            <a:spLocks noGrp="1"/>
          </p:cNvSpPr>
          <p:nvPr>
            <p:ph type="sldNum" sz="quarter" idx="12"/>
          </p:nvPr>
        </p:nvSpPr>
        <p:spPr/>
        <p:txBody>
          <a:bodyPr/>
          <a:lstStyle/>
          <a:p>
            <a:fld id="{0AC6FA95-751A-41D6-8E11-9E529B18AB25}" type="slidenum">
              <a:rPr lang="en-US" smtClean="0"/>
              <a:t>‹#›</a:t>
            </a:fld>
            <a:endParaRPr lang="en-US" dirty="0"/>
          </a:p>
        </p:txBody>
      </p:sp>
    </p:spTree>
    <p:extLst>
      <p:ext uri="{BB962C8B-B14F-4D97-AF65-F5344CB8AC3E}">
        <p14:creationId xmlns:p14="http://schemas.microsoft.com/office/powerpoint/2010/main" val="3330550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FOR DISTRIBUTION TO ONR AND DCAA ONLY</a:t>
            </a:r>
          </a:p>
        </p:txBody>
      </p:sp>
      <p:sp>
        <p:nvSpPr>
          <p:cNvPr id="6" name="Slide Number Placeholder 5"/>
          <p:cNvSpPr>
            <a:spLocks noGrp="1"/>
          </p:cNvSpPr>
          <p:nvPr>
            <p:ph type="sldNum" sz="quarter" idx="12"/>
          </p:nvPr>
        </p:nvSpPr>
        <p:spPr/>
        <p:txBody>
          <a:bodyPr/>
          <a:lstStyle/>
          <a:p>
            <a:fld id="{0AC6FA95-751A-41D6-8E11-9E529B18AB25}" type="slidenum">
              <a:rPr lang="en-US" smtClean="0"/>
              <a:t>‹#›</a:t>
            </a:fld>
            <a:endParaRPr lang="en-US" dirty="0"/>
          </a:p>
        </p:txBody>
      </p:sp>
    </p:spTree>
    <p:extLst>
      <p:ext uri="{BB962C8B-B14F-4D97-AF65-F5344CB8AC3E}">
        <p14:creationId xmlns:p14="http://schemas.microsoft.com/office/powerpoint/2010/main" val="3751795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FOR DISTRIBUTION TO ONR AND DCAA ONLY</a:t>
            </a:r>
          </a:p>
        </p:txBody>
      </p:sp>
      <p:sp>
        <p:nvSpPr>
          <p:cNvPr id="7" name="Slide Number Placeholder 6"/>
          <p:cNvSpPr>
            <a:spLocks noGrp="1"/>
          </p:cNvSpPr>
          <p:nvPr>
            <p:ph type="sldNum" sz="quarter" idx="12"/>
          </p:nvPr>
        </p:nvSpPr>
        <p:spPr/>
        <p:txBody>
          <a:bodyPr/>
          <a:lstStyle/>
          <a:p>
            <a:fld id="{0AC6FA95-751A-41D6-8E11-9E529B18AB25}" type="slidenum">
              <a:rPr lang="en-US" smtClean="0"/>
              <a:t>‹#›</a:t>
            </a:fld>
            <a:endParaRPr lang="en-US" dirty="0"/>
          </a:p>
        </p:txBody>
      </p:sp>
    </p:spTree>
    <p:extLst>
      <p:ext uri="{BB962C8B-B14F-4D97-AF65-F5344CB8AC3E}">
        <p14:creationId xmlns:p14="http://schemas.microsoft.com/office/powerpoint/2010/main" val="644895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a:t>FOR DISTRIBUTION TO ONR AND DCAA ONLY</a:t>
            </a:r>
          </a:p>
        </p:txBody>
      </p:sp>
      <p:sp>
        <p:nvSpPr>
          <p:cNvPr id="9" name="Slide Number Placeholder 8"/>
          <p:cNvSpPr>
            <a:spLocks noGrp="1"/>
          </p:cNvSpPr>
          <p:nvPr>
            <p:ph type="sldNum" sz="quarter" idx="12"/>
          </p:nvPr>
        </p:nvSpPr>
        <p:spPr/>
        <p:txBody>
          <a:bodyPr/>
          <a:lstStyle/>
          <a:p>
            <a:fld id="{0AC6FA95-751A-41D6-8E11-9E529B18AB25}" type="slidenum">
              <a:rPr lang="en-US" smtClean="0"/>
              <a:t>‹#›</a:t>
            </a:fld>
            <a:endParaRPr lang="en-US" dirty="0"/>
          </a:p>
        </p:txBody>
      </p:sp>
    </p:spTree>
    <p:extLst>
      <p:ext uri="{BB962C8B-B14F-4D97-AF65-F5344CB8AC3E}">
        <p14:creationId xmlns:p14="http://schemas.microsoft.com/office/powerpoint/2010/main" val="1432928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FOR DISTRIBUTION TO ONR AND DCAA ONLY</a:t>
            </a:r>
          </a:p>
        </p:txBody>
      </p:sp>
      <p:sp>
        <p:nvSpPr>
          <p:cNvPr id="5" name="Slide Number Placeholder 4"/>
          <p:cNvSpPr>
            <a:spLocks noGrp="1"/>
          </p:cNvSpPr>
          <p:nvPr>
            <p:ph type="sldNum" sz="quarter" idx="12"/>
          </p:nvPr>
        </p:nvSpPr>
        <p:spPr/>
        <p:txBody>
          <a:bodyPr/>
          <a:lstStyle/>
          <a:p>
            <a:fld id="{0AC6FA95-751A-41D6-8E11-9E529B18AB25}" type="slidenum">
              <a:rPr lang="en-US" smtClean="0"/>
              <a:t>‹#›</a:t>
            </a:fld>
            <a:endParaRPr lang="en-US" dirty="0"/>
          </a:p>
        </p:txBody>
      </p:sp>
    </p:spTree>
    <p:extLst>
      <p:ext uri="{BB962C8B-B14F-4D97-AF65-F5344CB8AC3E}">
        <p14:creationId xmlns:p14="http://schemas.microsoft.com/office/powerpoint/2010/main" val="2104040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a:t>FOR DISTRIBUTION TO ONR AND DCAA ONLY</a:t>
            </a:r>
          </a:p>
        </p:txBody>
      </p:sp>
      <p:sp>
        <p:nvSpPr>
          <p:cNvPr id="4" name="Slide Number Placeholder 3"/>
          <p:cNvSpPr>
            <a:spLocks noGrp="1"/>
          </p:cNvSpPr>
          <p:nvPr>
            <p:ph type="sldNum" sz="quarter" idx="12"/>
          </p:nvPr>
        </p:nvSpPr>
        <p:spPr/>
        <p:txBody>
          <a:bodyPr/>
          <a:lstStyle/>
          <a:p>
            <a:fld id="{0AC6FA95-751A-41D6-8E11-9E529B18AB25}" type="slidenum">
              <a:rPr lang="en-US" smtClean="0"/>
              <a:t>‹#›</a:t>
            </a:fld>
            <a:endParaRPr lang="en-US" dirty="0"/>
          </a:p>
        </p:txBody>
      </p:sp>
    </p:spTree>
    <p:extLst>
      <p:ext uri="{BB962C8B-B14F-4D97-AF65-F5344CB8AC3E}">
        <p14:creationId xmlns:p14="http://schemas.microsoft.com/office/powerpoint/2010/main" val="708721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FOR DISTRIBUTION TO ONR AND DCAA ONLY</a:t>
            </a:r>
          </a:p>
        </p:txBody>
      </p:sp>
      <p:sp>
        <p:nvSpPr>
          <p:cNvPr id="7" name="Slide Number Placeholder 6"/>
          <p:cNvSpPr>
            <a:spLocks noGrp="1"/>
          </p:cNvSpPr>
          <p:nvPr>
            <p:ph type="sldNum" sz="quarter" idx="12"/>
          </p:nvPr>
        </p:nvSpPr>
        <p:spPr/>
        <p:txBody>
          <a:bodyPr/>
          <a:lstStyle/>
          <a:p>
            <a:fld id="{0AC6FA95-751A-41D6-8E11-9E529B18AB25}" type="slidenum">
              <a:rPr lang="en-US" smtClean="0"/>
              <a:t>‹#›</a:t>
            </a:fld>
            <a:endParaRPr lang="en-US" dirty="0"/>
          </a:p>
        </p:txBody>
      </p:sp>
    </p:spTree>
    <p:extLst>
      <p:ext uri="{BB962C8B-B14F-4D97-AF65-F5344CB8AC3E}">
        <p14:creationId xmlns:p14="http://schemas.microsoft.com/office/powerpoint/2010/main" val="3492436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FOR DISTRIBUTION TO ONR AND DCAA ONLY</a:t>
            </a:r>
          </a:p>
        </p:txBody>
      </p:sp>
      <p:sp>
        <p:nvSpPr>
          <p:cNvPr id="7" name="Slide Number Placeholder 6"/>
          <p:cNvSpPr>
            <a:spLocks noGrp="1"/>
          </p:cNvSpPr>
          <p:nvPr>
            <p:ph type="sldNum" sz="quarter" idx="12"/>
          </p:nvPr>
        </p:nvSpPr>
        <p:spPr/>
        <p:txBody>
          <a:bodyPr/>
          <a:lstStyle/>
          <a:p>
            <a:fld id="{0AC6FA95-751A-41D6-8E11-9E529B18AB25}" type="slidenum">
              <a:rPr lang="en-US" smtClean="0"/>
              <a:t>‹#›</a:t>
            </a:fld>
            <a:endParaRPr lang="en-US" dirty="0"/>
          </a:p>
        </p:txBody>
      </p:sp>
    </p:spTree>
    <p:extLst>
      <p:ext uri="{BB962C8B-B14F-4D97-AF65-F5344CB8AC3E}">
        <p14:creationId xmlns:p14="http://schemas.microsoft.com/office/powerpoint/2010/main" val="3491902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1" y="1143000"/>
            <a:ext cx="4876800" cy="5181600"/>
          </a:xfrm>
        </p:spPr>
        <p:txBody>
          <a:bodyPr/>
          <a:lstStyle>
            <a:lvl1pPr algn="l">
              <a:defRPr sz="3200">
                <a:solidFill>
                  <a:schemeClr val="tx1"/>
                </a:solidFill>
                <a:latin typeface="+mj-lt"/>
              </a:defRPr>
            </a:lvl1pPr>
          </a:lstStyle>
          <a:p>
            <a:r>
              <a:rPr lang="en-US" dirty="0"/>
              <a:t>Section title</a:t>
            </a:r>
          </a:p>
        </p:txBody>
      </p:sp>
      <p:sp>
        <p:nvSpPr>
          <p:cNvPr id="5" name="Picture Placeholder 4"/>
          <p:cNvSpPr>
            <a:spLocks noGrp="1"/>
          </p:cNvSpPr>
          <p:nvPr>
            <p:ph type="pic" sz="quarter" idx="10"/>
          </p:nvPr>
        </p:nvSpPr>
        <p:spPr>
          <a:xfrm>
            <a:off x="6245352" y="1905000"/>
            <a:ext cx="2441448" cy="3657600"/>
          </a:xfrm>
          <a:prstGeom prst="rect">
            <a:avLst/>
          </a:prstGeom>
        </p:spPr>
        <p:txBody>
          <a:bodyPr/>
          <a:lstStyle/>
          <a:p>
            <a:r>
              <a:rPr lang="en-US" dirty="0"/>
              <a:t>Click icon to add picture</a:t>
            </a:r>
          </a:p>
        </p:txBody>
      </p:sp>
      <p:sp>
        <p:nvSpPr>
          <p:cNvPr id="6" name="Slide Number Placeholder 5"/>
          <p:cNvSpPr>
            <a:spLocks noGrp="1"/>
          </p:cNvSpPr>
          <p:nvPr>
            <p:ph type="sldNum" sz="quarter" idx="12"/>
          </p:nvPr>
        </p:nvSpPr>
        <p:spPr>
          <a:xfrm>
            <a:off x="7010400" y="6492875"/>
            <a:ext cx="2133600" cy="365125"/>
          </a:xfrm>
        </p:spPr>
        <p:txBody>
          <a:bodyPr/>
          <a:lstStyle>
            <a:lvl1pPr>
              <a:defRPr/>
            </a:lvl1pPr>
          </a:lstStyle>
          <a:p>
            <a:pPr>
              <a:defRPr/>
            </a:pPr>
            <a:fld id="{1A0FB911-023D-4EA6-B1F3-54684DB6FBD6}" type="slidenum">
              <a:rPr lang="en-US"/>
              <a:pPr>
                <a:defRPr/>
              </a:pPr>
              <a:t>‹#›</a:t>
            </a:fld>
            <a:endParaRPr lang="en-US" dirty="0"/>
          </a:p>
        </p:txBody>
      </p:sp>
    </p:spTree>
    <p:extLst>
      <p:ext uri="{BB962C8B-B14F-4D97-AF65-F5344CB8AC3E}">
        <p14:creationId xmlns:p14="http://schemas.microsoft.com/office/powerpoint/2010/main" val="31266899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FOR DISTRIBUTION TO ONR AND DCAA ONLY</a:t>
            </a:r>
          </a:p>
        </p:txBody>
      </p:sp>
      <p:sp>
        <p:nvSpPr>
          <p:cNvPr id="6" name="Slide Number Placeholder 5"/>
          <p:cNvSpPr>
            <a:spLocks noGrp="1"/>
          </p:cNvSpPr>
          <p:nvPr>
            <p:ph type="sldNum" sz="quarter" idx="12"/>
          </p:nvPr>
        </p:nvSpPr>
        <p:spPr/>
        <p:txBody>
          <a:bodyPr/>
          <a:lstStyle/>
          <a:p>
            <a:fld id="{0AC6FA95-751A-41D6-8E11-9E529B18AB25}" type="slidenum">
              <a:rPr lang="en-US" smtClean="0"/>
              <a:t>‹#›</a:t>
            </a:fld>
            <a:endParaRPr lang="en-US" dirty="0"/>
          </a:p>
        </p:txBody>
      </p:sp>
    </p:spTree>
    <p:extLst>
      <p:ext uri="{BB962C8B-B14F-4D97-AF65-F5344CB8AC3E}">
        <p14:creationId xmlns:p14="http://schemas.microsoft.com/office/powerpoint/2010/main" val="2933407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FOR DISTRIBUTION TO ONR AND DCAA ONLY</a:t>
            </a:r>
          </a:p>
        </p:txBody>
      </p:sp>
      <p:sp>
        <p:nvSpPr>
          <p:cNvPr id="6" name="Slide Number Placeholder 5"/>
          <p:cNvSpPr>
            <a:spLocks noGrp="1"/>
          </p:cNvSpPr>
          <p:nvPr>
            <p:ph type="sldNum" sz="quarter" idx="12"/>
          </p:nvPr>
        </p:nvSpPr>
        <p:spPr/>
        <p:txBody>
          <a:bodyPr/>
          <a:lstStyle/>
          <a:p>
            <a:fld id="{0AC6FA95-751A-41D6-8E11-9E529B18AB25}" type="slidenum">
              <a:rPr lang="en-US" smtClean="0"/>
              <a:t>‹#›</a:t>
            </a:fld>
            <a:endParaRPr lang="en-US" dirty="0"/>
          </a:p>
        </p:txBody>
      </p:sp>
    </p:spTree>
    <p:extLst>
      <p:ext uri="{BB962C8B-B14F-4D97-AF65-F5344CB8AC3E}">
        <p14:creationId xmlns:p14="http://schemas.microsoft.com/office/powerpoint/2010/main" val="1442661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FOR DISTRIBUTION TO ONR AND DCAA ONLY</a:t>
            </a:r>
          </a:p>
        </p:txBody>
      </p:sp>
      <p:sp>
        <p:nvSpPr>
          <p:cNvPr id="6" name="Slide Number Placeholder 5"/>
          <p:cNvSpPr>
            <a:spLocks noGrp="1"/>
          </p:cNvSpPr>
          <p:nvPr>
            <p:ph type="sldNum" sz="quarter" idx="12"/>
          </p:nvPr>
        </p:nvSpPr>
        <p:spPr/>
        <p:txBody>
          <a:bodyPr/>
          <a:lstStyle/>
          <a:p>
            <a:fld id="{97CCA93F-2643-4422-93BD-03D385D6FE92}" type="slidenum">
              <a:rPr lang="en-US" smtClean="0"/>
              <a:t>‹#›</a:t>
            </a:fld>
            <a:endParaRPr lang="en-US" dirty="0"/>
          </a:p>
        </p:txBody>
      </p:sp>
    </p:spTree>
    <p:extLst>
      <p:ext uri="{BB962C8B-B14F-4D97-AF65-F5344CB8AC3E}">
        <p14:creationId xmlns:p14="http://schemas.microsoft.com/office/powerpoint/2010/main" val="42715568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FOR DISTRIBUTION TO ONR AND DCAA ONLY</a:t>
            </a:r>
          </a:p>
        </p:txBody>
      </p:sp>
      <p:sp>
        <p:nvSpPr>
          <p:cNvPr id="6" name="Slide Number Placeholder 5"/>
          <p:cNvSpPr>
            <a:spLocks noGrp="1"/>
          </p:cNvSpPr>
          <p:nvPr>
            <p:ph type="sldNum" sz="quarter" idx="12"/>
          </p:nvPr>
        </p:nvSpPr>
        <p:spPr/>
        <p:txBody>
          <a:bodyPr/>
          <a:lstStyle/>
          <a:p>
            <a:fld id="{97CCA93F-2643-4422-93BD-03D385D6FE92}" type="slidenum">
              <a:rPr lang="en-US" smtClean="0"/>
              <a:t>‹#›</a:t>
            </a:fld>
            <a:endParaRPr lang="en-US" dirty="0"/>
          </a:p>
        </p:txBody>
      </p:sp>
    </p:spTree>
    <p:extLst>
      <p:ext uri="{BB962C8B-B14F-4D97-AF65-F5344CB8AC3E}">
        <p14:creationId xmlns:p14="http://schemas.microsoft.com/office/powerpoint/2010/main" val="851048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FOR DISTRIBUTION TO ONR AND DCAA ONLY</a:t>
            </a:r>
          </a:p>
        </p:txBody>
      </p:sp>
      <p:sp>
        <p:nvSpPr>
          <p:cNvPr id="6" name="Slide Number Placeholder 5"/>
          <p:cNvSpPr>
            <a:spLocks noGrp="1"/>
          </p:cNvSpPr>
          <p:nvPr>
            <p:ph type="sldNum" sz="quarter" idx="12"/>
          </p:nvPr>
        </p:nvSpPr>
        <p:spPr/>
        <p:txBody>
          <a:bodyPr/>
          <a:lstStyle/>
          <a:p>
            <a:fld id="{97CCA93F-2643-4422-93BD-03D385D6FE92}" type="slidenum">
              <a:rPr lang="en-US" smtClean="0"/>
              <a:t>‹#›</a:t>
            </a:fld>
            <a:endParaRPr lang="en-US" dirty="0"/>
          </a:p>
        </p:txBody>
      </p:sp>
    </p:spTree>
    <p:extLst>
      <p:ext uri="{BB962C8B-B14F-4D97-AF65-F5344CB8AC3E}">
        <p14:creationId xmlns:p14="http://schemas.microsoft.com/office/powerpoint/2010/main" val="2083362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FOR DISTRIBUTION TO ONR AND DCAA ONLY</a:t>
            </a:r>
          </a:p>
        </p:txBody>
      </p:sp>
      <p:sp>
        <p:nvSpPr>
          <p:cNvPr id="7" name="Slide Number Placeholder 6"/>
          <p:cNvSpPr>
            <a:spLocks noGrp="1"/>
          </p:cNvSpPr>
          <p:nvPr>
            <p:ph type="sldNum" sz="quarter" idx="12"/>
          </p:nvPr>
        </p:nvSpPr>
        <p:spPr/>
        <p:txBody>
          <a:bodyPr/>
          <a:lstStyle/>
          <a:p>
            <a:fld id="{97CCA93F-2643-4422-93BD-03D385D6FE92}" type="slidenum">
              <a:rPr lang="en-US" smtClean="0"/>
              <a:t>‹#›</a:t>
            </a:fld>
            <a:endParaRPr lang="en-US" dirty="0"/>
          </a:p>
        </p:txBody>
      </p:sp>
    </p:spTree>
    <p:extLst>
      <p:ext uri="{BB962C8B-B14F-4D97-AF65-F5344CB8AC3E}">
        <p14:creationId xmlns:p14="http://schemas.microsoft.com/office/powerpoint/2010/main" val="33189522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a:t>FOR DISTRIBUTION TO ONR AND DCAA ONLY</a:t>
            </a:r>
          </a:p>
        </p:txBody>
      </p:sp>
      <p:sp>
        <p:nvSpPr>
          <p:cNvPr id="9" name="Slide Number Placeholder 8"/>
          <p:cNvSpPr>
            <a:spLocks noGrp="1"/>
          </p:cNvSpPr>
          <p:nvPr>
            <p:ph type="sldNum" sz="quarter" idx="12"/>
          </p:nvPr>
        </p:nvSpPr>
        <p:spPr/>
        <p:txBody>
          <a:bodyPr/>
          <a:lstStyle/>
          <a:p>
            <a:fld id="{97CCA93F-2643-4422-93BD-03D385D6FE92}" type="slidenum">
              <a:rPr lang="en-US" smtClean="0"/>
              <a:t>‹#›</a:t>
            </a:fld>
            <a:endParaRPr lang="en-US" dirty="0"/>
          </a:p>
        </p:txBody>
      </p:sp>
    </p:spTree>
    <p:extLst>
      <p:ext uri="{BB962C8B-B14F-4D97-AF65-F5344CB8AC3E}">
        <p14:creationId xmlns:p14="http://schemas.microsoft.com/office/powerpoint/2010/main" val="513011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FOR DISTRIBUTION TO ONR AND DCAA ONLY</a:t>
            </a:r>
          </a:p>
        </p:txBody>
      </p:sp>
      <p:sp>
        <p:nvSpPr>
          <p:cNvPr id="5" name="Slide Number Placeholder 4"/>
          <p:cNvSpPr>
            <a:spLocks noGrp="1"/>
          </p:cNvSpPr>
          <p:nvPr>
            <p:ph type="sldNum" sz="quarter" idx="12"/>
          </p:nvPr>
        </p:nvSpPr>
        <p:spPr/>
        <p:txBody>
          <a:bodyPr/>
          <a:lstStyle/>
          <a:p>
            <a:fld id="{97CCA93F-2643-4422-93BD-03D385D6FE92}" type="slidenum">
              <a:rPr lang="en-US" smtClean="0"/>
              <a:t>‹#›</a:t>
            </a:fld>
            <a:endParaRPr lang="en-US" dirty="0"/>
          </a:p>
        </p:txBody>
      </p:sp>
    </p:spTree>
    <p:extLst>
      <p:ext uri="{BB962C8B-B14F-4D97-AF65-F5344CB8AC3E}">
        <p14:creationId xmlns:p14="http://schemas.microsoft.com/office/powerpoint/2010/main" val="41655812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a:t>FOR DISTRIBUTION TO ONR AND DCAA ONLY</a:t>
            </a:r>
          </a:p>
        </p:txBody>
      </p:sp>
      <p:sp>
        <p:nvSpPr>
          <p:cNvPr id="4" name="Slide Number Placeholder 3"/>
          <p:cNvSpPr>
            <a:spLocks noGrp="1"/>
          </p:cNvSpPr>
          <p:nvPr>
            <p:ph type="sldNum" sz="quarter" idx="12"/>
          </p:nvPr>
        </p:nvSpPr>
        <p:spPr/>
        <p:txBody>
          <a:bodyPr/>
          <a:lstStyle/>
          <a:p>
            <a:fld id="{97CCA93F-2643-4422-93BD-03D385D6FE92}" type="slidenum">
              <a:rPr lang="en-US" smtClean="0"/>
              <a:t>‹#›</a:t>
            </a:fld>
            <a:endParaRPr lang="en-US" dirty="0"/>
          </a:p>
        </p:txBody>
      </p:sp>
    </p:spTree>
    <p:extLst>
      <p:ext uri="{BB962C8B-B14F-4D97-AF65-F5344CB8AC3E}">
        <p14:creationId xmlns:p14="http://schemas.microsoft.com/office/powerpoint/2010/main" val="36870005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FOR DISTRIBUTION TO ONR AND DCAA ONLY</a:t>
            </a:r>
          </a:p>
        </p:txBody>
      </p:sp>
      <p:sp>
        <p:nvSpPr>
          <p:cNvPr id="7" name="Slide Number Placeholder 6"/>
          <p:cNvSpPr>
            <a:spLocks noGrp="1"/>
          </p:cNvSpPr>
          <p:nvPr>
            <p:ph type="sldNum" sz="quarter" idx="12"/>
          </p:nvPr>
        </p:nvSpPr>
        <p:spPr/>
        <p:txBody>
          <a:bodyPr/>
          <a:lstStyle/>
          <a:p>
            <a:fld id="{97CCA93F-2643-4422-93BD-03D385D6FE92}" type="slidenum">
              <a:rPr lang="en-US" smtClean="0"/>
              <a:t>‹#›</a:t>
            </a:fld>
            <a:endParaRPr lang="en-US" dirty="0"/>
          </a:p>
        </p:txBody>
      </p:sp>
    </p:spTree>
    <p:extLst>
      <p:ext uri="{BB962C8B-B14F-4D97-AF65-F5344CB8AC3E}">
        <p14:creationId xmlns:p14="http://schemas.microsoft.com/office/powerpoint/2010/main" val="1636739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pPr>
              <a:defRPr/>
            </a:pPr>
            <a:fld id="{61533CF6-C69A-4170-8BDF-E994C3D2AAB5}" type="slidenum">
              <a:rPr lang="en-US" smtClean="0"/>
              <a:pPr>
                <a:defRPr/>
              </a:pPr>
              <a:t>‹#›</a:t>
            </a:fld>
            <a:endParaRPr lang="en-US" dirty="0"/>
          </a:p>
        </p:txBody>
      </p:sp>
    </p:spTree>
    <p:extLst>
      <p:ext uri="{BB962C8B-B14F-4D97-AF65-F5344CB8AC3E}">
        <p14:creationId xmlns:p14="http://schemas.microsoft.com/office/powerpoint/2010/main" val="39013267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FOR DISTRIBUTION TO ONR AND DCAA ONLY</a:t>
            </a:r>
          </a:p>
        </p:txBody>
      </p:sp>
      <p:sp>
        <p:nvSpPr>
          <p:cNvPr id="7" name="Slide Number Placeholder 6"/>
          <p:cNvSpPr>
            <a:spLocks noGrp="1"/>
          </p:cNvSpPr>
          <p:nvPr>
            <p:ph type="sldNum" sz="quarter" idx="12"/>
          </p:nvPr>
        </p:nvSpPr>
        <p:spPr/>
        <p:txBody>
          <a:bodyPr/>
          <a:lstStyle/>
          <a:p>
            <a:fld id="{97CCA93F-2643-4422-93BD-03D385D6FE92}" type="slidenum">
              <a:rPr lang="en-US" smtClean="0"/>
              <a:t>‹#›</a:t>
            </a:fld>
            <a:endParaRPr lang="en-US" dirty="0"/>
          </a:p>
        </p:txBody>
      </p:sp>
    </p:spTree>
    <p:extLst>
      <p:ext uri="{BB962C8B-B14F-4D97-AF65-F5344CB8AC3E}">
        <p14:creationId xmlns:p14="http://schemas.microsoft.com/office/powerpoint/2010/main" val="33655820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FOR DISTRIBUTION TO ONR AND DCAA ONLY</a:t>
            </a:r>
          </a:p>
        </p:txBody>
      </p:sp>
      <p:sp>
        <p:nvSpPr>
          <p:cNvPr id="6" name="Slide Number Placeholder 5"/>
          <p:cNvSpPr>
            <a:spLocks noGrp="1"/>
          </p:cNvSpPr>
          <p:nvPr>
            <p:ph type="sldNum" sz="quarter" idx="12"/>
          </p:nvPr>
        </p:nvSpPr>
        <p:spPr/>
        <p:txBody>
          <a:bodyPr/>
          <a:lstStyle/>
          <a:p>
            <a:fld id="{97CCA93F-2643-4422-93BD-03D385D6FE92}" type="slidenum">
              <a:rPr lang="en-US" smtClean="0"/>
              <a:t>‹#›</a:t>
            </a:fld>
            <a:endParaRPr lang="en-US" dirty="0"/>
          </a:p>
        </p:txBody>
      </p:sp>
    </p:spTree>
    <p:extLst>
      <p:ext uri="{BB962C8B-B14F-4D97-AF65-F5344CB8AC3E}">
        <p14:creationId xmlns:p14="http://schemas.microsoft.com/office/powerpoint/2010/main" val="32221964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FOR DISTRIBUTION TO ONR AND DCAA ONLY</a:t>
            </a:r>
          </a:p>
        </p:txBody>
      </p:sp>
      <p:sp>
        <p:nvSpPr>
          <p:cNvPr id="6" name="Slide Number Placeholder 5"/>
          <p:cNvSpPr>
            <a:spLocks noGrp="1"/>
          </p:cNvSpPr>
          <p:nvPr>
            <p:ph type="sldNum" sz="quarter" idx="12"/>
          </p:nvPr>
        </p:nvSpPr>
        <p:spPr/>
        <p:txBody>
          <a:bodyPr/>
          <a:lstStyle/>
          <a:p>
            <a:fld id="{97CCA93F-2643-4422-93BD-03D385D6FE92}" type="slidenum">
              <a:rPr lang="en-US" smtClean="0"/>
              <a:t>‹#›</a:t>
            </a:fld>
            <a:endParaRPr lang="en-US" dirty="0"/>
          </a:p>
        </p:txBody>
      </p:sp>
    </p:spTree>
    <p:extLst>
      <p:ext uri="{BB962C8B-B14F-4D97-AF65-F5344CB8AC3E}">
        <p14:creationId xmlns:p14="http://schemas.microsoft.com/office/powerpoint/2010/main" val="13304178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FOR DISTRIBUTION TO ONR AND DCAA ONLY</a:t>
            </a:r>
          </a:p>
        </p:txBody>
      </p:sp>
      <p:sp>
        <p:nvSpPr>
          <p:cNvPr id="5" name="Slide Number Placeholder 4"/>
          <p:cNvSpPr>
            <a:spLocks noGrp="1"/>
          </p:cNvSpPr>
          <p:nvPr>
            <p:ph type="sldNum" sz="quarter" idx="12"/>
          </p:nvPr>
        </p:nvSpPr>
        <p:spPr/>
        <p:txBody>
          <a:bodyPr/>
          <a:lstStyle/>
          <a:p>
            <a:fld id="{97CCA93F-2643-4422-93BD-03D385D6FE92}" type="slidenum">
              <a:rPr lang="en-US" smtClean="0"/>
              <a:t>‹#›</a:t>
            </a:fld>
            <a:endParaRPr lang="en-US" dirty="0"/>
          </a:p>
        </p:txBody>
      </p:sp>
    </p:spTree>
    <p:extLst>
      <p:ext uri="{BB962C8B-B14F-4D97-AF65-F5344CB8AC3E}">
        <p14:creationId xmlns:p14="http://schemas.microsoft.com/office/powerpoint/2010/main" val="35781306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Lead Slide Background Blue Science.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hasCustomPrompt="1"/>
          </p:nvPr>
        </p:nvSpPr>
        <p:spPr>
          <a:xfrm>
            <a:off x="457200" y="2416175"/>
            <a:ext cx="8229600" cy="1470025"/>
          </a:xfrm>
          <a:prstGeom prst="rect">
            <a:avLst/>
          </a:prstGeom>
        </p:spPr>
        <p:txBody>
          <a:bodyPr/>
          <a:lstStyle>
            <a:lvl1pPr algn="l">
              <a:defRPr sz="4000">
                <a:solidFill>
                  <a:schemeClr val="bg1"/>
                </a:solidFill>
              </a:defRPr>
            </a:lvl1pPr>
          </a:lstStyle>
          <a:p>
            <a:r>
              <a:rPr lang="en-US" dirty="0"/>
              <a:t>Brief Title</a:t>
            </a:r>
          </a:p>
        </p:txBody>
      </p:sp>
      <p:sp>
        <p:nvSpPr>
          <p:cNvPr id="3" name="Subtitle 2"/>
          <p:cNvSpPr>
            <a:spLocks noGrp="1"/>
          </p:cNvSpPr>
          <p:nvPr>
            <p:ph type="subTitle" idx="1" hasCustomPrompt="1"/>
          </p:nvPr>
        </p:nvSpPr>
        <p:spPr>
          <a:xfrm>
            <a:off x="3810000" y="5029200"/>
            <a:ext cx="4876800" cy="1066800"/>
          </a:xfrm>
        </p:spPr>
        <p:txBody>
          <a:bodyPr/>
          <a:lstStyle>
            <a:lvl1pPr marL="0" indent="0" algn="r">
              <a:spcBef>
                <a:spcPts val="0"/>
              </a:spcBef>
              <a:buNone/>
              <a:defRPr sz="2000" b="1" i="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p>
          <a:p>
            <a:r>
              <a:rPr lang="en-US" dirty="0"/>
              <a:t>Title</a:t>
            </a:r>
          </a:p>
          <a:p>
            <a:r>
              <a:rPr lang="en-US" i="1" dirty="0"/>
              <a:t>date</a:t>
            </a:r>
            <a:endParaRPr lang="en-US" dirty="0"/>
          </a:p>
        </p:txBody>
      </p:sp>
    </p:spTree>
    <p:extLst>
      <p:ext uri="{BB962C8B-B14F-4D97-AF65-F5344CB8AC3E}">
        <p14:creationId xmlns:p14="http://schemas.microsoft.com/office/powerpoint/2010/main" val="34746059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1" y="1143000"/>
            <a:ext cx="4876800" cy="5181600"/>
          </a:xfrm>
        </p:spPr>
        <p:txBody>
          <a:bodyPr/>
          <a:lstStyle>
            <a:lvl1pPr algn="l">
              <a:defRPr sz="3200">
                <a:solidFill>
                  <a:schemeClr val="tx1"/>
                </a:solidFill>
                <a:latin typeface="+mj-lt"/>
              </a:defRPr>
            </a:lvl1pPr>
          </a:lstStyle>
          <a:p>
            <a:r>
              <a:rPr lang="en-US" dirty="0"/>
              <a:t>Section title</a:t>
            </a:r>
          </a:p>
        </p:txBody>
      </p:sp>
      <p:sp>
        <p:nvSpPr>
          <p:cNvPr id="5" name="Picture Placeholder 4"/>
          <p:cNvSpPr>
            <a:spLocks noGrp="1"/>
          </p:cNvSpPr>
          <p:nvPr>
            <p:ph type="pic" sz="quarter" idx="10"/>
          </p:nvPr>
        </p:nvSpPr>
        <p:spPr>
          <a:xfrm>
            <a:off x="6245352" y="1905000"/>
            <a:ext cx="2441448" cy="3657600"/>
          </a:xfrm>
          <a:prstGeom prst="rect">
            <a:avLst/>
          </a:prstGeom>
        </p:spPr>
        <p:txBody>
          <a:bodyPr/>
          <a:lstStyle/>
          <a:p>
            <a:r>
              <a:rPr lang="en-US" dirty="0"/>
              <a:t>Click icon to add picture</a:t>
            </a:r>
          </a:p>
        </p:txBody>
      </p:sp>
      <p:sp>
        <p:nvSpPr>
          <p:cNvPr id="6" name="Slide Number Placeholder 5"/>
          <p:cNvSpPr>
            <a:spLocks noGrp="1"/>
          </p:cNvSpPr>
          <p:nvPr>
            <p:ph type="sldNum" sz="quarter" idx="12"/>
          </p:nvPr>
        </p:nvSpPr>
        <p:spPr>
          <a:xfrm>
            <a:off x="7010400" y="6492875"/>
            <a:ext cx="2133600" cy="365125"/>
          </a:xfrm>
        </p:spPr>
        <p:txBody>
          <a:bodyPr/>
          <a:lstStyle>
            <a:lvl1pPr>
              <a:defRPr/>
            </a:lvl1pPr>
          </a:lstStyle>
          <a:p>
            <a:pPr>
              <a:defRPr/>
            </a:pPr>
            <a:fld id="{1A0FB911-023D-4EA6-B1F3-54684DB6FBD6}" type="slidenum">
              <a:rPr lang="en-US"/>
              <a:pPr>
                <a:defRPr/>
              </a:pPr>
              <a:t>‹#›</a:t>
            </a:fld>
            <a:endParaRPr lang="en-US" dirty="0"/>
          </a:p>
        </p:txBody>
      </p:sp>
    </p:spTree>
    <p:extLst>
      <p:ext uri="{BB962C8B-B14F-4D97-AF65-F5344CB8AC3E}">
        <p14:creationId xmlns:p14="http://schemas.microsoft.com/office/powerpoint/2010/main" val="15774967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pPr>
              <a:defRPr/>
            </a:pPr>
            <a:fld id="{61533CF6-C69A-4170-8BDF-E994C3D2AAB5}" type="slidenum">
              <a:rPr lang="en-US" smtClean="0"/>
              <a:pPr>
                <a:defRPr/>
              </a:pPr>
              <a:t>‹#›</a:t>
            </a:fld>
            <a:endParaRPr lang="en-US" dirty="0"/>
          </a:p>
        </p:txBody>
      </p:sp>
    </p:spTree>
    <p:extLst>
      <p:ext uri="{BB962C8B-B14F-4D97-AF65-F5344CB8AC3E}">
        <p14:creationId xmlns:p14="http://schemas.microsoft.com/office/powerpoint/2010/main" val="19684496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7" name="Slide Number Placeholder 5"/>
          <p:cNvSpPr>
            <a:spLocks noGrp="1"/>
          </p:cNvSpPr>
          <p:nvPr>
            <p:ph type="sldNum" sz="quarter" idx="12"/>
          </p:nvPr>
        </p:nvSpPr>
        <p:spPr/>
        <p:txBody>
          <a:bodyPr/>
          <a:lstStyle>
            <a:lvl1pPr>
              <a:defRPr/>
            </a:lvl1pPr>
          </a:lstStyle>
          <a:p>
            <a:pPr>
              <a:defRPr/>
            </a:pPr>
            <a:fld id="{FA118452-FB1C-4BDC-A7B2-D1F637389FE0}" type="slidenum">
              <a:rPr lang="en-US"/>
              <a:pPr>
                <a:defRPr/>
              </a:pPr>
              <a:t>‹#›</a:t>
            </a:fld>
            <a:endParaRPr lang="en-US" dirty="0"/>
          </a:p>
        </p:txBody>
      </p:sp>
    </p:spTree>
    <p:extLst>
      <p:ext uri="{BB962C8B-B14F-4D97-AF65-F5344CB8AC3E}">
        <p14:creationId xmlns:p14="http://schemas.microsoft.com/office/powerpoint/2010/main" val="32869778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2"/>
          </p:nvPr>
        </p:nvSpPr>
        <p:spPr/>
        <p:txBody>
          <a:bodyPr/>
          <a:lstStyle>
            <a:lvl1pPr>
              <a:defRPr/>
            </a:lvl1pPr>
          </a:lstStyle>
          <a:p>
            <a:pPr>
              <a:defRPr/>
            </a:pPr>
            <a:fld id="{35990AF8-5429-4940-8C7D-7AC03A9211F0}" type="slidenum">
              <a:rPr lang="en-US"/>
              <a:pPr>
                <a:defRPr/>
              </a:pPr>
              <a:t>‹#›</a:t>
            </a:fld>
            <a:endParaRPr lang="en-US" dirty="0"/>
          </a:p>
        </p:txBody>
      </p:sp>
    </p:spTree>
    <p:extLst>
      <p:ext uri="{BB962C8B-B14F-4D97-AF65-F5344CB8AC3E}">
        <p14:creationId xmlns:p14="http://schemas.microsoft.com/office/powerpoint/2010/main" val="4174210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a:xfrm>
            <a:off x="3124200" y="6481000"/>
            <a:ext cx="2895600" cy="365125"/>
          </a:xfrm>
          <a:prstGeom prst="rect">
            <a:avLst/>
          </a:prstGeom>
        </p:spPr>
        <p:txBody>
          <a:bodyPr/>
          <a:lstStyle>
            <a:lvl1pPr>
              <a:defRPr/>
            </a:lvl1pPr>
          </a:lstStyle>
          <a:p>
            <a:pPr>
              <a:defRPr/>
            </a:pPr>
            <a:r>
              <a:rPr lang="en-US" dirty="0"/>
              <a:t>FOR DISTRIBUTION TO ONR AND DCAA ONLY</a:t>
            </a:r>
          </a:p>
        </p:txBody>
      </p:sp>
      <p:sp>
        <p:nvSpPr>
          <p:cNvPr id="4" name="Slide Number Placeholder 5"/>
          <p:cNvSpPr>
            <a:spLocks noGrp="1"/>
          </p:cNvSpPr>
          <p:nvPr>
            <p:ph type="sldNum" sz="quarter" idx="12"/>
          </p:nvPr>
        </p:nvSpPr>
        <p:spPr/>
        <p:txBody>
          <a:bodyPr/>
          <a:lstStyle>
            <a:lvl1pPr>
              <a:defRPr/>
            </a:lvl1pPr>
          </a:lstStyle>
          <a:p>
            <a:pPr>
              <a:defRPr/>
            </a:pPr>
            <a:fld id="{1A0FB911-023D-4EA6-B1F3-54684DB6FBD6}" type="slidenum">
              <a:rPr lang="en-US"/>
              <a:pPr>
                <a:defRPr/>
              </a:pPr>
              <a:t>‹#›</a:t>
            </a:fld>
            <a:endParaRPr lang="en-US" dirty="0"/>
          </a:p>
        </p:txBody>
      </p:sp>
      <p:pic>
        <p:nvPicPr>
          <p:cNvPr id="8" name="Picture 9" descr="WhiteBottomBlueTop.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9" name="Title Placeholder 1"/>
          <p:cNvSpPr>
            <a:spLocks noGrp="1"/>
          </p:cNvSpPr>
          <p:nvPr>
            <p:ph type="title"/>
          </p:nvPr>
        </p:nvSpPr>
        <p:spPr bwMode="auto">
          <a:xfrm>
            <a:off x="2286000" y="0"/>
            <a:ext cx="64008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 name="Text Placeholder 2"/>
          <p:cNvSpPr>
            <a:spLocks noGrp="1"/>
          </p:cNvSpPr>
          <p:nvPr>
            <p:ph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2" name="Slide Number Placeholder 5"/>
          <p:cNvSpPr txBox="1">
            <a:spLocks/>
          </p:cNvSpPr>
          <p:nvPr userDrawn="1"/>
        </p:nvSpPr>
        <p:spPr>
          <a:xfrm>
            <a:off x="7010400" y="6481000"/>
            <a:ext cx="2133600" cy="365125"/>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bg1">
                    <a:lumMod val="50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57C43180-0B61-47F4-B05C-FCE8E4CBCD52}" type="slidenum">
              <a:rPr lang="en-US" smtClean="0"/>
              <a:pPr>
                <a:defRPr/>
              </a:pPr>
              <a:t>‹#›</a:t>
            </a:fld>
            <a:endParaRPr lang="en-US" dirty="0"/>
          </a:p>
        </p:txBody>
      </p:sp>
    </p:spTree>
    <p:extLst>
      <p:ext uri="{BB962C8B-B14F-4D97-AF65-F5344CB8AC3E}">
        <p14:creationId xmlns:p14="http://schemas.microsoft.com/office/powerpoint/2010/main" val="3450277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7" name="Slide Number Placeholder 5"/>
          <p:cNvSpPr>
            <a:spLocks noGrp="1"/>
          </p:cNvSpPr>
          <p:nvPr>
            <p:ph type="sldNum" sz="quarter" idx="12"/>
          </p:nvPr>
        </p:nvSpPr>
        <p:spPr/>
        <p:txBody>
          <a:bodyPr/>
          <a:lstStyle>
            <a:lvl1pPr>
              <a:defRPr/>
            </a:lvl1pPr>
          </a:lstStyle>
          <a:p>
            <a:pPr>
              <a:defRPr/>
            </a:pPr>
            <a:fld id="{FA118452-FB1C-4BDC-A7B2-D1F637389FE0}" type="slidenum">
              <a:rPr lang="en-US"/>
              <a:pPr>
                <a:defRPr/>
              </a:pPr>
              <a:t>‹#›</a:t>
            </a:fld>
            <a:endParaRPr lang="en-US" dirty="0"/>
          </a:p>
        </p:txBody>
      </p:sp>
    </p:spTree>
    <p:extLst>
      <p:ext uri="{BB962C8B-B14F-4D97-AF65-F5344CB8AC3E}">
        <p14:creationId xmlns:p14="http://schemas.microsoft.com/office/powerpoint/2010/main" val="16647124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1" y="1143000"/>
            <a:ext cx="4876800" cy="5181600"/>
          </a:xfrm>
        </p:spPr>
        <p:txBody>
          <a:bodyPr/>
          <a:lstStyle>
            <a:lvl1pPr algn="l">
              <a:defRPr sz="3200">
                <a:solidFill>
                  <a:schemeClr val="tx1"/>
                </a:solidFill>
                <a:latin typeface="+mj-lt"/>
              </a:defRPr>
            </a:lvl1pPr>
          </a:lstStyle>
          <a:p>
            <a:r>
              <a:rPr lang="en-US" dirty="0"/>
              <a:t>Section title</a:t>
            </a:r>
          </a:p>
        </p:txBody>
      </p:sp>
      <p:sp>
        <p:nvSpPr>
          <p:cNvPr id="5" name="Picture Placeholder 4"/>
          <p:cNvSpPr>
            <a:spLocks noGrp="1"/>
          </p:cNvSpPr>
          <p:nvPr>
            <p:ph type="pic" sz="quarter" idx="10"/>
          </p:nvPr>
        </p:nvSpPr>
        <p:spPr>
          <a:xfrm>
            <a:off x="6245352" y="1905000"/>
            <a:ext cx="2441448" cy="3657600"/>
          </a:xfrm>
          <a:prstGeom prst="rect">
            <a:avLst/>
          </a:prstGeom>
        </p:spPr>
        <p:txBody>
          <a:bodyPr/>
          <a:lstStyle/>
          <a:p>
            <a:r>
              <a:rPr lang="en-US" dirty="0"/>
              <a:t>Click icon to add picture</a:t>
            </a:r>
          </a:p>
        </p:txBody>
      </p:sp>
      <p:sp>
        <p:nvSpPr>
          <p:cNvPr id="6" name="Slide Number Placeholder 5"/>
          <p:cNvSpPr>
            <a:spLocks noGrp="1"/>
          </p:cNvSpPr>
          <p:nvPr>
            <p:ph type="sldNum" sz="quarter" idx="12"/>
          </p:nvPr>
        </p:nvSpPr>
        <p:spPr>
          <a:xfrm>
            <a:off x="7010400" y="6492875"/>
            <a:ext cx="2133600" cy="365125"/>
          </a:xfrm>
        </p:spPr>
        <p:txBody>
          <a:bodyPr/>
          <a:lstStyle>
            <a:lvl1pPr>
              <a:defRPr/>
            </a:lvl1pPr>
          </a:lstStyle>
          <a:p>
            <a:pPr>
              <a:defRPr/>
            </a:pPr>
            <a:fld id="{1A0FB911-023D-4EA6-B1F3-54684DB6FBD6}" type="slidenum">
              <a:rPr lang="en-US"/>
              <a:pPr>
                <a:defRPr/>
              </a:pPr>
              <a:t>‹#›</a:t>
            </a:fld>
            <a:endParaRPr lang="en-US" dirty="0"/>
          </a:p>
        </p:txBody>
      </p:sp>
    </p:spTree>
    <p:extLst>
      <p:ext uri="{BB962C8B-B14F-4D97-AF65-F5344CB8AC3E}">
        <p14:creationId xmlns:p14="http://schemas.microsoft.com/office/powerpoint/2010/main" val="16725415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0_Blank">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a:xfrm>
            <a:off x="3124200" y="6481000"/>
            <a:ext cx="2895600" cy="365125"/>
          </a:xfrm>
          <a:prstGeom prst="rect">
            <a:avLst/>
          </a:prstGeom>
        </p:spPr>
        <p:txBody>
          <a:bodyPr/>
          <a:lstStyle>
            <a:lvl1pPr>
              <a:defRPr/>
            </a:lvl1pPr>
          </a:lstStyle>
          <a:p>
            <a:pPr>
              <a:defRPr/>
            </a:pPr>
            <a:r>
              <a:rPr lang="en-US" dirty="0">
                <a:solidFill>
                  <a:prstClr val="black">
                    <a:tint val="75000"/>
                  </a:prstClr>
                </a:solidFill>
              </a:rPr>
              <a:t>FOR DISTRIBUTION TO ONR AND DCAA ONLY</a:t>
            </a:r>
          </a:p>
        </p:txBody>
      </p:sp>
      <p:sp>
        <p:nvSpPr>
          <p:cNvPr id="4" name="Slide Number Placeholder 5"/>
          <p:cNvSpPr>
            <a:spLocks noGrp="1"/>
          </p:cNvSpPr>
          <p:nvPr>
            <p:ph type="sldNum" sz="quarter" idx="12"/>
          </p:nvPr>
        </p:nvSpPr>
        <p:spPr/>
        <p:txBody>
          <a:bodyPr/>
          <a:lstStyle>
            <a:lvl1pPr>
              <a:defRPr/>
            </a:lvl1pPr>
          </a:lstStyle>
          <a:p>
            <a:pPr>
              <a:defRPr/>
            </a:pPr>
            <a:fld id="{1A0FB911-023D-4EA6-B1F3-54684DB6FBD6}" type="slidenum">
              <a:rPr lang="en-US">
                <a:solidFill>
                  <a:prstClr val="black">
                    <a:tint val="75000"/>
                  </a:prstClr>
                </a:solidFill>
              </a:rPr>
              <a:pPr>
                <a:defRPr/>
              </a:pPr>
              <a:t>‹#›</a:t>
            </a:fld>
            <a:endParaRPr lang="en-US" dirty="0">
              <a:solidFill>
                <a:prstClr val="black">
                  <a:tint val="75000"/>
                </a:prstClr>
              </a:solidFill>
            </a:endParaRPr>
          </a:p>
        </p:txBody>
      </p:sp>
      <p:pic>
        <p:nvPicPr>
          <p:cNvPr id="8" name="Picture 9" descr="WhiteBottomBlueTop.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9" name="Title Placeholder 1"/>
          <p:cNvSpPr>
            <a:spLocks noGrp="1"/>
          </p:cNvSpPr>
          <p:nvPr>
            <p:ph type="title"/>
          </p:nvPr>
        </p:nvSpPr>
        <p:spPr bwMode="auto">
          <a:xfrm>
            <a:off x="2286000" y="0"/>
            <a:ext cx="64008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 name="Text Placeholder 2"/>
          <p:cNvSpPr>
            <a:spLocks noGrp="1"/>
          </p:cNvSpPr>
          <p:nvPr>
            <p:ph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2" name="Slide Number Placeholder 5"/>
          <p:cNvSpPr txBox="1">
            <a:spLocks/>
          </p:cNvSpPr>
          <p:nvPr userDrawn="1"/>
        </p:nvSpPr>
        <p:spPr>
          <a:xfrm>
            <a:off x="7010400" y="6481000"/>
            <a:ext cx="2133600" cy="365125"/>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bg1">
                    <a:lumMod val="50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57C43180-0B61-47F4-B05C-FCE8E4CBCD52}"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3477266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457200" y="567563"/>
            <a:ext cx="8229600" cy="1143000"/>
          </a:xfrm>
        </p:spPr>
        <p:txBody>
          <a:bodyPr/>
          <a:lstStyle/>
          <a:p>
            <a:r>
              <a:rPr lang="en-US"/>
              <a:t>Click to edit Master title style</a:t>
            </a:r>
          </a:p>
        </p:txBody>
      </p:sp>
      <p:sp>
        <p:nvSpPr>
          <p:cNvPr id="15" name="Text Placeholder 14"/>
          <p:cNvSpPr>
            <a:spLocks noGrp="1"/>
          </p:cNvSpPr>
          <p:nvPr>
            <p:ph type="body" sz="quarter" idx="10"/>
          </p:nvPr>
        </p:nvSpPr>
        <p:spPr>
          <a:xfrm>
            <a:off x="1858699" y="5160640"/>
            <a:ext cx="5426605" cy="1785938"/>
          </a:xfrm>
          <a:prstGeom prst="rect">
            <a:avLst/>
          </a:prstGeom>
        </p:spPr>
        <p:txBody>
          <a:bodyPr vert="horz"/>
          <a:lstStyle>
            <a:lvl1pPr marL="0" indent="0" algn="ctr">
              <a:buNone/>
              <a:defRPr baseline="0"/>
            </a:lvl1pPr>
          </a:lstStyle>
          <a:p>
            <a:pPr lvl="0"/>
            <a:r>
              <a:rPr lang="en-US"/>
              <a:t>Click to edit Master text styles</a:t>
            </a:r>
          </a:p>
        </p:txBody>
      </p:sp>
      <p:sp>
        <p:nvSpPr>
          <p:cNvPr id="5" name="TextBox 4"/>
          <p:cNvSpPr txBox="1"/>
          <p:nvPr userDrawn="1"/>
        </p:nvSpPr>
        <p:spPr>
          <a:xfrm>
            <a:off x="112553" y="6299761"/>
            <a:ext cx="8918893" cy="577081"/>
          </a:xfrm>
          <a:prstGeom prst="rect">
            <a:avLst/>
          </a:prstGeom>
          <a:noFill/>
        </p:spPr>
        <p:txBody>
          <a:bodyPr wrap="square" rtlCol="0">
            <a:spAutoFit/>
          </a:bodyPr>
          <a:lstStyle/>
          <a:p>
            <a:pPr defTabSz="457200">
              <a:defRPr/>
            </a:pPr>
            <a:r>
              <a:rPr lang="en-US" sz="1050" dirty="0">
                <a:solidFill>
                  <a:srgbClr val="102149"/>
                </a:solidFill>
                <a:latin typeface="Calibri" charset="0"/>
                <a:ea typeface="ＭＳ Ｐゴシック" charset="0"/>
              </a:rPr>
              <a:t>For Official Use Only </a:t>
            </a:r>
          </a:p>
          <a:p>
            <a:pPr defTabSz="457200">
              <a:defRPr/>
            </a:pPr>
            <a:r>
              <a:rPr lang="en-US" sz="1050" dirty="0">
                <a:solidFill>
                  <a:srgbClr val="102149"/>
                </a:solidFill>
                <a:latin typeface="Calibri" charset="0"/>
                <a:ea typeface="ＭＳ Ｐゴシック" charset="0"/>
              </a:rPr>
              <a:t>U.S. Property of DoD</a:t>
            </a:r>
          </a:p>
          <a:p>
            <a:pPr defTabSz="457200"/>
            <a:r>
              <a:rPr lang="en-US" sz="1050" dirty="0">
                <a:solidFill>
                  <a:srgbClr val="102149"/>
                </a:solidFill>
                <a:latin typeface="Calibri" charset="0"/>
                <a:ea typeface="ＭＳ Ｐゴシック" charset="0"/>
              </a:rPr>
              <a:t> </a:t>
            </a:r>
          </a:p>
        </p:txBody>
      </p:sp>
    </p:spTree>
    <p:extLst>
      <p:ext uri="{BB962C8B-B14F-4D97-AF65-F5344CB8AC3E}">
        <p14:creationId xmlns:p14="http://schemas.microsoft.com/office/powerpoint/2010/main" val="17881681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7208"/>
            <a:ext cx="8229600" cy="1143000"/>
          </a:xfrm>
          <a:prstGeom prst="rect">
            <a:avLst/>
          </a:prstGeom>
        </p:spPr>
        <p:txBody>
          <a:bodyPr rtlCol="0">
            <a:normAutofit/>
          </a:bodyPr>
          <a:lstStyle>
            <a:lvl1pPr algn="l">
              <a:defRPr/>
            </a:lvl1pPr>
          </a:lstStyle>
          <a:p>
            <a:r>
              <a:rPr lang="en-US" dirty="0"/>
              <a:t>Click to edit Master title style</a:t>
            </a:r>
          </a:p>
        </p:txBody>
      </p:sp>
      <p:sp>
        <p:nvSpPr>
          <p:cNvPr id="12" name="Text Placeholder 7"/>
          <p:cNvSpPr>
            <a:spLocks noGrp="1"/>
          </p:cNvSpPr>
          <p:nvPr>
            <p:ph type="body" sz="quarter" idx="11"/>
          </p:nvPr>
        </p:nvSpPr>
        <p:spPr>
          <a:xfrm>
            <a:off x="457200" y="1983595"/>
            <a:ext cx="8229600" cy="4563157"/>
          </a:xfrm>
          <a:prstGeom prst="rect">
            <a:avLst/>
          </a:prstGeom>
        </p:spPr>
        <p:txBody>
          <a:bodyPr vert="horz">
            <a:normAutofit/>
          </a:bodyPr>
          <a:lstStyle>
            <a:lvl2pPr marL="914400" indent="-457200">
              <a:buFont typeface="Arial"/>
              <a:buChar char="•"/>
              <a:defRPr>
                <a:solidFill>
                  <a:srgbClr val="585858"/>
                </a:solidFill>
              </a:defRPr>
            </a:lvl2pPr>
            <a:lvl4pPr marL="1714500" indent="-342900">
              <a:buFont typeface="Arial"/>
              <a:buChar char="•"/>
              <a:defRPr/>
            </a:lvl4pPr>
            <a:lvl5pPr marL="2171700" indent="-342900">
              <a:buFont typeface="Arial"/>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2"/>
          </p:nvPr>
        </p:nvSpPr>
        <p:spPr/>
        <p:txBody>
          <a:bodyPr/>
          <a:lstStyle>
            <a:lvl1pPr>
              <a:defRPr/>
            </a:lvl1pPr>
          </a:lstStyle>
          <a:p>
            <a:pPr>
              <a:defRPr/>
            </a:pPr>
            <a:fld id="{59EBC072-F3DB-E14E-B257-9BD0055226B0}" type="slidenum">
              <a:rPr lang="en-US"/>
              <a:pPr>
                <a:defRPr/>
              </a:pPr>
              <a:t>‹#›</a:t>
            </a:fld>
            <a:endParaRPr lang="en-US" dirty="0"/>
          </a:p>
        </p:txBody>
      </p:sp>
      <p:sp>
        <p:nvSpPr>
          <p:cNvPr id="5" name="TextBox 4"/>
          <p:cNvSpPr txBox="1"/>
          <p:nvPr userDrawn="1"/>
        </p:nvSpPr>
        <p:spPr>
          <a:xfrm>
            <a:off x="112553" y="6442502"/>
            <a:ext cx="8574247" cy="415498"/>
          </a:xfrm>
          <a:prstGeom prst="rect">
            <a:avLst/>
          </a:prstGeom>
          <a:noFill/>
        </p:spPr>
        <p:txBody>
          <a:bodyPr wrap="square" rtlCol="0">
            <a:spAutoFit/>
          </a:bodyPr>
          <a:lstStyle/>
          <a:p>
            <a:pPr defTabSz="457200">
              <a:tabLst>
                <a:tab pos="8391525" algn="r"/>
              </a:tabLst>
              <a:defRPr/>
            </a:pPr>
            <a:r>
              <a:rPr lang="en-US" sz="1050" dirty="0">
                <a:solidFill>
                  <a:srgbClr val="102149"/>
                </a:solidFill>
                <a:latin typeface="Calibri" charset="0"/>
                <a:ea typeface="ＭＳ Ｐゴシック" charset="0"/>
              </a:rPr>
              <a:t>For Official Use Only  	U.S. Property of DoD</a:t>
            </a:r>
          </a:p>
          <a:p>
            <a:pPr defTabSz="457200"/>
            <a:r>
              <a:rPr lang="en-US" sz="1050" dirty="0">
                <a:solidFill>
                  <a:srgbClr val="102149"/>
                </a:solidFill>
                <a:latin typeface="Calibri" charset="0"/>
                <a:ea typeface="ＭＳ Ｐゴシック" charset="0"/>
              </a:rPr>
              <a:t> </a:t>
            </a:r>
          </a:p>
        </p:txBody>
      </p:sp>
    </p:spTree>
    <p:extLst>
      <p:ext uri="{BB962C8B-B14F-4D97-AF65-F5344CB8AC3E}">
        <p14:creationId xmlns:p14="http://schemas.microsoft.com/office/powerpoint/2010/main" val="36439395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Lead Slide Background Blue Science.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hasCustomPrompt="1"/>
          </p:nvPr>
        </p:nvSpPr>
        <p:spPr>
          <a:xfrm>
            <a:off x="457200" y="2416175"/>
            <a:ext cx="8229600" cy="1470025"/>
          </a:xfrm>
          <a:prstGeom prst="rect">
            <a:avLst/>
          </a:prstGeom>
        </p:spPr>
        <p:txBody>
          <a:bodyPr/>
          <a:lstStyle>
            <a:lvl1pPr algn="l">
              <a:defRPr sz="4000">
                <a:solidFill>
                  <a:schemeClr val="bg1"/>
                </a:solidFill>
              </a:defRPr>
            </a:lvl1pPr>
          </a:lstStyle>
          <a:p>
            <a:r>
              <a:rPr lang="en-US" dirty="0"/>
              <a:t>Brief Title</a:t>
            </a:r>
          </a:p>
        </p:txBody>
      </p:sp>
      <p:sp>
        <p:nvSpPr>
          <p:cNvPr id="3" name="Subtitle 2"/>
          <p:cNvSpPr>
            <a:spLocks noGrp="1"/>
          </p:cNvSpPr>
          <p:nvPr>
            <p:ph type="subTitle" idx="1" hasCustomPrompt="1"/>
          </p:nvPr>
        </p:nvSpPr>
        <p:spPr>
          <a:xfrm>
            <a:off x="3810000" y="5029200"/>
            <a:ext cx="4876800" cy="1066800"/>
          </a:xfrm>
        </p:spPr>
        <p:txBody>
          <a:bodyPr/>
          <a:lstStyle>
            <a:lvl1pPr marL="0" indent="0" algn="r">
              <a:spcBef>
                <a:spcPts val="0"/>
              </a:spcBef>
              <a:buNone/>
              <a:defRPr sz="2000" b="1" i="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p>
          <a:p>
            <a:r>
              <a:rPr lang="en-US" dirty="0"/>
              <a:t>Title</a:t>
            </a:r>
          </a:p>
          <a:p>
            <a:r>
              <a:rPr lang="en-US" i="1" dirty="0"/>
              <a:t>date</a:t>
            </a:r>
            <a:endParaRPr lang="en-US" dirty="0"/>
          </a:p>
        </p:txBody>
      </p:sp>
    </p:spTree>
    <p:extLst>
      <p:ext uri="{BB962C8B-B14F-4D97-AF65-F5344CB8AC3E}">
        <p14:creationId xmlns:p14="http://schemas.microsoft.com/office/powerpoint/2010/main" val="27139993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1" y="1143000"/>
            <a:ext cx="4876800" cy="5181600"/>
          </a:xfrm>
        </p:spPr>
        <p:txBody>
          <a:bodyPr/>
          <a:lstStyle>
            <a:lvl1pPr algn="l">
              <a:defRPr sz="3200">
                <a:solidFill>
                  <a:schemeClr val="tx1"/>
                </a:solidFill>
                <a:latin typeface="+mj-lt"/>
              </a:defRPr>
            </a:lvl1pPr>
          </a:lstStyle>
          <a:p>
            <a:r>
              <a:rPr lang="en-US" dirty="0"/>
              <a:t>Section title</a:t>
            </a:r>
          </a:p>
        </p:txBody>
      </p:sp>
      <p:sp>
        <p:nvSpPr>
          <p:cNvPr id="5" name="Picture Placeholder 4"/>
          <p:cNvSpPr>
            <a:spLocks noGrp="1"/>
          </p:cNvSpPr>
          <p:nvPr>
            <p:ph type="pic" sz="quarter" idx="10"/>
          </p:nvPr>
        </p:nvSpPr>
        <p:spPr>
          <a:xfrm>
            <a:off x="6245352" y="1905000"/>
            <a:ext cx="2441448" cy="3657600"/>
          </a:xfrm>
          <a:prstGeom prst="rect">
            <a:avLst/>
          </a:prstGeom>
        </p:spPr>
        <p:txBody>
          <a:bodyPr/>
          <a:lstStyle/>
          <a:p>
            <a:r>
              <a:rPr lang="en-US" dirty="0"/>
              <a:t>Click icon to add picture</a:t>
            </a:r>
          </a:p>
        </p:txBody>
      </p:sp>
      <p:sp>
        <p:nvSpPr>
          <p:cNvPr id="6" name="Slide Number Placeholder 5"/>
          <p:cNvSpPr>
            <a:spLocks noGrp="1"/>
          </p:cNvSpPr>
          <p:nvPr>
            <p:ph type="sldNum" sz="quarter" idx="12"/>
          </p:nvPr>
        </p:nvSpPr>
        <p:spPr>
          <a:xfrm>
            <a:off x="7010400" y="6492875"/>
            <a:ext cx="2133600" cy="365125"/>
          </a:xfrm>
        </p:spPr>
        <p:txBody>
          <a:bodyPr/>
          <a:lstStyle>
            <a:lvl1pPr>
              <a:defRPr/>
            </a:lvl1pPr>
          </a:lstStyle>
          <a:p>
            <a:pPr>
              <a:defRPr/>
            </a:pPr>
            <a:fld id="{1A0FB911-023D-4EA6-B1F3-54684DB6FBD6}" type="slidenum">
              <a:rPr lang="en-US"/>
              <a:pPr>
                <a:defRPr/>
              </a:pPr>
              <a:t>‹#›</a:t>
            </a:fld>
            <a:endParaRPr lang="en-US" dirty="0"/>
          </a:p>
        </p:txBody>
      </p:sp>
    </p:spTree>
    <p:extLst>
      <p:ext uri="{BB962C8B-B14F-4D97-AF65-F5344CB8AC3E}">
        <p14:creationId xmlns:p14="http://schemas.microsoft.com/office/powerpoint/2010/main" val="13609999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pPr>
              <a:defRPr/>
            </a:pPr>
            <a:fld id="{61533CF6-C69A-4170-8BDF-E994C3D2AAB5}" type="slidenum">
              <a:rPr lang="en-US" smtClean="0"/>
              <a:pPr>
                <a:defRPr/>
              </a:pPr>
              <a:t>‹#›</a:t>
            </a:fld>
            <a:endParaRPr lang="en-US" dirty="0"/>
          </a:p>
        </p:txBody>
      </p:sp>
    </p:spTree>
    <p:extLst>
      <p:ext uri="{BB962C8B-B14F-4D97-AF65-F5344CB8AC3E}">
        <p14:creationId xmlns:p14="http://schemas.microsoft.com/office/powerpoint/2010/main" val="28311053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7" name="Slide Number Placeholder 5"/>
          <p:cNvSpPr>
            <a:spLocks noGrp="1"/>
          </p:cNvSpPr>
          <p:nvPr>
            <p:ph type="sldNum" sz="quarter" idx="12"/>
          </p:nvPr>
        </p:nvSpPr>
        <p:spPr/>
        <p:txBody>
          <a:bodyPr/>
          <a:lstStyle>
            <a:lvl1pPr>
              <a:defRPr/>
            </a:lvl1pPr>
          </a:lstStyle>
          <a:p>
            <a:pPr>
              <a:defRPr/>
            </a:pPr>
            <a:fld id="{FA118452-FB1C-4BDC-A7B2-D1F637389FE0}" type="slidenum">
              <a:rPr lang="en-US"/>
              <a:pPr>
                <a:defRPr/>
              </a:pPr>
              <a:t>‹#›</a:t>
            </a:fld>
            <a:endParaRPr lang="en-US" dirty="0"/>
          </a:p>
        </p:txBody>
      </p:sp>
    </p:spTree>
    <p:extLst>
      <p:ext uri="{BB962C8B-B14F-4D97-AF65-F5344CB8AC3E}">
        <p14:creationId xmlns:p14="http://schemas.microsoft.com/office/powerpoint/2010/main" val="37234360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2"/>
          </p:nvPr>
        </p:nvSpPr>
        <p:spPr/>
        <p:txBody>
          <a:bodyPr/>
          <a:lstStyle>
            <a:lvl1pPr>
              <a:defRPr/>
            </a:lvl1pPr>
          </a:lstStyle>
          <a:p>
            <a:pPr>
              <a:defRPr/>
            </a:pPr>
            <a:fld id="{35990AF8-5429-4940-8C7D-7AC03A9211F0}" type="slidenum">
              <a:rPr lang="en-US"/>
              <a:pPr>
                <a:defRPr/>
              </a:pPr>
              <a:t>‹#›</a:t>
            </a:fld>
            <a:endParaRPr lang="en-US" dirty="0"/>
          </a:p>
        </p:txBody>
      </p:sp>
    </p:spTree>
    <p:extLst>
      <p:ext uri="{BB962C8B-B14F-4D97-AF65-F5344CB8AC3E}">
        <p14:creationId xmlns:p14="http://schemas.microsoft.com/office/powerpoint/2010/main" val="41927610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a:xfrm>
            <a:off x="3124200" y="6481000"/>
            <a:ext cx="2895600" cy="365125"/>
          </a:xfrm>
          <a:prstGeom prst="rect">
            <a:avLst/>
          </a:prstGeom>
        </p:spPr>
        <p:txBody>
          <a:bodyPr/>
          <a:lstStyle>
            <a:lvl1pPr>
              <a:defRPr/>
            </a:lvl1pPr>
          </a:lstStyle>
          <a:p>
            <a:pPr>
              <a:defRPr/>
            </a:pPr>
            <a:r>
              <a:rPr lang="en-US" dirty="0"/>
              <a:t>FOR DISTRIBUTION TO ONR AND DCAA ONLY</a:t>
            </a:r>
          </a:p>
        </p:txBody>
      </p:sp>
      <p:sp>
        <p:nvSpPr>
          <p:cNvPr id="4" name="Slide Number Placeholder 5"/>
          <p:cNvSpPr>
            <a:spLocks noGrp="1"/>
          </p:cNvSpPr>
          <p:nvPr>
            <p:ph type="sldNum" sz="quarter" idx="12"/>
          </p:nvPr>
        </p:nvSpPr>
        <p:spPr/>
        <p:txBody>
          <a:bodyPr/>
          <a:lstStyle>
            <a:lvl1pPr>
              <a:defRPr/>
            </a:lvl1pPr>
          </a:lstStyle>
          <a:p>
            <a:pPr>
              <a:defRPr/>
            </a:pPr>
            <a:fld id="{1A0FB911-023D-4EA6-B1F3-54684DB6FBD6}" type="slidenum">
              <a:rPr lang="en-US"/>
              <a:pPr>
                <a:defRPr/>
              </a:pPr>
              <a:t>‹#›</a:t>
            </a:fld>
            <a:endParaRPr lang="en-US" dirty="0"/>
          </a:p>
        </p:txBody>
      </p:sp>
      <p:pic>
        <p:nvPicPr>
          <p:cNvPr id="8" name="Picture 9" descr="WhiteBottomBlueTop.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9" name="Title Placeholder 1"/>
          <p:cNvSpPr>
            <a:spLocks noGrp="1"/>
          </p:cNvSpPr>
          <p:nvPr>
            <p:ph type="title"/>
          </p:nvPr>
        </p:nvSpPr>
        <p:spPr bwMode="auto">
          <a:xfrm>
            <a:off x="2286000" y="0"/>
            <a:ext cx="64008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 name="Text Placeholder 2"/>
          <p:cNvSpPr>
            <a:spLocks noGrp="1"/>
          </p:cNvSpPr>
          <p:nvPr>
            <p:ph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2" name="Slide Number Placeholder 5"/>
          <p:cNvSpPr txBox="1">
            <a:spLocks/>
          </p:cNvSpPr>
          <p:nvPr userDrawn="1"/>
        </p:nvSpPr>
        <p:spPr>
          <a:xfrm>
            <a:off x="7010400" y="6481000"/>
            <a:ext cx="2133600" cy="365125"/>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bg1">
                    <a:lumMod val="50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57C43180-0B61-47F4-B05C-FCE8E4CBCD52}" type="slidenum">
              <a:rPr lang="en-US" smtClean="0"/>
              <a:pPr>
                <a:defRPr/>
              </a:pPr>
              <a:t>‹#›</a:t>
            </a:fld>
            <a:endParaRPr lang="en-US" dirty="0"/>
          </a:p>
        </p:txBody>
      </p:sp>
    </p:spTree>
    <p:extLst>
      <p:ext uri="{BB962C8B-B14F-4D97-AF65-F5344CB8AC3E}">
        <p14:creationId xmlns:p14="http://schemas.microsoft.com/office/powerpoint/2010/main" val="2881292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2"/>
          </p:nvPr>
        </p:nvSpPr>
        <p:spPr/>
        <p:txBody>
          <a:bodyPr/>
          <a:lstStyle>
            <a:lvl1pPr>
              <a:defRPr/>
            </a:lvl1pPr>
          </a:lstStyle>
          <a:p>
            <a:pPr>
              <a:defRPr/>
            </a:pPr>
            <a:fld id="{35990AF8-5429-4940-8C7D-7AC03A9211F0}" type="slidenum">
              <a:rPr lang="en-US"/>
              <a:pPr>
                <a:defRPr/>
              </a:pPr>
              <a:t>‹#›</a:t>
            </a:fld>
            <a:endParaRPr lang="en-US" dirty="0"/>
          </a:p>
        </p:txBody>
      </p:sp>
    </p:spTree>
    <p:extLst>
      <p:ext uri="{BB962C8B-B14F-4D97-AF65-F5344CB8AC3E}">
        <p14:creationId xmlns:p14="http://schemas.microsoft.com/office/powerpoint/2010/main" val="35760127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1" y="1143000"/>
            <a:ext cx="4876800" cy="5181600"/>
          </a:xfrm>
        </p:spPr>
        <p:txBody>
          <a:bodyPr/>
          <a:lstStyle>
            <a:lvl1pPr algn="l">
              <a:defRPr sz="3200">
                <a:solidFill>
                  <a:schemeClr val="tx1"/>
                </a:solidFill>
                <a:latin typeface="+mj-lt"/>
              </a:defRPr>
            </a:lvl1pPr>
          </a:lstStyle>
          <a:p>
            <a:r>
              <a:rPr lang="en-US" dirty="0"/>
              <a:t>Section title</a:t>
            </a:r>
          </a:p>
        </p:txBody>
      </p:sp>
      <p:sp>
        <p:nvSpPr>
          <p:cNvPr id="5" name="Picture Placeholder 4"/>
          <p:cNvSpPr>
            <a:spLocks noGrp="1"/>
          </p:cNvSpPr>
          <p:nvPr>
            <p:ph type="pic" sz="quarter" idx="10"/>
          </p:nvPr>
        </p:nvSpPr>
        <p:spPr>
          <a:xfrm>
            <a:off x="6245352" y="1905000"/>
            <a:ext cx="2441448" cy="3657600"/>
          </a:xfrm>
          <a:prstGeom prst="rect">
            <a:avLst/>
          </a:prstGeom>
        </p:spPr>
        <p:txBody>
          <a:bodyPr/>
          <a:lstStyle/>
          <a:p>
            <a:r>
              <a:rPr lang="en-US" dirty="0"/>
              <a:t>Click icon to add picture</a:t>
            </a:r>
          </a:p>
        </p:txBody>
      </p:sp>
      <p:sp>
        <p:nvSpPr>
          <p:cNvPr id="6" name="Slide Number Placeholder 5"/>
          <p:cNvSpPr>
            <a:spLocks noGrp="1"/>
          </p:cNvSpPr>
          <p:nvPr>
            <p:ph type="sldNum" sz="quarter" idx="12"/>
          </p:nvPr>
        </p:nvSpPr>
        <p:spPr>
          <a:xfrm>
            <a:off x="7010400" y="6492875"/>
            <a:ext cx="2133600" cy="365125"/>
          </a:xfrm>
        </p:spPr>
        <p:txBody>
          <a:bodyPr/>
          <a:lstStyle>
            <a:lvl1pPr>
              <a:defRPr/>
            </a:lvl1pPr>
          </a:lstStyle>
          <a:p>
            <a:pPr>
              <a:defRPr/>
            </a:pPr>
            <a:fld id="{1A0FB911-023D-4EA6-B1F3-54684DB6FBD6}" type="slidenum">
              <a:rPr lang="en-US"/>
              <a:pPr>
                <a:defRPr/>
              </a:pPr>
              <a:t>‹#›</a:t>
            </a:fld>
            <a:endParaRPr lang="en-US" dirty="0"/>
          </a:p>
        </p:txBody>
      </p:sp>
    </p:spTree>
    <p:extLst>
      <p:ext uri="{BB962C8B-B14F-4D97-AF65-F5344CB8AC3E}">
        <p14:creationId xmlns:p14="http://schemas.microsoft.com/office/powerpoint/2010/main" val="38904546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0_Blank">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a:xfrm>
            <a:off x="3124200" y="6481000"/>
            <a:ext cx="2895600" cy="365125"/>
          </a:xfrm>
          <a:prstGeom prst="rect">
            <a:avLst/>
          </a:prstGeom>
        </p:spPr>
        <p:txBody>
          <a:bodyPr/>
          <a:lstStyle>
            <a:lvl1pPr>
              <a:defRPr/>
            </a:lvl1pPr>
          </a:lstStyle>
          <a:p>
            <a:pPr>
              <a:defRPr/>
            </a:pPr>
            <a:r>
              <a:rPr lang="en-US" dirty="0">
                <a:solidFill>
                  <a:prstClr val="black">
                    <a:tint val="75000"/>
                  </a:prstClr>
                </a:solidFill>
              </a:rPr>
              <a:t>FOR DISTRIBUTION TO ONR AND DCAA ONLY</a:t>
            </a:r>
          </a:p>
        </p:txBody>
      </p:sp>
      <p:sp>
        <p:nvSpPr>
          <p:cNvPr id="4" name="Slide Number Placeholder 5"/>
          <p:cNvSpPr>
            <a:spLocks noGrp="1"/>
          </p:cNvSpPr>
          <p:nvPr>
            <p:ph type="sldNum" sz="quarter" idx="12"/>
          </p:nvPr>
        </p:nvSpPr>
        <p:spPr/>
        <p:txBody>
          <a:bodyPr/>
          <a:lstStyle>
            <a:lvl1pPr>
              <a:defRPr/>
            </a:lvl1pPr>
          </a:lstStyle>
          <a:p>
            <a:pPr>
              <a:defRPr/>
            </a:pPr>
            <a:fld id="{1A0FB911-023D-4EA6-B1F3-54684DB6FBD6}" type="slidenum">
              <a:rPr lang="en-US">
                <a:solidFill>
                  <a:prstClr val="black">
                    <a:tint val="75000"/>
                  </a:prstClr>
                </a:solidFill>
              </a:rPr>
              <a:pPr>
                <a:defRPr/>
              </a:pPr>
              <a:t>‹#›</a:t>
            </a:fld>
            <a:endParaRPr lang="en-US" dirty="0">
              <a:solidFill>
                <a:prstClr val="black">
                  <a:tint val="75000"/>
                </a:prstClr>
              </a:solidFill>
            </a:endParaRPr>
          </a:p>
        </p:txBody>
      </p:sp>
      <p:pic>
        <p:nvPicPr>
          <p:cNvPr id="8" name="Picture 9" descr="WhiteBottomBlueTop.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9" name="Title Placeholder 1"/>
          <p:cNvSpPr>
            <a:spLocks noGrp="1"/>
          </p:cNvSpPr>
          <p:nvPr>
            <p:ph type="title"/>
          </p:nvPr>
        </p:nvSpPr>
        <p:spPr bwMode="auto">
          <a:xfrm>
            <a:off x="2286000" y="0"/>
            <a:ext cx="64008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 name="Text Placeholder 2"/>
          <p:cNvSpPr>
            <a:spLocks noGrp="1"/>
          </p:cNvSpPr>
          <p:nvPr>
            <p:ph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2" name="Slide Number Placeholder 5"/>
          <p:cNvSpPr txBox="1">
            <a:spLocks/>
          </p:cNvSpPr>
          <p:nvPr userDrawn="1"/>
        </p:nvSpPr>
        <p:spPr>
          <a:xfrm>
            <a:off x="7010400" y="6481000"/>
            <a:ext cx="2133600" cy="365125"/>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bg1">
                    <a:lumMod val="50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57C43180-0B61-47F4-B05C-FCE8E4CBCD52}"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37303115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457200" y="567563"/>
            <a:ext cx="8229600" cy="1143000"/>
          </a:xfrm>
        </p:spPr>
        <p:txBody>
          <a:bodyPr/>
          <a:lstStyle/>
          <a:p>
            <a:r>
              <a:rPr lang="en-US"/>
              <a:t>Click to edit Master title style</a:t>
            </a:r>
          </a:p>
        </p:txBody>
      </p:sp>
      <p:sp>
        <p:nvSpPr>
          <p:cNvPr id="15" name="Text Placeholder 14"/>
          <p:cNvSpPr>
            <a:spLocks noGrp="1"/>
          </p:cNvSpPr>
          <p:nvPr>
            <p:ph type="body" sz="quarter" idx="10"/>
          </p:nvPr>
        </p:nvSpPr>
        <p:spPr>
          <a:xfrm>
            <a:off x="1858699" y="5160640"/>
            <a:ext cx="5426605" cy="1785938"/>
          </a:xfrm>
          <a:prstGeom prst="rect">
            <a:avLst/>
          </a:prstGeom>
        </p:spPr>
        <p:txBody>
          <a:bodyPr vert="horz"/>
          <a:lstStyle>
            <a:lvl1pPr marL="0" indent="0" algn="ctr">
              <a:buNone/>
              <a:defRPr baseline="0"/>
            </a:lvl1pPr>
          </a:lstStyle>
          <a:p>
            <a:pPr lvl="0"/>
            <a:r>
              <a:rPr lang="en-US"/>
              <a:t>Click to edit Master text styles</a:t>
            </a:r>
          </a:p>
        </p:txBody>
      </p:sp>
      <p:sp>
        <p:nvSpPr>
          <p:cNvPr id="5" name="TextBox 4"/>
          <p:cNvSpPr txBox="1"/>
          <p:nvPr userDrawn="1"/>
        </p:nvSpPr>
        <p:spPr>
          <a:xfrm>
            <a:off x="112553" y="6299761"/>
            <a:ext cx="8918893" cy="577081"/>
          </a:xfrm>
          <a:prstGeom prst="rect">
            <a:avLst/>
          </a:prstGeom>
          <a:noFill/>
        </p:spPr>
        <p:txBody>
          <a:bodyPr wrap="square" rtlCol="0">
            <a:spAutoFit/>
          </a:bodyPr>
          <a:lstStyle/>
          <a:p>
            <a:pPr defTabSz="457200">
              <a:defRPr/>
            </a:pPr>
            <a:r>
              <a:rPr lang="en-US" sz="1050" dirty="0">
                <a:solidFill>
                  <a:srgbClr val="102149"/>
                </a:solidFill>
                <a:latin typeface="Calibri" charset="0"/>
                <a:ea typeface="ＭＳ Ｐゴシック" charset="0"/>
              </a:rPr>
              <a:t>For Official Use Only </a:t>
            </a:r>
          </a:p>
          <a:p>
            <a:pPr defTabSz="457200">
              <a:defRPr/>
            </a:pPr>
            <a:r>
              <a:rPr lang="en-US" sz="1050" dirty="0">
                <a:solidFill>
                  <a:srgbClr val="102149"/>
                </a:solidFill>
                <a:latin typeface="Calibri" charset="0"/>
                <a:ea typeface="ＭＳ Ｐゴシック" charset="0"/>
              </a:rPr>
              <a:t>U.S. Property of DoD</a:t>
            </a:r>
          </a:p>
          <a:p>
            <a:pPr defTabSz="457200"/>
            <a:r>
              <a:rPr lang="en-US" sz="1050" dirty="0">
                <a:solidFill>
                  <a:srgbClr val="102149"/>
                </a:solidFill>
                <a:latin typeface="Calibri" charset="0"/>
                <a:ea typeface="ＭＳ Ｐゴシック" charset="0"/>
              </a:rPr>
              <a:t> </a:t>
            </a:r>
          </a:p>
        </p:txBody>
      </p:sp>
    </p:spTree>
    <p:extLst>
      <p:ext uri="{BB962C8B-B14F-4D97-AF65-F5344CB8AC3E}">
        <p14:creationId xmlns:p14="http://schemas.microsoft.com/office/powerpoint/2010/main" val="39429244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7208"/>
            <a:ext cx="8229600" cy="1143000"/>
          </a:xfrm>
          <a:prstGeom prst="rect">
            <a:avLst/>
          </a:prstGeom>
        </p:spPr>
        <p:txBody>
          <a:bodyPr rtlCol="0">
            <a:normAutofit/>
          </a:bodyPr>
          <a:lstStyle>
            <a:lvl1pPr algn="l">
              <a:defRPr/>
            </a:lvl1pPr>
          </a:lstStyle>
          <a:p>
            <a:r>
              <a:rPr lang="en-US" dirty="0"/>
              <a:t>Click to edit Master title style</a:t>
            </a:r>
          </a:p>
        </p:txBody>
      </p:sp>
      <p:sp>
        <p:nvSpPr>
          <p:cNvPr id="12" name="Text Placeholder 7"/>
          <p:cNvSpPr>
            <a:spLocks noGrp="1"/>
          </p:cNvSpPr>
          <p:nvPr>
            <p:ph type="body" sz="quarter" idx="11"/>
          </p:nvPr>
        </p:nvSpPr>
        <p:spPr>
          <a:xfrm>
            <a:off x="457200" y="1983595"/>
            <a:ext cx="8229600" cy="4563157"/>
          </a:xfrm>
          <a:prstGeom prst="rect">
            <a:avLst/>
          </a:prstGeom>
        </p:spPr>
        <p:txBody>
          <a:bodyPr vert="horz">
            <a:normAutofit/>
          </a:bodyPr>
          <a:lstStyle>
            <a:lvl2pPr marL="914400" indent="-457200">
              <a:buFont typeface="Arial"/>
              <a:buChar char="•"/>
              <a:defRPr>
                <a:solidFill>
                  <a:srgbClr val="585858"/>
                </a:solidFill>
              </a:defRPr>
            </a:lvl2pPr>
            <a:lvl4pPr marL="1714500" indent="-342900">
              <a:buFont typeface="Arial"/>
              <a:buChar char="•"/>
              <a:defRPr/>
            </a:lvl4pPr>
            <a:lvl5pPr marL="2171700" indent="-342900">
              <a:buFont typeface="Arial"/>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2"/>
          </p:nvPr>
        </p:nvSpPr>
        <p:spPr/>
        <p:txBody>
          <a:bodyPr/>
          <a:lstStyle>
            <a:lvl1pPr>
              <a:defRPr/>
            </a:lvl1pPr>
          </a:lstStyle>
          <a:p>
            <a:pPr>
              <a:defRPr/>
            </a:pPr>
            <a:fld id="{59EBC072-F3DB-E14E-B257-9BD0055226B0}" type="slidenum">
              <a:rPr lang="en-US"/>
              <a:pPr>
                <a:defRPr/>
              </a:pPr>
              <a:t>‹#›</a:t>
            </a:fld>
            <a:endParaRPr lang="en-US" dirty="0"/>
          </a:p>
        </p:txBody>
      </p:sp>
      <p:sp>
        <p:nvSpPr>
          <p:cNvPr id="5" name="TextBox 4"/>
          <p:cNvSpPr txBox="1"/>
          <p:nvPr userDrawn="1"/>
        </p:nvSpPr>
        <p:spPr>
          <a:xfrm>
            <a:off x="112553" y="6442502"/>
            <a:ext cx="8574247" cy="415498"/>
          </a:xfrm>
          <a:prstGeom prst="rect">
            <a:avLst/>
          </a:prstGeom>
          <a:noFill/>
        </p:spPr>
        <p:txBody>
          <a:bodyPr wrap="square" rtlCol="0">
            <a:spAutoFit/>
          </a:bodyPr>
          <a:lstStyle/>
          <a:p>
            <a:pPr defTabSz="457200">
              <a:tabLst>
                <a:tab pos="8391525" algn="r"/>
              </a:tabLst>
              <a:defRPr/>
            </a:pPr>
            <a:r>
              <a:rPr lang="en-US" sz="1050" dirty="0">
                <a:solidFill>
                  <a:srgbClr val="102149"/>
                </a:solidFill>
                <a:latin typeface="Calibri" charset="0"/>
                <a:ea typeface="ＭＳ Ｐゴシック" charset="0"/>
              </a:rPr>
              <a:t>For Official Use Only  	U.S. Property of DoD</a:t>
            </a:r>
          </a:p>
          <a:p>
            <a:pPr defTabSz="457200"/>
            <a:r>
              <a:rPr lang="en-US" sz="1050" dirty="0">
                <a:solidFill>
                  <a:srgbClr val="102149"/>
                </a:solidFill>
                <a:latin typeface="Calibri" charset="0"/>
                <a:ea typeface="ＭＳ Ｐゴシック" charset="0"/>
              </a:rPr>
              <a:t> </a:t>
            </a:r>
          </a:p>
        </p:txBody>
      </p:sp>
    </p:spTree>
    <p:extLst>
      <p:ext uri="{BB962C8B-B14F-4D97-AF65-F5344CB8AC3E}">
        <p14:creationId xmlns:p14="http://schemas.microsoft.com/office/powerpoint/2010/main" val="3421890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a:xfrm>
            <a:off x="3124200" y="6481000"/>
            <a:ext cx="2895600" cy="365125"/>
          </a:xfrm>
          <a:prstGeom prst="rect">
            <a:avLst/>
          </a:prstGeom>
        </p:spPr>
        <p:txBody>
          <a:bodyPr/>
          <a:lstStyle>
            <a:lvl1pPr>
              <a:defRPr/>
            </a:lvl1pPr>
          </a:lstStyle>
          <a:p>
            <a:pPr>
              <a:defRPr/>
            </a:pPr>
            <a:r>
              <a:rPr lang="en-US" dirty="0"/>
              <a:t>FOR DISTRIBUTION TO ONR AND DCAA ONLY</a:t>
            </a:r>
          </a:p>
        </p:txBody>
      </p:sp>
      <p:sp>
        <p:nvSpPr>
          <p:cNvPr id="4" name="Slide Number Placeholder 5"/>
          <p:cNvSpPr>
            <a:spLocks noGrp="1"/>
          </p:cNvSpPr>
          <p:nvPr>
            <p:ph type="sldNum" sz="quarter" idx="12"/>
          </p:nvPr>
        </p:nvSpPr>
        <p:spPr/>
        <p:txBody>
          <a:bodyPr/>
          <a:lstStyle>
            <a:lvl1pPr>
              <a:defRPr/>
            </a:lvl1pPr>
          </a:lstStyle>
          <a:p>
            <a:pPr>
              <a:defRPr/>
            </a:pPr>
            <a:fld id="{1A0FB911-023D-4EA6-B1F3-54684DB6FBD6}" type="slidenum">
              <a:rPr lang="en-US"/>
              <a:pPr>
                <a:defRPr/>
              </a:pPr>
              <a:t>‹#›</a:t>
            </a:fld>
            <a:endParaRPr lang="en-US" dirty="0"/>
          </a:p>
        </p:txBody>
      </p:sp>
      <p:pic>
        <p:nvPicPr>
          <p:cNvPr id="8" name="Picture 9" descr="WhiteBottomBlueTop.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9" name="Title Placeholder 1"/>
          <p:cNvSpPr>
            <a:spLocks noGrp="1"/>
          </p:cNvSpPr>
          <p:nvPr>
            <p:ph type="title"/>
          </p:nvPr>
        </p:nvSpPr>
        <p:spPr bwMode="auto">
          <a:xfrm>
            <a:off x="2286000" y="0"/>
            <a:ext cx="64008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 name="Text Placeholder 2"/>
          <p:cNvSpPr>
            <a:spLocks noGrp="1"/>
          </p:cNvSpPr>
          <p:nvPr>
            <p:ph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2" name="Slide Number Placeholder 5"/>
          <p:cNvSpPr txBox="1">
            <a:spLocks/>
          </p:cNvSpPr>
          <p:nvPr userDrawn="1"/>
        </p:nvSpPr>
        <p:spPr>
          <a:xfrm>
            <a:off x="7010400" y="6481000"/>
            <a:ext cx="2133600" cy="365125"/>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bg1">
                    <a:lumMod val="50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57C43180-0B61-47F4-B05C-FCE8E4CBCD52}" type="slidenum">
              <a:rPr lang="en-US" smtClean="0"/>
              <a:pPr>
                <a:defRPr/>
              </a:pPr>
              <a:t>‹#›</a:t>
            </a:fld>
            <a:endParaRPr lang="en-US" dirty="0"/>
          </a:p>
        </p:txBody>
      </p:sp>
    </p:spTree>
    <p:extLst>
      <p:ext uri="{BB962C8B-B14F-4D97-AF65-F5344CB8AC3E}">
        <p14:creationId xmlns:p14="http://schemas.microsoft.com/office/powerpoint/2010/main" val="3752124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1" y="1143000"/>
            <a:ext cx="4876800" cy="5181600"/>
          </a:xfrm>
        </p:spPr>
        <p:txBody>
          <a:bodyPr/>
          <a:lstStyle>
            <a:lvl1pPr algn="l">
              <a:defRPr sz="3200">
                <a:solidFill>
                  <a:schemeClr val="tx1"/>
                </a:solidFill>
                <a:latin typeface="+mj-lt"/>
              </a:defRPr>
            </a:lvl1pPr>
          </a:lstStyle>
          <a:p>
            <a:r>
              <a:rPr lang="en-US" dirty="0"/>
              <a:t>Section title</a:t>
            </a:r>
          </a:p>
        </p:txBody>
      </p:sp>
      <p:sp>
        <p:nvSpPr>
          <p:cNvPr id="5" name="Picture Placeholder 4"/>
          <p:cNvSpPr>
            <a:spLocks noGrp="1"/>
          </p:cNvSpPr>
          <p:nvPr>
            <p:ph type="pic" sz="quarter" idx="10"/>
          </p:nvPr>
        </p:nvSpPr>
        <p:spPr>
          <a:xfrm>
            <a:off x="6245352" y="1905000"/>
            <a:ext cx="2441448" cy="3657600"/>
          </a:xfrm>
          <a:prstGeom prst="rect">
            <a:avLst/>
          </a:prstGeom>
        </p:spPr>
        <p:txBody>
          <a:bodyPr/>
          <a:lstStyle/>
          <a:p>
            <a:r>
              <a:rPr lang="en-US" dirty="0"/>
              <a:t>Click icon to add picture</a:t>
            </a:r>
          </a:p>
        </p:txBody>
      </p:sp>
      <p:sp>
        <p:nvSpPr>
          <p:cNvPr id="6" name="Slide Number Placeholder 5"/>
          <p:cNvSpPr>
            <a:spLocks noGrp="1"/>
          </p:cNvSpPr>
          <p:nvPr>
            <p:ph type="sldNum" sz="quarter" idx="12"/>
          </p:nvPr>
        </p:nvSpPr>
        <p:spPr>
          <a:xfrm>
            <a:off x="7010400" y="6492875"/>
            <a:ext cx="2133600" cy="365125"/>
          </a:xfrm>
        </p:spPr>
        <p:txBody>
          <a:bodyPr/>
          <a:lstStyle>
            <a:lvl1pPr>
              <a:defRPr/>
            </a:lvl1pPr>
          </a:lstStyle>
          <a:p>
            <a:pPr>
              <a:defRPr/>
            </a:pPr>
            <a:fld id="{1A0FB911-023D-4EA6-B1F3-54684DB6FBD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0_Blank">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a:xfrm>
            <a:off x="3124200" y="6481000"/>
            <a:ext cx="2895600" cy="365125"/>
          </a:xfrm>
          <a:prstGeom prst="rect">
            <a:avLst/>
          </a:prstGeom>
        </p:spPr>
        <p:txBody>
          <a:bodyPr/>
          <a:lstStyle>
            <a:lvl1pPr>
              <a:defRPr/>
            </a:lvl1pPr>
          </a:lstStyle>
          <a:p>
            <a:pPr>
              <a:defRPr/>
            </a:pPr>
            <a:r>
              <a:rPr lang="en-US" dirty="0">
                <a:solidFill>
                  <a:prstClr val="black">
                    <a:tint val="75000"/>
                  </a:prstClr>
                </a:solidFill>
              </a:rPr>
              <a:t>FOR DISTRIBUTION TO ONR AND DCAA ONLY</a:t>
            </a:r>
          </a:p>
        </p:txBody>
      </p:sp>
      <p:sp>
        <p:nvSpPr>
          <p:cNvPr id="4" name="Slide Number Placeholder 5"/>
          <p:cNvSpPr>
            <a:spLocks noGrp="1"/>
          </p:cNvSpPr>
          <p:nvPr>
            <p:ph type="sldNum" sz="quarter" idx="12"/>
          </p:nvPr>
        </p:nvSpPr>
        <p:spPr/>
        <p:txBody>
          <a:bodyPr/>
          <a:lstStyle>
            <a:lvl1pPr>
              <a:defRPr/>
            </a:lvl1pPr>
          </a:lstStyle>
          <a:p>
            <a:pPr>
              <a:defRPr/>
            </a:pPr>
            <a:fld id="{1A0FB911-023D-4EA6-B1F3-54684DB6FBD6}" type="slidenum">
              <a:rPr lang="en-US">
                <a:solidFill>
                  <a:prstClr val="black">
                    <a:tint val="75000"/>
                  </a:prstClr>
                </a:solidFill>
              </a:rPr>
              <a:pPr>
                <a:defRPr/>
              </a:pPr>
              <a:t>‹#›</a:t>
            </a:fld>
            <a:endParaRPr lang="en-US" dirty="0">
              <a:solidFill>
                <a:prstClr val="black">
                  <a:tint val="75000"/>
                </a:prstClr>
              </a:solidFill>
            </a:endParaRPr>
          </a:p>
        </p:txBody>
      </p:sp>
      <p:pic>
        <p:nvPicPr>
          <p:cNvPr id="8" name="Picture 9" descr="WhiteBottomBlueTop.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9" name="Title Placeholder 1"/>
          <p:cNvSpPr>
            <a:spLocks noGrp="1"/>
          </p:cNvSpPr>
          <p:nvPr>
            <p:ph type="title"/>
          </p:nvPr>
        </p:nvSpPr>
        <p:spPr bwMode="auto">
          <a:xfrm>
            <a:off x="2286000" y="0"/>
            <a:ext cx="64008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 name="Text Placeholder 2"/>
          <p:cNvSpPr>
            <a:spLocks noGrp="1"/>
          </p:cNvSpPr>
          <p:nvPr>
            <p:ph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2" name="Slide Number Placeholder 5"/>
          <p:cNvSpPr txBox="1">
            <a:spLocks/>
          </p:cNvSpPr>
          <p:nvPr userDrawn="1"/>
        </p:nvSpPr>
        <p:spPr>
          <a:xfrm>
            <a:off x="7010400" y="6481000"/>
            <a:ext cx="2133600" cy="365125"/>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bg1">
                    <a:lumMod val="50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57C43180-0B61-47F4-B05C-FCE8E4CBCD52}"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831219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457200" y="567563"/>
            <a:ext cx="8229600" cy="1143000"/>
          </a:xfrm>
        </p:spPr>
        <p:txBody>
          <a:bodyPr/>
          <a:lstStyle/>
          <a:p>
            <a:r>
              <a:rPr lang="en-US"/>
              <a:t>Click to edit Master title style</a:t>
            </a:r>
          </a:p>
        </p:txBody>
      </p:sp>
      <p:sp>
        <p:nvSpPr>
          <p:cNvPr id="15" name="Text Placeholder 14"/>
          <p:cNvSpPr>
            <a:spLocks noGrp="1"/>
          </p:cNvSpPr>
          <p:nvPr>
            <p:ph type="body" sz="quarter" idx="10"/>
          </p:nvPr>
        </p:nvSpPr>
        <p:spPr>
          <a:xfrm>
            <a:off x="1858699" y="5160640"/>
            <a:ext cx="5426605" cy="1785938"/>
          </a:xfrm>
          <a:prstGeom prst="rect">
            <a:avLst/>
          </a:prstGeom>
        </p:spPr>
        <p:txBody>
          <a:bodyPr vert="horz"/>
          <a:lstStyle>
            <a:lvl1pPr marL="0" indent="0" algn="ctr">
              <a:buNone/>
              <a:defRPr baseline="0"/>
            </a:lvl1pPr>
          </a:lstStyle>
          <a:p>
            <a:pPr lvl="0"/>
            <a:r>
              <a:rPr lang="en-US"/>
              <a:t>Click to edit Master text styles</a:t>
            </a:r>
          </a:p>
        </p:txBody>
      </p:sp>
      <p:sp>
        <p:nvSpPr>
          <p:cNvPr id="5" name="TextBox 4"/>
          <p:cNvSpPr txBox="1"/>
          <p:nvPr userDrawn="1"/>
        </p:nvSpPr>
        <p:spPr>
          <a:xfrm>
            <a:off x="112553" y="6299761"/>
            <a:ext cx="8918893" cy="577081"/>
          </a:xfrm>
          <a:prstGeom prst="rect">
            <a:avLst/>
          </a:prstGeom>
          <a:noFill/>
        </p:spPr>
        <p:txBody>
          <a:bodyPr wrap="square" rtlCol="0">
            <a:spAutoFit/>
          </a:bodyPr>
          <a:lstStyle/>
          <a:p>
            <a:pPr defTabSz="457200">
              <a:defRPr/>
            </a:pPr>
            <a:r>
              <a:rPr lang="en-US" sz="1050" dirty="0">
                <a:solidFill>
                  <a:srgbClr val="102149"/>
                </a:solidFill>
                <a:latin typeface="Calibri" charset="0"/>
                <a:ea typeface="ＭＳ Ｐゴシック" charset="0"/>
              </a:rPr>
              <a:t>For Official Use Only </a:t>
            </a:r>
          </a:p>
          <a:p>
            <a:pPr defTabSz="457200">
              <a:defRPr/>
            </a:pPr>
            <a:r>
              <a:rPr lang="en-US" sz="1050" dirty="0">
                <a:solidFill>
                  <a:srgbClr val="102149"/>
                </a:solidFill>
                <a:latin typeface="Calibri" charset="0"/>
                <a:ea typeface="ＭＳ Ｐゴシック" charset="0"/>
              </a:rPr>
              <a:t>U.S. Property of DoD</a:t>
            </a:r>
          </a:p>
          <a:p>
            <a:pPr defTabSz="457200"/>
            <a:r>
              <a:rPr lang="en-US" sz="1050" dirty="0">
                <a:solidFill>
                  <a:srgbClr val="102149"/>
                </a:solidFill>
                <a:latin typeface="Calibri" charset="0"/>
                <a:ea typeface="ＭＳ Ｐゴシック" charset="0"/>
              </a:rPr>
              <a:t> </a:t>
            </a:r>
          </a:p>
        </p:txBody>
      </p:sp>
    </p:spTree>
    <p:extLst>
      <p:ext uri="{BB962C8B-B14F-4D97-AF65-F5344CB8AC3E}">
        <p14:creationId xmlns:p14="http://schemas.microsoft.com/office/powerpoint/2010/main" val="1813619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image" Target="../media/image1.jpe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image" Target="../media/image1.jpeg"/><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theme" Target="../theme/theme5.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9" descr="WhiteBottomBlueTop.jpg"/>
          <p:cNvPicPr>
            <a:picLocks noChangeAspect="1"/>
          </p:cNvPicPr>
          <p:nvPr/>
        </p:nvPicPr>
        <p:blipFill>
          <a:blip r:embed="rId12" cstate="print"/>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bwMode="auto">
          <a:xfrm>
            <a:off x="2286000" y="0"/>
            <a:ext cx="64008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457200" y="1600201"/>
            <a:ext cx="82296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7010400" y="648100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bg1">
                    <a:lumMod val="50000"/>
                  </a:schemeClr>
                </a:solidFill>
                <a:latin typeface="+mn-lt"/>
              </a:defRPr>
            </a:lvl1pPr>
          </a:lstStyle>
          <a:p>
            <a:pPr>
              <a:defRPr/>
            </a:pPr>
            <a:fld id="{57C43180-0B61-47F4-B05C-FCE8E4CBCD52}" type="slidenum">
              <a:rPr lang="en-US" smtClean="0"/>
              <a:pPr>
                <a:defRPr/>
              </a:pPr>
              <a:t>‹#›</a:t>
            </a:fld>
            <a:endParaRPr lang="en-US" dirty="0"/>
          </a:p>
        </p:txBody>
      </p:sp>
    </p:spTree>
    <p:extLst>
      <p:ext uri="{BB962C8B-B14F-4D97-AF65-F5344CB8AC3E}">
        <p14:creationId xmlns:p14="http://schemas.microsoft.com/office/powerpoint/2010/main" val="1914461739"/>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656" r:id="rId7"/>
    <p:sldLayoutId id="2147483756" r:id="rId8"/>
    <p:sldLayoutId id="2147483768" r:id="rId9"/>
    <p:sldLayoutId id="2147483769" r:id="rId10"/>
  </p:sldLayoutIdLst>
  <p:hf hdr="0" dt="0"/>
  <p:txStyles>
    <p:titleStyle>
      <a:lvl1pPr algn="ctr" rtl="0" eaLnBrk="1" fontAlgn="base" hangingPunct="1">
        <a:spcBef>
          <a:spcPct val="0"/>
        </a:spcBef>
        <a:spcAft>
          <a:spcPct val="0"/>
        </a:spcAft>
        <a:defRPr sz="3200" b="1" kern="1200">
          <a:solidFill>
            <a:schemeClr val="bg1"/>
          </a:solidFill>
          <a:effectLst/>
          <a:latin typeface="Arial" pitchFamily="34" charset="0"/>
          <a:ea typeface="+mj-ea"/>
          <a:cs typeface="Arial" pitchFamily="34" charset="0"/>
        </a:defRPr>
      </a:lvl1pPr>
      <a:lvl2pPr algn="ctr" rtl="0" eaLnBrk="1" fontAlgn="base" hangingPunct="1">
        <a:spcBef>
          <a:spcPct val="0"/>
        </a:spcBef>
        <a:spcAft>
          <a:spcPct val="0"/>
        </a:spcAft>
        <a:defRPr sz="4000" b="1">
          <a:solidFill>
            <a:schemeClr val="bg1"/>
          </a:solidFill>
          <a:effectLst>
            <a:outerShdw blurRad="38100" dist="38100" dir="2700000" algn="tl">
              <a:srgbClr val="C0C0C0"/>
            </a:outerShdw>
          </a:effectLst>
          <a:latin typeface="Arial" pitchFamily="34" charset="0"/>
          <a:cs typeface="Arial" pitchFamily="34" charset="0"/>
        </a:defRPr>
      </a:lvl2pPr>
      <a:lvl3pPr algn="ctr" rtl="0" eaLnBrk="1" fontAlgn="base" hangingPunct="1">
        <a:spcBef>
          <a:spcPct val="0"/>
        </a:spcBef>
        <a:spcAft>
          <a:spcPct val="0"/>
        </a:spcAft>
        <a:defRPr sz="4000" b="1">
          <a:solidFill>
            <a:schemeClr val="bg1"/>
          </a:solidFill>
          <a:effectLst>
            <a:outerShdw blurRad="38100" dist="38100" dir="2700000" algn="tl">
              <a:srgbClr val="C0C0C0"/>
            </a:outerShdw>
          </a:effectLst>
          <a:latin typeface="Arial" pitchFamily="34" charset="0"/>
          <a:cs typeface="Arial" pitchFamily="34" charset="0"/>
        </a:defRPr>
      </a:lvl3pPr>
      <a:lvl4pPr algn="ctr" rtl="0" eaLnBrk="1" fontAlgn="base" hangingPunct="1">
        <a:spcBef>
          <a:spcPct val="0"/>
        </a:spcBef>
        <a:spcAft>
          <a:spcPct val="0"/>
        </a:spcAft>
        <a:defRPr sz="4000" b="1">
          <a:solidFill>
            <a:schemeClr val="bg1"/>
          </a:solidFill>
          <a:effectLst>
            <a:outerShdw blurRad="38100" dist="38100" dir="2700000" algn="tl">
              <a:srgbClr val="C0C0C0"/>
            </a:outerShdw>
          </a:effectLst>
          <a:latin typeface="Arial" pitchFamily="34" charset="0"/>
          <a:cs typeface="Arial" pitchFamily="34" charset="0"/>
        </a:defRPr>
      </a:lvl4pPr>
      <a:lvl5pPr algn="ctr" rtl="0" eaLnBrk="1" fontAlgn="base" hangingPunct="1">
        <a:spcBef>
          <a:spcPct val="0"/>
        </a:spcBef>
        <a:spcAft>
          <a:spcPct val="0"/>
        </a:spcAft>
        <a:defRPr sz="4000" b="1">
          <a:solidFill>
            <a:schemeClr val="bg1"/>
          </a:solidFill>
          <a:effectLst>
            <a:outerShdw blurRad="38100" dist="38100" dir="2700000" algn="tl">
              <a:srgbClr val="C0C0C0"/>
            </a:outerShdw>
          </a:effectLst>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Tx/>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Tx/>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Tx/>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Tx/>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Tx/>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dirty="0"/>
              <a:t>FOR DISTRIBUTION TO ONR AND DCAA ONLY</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C6FA95-751A-41D6-8E11-9E529B18AB25}" type="slidenum">
              <a:rPr lang="en-US" smtClean="0"/>
              <a:t>‹#›</a:t>
            </a:fld>
            <a:endParaRPr lang="en-US" dirty="0"/>
          </a:p>
        </p:txBody>
      </p:sp>
    </p:spTree>
    <p:extLst>
      <p:ext uri="{BB962C8B-B14F-4D97-AF65-F5344CB8AC3E}">
        <p14:creationId xmlns:p14="http://schemas.microsoft.com/office/powerpoint/2010/main" val="168742057"/>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FOR DISTRIBUTION TO ONR AND DCAA ONLY</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CCA93F-2643-4422-93BD-03D385D6FE92}" type="slidenum">
              <a:rPr lang="en-US" smtClean="0"/>
              <a:t>‹#›</a:t>
            </a:fld>
            <a:endParaRPr lang="en-US" dirty="0"/>
          </a:p>
        </p:txBody>
      </p:sp>
    </p:spTree>
    <p:extLst>
      <p:ext uri="{BB962C8B-B14F-4D97-AF65-F5344CB8AC3E}">
        <p14:creationId xmlns:p14="http://schemas.microsoft.com/office/powerpoint/2010/main" val="3619424168"/>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9" descr="WhiteBottomBlueTop.jpg"/>
          <p:cNvPicPr>
            <a:picLocks noChangeAspect="1"/>
          </p:cNvPicPr>
          <p:nvPr/>
        </p:nvPicPr>
        <p:blipFill>
          <a:blip r:embed="rId12" cstate="print"/>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bwMode="auto">
          <a:xfrm>
            <a:off x="2286000" y="0"/>
            <a:ext cx="64008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457200" y="1600201"/>
            <a:ext cx="82296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7010400" y="648100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bg1">
                    <a:lumMod val="50000"/>
                  </a:schemeClr>
                </a:solidFill>
                <a:latin typeface="+mn-lt"/>
              </a:defRPr>
            </a:lvl1pPr>
          </a:lstStyle>
          <a:p>
            <a:pPr>
              <a:defRPr/>
            </a:pPr>
            <a:fld id="{57C43180-0B61-47F4-B05C-FCE8E4CBCD52}" type="slidenum">
              <a:rPr lang="en-US" smtClean="0"/>
              <a:pPr>
                <a:defRPr/>
              </a:pPr>
              <a:t>‹#›</a:t>
            </a:fld>
            <a:endParaRPr lang="en-US" dirty="0"/>
          </a:p>
        </p:txBody>
      </p:sp>
    </p:spTree>
    <p:extLst>
      <p:ext uri="{BB962C8B-B14F-4D97-AF65-F5344CB8AC3E}">
        <p14:creationId xmlns:p14="http://schemas.microsoft.com/office/powerpoint/2010/main" val="662206733"/>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Lst>
  <p:hf hdr="0" dt="0"/>
  <p:txStyles>
    <p:titleStyle>
      <a:lvl1pPr algn="ctr" rtl="0" eaLnBrk="1" fontAlgn="base" hangingPunct="1">
        <a:spcBef>
          <a:spcPct val="0"/>
        </a:spcBef>
        <a:spcAft>
          <a:spcPct val="0"/>
        </a:spcAft>
        <a:defRPr sz="3200" b="1" kern="1200">
          <a:solidFill>
            <a:schemeClr val="bg1"/>
          </a:solidFill>
          <a:effectLst/>
          <a:latin typeface="Arial" pitchFamily="34" charset="0"/>
          <a:ea typeface="+mj-ea"/>
          <a:cs typeface="Arial" pitchFamily="34" charset="0"/>
        </a:defRPr>
      </a:lvl1pPr>
      <a:lvl2pPr algn="ctr" rtl="0" eaLnBrk="1" fontAlgn="base" hangingPunct="1">
        <a:spcBef>
          <a:spcPct val="0"/>
        </a:spcBef>
        <a:spcAft>
          <a:spcPct val="0"/>
        </a:spcAft>
        <a:defRPr sz="4000" b="1">
          <a:solidFill>
            <a:schemeClr val="bg1"/>
          </a:solidFill>
          <a:effectLst>
            <a:outerShdw blurRad="38100" dist="38100" dir="2700000" algn="tl">
              <a:srgbClr val="C0C0C0"/>
            </a:outerShdw>
          </a:effectLst>
          <a:latin typeface="Arial" pitchFamily="34" charset="0"/>
          <a:cs typeface="Arial" pitchFamily="34" charset="0"/>
        </a:defRPr>
      </a:lvl2pPr>
      <a:lvl3pPr algn="ctr" rtl="0" eaLnBrk="1" fontAlgn="base" hangingPunct="1">
        <a:spcBef>
          <a:spcPct val="0"/>
        </a:spcBef>
        <a:spcAft>
          <a:spcPct val="0"/>
        </a:spcAft>
        <a:defRPr sz="4000" b="1">
          <a:solidFill>
            <a:schemeClr val="bg1"/>
          </a:solidFill>
          <a:effectLst>
            <a:outerShdw blurRad="38100" dist="38100" dir="2700000" algn="tl">
              <a:srgbClr val="C0C0C0"/>
            </a:outerShdw>
          </a:effectLst>
          <a:latin typeface="Arial" pitchFamily="34" charset="0"/>
          <a:cs typeface="Arial" pitchFamily="34" charset="0"/>
        </a:defRPr>
      </a:lvl3pPr>
      <a:lvl4pPr algn="ctr" rtl="0" eaLnBrk="1" fontAlgn="base" hangingPunct="1">
        <a:spcBef>
          <a:spcPct val="0"/>
        </a:spcBef>
        <a:spcAft>
          <a:spcPct val="0"/>
        </a:spcAft>
        <a:defRPr sz="4000" b="1">
          <a:solidFill>
            <a:schemeClr val="bg1"/>
          </a:solidFill>
          <a:effectLst>
            <a:outerShdw blurRad="38100" dist="38100" dir="2700000" algn="tl">
              <a:srgbClr val="C0C0C0"/>
            </a:outerShdw>
          </a:effectLst>
          <a:latin typeface="Arial" pitchFamily="34" charset="0"/>
          <a:cs typeface="Arial" pitchFamily="34" charset="0"/>
        </a:defRPr>
      </a:lvl4pPr>
      <a:lvl5pPr algn="ctr" rtl="0" eaLnBrk="1" fontAlgn="base" hangingPunct="1">
        <a:spcBef>
          <a:spcPct val="0"/>
        </a:spcBef>
        <a:spcAft>
          <a:spcPct val="0"/>
        </a:spcAft>
        <a:defRPr sz="4000" b="1">
          <a:solidFill>
            <a:schemeClr val="bg1"/>
          </a:solidFill>
          <a:effectLst>
            <a:outerShdw blurRad="38100" dist="38100" dir="2700000" algn="tl">
              <a:srgbClr val="C0C0C0"/>
            </a:outerShdw>
          </a:effectLst>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Tx/>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Tx/>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Tx/>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Tx/>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Tx/>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9" descr="WhiteBottomBlueTop.jpg"/>
          <p:cNvPicPr>
            <a:picLocks noChangeAspect="1"/>
          </p:cNvPicPr>
          <p:nvPr/>
        </p:nvPicPr>
        <p:blipFill>
          <a:blip r:embed="rId12" cstate="print"/>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bwMode="auto">
          <a:xfrm>
            <a:off x="2286000" y="0"/>
            <a:ext cx="64008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457200" y="1600201"/>
            <a:ext cx="82296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7010400" y="648100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bg1">
                    <a:lumMod val="50000"/>
                  </a:schemeClr>
                </a:solidFill>
                <a:latin typeface="+mn-lt"/>
              </a:defRPr>
            </a:lvl1pPr>
          </a:lstStyle>
          <a:p>
            <a:pPr>
              <a:defRPr/>
            </a:pPr>
            <a:fld id="{57C43180-0B61-47F4-B05C-FCE8E4CBCD52}" type="slidenum">
              <a:rPr lang="en-US" smtClean="0"/>
              <a:pPr>
                <a:defRPr/>
              </a:pPr>
              <a:t>‹#›</a:t>
            </a:fld>
            <a:endParaRPr lang="en-US" dirty="0"/>
          </a:p>
        </p:txBody>
      </p:sp>
    </p:spTree>
    <p:extLst>
      <p:ext uri="{BB962C8B-B14F-4D97-AF65-F5344CB8AC3E}">
        <p14:creationId xmlns:p14="http://schemas.microsoft.com/office/powerpoint/2010/main" val="3170476651"/>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Lst>
  <p:hf hdr="0" dt="0"/>
  <p:txStyles>
    <p:titleStyle>
      <a:lvl1pPr algn="ctr" rtl="0" eaLnBrk="1" fontAlgn="base" hangingPunct="1">
        <a:spcBef>
          <a:spcPct val="0"/>
        </a:spcBef>
        <a:spcAft>
          <a:spcPct val="0"/>
        </a:spcAft>
        <a:defRPr sz="3200" b="1" kern="1200">
          <a:solidFill>
            <a:schemeClr val="bg1"/>
          </a:solidFill>
          <a:effectLst/>
          <a:latin typeface="Arial" pitchFamily="34" charset="0"/>
          <a:ea typeface="+mj-ea"/>
          <a:cs typeface="Arial" pitchFamily="34" charset="0"/>
        </a:defRPr>
      </a:lvl1pPr>
      <a:lvl2pPr algn="ctr" rtl="0" eaLnBrk="1" fontAlgn="base" hangingPunct="1">
        <a:spcBef>
          <a:spcPct val="0"/>
        </a:spcBef>
        <a:spcAft>
          <a:spcPct val="0"/>
        </a:spcAft>
        <a:defRPr sz="4000" b="1">
          <a:solidFill>
            <a:schemeClr val="bg1"/>
          </a:solidFill>
          <a:effectLst>
            <a:outerShdw blurRad="38100" dist="38100" dir="2700000" algn="tl">
              <a:srgbClr val="C0C0C0"/>
            </a:outerShdw>
          </a:effectLst>
          <a:latin typeface="Arial" pitchFamily="34" charset="0"/>
          <a:cs typeface="Arial" pitchFamily="34" charset="0"/>
        </a:defRPr>
      </a:lvl2pPr>
      <a:lvl3pPr algn="ctr" rtl="0" eaLnBrk="1" fontAlgn="base" hangingPunct="1">
        <a:spcBef>
          <a:spcPct val="0"/>
        </a:spcBef>
        <a:spcAft>
          <a:spcPct val="0"/>
        </a:spcAft>
        <a:defRPr sz="4000" b="1">
          <a:solidFill>
            <a:schemeClr val="bg1"/>
          </a:solidFill>
          <a:effectLst>
            <a:outerShdw blurRad="38100" dist="38100" dir="2700000" algn="tl">
              <a:srgbClr val="C0C0C0"/>
            </a:outerShdw>
          </a:effectLst>
          <a:latin typeface="Arial" pitchFamily="34" charset="0"/>
          <a:cs typeface="Arial" pitchFamily="34" charset="0"/>
        </a:defRPr>
      </a:lvl3pPr>
      <a:lvl4pPr algn="ctr" rtl="0" eaLnBrk="1" fontAlgn="base" hangingPunct="1">
        <a:spcBef>
          <a:spcPct val="0"/>
        </a:spcBef>
        <a:spcAft>
          <a:spcPct val="0"/>
        </a:spcAft>
        <a:defRPr sz="4000" b="1">
          <a:solidFill>
            <a:schemeClr val="bg1"/>
          </a:solidFill>
          <a:effectLst>
            <a:outerShdw blurRad="38100" dist="38100" dir="2700000" algn="tl">
              <a:srgbClr val="C0C0C0"/>
            </a:outerShdw>
          </a:effectLst>
          <a:latin typeface="Arial" pitchFamily="34" charset="0"/>
          <a:cs typeface="Arial" pitchFamily="34" charset="0"/>
        </a:defRPr>
      </a:lvl4pPr>
      <a:lvl5pPr algn="ctr" rtl="0" eaLnBrk="1" fontAlgn="base" hangingPunct="1">
        <a:spcBef>
          <a:spcPct val="0"/>
        </a:spcBef>
        <a:spcAft>
          <a:spcPct val="0"/>
        </a:spcAft>
        <a:defRPr sz="4000" b="1">
          <a:solidFill>
            <a:schemeClr val="bg1"/>
          </a:solidFill>
          <a:effectLst>
            <a:outerShdw blurRad="38100" dist="38100" dir="2700000" algn="tl">
              <a:srgbClr val="C0C0C0"/>
            </a:outerShdw>
          </a:effectLst>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Tx/>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Tx/>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Tx/>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Tx/>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Tx/>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3" Type="http://schemas.openxmlformats.org/officeDocument/2006/relationships/hyperlink" Target="https://www.onr.navy.mil/work-with-us/manage-your-award/manage-grant-award" TargetMode="External"/><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 y="2590800"/>
            <a:ext cx="8915400" cy="1524000"/>
          </a:xfrm>
        </p:spPr>
        <p:txBody>
          <a:bodyPr/>
          <a:lstStyle/>
          <a:p>
            <a:r>
              <a:rPr lang="en-US" sz="2800" dirty="0">
                <a:solidFill>
                  <a:schemeClr val="bg1"/>
                </a:solidFill>
              </a:rPr>
              <a:t>Office of Naval Research Update</a:t>
            </a:r>
            <a:br>
              <a:rPr lang="en-US" sz="2800" dirty="0">
                <a:solidFill>
                  <a:schemeClr val="bg1"/>
                </a:solidFill>
              </a:rPr>
            </a:br>
            <a:br>
              <a:rPr lang="en-US" sz="2800" dirty="0">
                <a:solidFill>
                  <a:schemeClr val="bg1"/>
                </a:solidFill>
              </a:rPr>
            </a:br>
            <a:r>
              <a:rPr lang="en-US" sz="2800" dirty="0">
                <a:solidFill>
                  <a:schemeClr val="bg1"/>
                </a:solidFill>
              </a:rPr>
              <a:t>National Conference on College Cost Accounting</a:t>
            </a:r>
          </a:p>
        </p:txBody>
      </p:sp>
      <p:sp>
        <p:nvSpPr>
          <p:cNvPr id="3" name="TextBox 2"/>
          <p:cNvSpPr txBox="1"/>
          <p:nvPr/>
        </p:nvSpPr>
        <p:spPr>
          <a:xfrm>
            <a:off x="2895600" y="5208657"/>
            <a:ext cx="5943600" cy="830997"/>
          </a:xfrm>
          <a:prstGeom prst="rect">
            <a:avLst/>
          </a:prstGeom>
          <a:noFill/>
        </p:spPr>
        <p:txBody>
          <a:bodyPr wrap="square" rtlCol="0">
            <a:spAutoFit/>
          </a:bodyPr>
          <a:lstStyle/>
          <a:p>
            <a:pPr algn="r"/>
            <a:r>
              <a:rPr lang="en-US" sz="1600" b="1" dirty="0">
                <a:solidFill>
                  <a:schemeClr val="bg1"/>
                </a:solidFill>
              </a:rPr>
              <a:t>October 2024</a:t>
            </a:r>
          </a:p>
          <a:p>
            <a:pPr algn="r"/>
            <a:r>
              <a:rPr lang="en-US" sz="1600" b="1" dirty="0">
                <a:solidFill>
                  <a:schemeClr val="bg1"/>
                </a:solidFill>
              </a:rPr>
              <a:t>Presented by:  Beth Snyder, IDC Branch</a:t>
            </a:r>
          </a:p>
          <a:p>
            <a:pPr algn="r"/>
            <a:r>
              <a:rPr lang="en-US" sz="1600" b="1" dirty="0">
                <a:solidFill>
                  <a:schemeClr val="bg1"/>
                </a:solidFill>
              </a:rPr>
              <a:t>Betty Tingle, IDC Branch</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590800" y="152400"/>
            <a:ext cx="6172200" cy="762000"/>
          </a:xfrm>
        </p:spPr>
        <p:txBody>
          <a:bodyPr/>
          <a:lstStyle/>
          <a:p>
            <a:pPr algn="r"/>
            <a:r>
              <a:rPr lang="en-US" sz="2800" dirty="0"/>
              <a:t>ONR Changes due to UG Revisions</a:t>
            </a:r>
          </a:p>
        </p:txBody>
      </p:sp>
      <p:sp>
        <p:nvSpPr>
          <p:cNvPr id="9" name="Content Placeholder 8"/>
          <p:cNvSpPr>
            <a:spLocks noGrp="1"/>
          </p:cNvSpPr>
          <p:nvPr>
            <p:ph idx="1"/>
          </p:nvPr>
        </p:nvSpPr>
        <p:spPr>
          <a:xfrm>
            <a:off x="457200" y="1066800"/>
            <a:ext cx="8229600" cy="5059363"/>
          </a:xfrm>
        </p:spPr>
        <p:txBody>
          <a:bodyPr/>
          <a:lstStyle/>
          <a:p>
            <a:pPr marL="0" indent="0">
              <a:buNone/>
            </a:pPr>
            <a:r>
              <a:rPr lang="en-US" sz="3600" b="1" dirty="0"/>
              <a:t>RATE EXTENSIONS</a:t>
            </a:r>
          </a:p>
          <a:p>
            <a:pPr marL="0" indent="0">
              <a:buNone/>
            </a:pPr>
            <a:endParaRPr lang="en-US" sz="2000" b="1" dirty="0"/>
          </a:p>
          <a:p>
            <a:r>
              <a:rPr lang="en-US" dirty="0"/>
              <a:t>For extension agreements signed before October 1, 2024 we will use the base contained in the most recent rate agreement.</a:t>
            </a:r>
          </a:p>
          <a:p>
            <a:r>
              <a:rPr lang="en-US" dirty="0"/>
              <a:t>After October 1, 2024, if an organization requests an extension, we will only consider approval of the extension if the organization is agreeable to using the base on the most recent negotiation agreement.</a:t>
            </a:r>
          </a:p>
          <a:p>
            <a:endParaRPr lang="en-US" dirty="0"/>
          </a:p>
          <a:p>
            <a:pPr marL="0" indent="0">
              <a:buNone/>
            </a:pPr>
            <a:endParaRPr lang="en-US" sz="2400" dirty="0"/>
          </a:p>
          <a:p>
            <a:pPr marL="0" indent="0">
              <a:buNone/>
            </a:pPr>
            <a:endParaRPr lang="en-US" sz="2400" dirty="0"/>
          </a:p>
          <a:p>
            <a:pPr marL="0" indent="0">
              <a:buNone/>
            </a:pPr>
            <a:endParaRPr lang="en-US" sz="2400" dirty="0"/>
          </a:p>
        </p:txBody>
      </p:sp>
      <p:sp>
        <p:nvSpPr>
          <p:cNvPr id="10" name="TextBox 9"/>
          <p:cNvSpPr txBox="1"/>
          <p:nvPr/>
        </p:nvSpPr>
        <p:spPr>
          <a:xfrm>
            <a:off x="2438400" y="6248400"/>
            <a:ext cx="4114800" cy="276999"/>
          </a:xfrm>
          <a:prstGeom prst="rect">
            <a:avLst/>
          </a:prstGeom>
          <a:noFill/>
        </p:spPr>
        <p:txBody>
          <a:bodyPr wrap="square" rtlCol="0">
            <a:spAutoFit/>
          </a:bodyPr>
          <a:lstStyle/>
          <a:p>
            <a:pPr lvl="0" algn="ctr" fontAlgn="auto">
              <a:spcBef>
                <a:spcPts val="0"/>
              </a:spcBef>
              <a:spcAft>
                <a:spcPts val="0"/>
              </a:spcAft>
              <a:defRPr/>
            </a:pPr>
            <a:r>
              <a:rPr lang="en-US" sz="1200" dirty="0">
                <a:solidFill>
                  <a:prstClr val="black"/>
                </a:solidFill>
                <a:latin typeface="Calibri"/>
              </a:rPr>
              <a:t>DISTRIBUTION STATEMENT A. Approved for public release</a:t>
            </a:r>
          </a:p>
        </p:txBody>
      </p:sp>
    </p:spTree>
    <p:extLst>
      <p:ext uri="{BB962C8B-B14F-4D97-AF65-F5344CB8AC3E}">
        <p14:creationId xmlns:p14="http://schemas.microsoft.com/office/powerpoint/2010/main" val="3021731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590800" y="152400"/>
            <a:ext cx="6172200" cy="762000"/>
          </a:xfrm>
        </p:spPr>
        <p:txBody>
          <a:bodyPr/>
          <a:lstStyle/>
          <a:p>
            <a:pPr algn="r"/>
            <a:r>
              <a:rPr lang="en-US" sz="2800" dirty="0"/>
              <a:t>ONR Changes due to UG Revisions</a:t>
            </a:r>
          </a:p>
        </p:txBody>
      </p:sp>
      <p:sp>
        <p:nvSpPr>
          <p:cNvPr id="9" name="Content Placeholder 8"/>
          <p:cNvSpPr>
            <a:spLocks noGrp="1"/>
          </p:cNvSpPr>
          <p:nvPr>
            <p:ph idx="1"/>
          </p:nvPr>
        </p:nvSpPr>
        <p:spPr>
          <a:xfrm>
            <a:off x="457200" y="1066800"/>
            <a:ext cx="8229600" cy="5059363"/>
          </a:xfrm>
        </p:spPr>
        <p:txBody>
          <a:bodyPr/>
          <a:lstStyle/>
          <a:p>
            <a:pPr marL="0" indent="0">
              <a:buNone/>
            </a:pPr>
            <a:r>
              <a:rPr lang="en-US" sz="3600" b="1" dirty="0"/>
              <a:t>FORWARD PRICING F&amp;A RATES</a:t>
            </a:r>
          </a:p>
          <a:p>
            <a:r>
              <a:rPr lang="en-US" sz="2800" dirty="0"/>
              <a:t>ONR does not intend to re-issue any existing rate agreements to apply the new MTDC base.</a:t>
            </a:r>
          </a:p>
          <a:p>
            <a:r>
              <a:rPr lang="en-US" sz="2800" dirty="0"/>
              <a:t>For proposals submitted prior to October 1, ONR will use the proposed base.  Please note, however, that the new MTDC base cannot be used for Fiscal Years beginning prior to  October 1, 2024.</a:t>
            </a:r>
          </a:p>
          <a:p>
            <a:r>
              <a:rPr lang="en-US" sz="2800" dirty="0"/>
              <a:t>For proposals submitted after October 1, we will process using the proposed base (which will need to include the new subaward threshold</a:t>
            </a:r>
            <a:r>
              <a:rPr lang="en-US" dirty="0"/>
              <a:t>).</a:t>
            </a:r>
          </a:p>
          <a:p>
            <a:endParaRPr lang="en-US" dirty="0"/>
          </a:p>
          <a:p>
            <a:pPr marL="0" indent="0">
              <a:buNone/>
            </a:pPr>
            <a:endParaRPr lang="en-US" sz="2400" dirty="0"/>
          </a:p>
          <a:p>
            <a:pPr marL="0" indent="0">
              <a:buNone/>
            </a:pPr>
            <a:endParaRPr lang="en-US" sz="2400" dirty="0"/>
          </a:p>
          <a:p>
            <a:pPr marL="0" indent="0">
              <a:buNone/>
            </a:pPr>
            <a:endParaRPr lang="en-US" sz="2400" dirty="0"/>
          </a:p>
        </p:txBody>
      </p:sp>
      <p:sp>
        <p:nvSpPr>
          <p:cNvPr id="10" name="TextBox 9"/>
          <p:cNvSpPr txBox="1"/>
          <p:nvPr/>
        </p:nvSpPr>
        <p:spPr>
          <a:xfrm>
            <a:off x="2438400" y="6248400"/>
            <a:ext cx="4114800" cy="276999"/>
          </a:xfrm>
          <a:prstGeom prst="rect">
            <a:avLst/>
          </a:prstGeom>
          <a:noFill/>
        </p:spPr>
        <p:txBody>
          <a:bodyPr wrap="square" rtlCol="0">
            <a:spAutoFit/>
          </a:bodyPr>
          <a:lstStyle/>
          <a:p>
            <a:pPr lvl="0" algn="ctr" fontAlgn="auto">
              <a:spcBef>
                <a:spcPts val="0"/>
              </a:spcBef>
              <a:spcAft>
                <a:spcPts val="0"/>
              </a:spcAft>
              <a:defRPr/>
            </a:pPr>
            <a:r>
              <a:rPr lang="en-US" sz="1200" dirty="0">
                <a:solidFill>
                  <a:prstClr val="black"/>
                </a:solidFill>
                <a:latin typeface="Calibri"/>
              </a:rPr>
              <a:t>DISTRIBUTION STATEMENT A. Approved for public release</a:t>
            </a:r>
          </a:p>
        </p:txBody>
      </p:sp>
    </p:spTree>
    <p:extLst>
      <p:ext uri="{BB962C8B-B14F-4D97-AF65-F5344CB8AC3E}">
        <p14:creationId xmlns:p14="http://schemas.microsoft.com/office/powerpoint/2010/main" val="3828598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895600" y="228600"/>
            <a:ext cx="5791200" cy="457200"/>
          </a:xfrm>
        </p:spPr>
        <p:txBody>
          <a:bodyPr/>
          <a:lstStyle/>
          <a:p>
            <a:pPr algn="r"/>
            <a:r>
              <a:rPr lang="en-US" sz="2400" dirty="0"/>
              <a:t>ONR Timeframes and Processes</a:t>
            </a:r>
            <a:endParaRPr lang="en-US" dirty="0"/>
          </a:p>
        </p:txBody>
      </p:sp>
      <p:sp>
        <p:nvSpPr>
          <p:cNvPr id="9" name="Content Placeholder 8"/>
          <p:cNvSpPr>
            <a:spLocks noGrp="1"/>
          </p:cNvSpPr>
          <p:nvPr>
            <p:ph idx="1"/>
          </p:nvPr>
        </p:nvSpPr>
        <p:spPr/>
        <p:txBody>
          <a:bodyPr/>
          <a:lstStyle/>
          <a:p>
            <a:pPr marL="0" indent="0">
              <a:buNone/>
            </a:pPr>
            <a:r>
              <a:rPr lang="en-US" sz="3600" b="1" dirty="0"/>
              <a:t>University Timeframes</a:t>
            </a:r>
          </a:p>
          <a:p>
            <a:pPr marL="0" indent="0">
              <a:buNone/>
            </a:pPr>
            <a:r>
              <a:rPr lang="en-US" b="1" dirty="0"/>
              <a:t>Forward Pricing</a:t>
            </a:r>
          </a:p>
          <a:p>
            <a:r>
              <a:rPr lang="en-US" dirty="0"/>
              <a:t>Submit proposals </a:t>
            </a:r>
            <a:r>
              <a:rPr lang="en-US" b="1" dirty="0"/>
              <a:t>6 months </a:t>
            </a:r>
            <a:r>
              <a:rPr lang="en-US" dirty="0"/>
              <a:t>before their fiscal year begins, not less than 4 months before.  </a:t>
            </a:r>
          </a:p>
          <a:p>
            <a:r>
              <a:rPr lang="en-US" dirty="0"/>
              <a:t>Based upon </a:t>
            </a:r>
            <a:r>
              <a:rPr lang="en-US" b="1" dirty="0"/>
              <a:t>most recently completed fiscal year (FY25 based upon FY23) and any accounting or business changes</a:t>
            </a:r>
            <a:r>
              <a:rPr lang="en-US" dirty="0"/>
              <a:t>.  </a:t>
            </a:r>
          </a:p>
          <a:p>
            <a:endParaRPr lang="en-US" sz="1200" dirty="0"/>
          </a:p>
          <a:p>
            <a:pPr marL="0" indent="0">
              <a:buNone/>
            </a:pPr>
            <a:endParaRPr lang="en-US" sz="2400" b="1" dirty="0"/>
          </a:p>
          <a:p>
            <a:pPr marL="0" indent="0">
              <a:buNone/>
            </a:pPr>
            <a:endParaRPr lang="en-US" sz="2400" b="1" dirty="0"/>
          </a:p>
          <a:p>
            <a:pPr marL="0" indent="0">
              <a:buNone/>
            </a:pPr>
            <a:endParaRPr lang="en-US" sz="2400" b="1" dirty="0"/>
          </a:p>
        </p:txBody>
      </p:sp>
      <p:sp>
        <p:nvSpPr>
          <p:cNvPr id="10" name="TextBox 9"/>
          <p:cNvSpPr txBox="1"/>
          <p:nvPr/>
        </p:nvSpPr>
        <p:spPr>
          <a:xfrm>
            <a:off x="2590800" y="6248400"/>
            <a:ext cx="3962400" cy="276999"/>
          </a:xfrm>
          <a:prstGeom prst="rect">
            <a:avLst/>
          </a:prstGeom>
          <a:noFill/>
        </p:spPr>
        <p:txBody>
          <a:bodyPr wrap="square" rtlCol="0">
            <a:spAutoFit/>
          </a:bodyPr>
          <a:lstStyle/>
          <a:p>
            <a:pPr lvl="0" algn="ctr" fontAlgn="auto">
              <a:spcBef>
                <a:spcPts val="0"/>
              </a:spcBef>
              <a:spcAft>
                <a:spcPts val="0"/>
              </a:spcAft>
              <a:defRPr/>
            </a:pPr>
            <a:r>
              <a:rPr lang="en-US" sz="1200" dirty="0">
                <a:solidFill>
                  <a:prstClr val="black"/>
                </a:solidFill>
                <a:latin typeface="Calibri"/>
              </a:rPr>
              <a:t>DISTRIBUTION STATEMENT A. Approved for public release</a:t>
            </a:r>
          </a:p>
        </p:txBody>
      </p:sp>
    </p:spTree>
    <p:extLst>
      <p:ext uri="{BB962C8B-B14F-4D97-AF65-F5344CB8AC3E}">
        <p14:creationId xmlns:p14="http://schemas.microsoft.com/office/powerpoint/2010/main" val="1138846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895600" y="228600"/>
            <a:ext cx="5791200" cy="457200"/>
          </a:xfrm>
        </p:spPr>
        <p:txBody>
          <a:bodyPr/>
          <a:lstStyle/>
          <a:p>
            <a:pPr algn="r"/>
            <a:r>
              <a:rPr lang="en-US" sz="2400" dirty="0"/>
              <a:t>ONR Timeframes and Processes</a:t>
            </a:r>
            <a:endParaRPr lang="en-US" dirty="0"/>
          </a:p>
        </p:txBody>
      </p:sp>
      <p:sp>
        <p:nvSpPr>
          <p:cNvPr id="9" name="Content Placeholder 8"/>
          <p:cNvSpPr>
            <a:spLocks noGrp="1"/>
          </p:cNvSpPr>
          <p:nvPr>
            <p:ph idx="1"/>
          </p:nvPr>
        </p:nvSpPr>
        <p:spPr/>
        <p:txBody>
          <a:bodyPr/>
          <a:lstStyle/>
          <a:p>
            <a:pPr marL="0" indent="0">
              <a:buNone/>
            </a:pPr>
            <a:r>
              <a:rPr lang="en-US" sz="3600" b="1" dirty="0"/>
              <a:t>University Timeframes (Continued)</a:t>
            </a:r>
          </a:p>
          <a:p>
            <a:pPr marL="0" indent="0">
              <a:buNone/>
            </a:pPr>
            <a:r>
              <a:rPr lang="en-US" b="1" dirty="0"/>
              <a:t>Forward Pricing</a:t>
            </a:r>
          </a:p>
          <a:p>
            <a:pPr marL="0" indent="0">
              <a:buNone/>
            </a:pPr>
            <a:endParaRPr lang="en-US" sz="2000" b="1" dirty="0"/>
          </a:p>
          <a:p>
            <a:r>
              <a:rPr lang="en-US" dirty="0"/>
              <a:t>Ideally ONR negotiates rates </a:t>
            </a:r>
            <a:r>
              <a:rPr lang="en-US" b="1" dirty="0"/>
              <a:t>BEFORE</a:t>
            </a:r>
            <a:r>
              <a:rPr lang="en-US" dirty="0"/>
              <a:t> the university fiscal year begins.</a:t>
            </a:r>
          </a:p>
          <a:p>
            <a:endParaRPr lang="en-US" sz="1800" dirty="0"/>
          </a:p>
          <a:p>
            <a:r>
              <a:rPr lang="en-US" b="1" dirty="0"/>
              <a:t>Not later than </a:t>
            </a:r>
            <a:r>
              <a:rPr lang="en-US" dirty="0"/>
              <a:t>the last day of the University’s fiscal year (for fixed or predetermined rates).</a:t>
            </a:r>
            <a:endParaRPr lang="en-US" sz="1200" dirty="0"/>
          </a:p>
          <a:p>
            <a:pPr marL="0" indent="0">
              <a:buNone/>
            </a:pPr>
            <a:endParaRPr lang="en-US" sz="2400" b="1" dirty="0"/>
          </a:p>
          <a:p>
            <a:pPr marL="0" indent="0">
              <a:buNone/>
            </a:pPr>
            <a:endParaRPr lang="en-US" sz="2400" b="1" dirty="0"/>
          </a:p>
          <a:p>
            <a:pPr marL="0" indent="0">
              <a:buNone/>
            </a:pPr>
            <a:endParaRPr lang="en-US" sz="2400" b="1" dirty="0"/>
          </a:p>
        </p:txBody>
      </p:sp>
      <p:sp>
        <p:nvSpPr>
          <p:cNvPr id="10" name="TextBox 9"/>
          <p:cNvSpPr txBox="1"/>
          <p:nvPr/>
        </p:nvSpPr>
        <p:spPr>
          <a:xfrm>
            <a:off x="2667000" y="6248400"/>
            <a:ext cx="3886200" cy="276999"/>
          </a:xfrm>
          <a:prstGeom prst="rect">
            <a:avLst/>
          </a:prstGeom>
          <a:noFill/>
        </p:spPr>
        <p:txBody>
          <a:bodyPr wrap="square" rtlCol="0">
            <a:spAutoFit/>
          </a:bodyPr>
          <a:lstStyle/>
          <a:p>
            <a:pPr lvl="0" algn="ctr" fontAlgn="auto">
              <a:spcBef>
                <a:spcPts val="0"/>
              </a:spcBef>
              <a:spcAft>
                <a:spcPts val="0"/>
              </a:spcAft>
              <a:defRPr/>
            </a:pPr>
            <a:r>
              <a:rPr lang="en-US" sz="1200" dirty="0">
                <a:solidFill>
                  <a:prstClr val="black"/>
                </a:solidFill>
                <a:latin typeface="Calibri"/>
              </a:rPr>
              <a:t>DISTRIBUTION STATEMENT A. Approved for public release</a:t>
            </a:r>
          </a:p>
        </p:txBody>
      </p:sp>
    </p:spTree>
    <p:extLst>
      <p:ext uri="{BB962C8B-B14F-4D97-AF65-F5344CB8AC3E}">
        <p14:creationId xmlns:p14="http://schemas.microsoft.com/office/powerpoint/2010/main" val="1704859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895600" y="228600"/>
            <a:ext cx="5791200" cy="457200"/>
          </a:xfrm>
        </p:spPr>
        <p:txBody>
          <a:bodyPr/>
          <a:lstStyle/>
          <a:p>
            <a:pPr algn="r"/>
            <a:r>
              <a:rPr lang="en-US" sz="2400" dirty="0"/>
              <a:t>ONR Timeframes and Processes</a:t>
            </a:r>
            <a:endParaRPr lang="en-US" dirty="0"/>
          </a:p>
        </p:txBody>
      </p:sp>
      <p:sp>
        <p:nvSpPr>
          <p:cNvPr id="9" name="Content Placeholder 8"/>
          <p:cNvSpPr>
            <a:spLocks noGrp="1"/>
          </p:cNvSpPr>
          <p:nvPr>
            <p:ph idx="1"/>
          </p:nvPr>
        </p:nvSpPr>
        <p:spPr/>
        <p:txBody>
          <a:bodyPr/>
          <a:lstStyle/>
          <a:p>
            <a:pPr marL="0" indent="0">
              <a:buNone/>
            </a:pPr>
            <a:r>
              <a:rPr lang="en-US" sz="3600" b="1" dirty="0"/>
              <a:t>University Timeframes (Continued)</a:t>
            </a:r>
          </a:p>
          <a:p>
            <a:endParaRPr lang="en-US" sz="1200" dirty="0"/>
          </a:p>
          <a:p>
            <a:pPr marL="0" indent="0">
              <a:buNone/>
            </a:pPr>
            <a:r>
              <a:rPr lang="en-US" b="1" dirty="0"/>
              <a:t>Actual CFW Proposals </a:t>
            </a:r>
            <a:r>
              <a:rPr lang="en-US" dirty="0"/>
              <a:t>– submit within the six-month period following the expiration of its fiscal year.</a:t>
            </a:r>
          </a:p>
          <a:p>
            <a:pPr marL="0" indent="0">
              <a:buNone/>
            </a:pPr>
            <a:endParaRPr lang="en-US" sz="2400" b="1" dirty="0"/>
          </a:p>
          <a:p>
            <a:pPr marL="0" indent="0">
              <a:buNone/>
            </a:pPr>
            <a:endParaRPr lang="en-US" sz="2400" b="1" dirty="0"/>
          </a:p>
          <a:p>
            <a:pPr marL="0" indent="0">
              <a:buNone/>
            </a:pPr>
            <a:endParaRPr lang="en-US" sz="2400" b="1" dirty="0"/>
          </a:p>
        </p:txBody>
      </p:sp>
      <p:sp>
        <p:nvSpPr>
          <p:cNvPr id="10" name="TextBox 9"/>
          <p:cNvSpPr txBox="1"/>
          <p:nvPr/>
        </p:nvSpPr>
        <p:spPr>
          <a:xfrm>
            <a:off x="2895600" y="6248400"/>
            <a:ext cx="4038600" cy="707886"/>
          </a:xfrm>
          <a:prstGeom prst="rect">
            <a:avLst/>
          </a:prstGeom>
          <a:noFill/>
        </p:spPr>
        <p:txBody>
          <a:bodyPr wrap="square" rtlCol="0">
            <a:spAutoFit/>
          </a:bodyPr>
          <a:lstStyle/>
          <a:p>
            <a:pPr algn="ctr"/>
            <a:endParaRPr lang="en-US" sz="1000" dirty="0"/>
          </a:p>
          <a:p>
            <a:pPr lvl="0" algn="ctr" fontAlgn="auto">
              <a:spcBef>
                <a:spcPts val="0"/>
              </a:spcBef>
              <a:spcAft>
                <a:spcPts val="0"/>
              </a:spcAft>
              <a:defRPr/>
            </a:pPr>
            <a:r>
              <a:rPr lang="en-US" sz="1200" dirty="0">
                <a:solidFill>
                  <a:prstClr val="black"/>
                </a:solidFill>
                <a:latin typeface="Calibri"/>
              </a:rPr>
              <a:t>DISTRIBUTION STATEMENT A. Approved for public release</a:t>
            </a:r>
          </a:p>
          <a:p>
            <a:endParaRPr lang="en-US" dirty="0"/>
          </a:p>
        </p:txBody>
      </p:sp>
    </p:spTree>
    <p:extLst>
      <p:ext uri="{BB962C8B-B14F-4D97-AF65-F5344CB8AC3E}">
        <p14:creationId xmlns:p14="http://schemas.microsoft.com/office/powerpoint/2010/main" val="2313111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895600" y="228600"/>
            <a:ext cx="5791200" cy="457200"/>
          </a:xfrm>
        </p:spPr>
        <p:txBody>
          <a:bodyPr/>
          <a:lstStyle/>
          <a:p>
            <a:pPr algn="r"/>
            <a:r>
              <a:rPr lang="en-US" sz="2400" dirty="0"/>
              <a:t>ONR Timeframes and Processes</a:t>
            </a:r>
            <a:endParaRPr lang="en-US" dirty="0"/>
          </a:p>
        </p:txBody>
      </p:sp>
      <p:sp>
        <p:nvSpPr>
          <p:cNvPr id="9" name="Content Placeholder 8"/>
          <p:cNvSpPr>
            <a:spLocks noGrp="1"/>
          </p:cNvSpPr>
          <p:nvPr>
            <p:ph idx="1"/>
          </p:nvPr>
        </p:nvSpPr>
        <p:spPr>
          <a:xfrm>
            <a:off x="485899" y="1600200"/>
            <a:ext cx="8229600" cy="4525963"/>
          </a:xfrm>
        </p:spPr>
        <p:txBody>
          <a:bodyPr/>
          <a:lstStyle/>
          <a:p>
            <a:pPr marL="0" indent="0">
              <a:buNone/>
            </a:pPr>
            <a:r>
              <a:rPr lang="en-US" sz="3600" b="1" dirty="0"/>
              <a:t>University Timeframes (Continued)</a:t>
            </a:r>
          </a:p>
          <a:p>
            <a:pPr marL="0" indent="0">
              <a:buNone/>
            </a:pPr>
            <a:r>
              <a:rPr lang="en-US" b="1" dirty="0"/>
              <a:t>Audit Request </a:t>
            </a:r>
            <a:r>
              <a:rPr lang="en-US" dirty="0"/>
              <a:t>– sent out within one week of receiving proposal, usually sooner.</a:t>
            </a:r>
          </a:p>
          <a:p>
            <a:pPr lvl="1">
              <a:buFont typeface="Wingdings" panose="05000000000000000000" pitchFamily="2" charset="2"/>
              <a:buChar char="§"/>
            </a:pPr>
            <a:r>
              <a:rPr lang="en-US" sz="3200" dirty="0"/>
              <a:t>Request </a:t>
            </a:r>
            <a:r>
              <a:rPr lang="en-US" sz="3200" b="1" dirty="0"/>
              <a:t>90 days </a:t>
            </a:r>
            <a:r>
              <a:rPr lang="en-US" sz="3200" dirty="0"/>
              <a:t>for completion of Forward Pricing audit.</a:t>
            </a:r>
          </a:p>
          <a:p>
            <a:pPr lvl="1">
              <a:buFont typeface="Wingdings" panose="05000000000000000000" pitchFamily="2" charset="2"/>
              <a:buChar char="§"/>
            </a:pPr>
            <a:r>
              <a:rPr lang="en-US" sz="3200" dirty="0"/>
              <a:t>Request </a:t>
            </a:r>
            <a:r>
              <a:rPr lang="en-US" sz="3200" b="1" dirty="0"/>
              <a:t>12 months </a:t>
            </a:r>
            <a:r>
              <a:rPr lang="en-US" sz="3200" dirty="0"/>
              <a:t>for completion of CFW audit.  </a:t>
            </a:r>
          </a:p>
          <a:p>
            <a:pPr lvl="1">
              <a:buFont typeface="Wingdings" panose="05000000000000000000" pitchFamily="2" charset="2"/>
              <a:buChar char="§"/>
            </a:pPr>
            <a:r>
              <a:rPr lang="en-US" sz="3200" dirty="0"/>
              <a:t>Extensions</a:t>
            </a:r>
          </a:p>
        </p:txBody>
      </p:sp>
      <p:sp>
        <p:nvSpPr>
          <p:cNvPr id="10" name="TextBox 9"/>
          <p:cNvSpPr txBox="1"/>
          <p:nvPr/>
        </p:nvSpPr>
        <p:spPr>
          <a:xfrm>
            <a:off x="2895600" y="6248400"/>
            <a:ext cx="3962400" cy="707886"/>
          </a:xfrm>
          <a:prstGeom prst="rect">
            <a:avLst/>
          </a:prstGeom>
          <a:noFill/>
        </p:spPr>
        <p:txBody>
          <a:bodyPr wrap="square" rtlCol="0">
            <a:spAutoFit/>
          </a:bodyPr>
          <a:lstStyle/>
          <a:p>
            <a:pPr lvl="0" algn="ctr" fontAlgn="auto">
              <a:spcBef>
                <a:spcPts val="0"/>
              </a:spcBef>
              <a:spcAft>
                <a:spcPts val="0"/>
              </a:spcAft>
              <a:defRPr/>
            </a:pPr>
            <a:r>
              <a:rPr lang="en-US" sz="1200" dirty="0">
                <a:solidFill>
                  <a:prstClr val="black"/>
                </a:solidFill>
                <a:latin typeface="Calibri"/>
              </a:rPr>
              <a:t>DISTRIBUTION STATEMENT A. Approved for public release</a:t>
            </a:r>
          </a:p>
          <a:p>
            <a:pPr algn="ctr"/>
            <a:endParaRPr lang="en-US" sz="1000" dirty="0"/>
          </a:p>
          <a:p>
            <a:endParaRPr lang="en-US" dirty="0"/>
          </a:p>
        </p:txBody>
      </p:sp>
    </p:spTree>
    <p:extLst>
      <p:ext uri="{BB962C8B-B14F-4D97-AF65-F5344CB8AC3E}">
        <p14:creationId xmlns:p14="http://schemas.microsoft.com/office/powerpoint/2010/main" val="3514722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895600" y="228600"/>
            <a:ext cx="5791200" cy="457200"/>
          </a:xfrm>
        </p:spPr>
        <p:txBody>
          <a:bodyPr/>
          <a:lstStyle/>
          <a:p>
            <a:pPr algn="r"/>
            <a:r>
              <a:rPr lang="en-US" sz="2400" dirty="0"/>
              <a:t>ONR Timeframes and Processes</a:t>
            </a:r>
            <a:endParaRPr lang="en-US" dirty="0"/>
          </a:p>
        </p:txBody>
      </p:sp>
      <p:sp>
        <p:nvSpPr>
          <p:cNvPr id="9" name="Content Placeholder 8"/>
          <p:cNvSpPr>
            <a:spLocks noGrp="1"/>
          </p:cNvSpPr>
          <p:nvPr>
            <p:ph idx="1"/>
          </p:nvPr>
        </p:nvSpPr>
        <p:spPr>
          <a:xfrm>
            <a:off x="467852" y="1295400"/>
            <a:ext cx="8229600" cy="4830763"/>
          </a:xfrm>
        </p:spPr>
        <p:txBody>
          <a:bodyPr/>
          <a:lstStyle/>
          <a:p>
            <a:pPr marL="0" indent="0">
              <a:buNone/>
            </a:pPr>
            <a:r>
              <a:rPr lang="en-US" sz="3600" b="1" dirty="0"/>
              <a:t>University Processes</a:t>
            </a:r>
          </a:p>
          <a:p>
            <a:pPr marL="0" indent="0">
              <a:buNone/>
            </a:pPr>
            <a:endParaRPr lang="en-US" sz="2000" b="1" dirty="0"/>
          </a:p>
          <a:p>
            <a:pPr marL="457200" indent="-457200">
              <a:buAutoNum type="arabicPeriod"/>
            </a:pPr>
            <a:r>
              <a:rPr lang="en-US" dirty="0"/>
              <a:t>ONR Receives audit report and sends to university for comment.</a:t>
            </a:r>
          </a:p>
          <a:p>
            <a:pPr marL="0" indent="0">
              <a:buNone/>
            </a:pPr>
            <a:endParaRPr lang="en-US" dirty="0"/>
          </a:p>
          <a:p>
            <a:pPr marL="457200" indent="-457200">
              <a:buAutoNum type="arabicPeriod" startAt="2"/>
            </a:pPr>
            <a:r>
              <a:rPr lang="en-US" dirty="0"/>
              <a:t>ONR reviews audit report, university comments, performs analysis and may discuss findings or questions with DCAA.</a:t>
            </a:r>
          </a:p>
          <a:p>
            <a:pPr marL="0" indent="0">
              <a:buNone/>
            </a:pPr>
            <a:endParaRPr lang="en-US" dirty="0"/>
          </a:p>
          <a:p>
            <a:pPr marL="0" indent="0">
              <a:buNone/>
            </a:pPr>
            <a:endParaRPr lang="en-US" sz="2400" b="1" dirty="0"/>
          </a:p>
        </p:txBody>
      </p:sp>
      <p:sp>
        <p:nvSpPr>
          <p:cNvPr id="10" name="TextBox 9"/>
          <p:cNvSpPr txBox="1"/>
          <p:nvPr/>
        </p:nvSpPr>
        <p:spPr>
          <a:xfrm>
            <a:off x="2514600" y="6248400"/>
            <a:ext cx="4038600" cy="276999"/>
          </a:xfrm>
          <a:prstGeom prst="rect">
            <a:avLst/>
          </a:prstGeom>
          <a:noFill/>
        </p:spPr>
        <p:txBody>
          <a:bodyPr wrap="square" rtlCol="0">
            <a:spAutoFit/>
          </a:bodyPr>
          <a:lstStyle/>
          <a:p>
            <a:pPr lvl="0" algn="ctr" fontAlgn="auto">
              <a:spcBef>
                <a:spcPts val="0"/>
              </a:spcBef>
              <a:spcAft>
                <a:spcPts val="0"/>
              </a:spcAft>
              <a:defRPr/>
            </a:pPr>
            <a:r>
              <a:rPr lang="en-US" sz="1200" dirty="0">
                <a:solidFill>
                  <a:prstClr val="black"/>
                </a:solidFill>
                <a:latin typeface="Calibri"/>
              </a:rPr>
              <a:t>DISTRIBUTION STATEMENT A. Approved for public release</a:t>
            </a:r>
          </a:p>
        </p:txBody>
      </p:sp>
    </p:spTree>
    <p:extLst>
      <p:ext uri="{BB962C8B-B14F-4D97-AF65-F5344CB8AC3E}">
        <p14:creationId xmlns:p14="http://schemas.microsoft.com/office/powerpoint/2010/main" val="2246865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895600" y="228600"/>
            <a:ext cx="5791200" cy="457200"/>
          </a:xfrm>
        </p:spPr>
        <p:txBody>
          <a:bodyPr/>
          <a:lstStyle/>
          <a:p>
            <a:pPr algn="r"/>
            <a:r>
              <a:rPr lang="en-US" sz="2400" dirty="0"/>
              <a:t>ONR Timeframes and Processes</a:t>
            </a:r>
            <a:endParaRPr lang="en-US" dirty="0"/>
          </a:p>
        </p:txBody>
      </p:sp>
      <p:sp>
        <p:nvSpPr>
          <p:cNvPr id="9" name="Content Placeholder 8"/>
          <p:cNvSpPr>
            <a:spLocks noGrp="1"/>
          </p:cNvSpPr>
          <p:nvPr>
            <p:ph idx="1"/>
          </p:nvPr>
        </p:nvSpPr>
        <p:spPr>
          <a:xfrm>
            <a:off x="467852" y="1295400"/>
            <a:ext cx="8229600" cy="4830763"/>
          </a:xfrm>
        </p:spPr>
        <p:txBody>
          <a:bodyPr/>
          <a:lstStyle/>
          <a:p>
            <a:pPr marL="0" indent="0">
              <a:buNone/>
            </a:pPr>
            <a:r>
              <a:rPr lang="en-US" sz="3600" b="1" dirty="0"/>
              <a:t>University Processes (Continued)</a:t>
            </a:r>
          </a:p>
          <a:p>
            <a:pPr marL="0" indent="0">
              <a:buNone/>
            </a:pPr>
            <a:endParaRPr lang="en-US" sz="2000" b="1" dirty="0"/>
          </a:p>
          <a:p>
            <a:pPr marL="457200" indent="-457200">
              <a:buAutoNum type="arabicPeriod" startAt="3"/>
            </a:pPr>
            <a:r>
              <a:rPr lang="en-US" dirty="0"/>
              <a:t>ONR holds pre-negotiation conference, if necessary, (with DCAA input as required) and arrives at pre-negotiation position.</a:t>
            </a:r>
          </a:p>
          <a:p>
            <a:pPr marL="0" indent="0">
              <a:buNone/>
            </a:pPr>
            <a:endParaRPr lang="en-US" dirty="0"/>
          </a:p>
          <a:p>
            <a:pPr marL="514350" indent="-514350">
              <a:buAutoNum type="arabicPeriod" startAt="4"/>
            </a:pPr>
            <a:r>
              <a:rPr lang="en-US" dirty="0"/>
              <a:t>ONR submits business clearance for review</a:t>
            </a:r>
          </a:p>
          <a:p>
            <a:pPr marL="0" indent="0">
              <a:buNone/>
            </a:pPr>
            <a:r>
              <a:rPr lang="en-US" dirty="0"/>
              <a:t>      and approval. (Generally two levels of</a:t>
            </a:r>
          </a:p>
          <a:p>
            <a:pPr marL="0" indent="0">
              <a:buNone/>
            </a:pPr>
            <a:r>
              <a:rPr lang="en-US" dirty="0"/>
              <a:t>      approval are required.)</a:t>
            </a:r>
          </a:p>
          <a:p>
            <a:pPr marL="0" indent="0">
              <a:buNone/>
            </a:pPr>
            <a:endParaRPr lang="en-US" b="1" dirty="0"/>
          </a:p>
        </p:txBody>
      </p:sp>
      <p:sp>
        <p:nvSpPr>
          <p:cNvPr id="10" name="TextBox 9"/>
          <p:cNvSpPr txBox="1"/>
          <p:nvPr/>
        </p:nvSpPr>
        <p:spPr>
          <a:xfrm>
            <a:off x="2667000" y="6248400"/>
            <a:ext cx="3886200" cy="276999"/>
          </a:xfrm>
          <a:prstGeom prst="rect">
            <a:avLst/>
          </a:prstGeom>
          <a:noFill/>
        </p:spPr>
        <p:txBody>
          <a:bodyPr wrap="square" rtlCol="0">
            <a:spAutoFit/>
          </a:bodyPr>
          <a:lstStyle/>
          <a:p>
            <a:pPr lvl="0" algn="ctr" fontAlgn="auto">
              <a:spcBef>
                <a:spcPts val="0"/>
              </a:spcBef>
              <a:spcAft>
                <a:spcPts val="0"/>
              </a:spcAft>
              <a:defRPr/>
            </a:pPr>
            <a:r>
              <a:rPr lang="en-US" sz="1200" dirty="0">
                <a:solidFill>
                  <a:prstClr val="black"/>
                </a:solidFill>
                <a:latin typeface="Calibri"/>
              </a:rPr>
              <a:t>DISTRIBUTION STATEMENT A. Approved for public release</a:t>
            </a:r>
          </a:p>
        </p:txBody>
      </p:sp>
    </p:spTree>
    <p:extLst>
      <p:ext uri="{BB962C8B-B14F-4D97-AF65-F5344CB8AC3E}">
        <p14:creationId xmlns:p14="http://schemas.microsoft.com/office/powerpoint/2010/main" val="2877849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895600" y="228600"/>
            <a:ext cx="5791200" cy="457200"/>
          </a:xfrm>
        </p:spPr>
        <p:txBody>
          <a:bodyPr/>
          <a:lstStyle/>
          <a:p>
            <a:pPr algn="r"/>
            <a:r>
              <a:rPr lang="en-US" sz="2400" dirty="0"/>
              <a:t>ONR Timeframes and Processes</a:t>
            </a:r>
            <a:endParaRPr lang="en-US" dirty="0"/>
          </a:p>
        </p:txBody>
      </p:sp>
      <p:sp>
        <p:nvSpPr>
          <p:cNvPr id="9" name="Content Placeholder 8"/>
          <p:cNvSpPr>
            <a:spLocks noGrp="1"/>
          </p:cNvSpPr>
          <p:nvPr>
            <p:ph idx="1"/>
          </p:nvPr>
        </p:nvSpPr>
        <p:spPr>
          <a:xfrm>
            <a:off x="467852" y="1295400"/>
            <a:ext cx="8229600" cy="4830763"/>
          </a:xfrm>
        </p:spPr>
        <p:txBody>
          <a:bodyPr/>
          <a:lstStyle/>
          <a:p>
            <a:pPr marL="0" indent="0">
              <a:buNone/>
            </a:pPr>
            <a:r>
              <a:rPr lang="en-US" sz="3600" b="1" dirty="0"/>
              <a:t>University Processes (Continued)</a:t>
            </a:r>
          </a:p>
          <a:p>
            <a:pPr marL="0" indent="0">
              <a:buNone/>
            </a:pPr>
            <a:endParaRPr lang="en-US" sz="2800" dirty="0"/>
          </a:p>
          <a:p>
            <a:pPr marL="457200" indent="-457200">
              <a:buAutoNum type="arabicPeriod" startAt="5"/>
            </a:pPr>
            <a:r>
              <a:rPr lang="en-US" dirty="0"/>
              <a:t>After business clearance approval ONR sends agreement and component sheets to university for signature.</a:t>
            </a:r>
          </a:p>
          <a:p>
            <a:pPr marL="0" indent="0">
              <a:buNone/>
            </a:pPr>
            <a:endParaRPr lang="en-US" sz="2800" dirty="0"/>
          </a:p>
          <a:p>
            <a:pPr marL="457200" indent="-457200">
              <a:buAutoNum type="arabicPeriod" startAt="6"/>
            </a:pPr>
            <a:r>
              <a:rPr lang="en-US" dirty="0"/>
              <a:t>ONR signs agreement and component sheets.</a:t>
            </a:r>
          </a:p>
          <a:p>
            <a:pPr marL="0" indent="0">
              <a:buNone/>
            </a:pPr>
            <a:endParaRPr lang="en-US" dirty="0"/>
          </a:p>
          <a:p>
            <a:pPr marL="0" indent="0">
              <a:buNone/>
            </a:pPr>
            <a:endParaRPr lang="en-US" sz="2400" b="1" dirty="0"/>
          </a:p>
        </p:txBody>
      </p:sp>
      <p:sp>
        <p:nvSpPr>
          <p:cNvPr id="10" name="TextBox 9"/>
          <p:cNvSpPr txBox="1"/>
          <p:nvPr/>
        </p:nvSpPr>
        <p:spPr>
          <a:xfrm>
            <a:off x="2590800" y="6248400"/>
            <a:ext cx="3962400" cy="707886"/>
          </a:xfrm>
          <a:prstGeom prst="rect">
            <a:avLst/>
          </a:prstGeom>
          <a:noFill/>
        </p:spPr>
        <p:txBody>
          <a:bodyPr wrap="square" rtlCol="0">
            <a:spAutoFit/>
          </a:bodyPr>
          <a:lstStyle/>
          <a:p>
            <a:pPr lvl="0" algn="ctr" fontAlgn="auto">
              <a:spcBef>
                <a:spcPts val="0"/>
              </a:spcBef>
              <a:spcAft>
                <a:spcPts val="0"/>
              </a:spcAft>
              <a:defRPr/>
            </a:pPr>
            <a:r>
              <a:rPr lang="en-US" sz="1200" dirty="0">
                <a:solidFill>
                  <a:prstClr val="black"/>
                </a:solidFill>
                <a:latin typeface="Calibri"/>
              </a:rPr>
              <a:t>DISTRIBUTION STATEMENT A. Approved for public release</a:t>
            </a:r>
          </a:p>
          <a:p>
            <a:pPr algn="ctr"/>
            <a:endParaRPr lang="en-US" sz="1000" dirty="0"/>
          </a:p>
          <a:p>
            <a:endParaRPr lang="en-US" dirty="0"/>
          </a:p>
        </p:txBody>
      </p:sp>
    </p:spTree>
    <p:extLst>
      <p:ext uri="{BB962C8B-B14F-4D97-AF65-F5344CB8AC3E}">
        <p14:creationId xmlns:p14="http://schemas.microsoft.com/office/powerpoint/2010/main" val="1160084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895600" y="152400"/>
            <a:ext cx="5791200" cy="457200"/>
          </a:xfrm>
        </p:spPr>
        <p:txBody>
          <a:bodyPr/>
          <a:lstStyle/>
          <a:p>
            <a:pPr algn="r"/>
            <a:r>
              <a:rPr lang="en-US" dirty="0"/>
              <a:t>DCAA Audits</a:t>
            </a:r>
          </a:p>
        </p:txBody>
      </p:sp>
      <p:sp>
        <p:nvSpPr>
          <p:cNvPr id="9" name="Content Placeholder 8"/>
          <p:cNvSpPr>
            <a:spLocks noGrp="1"/>
          </p:cNvSpPr>
          <p:nvPr>
            <p:ph idx="1"/>
          </p:nvPr>
        </p:nvSpPr>
        <p:spPr>
          <a:xfrm>
            <a:off x="457200" y="1600200"/>
            <a:ext cx="8229600" cy="4525963"/>
          </a:xfrm>
        </p:spPr>
        <p:txBody>
          <a:bodyPr/>
          <a:lstStyle/>
          <a:p>
            <a:pPr marL="0" indent="0" algn="ctr">
              <a:buNone/>
            </a:pPr>
            <a:r>
              <a:rPr lang="en-US" b="1" dirty="0"/>
              <a:t>DCAA Audits </a:t>
            </a:r>
          </a:p>
          <a:p>
            <a:pPr marL="0" indent="0" algn="ctr">
              <a:buNone/>
            </a:pPr>
            <a:endParaRPr lang="en-US" sz="2400" b="1" dirty="0"/>
          </a:p>
          <a:p>
            <a:pPr marL="0" indent="0">
              <a:buNone/>
            </a:pPr>
            <a:r>
              <a:rPr lang="en-US" dirty="0"/>
              <a:t>DCAA audits are very important to the ONR Indirect Cost Branch.  In some negotiations we use the audit as a tool; whereas, in other negotiations it is the main tool .</a:t>
            </a:r>
          </a:p>
          <a:p>
            <a:pPr marL="0" indent="0">
              <a:buNone/>
            </a:pPr>
            <a:endParaRPr lang="en-US" sz="2400" dirty="0"/>
          </a:p>
          <a:p>
            <a:pPr marL="0" indent="0">
              <a:buNone/>
            </a:pPr>
            <a:endParaRPr lang="en-US" sz="2400" dirty="0"/>
          </a:p>
        </p:txBody>
      </p:sp>
      <p:sp>
        <p:nvSpPr>
          <p:cNvPr id="10" name="TextBox 9"/>
          <p:cNvSpPr txBox="1"/>
          <p:nvPr/>
        </p:nvSpPr>
        <p:spPr>
          <a:xfrm>
            <a:off x="2743200" y="6248400"/>
            <a:ext cx="3810000" cy="276999"/>
          </a:xfrm>
          <a:prstGeom prst="rect">
            <a:avLst/>
          </a:prstGeom>
          <a:noFill/>
        </p:spPr>
        <p:txBody>
          <a:bodyPr wrap="square" rtlCol="0">
            <a:spAutoFit/>
          </a:bodyPr>
          <a:lstStyle/>
          <a:p>
            <a:pPr lvl="0" algn="ctr" fontAlgn="auto">
              <a:spcBef>
                <a:spcPts val="0"/>
              </a:spcBef>
              <a:spcAft>
                <a:spcPts val="0"/>
              </a:spcAft>
              <a:defRPr/>
            </a:pPr>
            <a:r>
              <a:rPr lang="en-US" sz="1200" dirty="0">
                <a:solidFill>
                  <a:prstClr val="black"/>
                </a:solidFill>
                <a:latin typeface="Calibri"/>
              </a:rPr>
              <a:t>DISTRIBUTION STATEMENT A. Approved for public release</a:t>
            </a:r>
          </a:p>
        </p:txBody>
      </p:sp>
    </p:spTree>
    <p:extLst>
      <p:ext uri="{BB962C8B-B14F-4D97-AF65-F5344CB8AC3E}">
        <p14:creationId xmlns:p14="http://schemas.microsoft.com/office/powerpoint/2010/main" val="2836327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r"/>
            <a:r>
              <a:rPr lang="en-US" dirty="0"/>
              <a:t>Today’s Topics</a:t>
            </a:r>
          </a:p>
        </p:txBody>
      </p:sp>
      <p:sp>
        <p:nvSpPr>
          <p:cNvPr id="9" name="Content Placeholder 8"/>
          <p:cNvSpPr>
            <a:spLocks noGrp="1"/>
          </p:cNvSpPr>
          <p:nvPr>
            <p:ph idx="1"/>
          </p:nvPr>
        </p:nvSpPr>
        <p:spPr>
          <a:xfrm>
            <a:off x="457200" y="1219200"/>
            <a:ext cx="8229600" cy="5638800"/>
          </a:xfrm>
        </p:spPr>
        <p:txBody>
          <a:bodyPr/>
          <a:lstStyle/>
          <a:p>
            <a:pPr marL="571500" indent="-571500">
              <a:buAutoNum type="romanUcPeriod"/>
            </a:pPr>
            <a:r>
              <a:rPr lang="en-US" dirty="0"/>
              <a:t>   Introduction</a:t>
            </a:r>
          </a:p>
          <a:p>
            <a:pPr marL="571500" indent="-571500">
              <a:buAutoNum type="romanUcPeriod" startAt="2"/>
            </a:pPr>
            <a:r>
              <a:rPr lang="en-US" dirty="0"/>
              <a:t>   Organizational Structure</a:t>
            </a:r>
          </a:p>
          <a:p>
            <a:pPr marL="0" indent="0">
              <a:buNone/>
            </a:pPr>
            <a:r>
              <a:rPr lang="en-US" dirty="0"/>
              <a:t>III.     IDC Branch Responsibilities</a:t>
            </a:r>
          </a:p>
          <a:p>
            <a:pPr marL="0" indent="0">
              <a:buNone/>
            </a:pPr>
            <a:r>
              <a:rPr lang="en-US" dirty="0"/>
              <a:t>IV.     ONR Regional Office Responsibilities</a:t>
            </a:r>
          </a:p>
          <a:p>
            <a:pPr marL="571500" indent="-571500">
              <a:buAutoNum type="romanUcPeriod" startAt="5"/>
            </a:pPr>
            <a:r>
              <a:rPr lang="en-US" dirty="0"/>
              <a:t>   ONR Changes Due to UG Revisions</a:t>
            </a:r>
          </a:p>
          <a:p>
            <a:pPr marL="571500" indent="-571500">
              <a:buAutoNum type="romanUcPeriod" startAt="5"/>
            </a:pPr>
            <a:r>
              <a:rPr lang="en-US" dirty="0"/>
              <a:t>   ONR Timeframes and Processes</a:t>
            </a:r>
          </a:p>
          <a:p>
            <a:pPr marL="571500" indent="-571500">
              <a:buAutoNum type="romanUcPeriod" startAt="5"/>
            </a:pPr>
            <a:r>
              <a:rPr lang="en-US" dirty="0"/>
              <a:t>   DCAA Audits</a:t>
            </a:r>
          </a:p>
          <a:p>
            <a:pPr marL="571500" indent="-571500">
              <a:buAutoNum type="romanUcPeriod" startAt="5"/>
            </a:pPr>
            <a:r>
              <a:rPr lang="en-US" dirty="0"/>
              <a:t>  Submission Errors/Audit Findings</a:t>
            </a:r>
          </a:p>
        </p:txBody>
      </p:sp>
      <p:sp>
        <p:nvSpPr>
          <p:cNvPr id="10" name="TextBox 9"/>
          <p:cNvSpPr txBox="1"/>
          <p:nvPr/>
        </p:nvSpPr>
        <p:spPr>
          <a:xfrm>
            <a:off x="2438400" y="6096001"/>
            <a:ext cx="3962400" cy="276999"/>
          </a:xfrm>
          <a:prstGeom prst="rect">
            <a:avLst/>
          </a:prstGeom>
          <a:noFill/>
        </p:spPr>
        <p:txBody>
          <a:bodyPr wrap="square" rtlCol="0">
            <a:spAutoFit/>
          </a:bodyPr>
          <a:lstStyle/>
          <a:p>
            <a:pPr lvl="0" algn="ctr" fontAlgn="auto">
              <a:spcBef>
                <a:spcPts val="0"/>
              </a:spcBef>
              <a:spcAft>
                <a:spcPts val="0"/>
              </a:spcAft>
              <a:defRPr/>
            </a:pPr>
            <a:r>
              <a:rPr lang="en-US" sz="1200" dirty="0">
                <a:solidFill>
                  <a:prstClr val="black"/>
                </a:solidFill>
                <a:latin typeface="Calibri"/>
              </a:rPr>
              <a:t>DISTRIBUTION STATEMENT A. Approved for public release</a:t>
            </a:r>
          </a:p>
        </p:txBody>
      </p:sp>
    </p:spTree>
    <p:extLst>
      <p:ext uri="{BB962C8B-B14F-4D97-AF65-F5344CB8AC3E}">
        <p14:creationId xmlns:p14="http://schemas.microsoft.com/office/powerpoint/2010/main" val="1236979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895600" y="152400"/>
            <a:ext cx="5791200" cy="457200"/>
          </a:xfrm>
        </p:spPr>
        <p:txBody>
          <a:bodyPr/>
          <a:lstStyle/>
          <a:p>
            <a:pPr algn="r"/>
            <a:r>
              <a:rPr lang="en-US" dirty="0"/>
              <a:t>DCAA Audits</a:t>
            </a:r>
          </a:p>
        </p:txBody>
      </p:sp>
      <p:sp>
        <p:nvSpPr>
          <p:cNvPr id="9" name="Content Placeholder 8"/>
          <p:cNvSpPr>
            <a:spLocks noGrp="1"/>
          </p:cNvSpPr>
          <p:nvPr>
            <p:ph idx="1"/>
          </p:nvPr>
        </p:nvSpPr>
        <p:spPr>
          <a:xfrm>
            <a:off x="457200" y="1371600"/>
            <a:ext cx="8258299" cy="4754563"/>
          </a:xfrm>
        </p:spPr>
        <p:txBody>
          <a:bodyPr/>
          <a:lstStyle/>
          <a:p>
            <a:pPr marL="0" indent="0">
              <a:buNone/>
            </a:pPr>
            <a:r>
              <a:rPr lang="en-US" sz="3600" b="1" dirty="0"/>
              <a:t>Forward Pricing</a:t>
            </a:r>
          </a:p>
          <a:p>
            <a:r>
              <a:rPr lang="en-US" dirty="0"/>
              <a:t>We generally rely on DCAA audits to express opinion on the allowability, allocability and reasonableness of the university costs.</a:t>
            </a:r>
          </a:p>
          <a:p>
            <a:r>
              <a:rPr lang="en-US" dirty="0"/>
              <a:t>Some areas of interest include:</a:t>
            </a:r>
          </a:p>
          <a:p>
            <a:pPr marL="0" indent="0">
              <a:buNone/>
            </a:pPr>
            <a:r>
              <a:rPr lang="en-US" dirty="0"/>
              <a:t>	Changes in Rates or Components</a:t>
            </a:r>
          </a:p>
          <a:p>
            <a:pPr marL="0" indent="0">
              <a:buNone/>
            </a:pPr>
            <a:r>
              <a:rPr lang="en-US" dirty="0"/>
              <a:t>	Allocation Base Changes</a:t>
            </a:r>
          </a:p>
          <a:p>
            <a:pPr marL="0" indent="0">
              <a:buNone/>
            </a:pPr>
            <a:r>
              <a:rPr lang="en-US" dirty="0"/>
              <a:t>	Historical Under/Over proposing of rates</a:t>
            </a:r>
          </a:p>
        </p:txBody>
      </p:sp>
      <p:sp>
        <p:nvSpPr>
          <p:cNvPr id="10" name="TextBox 9"/>
          <p:cNvSpPr txBox="1"/>
          <p:nvPr/>
        </p:nvSpPr>
        <p:spPr>
          <a:xfrm>
            <a:off x="2667000" y="6248400"/>
            <a:ext cx="3886200" cy="276999"/>
          </a:xfrm>
          <a:prstGeom prst="rect">
            <a:avLst/>
          </a:prstGeom>
          <a:noFill/>
        </p:spPr>
        <p:txBody>
          <a:bodyPr wrap="square" rtlCol="0">
            <a:spAutoFit/>
          </a:bodyPr>
          <a:lstStyle/>
          <a:p>
            <a:pPr lvl="0" algn="ctr" fontAlgn="auto">
              <a:spcBef>
                <a:spcPts val="0"/>
              </a:spcBef>
              <a:spcAft>
                <a:spcPts val="0"/>
              </a:spcAft>
              <a:defRPr/>
            </a:pPr>
            <a:r>
              <a:rPr lang="en-US" sz="1200" dirty="0">
                <a:solidFill>
                  <a:prstClr val="black"/>
                </a:solidFill>
                <a:latin typeface="Calibri"/>
              </a:rPr>
              <a:t>DISTRIBUTION STATEMENT A. Approved for public release</a:t>
            </a:r>
          </a:p>
        </p:txBody>
      </p:sp>
    </p:spTree>
    <p:extLst>
      <p:ext uri="{BB962C8B-B14F-4D97-AF65-F5344CB8AC3E}">
        <p14:creationId xmlns:p14="http://schemas.microsoft.com/office/powerpoint/2010/main" val="2985117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895600" y="152400"/>
            <a:ext cx="5791200" cy="457200"/>
          </a:xfrm>
        </p:spPr>
        <p:txBody>
          <a:bodyPr/>
          <a:lstStyle/>
          <a:p>
            <a:pPr algn="r"/>
            <a:r>
              <a:rPr lang="en-US" dirty="0"/>
              <a:t>DCAA Audits</a:t>
            </a:r>
          </a:p>
        </p:txBody>
      </p:sp>
      <p:sp>
        <p:nvSpPr>
          <p:cNvPr id="9" name="Content Placeholder 8"/>
          <p:cNvSpPr>
            <a:spLocks noGrp="1"/>
          </p:cNvSpPr>
          <p:nvPr>
            <p:ph idx="1"/>
          </p:nvPr>
        </p:nvSpPr>
        <p:spPr>
          <a:xfrm>
            <a:off x="457200" y="1371600"/>
            <a:ext cx="8258299" cy="4754563"/>
          </a:xfrm>
        </p:spPr>
        <p:txBody>
          <a:bodyPr/>
          <a:lstStyle/>
          <a:p>
            <a:pPr marL="0" indent="0">
              <a:buNone/>
            </a:pPr>
            <a:r>
              <a:rPr lang="en-US" sz="3600" b="1" dirty="0"/>
              <a:t>Forward Pricing (Continued)</a:t>
            </a:r>
          </a:p>
          <a:p>
            <a:pPr marL="0" indent="0">
              <a:buNone/>
            </a:pPr>
            <a:endParaRPr lang="en-US" sz="2400" b="1" dirty="0"/>
          </a:p>
          <a:p>
            <a:r>
              <a:rPr lang="en-US" dirty="0"/>
              <a:t>The DCAA Audit is a </a:t>
            </a:r>
            <a:r>
              <a:rPr lang="en-US" b="1" dirty="0"/>
              <a:t>Tool</a:t>
            </a:r>
            <a:r>
              <a:rPr lang="en-US" dirty="0"/>
              <a:t> in our negotiation of Provisional, Fixed and Predetermined Rates.</a:t>
            </a:r>
          </a:p>
          <a:p>
            <a:r>
              <a:rPr lang="en-US" dirty="0"/>
              <a:t>We include DCAA in negotiations when there are audit findings, particularly when there are difficult issues.</a:t>
            </a:r>
          </a:p>
        </p:txBody>
      </p:sp>
      <p:sp>
        <p:nvSpPr>
          <p:cNvPr id="10" name="TextBox 9"/>
          <p:cNvSpPr txBox="1"/>
          <p:nvPr/>
        </p:nvSpPr>
        <p:spPr>
          <a:xfrm>
            <a:off x="2514600" y="6248400"/>
            <a:ext cx="4038600" cy="276999"/>
          </a:xfrm>
          <a:prstGeom prst="rect">
            <a:avLst/>
          </a:prstGeom>
          <a:noFill/>
        </p:spPr>
        <p:txBody>
          <a:bodyPr wrap="square" rtlCol="0">
            <a:spAutoFit/>
          </a:bodyPr>
          <a:lstStyle/>
          <a:p>
            <a:pPr lvl="0" algn="ctr" fontAlgn="auto">
              <a:spcBef>
                <a:spcPts val="0"/>
              </a:spcBef>
              <a:spcAft>
                <a:spcPts val="0"/>
              </a:spcAft>
              <a:defRPr/>
            </a:pPr>
            <a:r>
              <a:rPr lang="en-US" sz="1200" dirty="0">
                <a:solidFill>
                  <a:prstClr val="black"/>
                </a:solidFill>
                <a:latin typeface="Calibri"/>
              </a:rPr>
              <a:t>DISTRIBUTION STATEMENT A. Approved for public release</a:t>
            </a:r>
          </a:p>
        </p:txBody>
      </p:sp>
    </p:spTree>
    <p:extLst>
      <p:ext uri="{BB962C8B-B14F-4D97-AF65-F5344CB8AC3E}">
        <p14:creationId xmlns:p14="http://schemas.microsoft.com/office/powerpoint/2010/main" val="299815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895600" y="152400"/>
            <a:ext cx="5791200" cy="457200"/>
          </a:xfrm>
        </p:spPr>
        <p:txBody>
          <a:bodyPr/>
          <a:lstStyle/>
          <a:p>
            <a:pPr algn="r"/>
            <a:r>
              <a:rPr lang="en-US" dirty="0"/>
              <a:t>DCAA Audits</a:t>
            </a:r>
          </a:p>
        </p:txBody>
      </p:sp>
      <p:sp>
        <p:nvSpPr>
          <p:cNvPr id="9" name="Content Placeholder 8"/>
          <p:cNvSpPr>
            <a:spLocks noGrp="1"/>
          </p:cNvSpPr>
          <p:nvPr>
            <p:ph idx="1"/>
          </p:nvPr>
        </p:nvSpPr>
        <p:spPr>
          <a:xfrm>
            <a:off x="485899" y="1600200"/>
            <a:ext cx="8229600" cy="4525963"/>
          </a:xfrm>
        </p:spPr>
        <p:txBody>
          <a:bodyPr/>
          <a:lstStyle/>
          <a:p>
            <a:pPr marL="0" indent="0">
              <a:buNone/>
            </a:pPr>
            <a:r>
              <a:rPr lang="en-US" sz="3600" b="1" dirty="0"/>
              <a:t>Incurred Cost</a:t>
            </a:r>
          </a:p>
          <a:p>
            <a:r>
              <a:rPr lang="en-US" dirty="0"/>
              <a:t>We rely on DCAA audits to express opinion on the allowability, allocability and reasonableness of the costs.</a:t>
            </a:r>
          </a:p>
          <a:p>
            <a:r>
              <a:rPr lang="en-US" dirty="0"/>
              <a:t>The DCAA audit is </a:t>
            </a:r>
            <a:r>
              <a:rPr lang="en-US" b="1" dirty="0"/>
              <a:t>the main tool </a:t>
            </a:r>
            <a:r>
              <a:rPr lang="en-US" dirty="0"/>
              <a:t>ONR uses to negotiate final rates.</a:t>
            </a:r>
          </a:p>
          <a:p>
            <a:pPr marL="0" indent="0">
              <a:buNone/>
            </a:pPr>
            <a:r>
              <a:rPr lang="en-US" dirty="0"/>
              <a:t> </a:t>
            </a:r>
          </a:p>
          <a:p>
            <a:pPr marL="0" indent="0">
              <a:buNone/>
            </a:pPr>
            <a:endParaRPr lang="en-US" sz="2400" dirty="0"/>
          </a:p>
          <a:p>
            <a:pPr marL="0" indent="0">
              <a:buNone/>
            </a:pPr>
            <a:endParaRPr lang="en-US" sz="2400" dirty="0"/>
          </a:p>
        </p:txBody>
      </p:sp>
      <p:sp>
        <p:nvSpPr>
          <p:cNvPr id="10" name="TextBox 9"/>
          <p:cNvSpPr txBox="1"/>
          <p:nvPr/>
        </p:nvSpPr>
        <p:spPr>
          <a:xfrm>
            <a:off x="2514600" y="6248400"/>
            <a:ext cx="4038600" cy="707886"/>
          </a:xfrm>
          <a:prstGeom prst="rect">
            <a:avLst/>
          </a:prstGeom>
          <a:noFill/>
        </p:spPr>
        <p:txBody>
          <a:bodyPr wrap="square" rtlCol="0">
            <a:spAutoFit/>
          </a:bodyPr>
          <a:lstStyle/>
          <a:p>
            <a:pPr algn="ctr"/>
            <a:endParaRPr lang="en-US" sz="1000" dirty="0"/>
          </a:p>
          <a:p>
            <a:pPr lvl="0" algn="ctr" fontAlgn="auto">
              <a:spcBef>
                <a:spcPts val="0"/>
              </a:spcBef>
              <a:spcAft>
                <a:spcPts val="0"/>
              </a:spcAft>
              <a:defRPr/>
            </a:pPr>
            <a:r>
              <a:rPr lang="en-US" sz="1200" dirty="0">
                <a:solidFill>
                  <a:prstClr val="black"/>
                </a:solidFill>
                <a:latin typeface="Calibri"/>
              </a:rPr>
              <a:t>DISTRIBUTION STATEMENT A. Approved for public release</a:t>
            </a:r>
          </a:p>
          <a:p>
            <a:endParaRPr lang="en-US" dirty="0"/>
          </a:p>
        </p:txBody>
      </p:sp>
    </p:spTree>
    <p:extLst>
      <p:ext uri="{BB962C8B-B14F-4D97-AF65-F5344CB8AC3E}">
        <p14:creationId xmlns:p14="http://schemas.microsoft.com/office/powerpoint/2010/main" val="3931654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895600" y="152400"/>
            <a:ext cx="5791200" cy="457200"/>
          </a:xfrm>
        </p:spPr>
        <p:txBody>
          <a:bodyPr/>
          <a:lstStyle/>
          <a:p>
            <a:pPr algn="r"/>
            <a:r>
              <a:rPr lang="en-US" dirty="0"/>
              <a:t>DCAA Audits</a:t>
            </a:r>
          </a:p>
        </p:txBody>
      </p:sp>
      <p:sp>
        <p:nvSpPr>
          <p:cNvPr id="9" name="Content Placeholder 8"/>
          <p:cNvSpPr>
            <a:spLocks noGrp="1"/>
          </p:cNvSpPr>
          <p:nvPr>
            <p:ph idx="1"/>
          </p:nvPr>
        </p:nvSpPr>
        <p:spPr>
          <a:xfrm>
            <a:off x="485899" y="1600200"/>
            <a:ext cx="8229600" cy="4525963"/>
          </a:xfrm>
        </p:spPr>
        <p:txBody>
          <a:bodyPr/>
          <a:lstStyle/>
          <a:p>
            <a:pPr marL="0" indent="0">
              <a:buNone/>
            </a:pPr>
            <a:r>
              <a:rPr lang="en-US" sz="3600" b="1" dirty="0"/>
              <a:t>Incurred Cost (Continued)</a:t>
            </a:r>
          </a:p>
          <a:p>
            <a:pPr marL="0" indent="0">
              <a:buNone/>
            </a:pPr>
            <a:endParaRPr lang="en-US" sz="2800" b="1" dirty="0"/>
          </a:p>
          <a:p>
            <a:r>
              <a:rPr lang="en-US" dirty="0"/>
              <a:t>We involve DCAA in negotiations when there are findings that are difficult to resolve or understand. </a:t>
            </a:r>
          </a:p>
          <a:p>
            <a:pPr marL="0" indent="0">
              <a:buNone/>
            </a:pPr>
            <a:endParaRPr lang="en-US" sz="2400" dirty="0"/>
          </a:p>
          <a:p>
            <a:pPr marL="0" indent="0">
              <a:buNone/>
            </a:pPr>
            <a:endParaRPr lang="en-US" sz="2400" dirty="0"/>
          </a:p>
        </p:txBody>
      </p:sp>
      <p:sp>
        <p:nvSpPr>
          <p:cNvPr id="10" name="TextBox 9"/>
          <p:cNvSpPr txBox="1"/>
          <p:nvPr/>
        </p:nvSpPr>
        <p:spPr>
          <a:xfrm>
            <a:off x="2057400" y="6248400"/>
            <a:ext cx="4495800" cy="707886"/>
          </a:xfrm>
          <a:prstGeom prst="rect">
            <a:avLst/>
          </a:prstGeom>
          <a:noFill/>
        </p:spPr>
        <p:txBody>
          <a:bodyPr wrap="square" rtlCol="0">
            <a:spAutoFit/>
          </a:bodyPr>
          <a:lstStyle/>
          <a:p>
            <a:pPr algn="ctr"/>
            <a:endParaRPr lang="en-US" sz="1000" dirty="0"/>
          </a:p>
          <a:p>
            <a:pPr lvl="0" algn="ctr" fontAlgn="auto">
              <a:spcBef>
                <a:spcPts val="0"/>
              </a:spcBef>
              <a:spcAft>
                <a:spcPts val="0"/>
              </a:spcAft>
              <a:defRPr/>
            </a:pPr>
            <a:r>
              <a:rPr lang="en-US" sz="1200" dirty="0">
                <a:solidFill>
                  <a:prstClr val="black"/>
                </a:solidFill>
                <a:latin typeface="Calibri"/>
              </a:rPr>
              <a:t>DISTRIBUTION STATEMENT A. Approved for public release</a:t>
            </a:r>
          </a:p>
          <a:p>
            <a:endParaRPr lang="en-US" dirty="0"/>
          </a:p>
        </p:txBody>
      </p:sp>
    </p:spTree>
    <p:extLst>
      <p:ext uri="{BB962C8B-B14F-4D97-AF65-F5344CB8AC3E}">
        <p14:creationId xmlns:p14="http://schemas.microsoft.com/office/powerpoint/2010/main" val="93486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895600" y="152400"/>
            <a:ext cx="5791200" cy="457200"/>
          </a:xfrm>
        </p:spPr>
        <p:txBody>
          <a:bodyPr/>
          <a:lstStyle/>
          <a:p>
            <a:pPr algn="r"/>
            <a:r>
              <a:rPr lang="en-US" dirty="0"/>
              <a:t>DCAA Audits</a:t>
            </a:r>
          </a:p>
        </p:txBody>
      </p:sp>
      <p:sp>
        <p:nvSpPr>
          <p:cNvPr id="9" name="Content Placeholder 8"/>
          <p:cNvSpPr>
            <a:spLocks noGrp="1"/>
          </p:cNvSpPr>
          <p:nvPr>
            <p:ph idx="1"/>
          </p:nvPr>
        </p:nvSpPr>
        <p:spPr>
          <a:xfrm>
            <a:off x="457200" y="1600200"/>
            <a:ext cx="8229600" cy="4525963"/>
          </a:xfrm>
        </p:spPr>
        <p:txBody>
          <a:bodyPr/>
          <a:lstStyle/>
          <a:p>
            <a:pPr marL="0" indent="0" algn="ctr">
              <a:buNone/>
            </a:pPr>
            <a:r>
              <a:rPr lang="en-US" b="1" dirty="0"/>
              <a:t>Cost Accounting and Disclosure Statement Audits</a:t>
            </a:r>
          </a:p>
          <a:p>
            <a:pPr marL="0" indent="0" algn="ctr">
              <a:buNone/>
            </a:pPr>
            <a:endParaRPr lang="en-US" sz="2400" b="1" dirty="0"/>
          </a:p>
          <a:p>
            <a:r>
              <a:rPr lang="en-US" dirty="0"/>
              <a:t>We rely heavily on DCAA for these audits. </a:t>
            </a:r>
          </a:p>
          <a:p>
            <a:r>
              <a:rPr lang="en-US" dirty="0"/>
              <a:t>The DCAA audit is </a:t>
            </a:r>
            <a:r>
              <a:rPr lang="en-US" b="1" dirty="0"/>
              <a:t>the main tool </a:t>
            </a:r>
            <a:r>
              <a:rPr lang="en-US" dirty="0"/>
              <a:t>ONR uses to approve cost accounting changes and issues and disclosure statement adequacy and compliance.</a:t>
            </a:r>
          </a:p>
          <a:p>
            <a:pPr marL="0" indent="0">
              <a:buNone/>
            </a:pPr>
            <a:endParaRPr lang="en-US" sz="2400" dirty="0"/>
          </a:p>
          <a:p>
            <a:pPr marL="0" indent="0">
              <a:buNone/>
            </a:pPr>
            <a:endParaRPr lang="en-US" sz="2400" dirty="0"/>
          </a:p>
        </p:txBody>
      </p:sp>
      <p:sp>
        <p:nvSpPr>
          <p:cNvPr id="10" name="TextBox 9"/>
          <p:cNvSpPr txBox="1"/>
          <p:nvPr/>
        </p:nvSpPr>
        <p:spPr>
          <a:xfrm>
            <a:off x="2743200" y="6248400"/>
            <a:ext cx="3810000" cy="276999"/>
          </a:xfrm>
          <a:prstGeom prst="rect">
            <a:avLst/>
          </a:prstGeom>
          <a:noFill/>
        </p:spPr>
        <p:txBody>
          <a:bodyPr wrap="square" rtlCol="0">
            <a:spAutoFit/>
          </a:bodyPr>
          <a:lstStyle/>
          <a:p>
            <a:pPr lvl="0" algn="ctr" fontAlgn="auto">
              <a:spcBef>
                <a:spcPts val="0"/>
              </a:spcBef>
              <a:spcAft>
                <a:spcPts val="0"/>
              </a:spcAft>
              <a:defRPr/>
            </a:pPr>
            <a:r>
              <a:rPr lang="en-US" sz="1200" dirty="0">
                <a:solidFill>
                  <a:prstClr val="black"/>
                </a:solidFill>
                <a:latin typeface="Calibri"/>
              </a:rPr>
              <a:t>DISTRIBUTION STATEMENT A. Approved for public release</a:t>
            </a:r>
          </a:p>
        </p:txBody>
      </p:sp>
    </p:spTree>
    <p:extLst>
      <p:ext uri="{BB962C8B-B14F-4D97-AF65-F5344CB8AC3E}">
        <p14:creationId xmlns:p14="http://schemas.microsoft.com/office/powerpoint/2010/main" val="946838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895600" y="152400"/>
            <a:ext cx="5791200" cy="457200"/>
          </a:xfrm>
        </p:spPr>
        <p:txBody>
          <a:bodyPr/>
          <a:lstStyle/>
          <a:p>
            <a:pPr algn="r"/>
            <a:r>
              <a:rPr lang="en-US" dirty="0"/>
              <a:t>DCAA Audits</a:t>
            </a:r>
          </a:p>
        </p:txBody>
      </p:sp>
      <p:sp>
        <p:nvSpPr>
          <p:cNvPr id="9" name="Content Placeholder 8"/>
          <p:cNvSpPr>
            <a:spLocks noGrp="1"/>
          </p:cNvSpPr>
          <p:nvPr>
            <p:ph idx="1"/>
          </p:nvPr>
        </p:nvSpPr>
        <p:spPr>
          <a:xfrm>
            <a:off x="457200" y="1600200"/>
            <a:ext cx="8229600" cy="4525963"/>
          </a:xfrm>
        </p:spPr>
        <p:txBody>
          <a:bodyPr/>
          <a:lstStyle/>
          <a:p>
            <a:pPr marL="0" indent="0" algn="ctr">
              <a:buNone/>
            </a:pPr>
            <a:r>
              <a:rPr lang="en-US" b="1" dirty="0"/>
              <a:t>Cost Accounting and Disclosure Statement Audits (Continued)</a:t>
            </a:r>
          </a:p>
          <a:p>
            <a:pPr marL="0" indent="0" algn="ctr">
              <a:buNone/>
            </a:pPr>
            <a:endParaRPr lang="en-US" sz="2400" b="1" dirty="0"/>
          </a:p>
          <a:p>
            <a:pPr marL="0" indent="0">
              <a:buNone/>
            </a:pPr>
            <a:r>
              <a:rPr lang="en-US" dirty="0"/>
              <a:t>We involve DCAA in these negotiations particularly in determining the impact of any non-compliances.</a:t>
            </a:r>
          </a:p>
          <a:p>
            <a:pPr marL="0" indent="0">
              <a:buNone/>
            </a:pPr>
            <a:endParaRPr lang="en-US" sz="2400" dirty="0"/>
          </a:p>
          <a:p>
            <a:pPr marL="0" indent="0">
              <a:buNone/>
            </a:pPr>
            <a:endParaRPr lang="en-US" sz="2400" dirty="0"/>
          </a:p>
        </p:txBody>
      </p:sp>
      <p:sp>
        <p:nvSpPr>
          <p:cNvPr id="10" name="TextBox 9"/>
          <p:cNvSpPr txBox="1"/>
          <p:nvPr/>
        </p:nvSpPr>
        <p:spPr>
          <a:xfrm>
            <a:off x="2743200" y="6248400"/>
            <a:ext cx="3810000" cy="276999"/>
          </a:xfrm>
          <a:prstGeom prst="rect">
            <a:avLst/>
          </a:prstGeom>
          <a:noFill/>
        </p:spPr>
        <p:txBody>
          <a:bodyPr wrap="square" rtlCol="0">
            <a:spAutoFit/>
          </a:bodyPr>
          <a:lstStyle/>
          <a:p>
            <a:pPr lvl="0" algn="ctr" fontAlgn="auto">
              <a:spcBef>
                <a:spcPts val="0"/>
              </a:spcBef>
              <a:spcAft>
                <a:spcPts val="0"/>
              </a:spcAft>
              <a:defRPr/>
            </a:pPr>
            <a:r>
              <a:rPr lang="en-US" sz="1200" dirty="0">
                <a:solidFill>
                  <a:prstClr val="black"/>
                </a:solidFill>
                <a:latin typeface="Calibri"/>
              </a:rPr>
              <a:t>DISTRIBUTION STATEMENT A. Approved for public release</a:t>
            </a:r>
          </a:p>
        </p:txBody>
      </p:sp>
    </p:spTree>
    <p:extLst>
      <p:ext uri="{BB962C8B-B14F-4D97-AF65-F5344CB8AC3E}">
        <p14:creationId xmlns:p14="http://schemas.microsoft.com/office/powerpoint/2010/main" val="3940690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590800" y="152400"/>
            <a:ext cx="6172200" cy="762000"/>
          </a:xfrm>
        </p:spPr>
        <p:txBody>
          <a:bodyPr/>
          <a:lstStyle/>
          <a:p>
            <a:pPr algn="r"/>
            <a:r>
              <a:rPr lang="en-US" sz="2800" dirty="0"/>
              <a:t>Submission Errors/</a:t>
            </a:r>
            <a:br>
              <a:rPr lang="en-US" sz="2800" dirty="0"/>
            </a:br>
            <a:r>
              <a:rPr lang="en-US" sz="2800" dirty="0"/>
              <a:t>Audit Findings</a:t>
            </a:r>
          </a:p>
        </p:txBody>
      </p:sp>
      <p:sp>
        <p:nvSpPr>
          <p:cNvPr id="9" name="Content Placeholder 8"/>
          <p:cNvSpPr>
            <a:spLocks noGrp="1"/>
          </p:cNvSpPr>
          <p:nvPr>
            <p:ph idx="1"/>
          </p:nvPr>
        </p:nvSpPr>
        <p:spPr>
          <a:xfrm>
            <a:off x="457200" y="1600200"/>
            <a:ext cx="8229600" cy="4525963"/>
          </a:xfrm>
        </p:spPr>
        <p:txBody>
          <a:bodyPr/>
          <a:lstStyle/>
          <a:p>
            <a:pPr marL="0" indent="0">
              <a:buNone/>
            </a:pPr>
            <a:r>
              <a:rPr lang="en-US" sz="3600" b="1" dirty="0"/>
              <a:t>Historical Audit Findings</a:t>
            </a:r>
          </a:p>
          <a:p>
            <a:pPr marL="0" indent="0">
              <a:buNone/>
            </a:pPr>
            <a:endParaRPr lang="en-US" sz="2000" b="1" dirty="0"/>
          </a:p>
          <a:p>
            <a:r>
              <a:rPr lang="en-US" dirty="0"/>
              <a:t>Shared labor and/or shared space</a:t>
            </a:r>
          </a:p>
          <a:p>
            <a:r>
              <a:rPr lang="en-US" dirty="0"/>
              <a:t>Ineligible Dependent Expenses</a:t>
            </a:r>
          </a:p>
          <a:p>
            <a:r>
              <a:rPr lang="en-US" dirty="0"/>
              <a:t>Library Costs (FTE calculations, subscriptions)</a:t>
            </a:r>
          </a:p>
          <a:p>
            <a:r>
              <a:rPr lang="en-US" dirty="0"/>
              <a:t>Reasonable costs such as fuel, utilities, health insurance, employee welfare</a:t>
            </a:r>
          </a:p>
          <a:p>
            <a:pPr marL="0" indent="0">
              <a:buNone/>
            </a:pPr>
            <a:endParaRPr lang="en-US" sz="2400" dirty="0"/>
          </a:p>
          <a:p>
            <a:pPr marL="0" indent="0">
              <a:buNone/>
            </a:pPr>
            <a:endParaRPr lang="en-US" sz="2400" dirty="0"/>
          </a:p>
          <a:p>
            <a:pPr marL="0" indent="0">
              <a:buNone/>
            </a:pPr>
            <a:endParaRPr lang="en-US" sz="2400" dirty="0"/>
          </a:p>
        </p:txBody>
      </p:sp>
      <p:sp>
        <p:nvSpPr>
          <p:cNvPr id="10" name="TextBox 9"/>
          <p:cNvSpPr txBox="1"/>
          <p:nvPr/>
        </p:nvSpPr>
        <p:spPr>
          <a:xfrm>
            <a:off x="2590800" y="6248400"/>
            <a:ext cx="3962400" cy="276999"/>
          </a:xfrm>
          <a:prstGeom prst="rect">
            <a:avLst/>
          </a:prstGeom>
          <a:noFill/>
        </p:spPr>
        <p:txBody>
          <a:bodyPr wrap="square" rtlCol="0">
            <a:spAutoFit/>
          </a:bodyPr>
          <a:lstStyle/>
          <a:p>
            <a:pPr lvl="0" algn="ctr" fontAlgn="auto">
              <a:spcBef>
                <a:spcPts val="0"/>
              </a:spcBef>
              <a:spcAft>
                <a:spcPts val="0"/>
              </a:spcAft>
              <a:defRPr/>
            </a:pPr>
            <a:r>
              <a:rPr lang="en-US" sz="1200" dirty="0">
                <a:solidFill>
                  <a:prstClr val="black"/>
                </a:solidFill>
                <a:latin typeface="Calibri"/>
              </a:rPr>
              <a:t>DISTRIBUTION STATEMENT A. Approved for public release</a:t>
            </a:r>
          </a:p>
        </p:txBody>
      </p:sp>
    </p:spTree>
    <p:extLst>
      <p:ext uri="{BB962C8B-B14F-4D97-AF65-F5344CB8AC3E}">
        <p14:creationId xmlns:p14="http://schemas.microsoft.com/office/powerpoint/2010/main" val="2956857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590800" y="152400"/>
            <a:ext cx="6172200" cy="762000"/>
          </a:xfrm>
        </p:spPr>
        <p:txBody>
          <a:bodyPr/>
          <a:lstStyle/>
          <a:p>
            <a:pPr algn="r"/>
            <a:r>
              <a:rPr lang="en-US" sz="2800" dirty="0"/>
              <a:t>Submission Errors/</a:t>
            </a:r>
            <a:br>
              <a:rPr lang="en-US" sz="2800" dirty="0"/>
            </a:br>
            <a:r>
              <a:rPr lang="en-US" sz="2800" dirty="0"/>
              <a:t>Audit Findings</a:t>
            </a:r>
          </a:p>
        </p:txBody>
      </p:sp>
      <p:sp>
        <p:nvSpPr>
          <p:cNvPr id="9" name="Content Placeholder 8"/>
          <p:cNvSpPr>
            <a:spLocks noGrp="1"/>
          </p:cNvSpPr>
          <p:nvPr>
            <p:ph idx="1"/>
          </p:nvPr>
        </p:nvSpPr>
        <p:spPr>
          <a:xfrm>
            <a:off x="457200" y="1600200"/>
            <a:ext cx="8229600" cy="4525963"/>
          </a:xfrm>
        </p:spPr>
        <p:txBody>
          <a:bodyPr/>
          <a:lstStyle/>
          <a:p>
            <a:pPr marL="0" indent="0">
              <a:buNone/>
            </a:pPr>
            <a:r>
              <a:rPr lang="en-US" sz="3600" b="1" dirty="0"/>
              <a:t>Historical Audit Findings (Continued)</a:t>
            </a:r>
          </a:p>
          <a:p>
            <a:pPr marL="0" indent="0">
              <a:buNone/>
            </a:pPr>
            <a:endParaRPr lang="en-US" sz="2400" b="1" dirty="0"/>
          </a:p>
          <a:p>
            <a:r>
              <a:rPr lang="en-US" dirty="0"/>
              <a:t>Unallowables improperly excluded from the allocation base</a:t>
            </a:r>
          </a:p>
          <a:p>
            <a:r>
              <a:rPr lang="en-US" dirty="0"/>
              <a:t>Misallocation of square footage </a:t>
            </a:r>
          </a:p>
          <a:p>
            <a:r>
              <a:rPr lang="en-US" dirty="0"/>
              <a:t>Depreciation (calculation errors)</a:t>
            </a:r>
          </a:p>
          <a:p>
            <a:r>
              <a:rPr lang="en-US" dirty="0"/>
              <a:t>Duplicate expenses </a:t>
            </a:r>
          </a:p>
          <a:p>
            <a:pPr marL="0" indent="0">
              <a:buNone/>
            </a:pPr>
            <a:endParaRPr lang="en-US" sz="2400" dirty="0"/>
          </a:p>
          <a:p>
            <a:pPr marL="0" indent="0">
              <a:buNone/>
            </a:pPr>
            <a:endParaRPr lang="en-US" sz="2400" dirty="0"/>
          </a:p>
        </p:txBody>
      </p:sp>
      <p:sp>
        <p:nvSpPr>
          <p:cNvPr id="10" name="TextBox 9"/>
          <p:cNvSpPr txBox="1"/>
          <p:nvPr/>
        </p:nvSpPr>
        <p:spPr>
          <a:xfrm>
            <a:off x="2743200" y="6248400"/>
            <a:ext cx="3810000" cy="276999"/>
          </a:xfrm>
          <a:prstGeom prst="rect">
            <a:avLst/>
          </a:prstGeom>
          <a:noFill/>
        </p:spPr>
        <p:txBody>
          <a:bodyPr wrap="square" rtlCol="0">
            <a:spAutoFit/>
          </a:bodyPr>
          <a:lstStyle/>
          <a:p>
            <a:pPr lvl="0" algn="ctr" fontAlgn="auto">
              <a:spcBef>
                <a:spcPts val="0"/>
              </a:spcBef>
              <a:spcAft>
                <a:spcPts val="0"/>
              </a:spcAft>
              <a:defRPr/>
            </a:pPr>
            <a:r>
              <a:rPr lang="en-US" sz="1200" dirty="0">
                <a:solidFill>
                  <a:prstClr val="black"/>
                </a:solidFill>
                <a:latin typeface="Calibri"/>
              </a:rPr>
              <a:t>DISTRIBUTION STATEMENT A. Approved for public release</a:t>
            </a:r>
          </a:p>
        </p:txBody>
      </p:sp>
    </p:spTree>
    <p:extLst>
      <p:ext uri="{BB962C8B-B14F-4D97-AF65-F5344CB8AC3E}">
        <p14:creationId xmlns:p14="http://schemas.microsoft.com/office/powerpoint/2010/main" val="20229367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590800" y="152400"/>
            <a:ext cx="6172200" cy="762000"/>
          </a:xfrm>
        </p:spPr>
        <p:txBody>
          <a:bodyPr/>
          <a:lstStyle/>
          <a:p>
            <a:pPr algn="r"/>
            <a:r>
              <a:rPr lang="en-US" sz="2800" dirty="0"/>
              <a:t>Submission Errors/</a:t>
            </a:r>
            <a:br>
              <a:rPr lang="en-US" sz="2800" dirty="0"/>
            </a:br>
            <a:r>
              <a:rPr lang="en-US" sz="2800" dirty="0"/>
              <a:t>Audit Findings</a:t>
            </a:r>
          </a:p>
        </p:txBody>
      </p:sp>
      <p:sp>
        <p:nvSpPr>
          <p:cNvPr id="9" name="Content Placeholder 8"/>
          <p:cNvSpPr>
            <a:spLocks noGrp="1"/>
          </p:cNvSpPr>
          <p:nvPr>
            <p:ph idx="1"/>
          </p:nvPr>
        </p:nvSpPr>
        <p:spPr>
          <a:xfrm>
            <a:off x="457200" y="1600200"/>
            <a:ext cx="8229600" cy="4525963"/>
          </a:xfrm>
        </p:spPr>
        <p:txBody>
          <a:bodyPr/>
          <a:lstStyle/>
          <a:p>
            <a:pPr marL="0" indent="0">
              <a:buNone/>
            </a:pPr>
            <a:r>
              <a:rPr lang="en-US" sz="3600" b="1" dirty="0"/>
              <a:t>Common Submission Errors</a:t>
            </a:r>
          </a:p>
          <a:p>
            <a:pPr marL="0" indent="0">
              <a:buNone/>
            </a:pPr>
            <a:endParaRPr lang="en-US" sz="2000" b="1" dirty="0"/>
          </a:p>
          <a:p>
            <a:r>
              <a:rPr lang="en-US" dirty="0"/>
              <a:t>No breakout of the UCA.  It needs to be a separate line item.</a:t>
            </a:r>
          </a:p>
          <a:p>
            <a:r>
              <a:rPr lang="en-US" dirty="0"/>
              <a:t>Escalation on everything</a:t>
            </a:r>
          </a:p>
          <a:p>
            <a:r>
              <a:rPr lang="en-US" dirty="0"/>
              <a:t>Projections not separately identified</a:t>
            </a:r>
          </a:p>
          <a:p>
            <a:r>
              <a:rPr lang="en-US" dirty="0"/>
              <a:t>Projections not identified by year</a:t>
            </a:r>
          </a:p>
          <a:p>
            <a:r>
              <a:rPr lang="en-US" dirty="0"/>
              <a:t>Calculation errors</a:t>
            </a:r>
          </a:p>
          <a:p>
            <a:pPr marL="0" indent="0">
              <a:buNone/>
            </a:pPr>
            <a:endParaRPr lang="en-US" dirty="0"/>
          </a:p>
          <a:p>
            <a:endParaRPr lang="en-US" dirty="0"/>
          </a:p>
          <a:p>
            <a:pPr marL="0" indent="0">
              <a:buNone/>
            </a:pPr>
            <a:endParaRPr lang="en-US" sz="2400" dirty="0"/>
          </a:p>
          <a:p>
            <a:pPr marL="0" indent="0">
              <a:buNone/>
            </a:pPr>
            <a:endParaRPr lang="en-US" sz="2400" dirty="0"/>
          </a:p>
          <a:p>
            <a:pPr marL="0" indent="0">
              <a:buNone/>
            </a:pPr>
            <a:endParaRPr lang="en-US" sz="2400" dirty="0"/>
          </a:p>
        </p:txBody>
      </p:sp>
      <p:sp>
        <p:nvSpPr>
          <p:cNvPr id="10" name="TextBox 9"/>
          <p:cNvSpPr txBox="1"/>
          <p:nvPr/>
        </p:nvSpPr>
        <p:spPr>
          <a:xfrm>
            <a:off x="2438400" y="6248400"/>
            <a:ext cx="4114800" cy="276999"/>
          </a:xfrm>
          <a:prstGeom prst="rect">
            <a:avLst/>
          </a:prstGeom>
          <a:noFill/>
        </p:spPr>
        <p:txBody>
          <a:bodyPr wrap="square" rtlCol="0">
            <a:spAutoFit/>
          </a:bodyPr>
          <a:lstStyle/>
          <a:p>
            <a:pPr lvl="0" algn="ctr" fontAlgn="auto">
              <a:spcBef>
                <a:spcPts val="0"/>
              </a:spcBef>
              <a:spcAft>
                <a:spcPts val="0"/>
              </a:spcAft>
              <a:defRPr/>
            </a:pPr>
            <a:r>
              <a:rPr lang="en-US" sz="1200" dirty="0">
                <a:solidFill>
                  <a:prstClr val="black"/>
                </a:solidFill>
                <a:latin typeface="Calibri"/>
              </a:rPr>
              <a:t>DISTRIBUTION STATEMENT A. Approved for public release</a:t>
            </a:r>
          </a:p>
        </p:txBody>
      </p:sp>
    </p:spTree>
    <p:extLst>
      <p:ext uri="{BB962C8B-B14F-4D97-AF65-F5344CB8AC3E}">
        <p14:creationId xmlns:p14="http://schemas.microsoft.com/office/powerpoint/2010/main" val="3426826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590800" y="152400"/>
            <a:ext cx="6172200" cy="762000"/>
          </a:xfrm>
        </p:spPr>
        <p:txBody>
          <a:bodyPr/>
          <a:lstStyle/>
          <a:p>
            <a:pPr algn="r"/>
            <a:r>
              <a:rPr lang="en-US" sz="2800" dirty="0"/>
              <a:t>Submission Errors/</a:t>
            </a:r>
            <a:br>
              <a:rPr lang="en-US" sz="2800" dirty="0"/>
            </a:br>
            <a:r>
              <a:rPr lang="en-US" sz="2800" dirty="0"/>
              <a:t>Audit Findings</a:t>
            </a:r>
          </a:p>
        </p:txBody>
      </p:sp>
      <p:sp>
        <p:nvSpPr>
          <p:cNvPr id="9" name="Content Placeholder 8"/>
          <p:cNvSpPr>
            <a:spLocks noGrp="1"/>
          </p:cNvSpPr>
          <p:nvPr>
            <p:ph idx="1"/>
          </p:nvPr>
        </p:nvSpPr>
        <p:spPr>
          <a:xfrm>
            <a:off x="457200" y="1371600"/>
            <a:ext cx="8229600" cy="4876800"/>
          </a:xfrm>
        </p:spPr>
        <p:txBody>
          <a:bodyPr/>
          <a:lstStyle/>
          <a:p>
            <a:pPr marL="0" indent="0">
              <a:buNone/>
            </a:pPr>
            <a:r>
              <a:rPr lang="en-US" sz="3600" b="1" dirty="0"/>
              <a:t>Items of Concern (Not Inclusive)</a:t>
            </a:r>
          </a:p>
          <a:p>
            <a:r>
              <a:rPr lang="en-US" dirty="0"/>
              <a:t>Changes in rates and/or components</a:t>
            </a:r>
          </a:p>
          <a:p>
            <a:r>
              <a:rPr lang="en-US" dirty="0"/>
              <a:t>Allocation base changes</a:t>
            </a:r>
          </a:p>
          <a:p>
            <a:r>
              <a:rPr lang="en-US" dirty="0"/>
              <a:t>Historical over or under-recoveries</a:t>
            </a:r>
          </a:p>
          <a:p>
            <a:r>
              <a:rPr lang="en-US" dirty="0"/>
              <a:t>Historical over and under-proposing of rates</a:t>
            </a:r>
          </a:p>
          <a:p>
            <a:r>
              <a:rPr lang="en-US" b="1" dirty="0"/>
              <a:t>**Allocations**</a:t>
            </a:r>
          </a:p>
          <a:p>
            <a:r>
              <a:rPr lang="en-US" dirty="0"/>
              <a:t>Space – policies and allocations</a:t>
            </a:r>
          </a:p>
          <a:p>
            <a:r>
              <a:rPr lang="en-US" dirty="0"/>
              <a:t>New buildings</a:t>
            </a:r>
          </a:p>
          <a:p>
            <a:pPr marL="0" indent="0">
              <a:buNone/>
            </a:pPr>
            <a:endParaRPr lang="en-US" dirty="0"/>
          </a:p>
          <a:p>
            <a:pPr marL="0" indent="0">
              <a:buNone/>
            </a:pPr>
            <a:endParaRPr lang="en-US" sz="2400" dirty="0"/>
          </a:p>
        </p:txBody>
      </p:sp>
      <p:sp>
        <p:nvSpPr>
          <p:cNvPr id="10" name="TextBox 9"/>
          <p:cNvSpPr txBox="1"/>
          <p:nvPr/>
        </p:nvSpPr>
        <p:spPr>
          <a:xfrm>
            <a:off x="2590800" y="6248400"/>
            <a:ext cx="3962400" cy="276999"/>
          </a:xfrm>
          <a:prstGeom prst="rect">
            <a:avLst/>
          </a:prstGeom>
          <a:noFill/>
        </p:spPr>
        <p:txBody>
          <a:bodyPr wrap="square" rtlCol="0">
            <a:spAutoFit/>
          </a:bodyPr>
          <a:lstStyle/>
          <a:p>
            <a:pPr lvl="0" algn="ctr" fontAlgn="auto">
              <a:spcBef>
                <a:spcPts val="0"/>
              </a:spcBef>
              <a:spcAft>
                <a:spcPts val="0"/>
              </a:spcAft>
              <a:defRPr/>
            </a:pPr>
            <a:r>
              <a:rPr lang="en-US" sz="1200" dirty="0">
                <a:solidFill>
                  <a:prstClr val="black"/>
                </a:solidFill>
                <a:latin typeface="Calibri"/>
              </a:rPr>
              <a:t>DISTRIBUTION STATEMENT A. Approved for public release</a:t>
            </a:r>
          </a:p>
        </p:txBody>
      </p:sp>
    </p:spTree>
    <p:extLst>
      <p:ext uri="{BB962C8B-B14F-4D97-AF65-F5344CB8AC3E}">
        <p14:creationId xmlns:p14="http://schemas.microsoft.com/office/powerpoint/2010/main" val="527702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09800" y="152400"/>
            <a:ext cx="6662738" cy="762000"/>
          </a:xfrm>
        </p:spPr>
        <p:txBody>
          <a:bodyPr lIns="90488" tIns="44450" rIns="90488" bIns="44450"/>
          <a:lstStyle/>
          <a:p>
            <a:pPr eaLnBrk="1" hangingPunct="1"/>
            <a:r>
              <a:rPr lang="en-US" altLang="en-US" sz="2800" dirty="0">
                <a:latin typeface="Times New Roman" panose="02020603050405020304" pitchFamily="18" charset="0"/>
                <a:cs typeface="Times New Roman" panose="02020603050405020304" pitchFamily="18" charset="0"/>
              </a:rPr>
              <a:t>ONR 02 Acquisition Organization </a:t>
            </a:r>
          </a:p>
        </p:txBody>
      </p:sp>
      <p:sp>
        <p:nvSpPr>
          <p:cNvPr id="5" name="Rectangle 3"/>
          <p:cNvSpPr>
            <a:spLocks noChangeArrowheads="1"/>
          </p:cNvSpPr>
          <p:nvPr/>
        </p:nvSpPr>
        <p:spPr bwMode="auto">
          <a:xfrm>
            <a:off x="2608263" y="4503738"/>
            <a:ext cx="952500" cy="601662"/>
          </a:xfrm>
          <a:prstGeom prst="roundRect">
            <a:avLst/>
          </a:prstGeom>
          <a:ln>
            <a:headEnd/>
            <a:tailEnd/>
          </a:ln>
        </p:spPr>
        <p:style>
          <a:lnRef idx="2">
            <a:schemeClr val="accent1"/>
          </a:lnRef>
          <a:fillRef idx="1">
            <a:schemeClr val="lt1"/>
          </a:fillRef>
          <a:effectRef idx="0">
            <a:schemeClr val="accent1"/>
          </a:effectRef>
          <a:fontRef idx="minor">
            <a:schemeClr val="dk1"/>
          </a:fontRef>
        </p:style>
        <p:txBody>
          <a:bodyPr wrap="none" lIns="90488" tIns="44450" rIns="90488" bIns="44450" anchor="ctr"/>
          <a:lstStyle/>
          <a:p>
            <a:pPr algn="ctr" fontAlgn="auto">
              <a:spcBef>
                <a:spcPts val="0"/>
              </a:spcBef>
              <a:spcAft>
                <a:spcPts val="0"/>
              </a:spcAft>
              <a:defRPr/>
            </a:pPr>
            <a:r>
              <a:rPr lang="en-US" sz="1000" b="1" dirty="0">
                <a:latin typeface="Times New Roman" pitchFamily="18" charset="0"/>
              </a:rPr>
              <a:t> Code 253</a:t>
            </a:r>
          </a:p>
          <a:p>
            <a:pPr algn="ctr" fontAlgn="auto">
              <a:spcBef>
                <a:spcPts val="0"/>
              </a:spcBef>
              <a:spcAft>
                <a:spcPts val="0"/>
              </a:spcAft>
              <a:defRPr/>
            </a:pPr>
            <a:r>
              <a:rPr lang="en-US" sz="900" b="1" dirty="0">
                <a:latin typeface="Times New Roman" pitchFamily="18" charset="0"/>
              </a:rPr>
              <a:t>Gina Walker)</a:t>
            </a:r>
          </a:p>
          <a:p>
            <a:pPr algn="ctr" fontAlgn="auto">
              <a:spcBef>
                <a:spcPts val="0"/>
              </a:spcBef>
              <a:spcAft>
                <a:spcPts val="0"/>
              </a:spcAft>
              <a:defRPr/>
            </a:pPr>
            <a:r>
              <a:rPr lang="en-US" sz="900" b="1" dirty="0">
                <a:latin typeface="Times New Roman" pitchFamily="18" charset="0"/>
              </a:rPr>
              <a:t>Grants, CNA, </a:t>
            </a:r>
          </a:p>
          <a:p>
            <a:pPr algn="ctr" fontAlgn="auto">
              <a:spcBef>
                <a:spcPts val="0"/>
              </a:spcBef>
              <a:spcAft>
                <a:spcPts val="0"/>
              </a:spcAft>
              <a:defRPr/>
            </a:pPr>
            <a:r>
              <a:rPr lang="en-US" sz="900" b="1" dirty="0">
                <a:latin typeface="Times New Roman" pitchFamily="18" charset="0"/>
              </a:rPr>
              <a:t>ManTech, NAS</a:t>
            </a:r>
          </a:p>
        </p:txBody>
      </p:sp>
      <p:sp>
        <p:nvSpPr>
          <p:cNvPr id="4100" name="Line 9"/>
          <p:cNvSpPr>
            <a:spLocks noChangeShapeType="1"/>
          </p:cNvSpPr>
          <p:nvPr/>
        </p:nvSpPr>
        <p:spPr bwMode="auto">
          <a:xfrm flipV="1">
            <a:off x="1673225" y="3198978"/>
            <a:ext cx="5827462" cy="1253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4101" name="Line 10"/>
          <p:cNvSpPr>
            <a:spLocks noChangeShapeType="1"/>
          </p:cNvSpPr>
          <p:nvPr/>
        </p:nvSpPr>
        <p:spPr bwMode="auto">
          <a:xfrm>
            <a:off x="7500687" y="3886199"/>
            <a:ext cx="0" cy="118903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4102" name="Line 11"/>
          <p:cNvSpPr>
            <a:spLocks noChangeShapeType="1"/>
          </p:cNvSpPr>
          <p:nvPr/>
        </p:nvSpPr>
        <p:spPr bwMode="auto">
          <a:xfrm>
            <a:off x="1879600" y="4208463"/>
            <a:ext cx="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4103" name="Line 12"/>
          <p:cNvSpPr>
            <a:spLocks noChangeShapeType="1"/>
          </p:cNvSpPr>
          <p:nvPr/>
        </p:nvSpPr>
        <p:spPr bwMode="auto">
          <a:xfrm>
            <a:off x="609600" y="4191000"/>
            <a:ext cx="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4104" name="Line 15"/>
          <p:cNvSpPr>
            <a:spLocks noChangeShapeType="1"/>
          </p:cNvSpPr>
          <p:nvPr/>
        </p:nvSpPr>
        <p:spPr bwMode="auto">
          <a:xfrm>
            <a:off x="1673225" y="3208338"/>
            <a:ext cx="0" cy="2206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0" name="Rectangle 18"/>
          <p:cNvSpPr>
            <a:spLocks noChangeArrowheads="1"/>
          </p:cNvSpPr>
          <p:nvPr/>
        </p:nvSpPr>
        <p:spPr bwMode="auto">
          <a:xfrm>
            <a:off x="3786189" y="4495800"/>
            <a:ext cx="968374" cy="603250"/>
          </a:xfrm>
          <a:prstGeom prst="roundRect">
            <a:avLst/>
          </a:prstGeom>
          <a:ln>
            <a:headEnd/>
            <a:tailEnd/>
          </a:ln>
        </p:spPr>
        <p:style>
          <a:lnRef idx="2">
            <a:schemeClr val="accent1"/>
          </a:lnRef>
          <a:fillRef idx="1">
            <a:schemeClr val="lt1"/>
          </a:fillRef>
          <a:effectRef idx="0">
            <a:schemeClr val="accent1"/>
          </a:effectRef>
          <a:fontRef idx="minor">
            <a:schemeClr val="dk1"/>
          </a:fontRef>
        </p:style>
        <p:txBody>
          <a:bodyPr wrap="none" lIns="90488" tIns="44450" rIns="90488" bIns="44450" anchor="ctr"/>
          <a:lstStyle/>
          <a:p>
            <a:pPr algn="ctr" fontAlgn="auto">
              <a:spcBef>
                <a:spcPts val="0"/>
              </a:spcBef>
              <a:spcAft>
                <a:spcPts val="0"/>
              </a:spcAft>
              <a:defRPr/>
            </a:pPr>
            <a:endParaRPr lang="en-US" sz="1000" b="1" dirty="0">
              <a:latin typeface="Times New Roman" pitchFamily="18" charset="0"/>
            </a:endParaRPr>
          </a:p>
          <a:p>
            <a:pPr algn="ctr" fontAlgn="auto">
              <a:spcBef>
                <a:spcPts val="0"/>
              </a:spcBef>
              <a:spcAft>
                <a:spcPts val="0"/>
              </a:spcAft>
              <a:defRPr/>
            </a:pPr>
            <a:endParaRPr lang="en-US" sz="1000" b="1" dirty="0">
              <a:latin typeface="Times New Roman" pitchFamily="18" charset="0"/>
            </a:endParaRPr>
          </a:p>
          <a:p>
            <a:pPr algn="ctr" fontAlgn="auto">
              <a:spcBef>
                <a:spcPts val="0"/>
              </a:spcBef>
              <a:spcAft>
                <a:spcPts val="0"/>
              </a:spcAft>
              <a:defRPr/>
            </a:pPr>
            <a:r>
              <a:rPr lang="en-US" sz="1000" b="1" dirty="0">
                <a:latin typeface="Times New Roman" pitchFamily="18" charset="0"/>
              </a:rPr>
              <a:t>Code 254</a:t>
            </a:r>
          </a:p>
          <a:p>
            <a:pPr algn="ctr" fontAlgn="auto">
              <a:spcBef>
                <a:spcPts val="0"/>
              </a:spcBef>
              <a:spcAft>
                <a:spcPts val="0"/>
              </a:spcAft>
              <a:defRPr/>
            </a:pPr>
            <a:r>
              <a:rPr lang="en-US" sz="900" b="1" dirty="0">
                <a:latin typeface="Times New Roman" pitchFamily="18" charset="0"/>
              </a:rPr>
              <a:t>  Mary Helen Dent </a:t>
            </a:r>
          </a:p>
          <a:p>
            <a:pPr algn="ctr" fontAlgn="auto">
              <a:spcBef>
                <a:spcPts val="0"/>
              </a:spcBef>
              <a:spcAft>
                <a:spcPts val="0"/>
              </a:spcAft>
              <a:defRPr/>
            </a:pPr>
            <a:r>
              <a:rPr lang="en-US" sz="900" b="1" dirty="0">
                <a:latin typeface="Times New Roman" pitchFamily="18" charset="0"/>
              </a:rPr>
              <a:t>Service Contracts </a:t>
            </a:r>
          </a:p>
          <a:p>
            <a:pPr algn="ctr" fontAlgn="auto">
              <a:spcBef>
                <a:spcPts val="0"/>
              </a:spcBef>
              <a:spcAft>
                <a:spcPts val="0"/>
              </a:spcAft>
              <a:defRPr/>
            </a:pPr>
            <a:endParaRPr lang="en-US" sz="900" b="1" dirty="0">
              <a:latin typeface="Times New Roman" pitchFamily="18" charset="0"/>
            </a:endParaRPr>
          </a:p>
          <a:p>
            <a:pPr algn="ctr" fontAlgn="auto">
              <a:spcBef>
                <a:spcPts val="0"/>
              </a:spcBef>
              <a:spcAft>
                <a:spcPts val="0"/>
              </a:spcAft>
              <a:defRPr/>
            </a:pPr>
            <a:endParaRPr lang="en-US" sz="800" b="1" dirty="0">
              <a:latin typeface="Times New Roman" pitchFamily="18" charset="0"/>
            </a:endParaRPr>
          </a:p>
        </p:txBody>
      </p:sp>
      <p:sp>
        <p:nvSpPr>
          <p:cNvPr id="21" name="Rectangle 19"/>
          <p:cNvSpPr>
            <a:spLocks noChangeArrowheads="1"/>
          </p:cNvSpPr>
          <p:nvPr/>
        </p:nvSpPr>
        <p:spPr bwMode="auto">
          <a:xfrm>
            <a:off x="212725" y="4513263"/>
            <a:ext cx="1006475" cy="561975"/>
          </a:xfrm>
          <a:prstGeom prst="roundRect">
            <a:avLst/>
          </a:prstGeom>
          <a:ln>
            <a:headEnd/>
            <a:tailEnd/>
          </a:ln>
        </p:spPr>
        <p:style>
          <a:lnRef idx="2">
            <a:schemeClr val="accent1"/>
          </a:lnRef>
          <a:fillRef idx="1">
            <a:schemeClr val="lt1"/>
          </a:fillRef>
          <a:effectRef idx="0">
            <a:schemeClr val="accent1"/>
          </a:effectRef>
          <a:fontRef idx="minor">
            <a:schemeClr val="dk1"/>
          </a:fontRef>
        </p:style>
        <p:txBody>
          <a:bodyPr wrap="none" lIns="90488" tIns="44450" rIns="90488" bIns="44450" anchor="ctr"/>
          <a:lstStyle/>
          <a:p>
            <a:pPr algn="ctr" fontAlgn="auto">
              <a:spcBef>
                <a:spcPts val="0"/>
              </a:spcBef>
              <a:spcAft>
                <a:spcPts val="0"/>
              </a:spcAft>
              <a:defRPr/>
            </a:pPr>
            <a:endParaRPr lang="en-US" sz="1000" b="1" dirty="0">
              <a:latin typeface="Times New Roman" pitchFamily="18" charset="0"/>
            </a:endParaRPr>
          </a:p>
          <a:p>
            <a:pPr algn="ctr" fontAlgn="auto">
              <a:spcBef>
                <a:spcPts val="0"/>
              </a:spcBef>
              <a:spcAft>
                <a:spcPts val="0"/>
              </a:spcAft>
              <a:defRPr/>
            </a:pPr>
            <a:r>
              <a:rPr lang="en-US" sz="1000" b="1" dirty="0">
                <a:latin typeface="Times New Roman" pitchFamily="18" charset="0"/>
              </a:rPr>
              <a:t> Code 251</a:t>
            </a:r>
          </a:p>
          <a:p>
            <a:pPr algn="ctr" fontAlgn="auto">
              <a:spcBef>
                <a:spcPts val="0"/>
              </a:spcBef>
              <a:spcAft>
                <a:spcPts val="0"/>
              </a:spcAft>
              <a:defRPr/>
            </a:pPr>
            <a:r>
              <a:rPr lang="en-US" sz="1000" b="1" dirty="0">
                <a:latin typeface="Times New Roman" pitchFamily="18" charset="0"/>
              </a:rPr>
              <a:t>Lynn Christian</a:t>
            </a:r>
          </a:p>
          <a:p>
            <a:pPr algn="ctr" fontAlgn="auto">
              <a:spcBef>
                <a:spcPts val="0"/>
              </a:spcBef>
              <a:spcAft>
                <a:spcPts val="0"/>
              </a:spcAft>
              <a:defRPr/>
            </a:pPr>
            <a:r>
              <a:rPr lang="en-US" sz="1000" b="1" dirty="0">
                <a:latin typeface="Times New Roman" pitchFamily="18" charset="0"/>
              </a:rPr>
              <a:t>31, 33, 35</a:t>
            </a:r>
          </a:p>
          <a:p>
            <a:pPr algn="ctr" fontAlgn="auto">
              <a:spcBef>
                <a:spcPts val="0"/>
              </a:spcBef>
              <a:spcAft>
                <a:spcPts val="0"/>
              </a:spcAft>
              <a:defRPr/>
            </a:pPr>
            <a:endParaRPr lang="en-US" sz="1000" b="1" dirty="0">
              <a:latin typeface="Times New Roman" pitchFamily="18" charset="0"/>
            </a:endParaRPr>
          </a:p>
        </p:txBody>
      </p:sp>
      <p:sp>
        <p:nvSpPr>
          <p:cNvPr id="22" name="Rectangle 20"/>
          <p:cNvSpPr>
            <a:spLocks noChangeArrowheads="1"/>
          </p:cNvSpPr>
          <p:nvPr/>
        </p:nvSpPr>
        <p:spPr bwMode="auto">
          <a:xfrm>
            <a:off x="1360488" y="4495800"/>
            <a:ext cx="1022350" cy="617537"/>
          </a:xfrm>
          <a:prstGeom prst="roundRect">
            <a:avLst/>
          </a:prstGeom>
          <a:ln>
            <a:headEnd/>
            <a:tailEnd/>
          </a:ln>
        </p:spPr>
        <p:style>
          <a:lnRef idx="2">
            <a:schemeClr val="accent1"/>
          </a:lnRef>
          <a:fillRef idx="1">
            <a:schemeClr val="lt1"/>
          </a:fillRef>
          <a:effectRef idx="0">
            <a:schemeClr val="accent1"/>
          </a:effectRef>
          <a:fontRef idx="minor">
            <a:schemeClr val="dk1"/>
          </a:fontRef>
        </p:style>
        <p:txBody>
          <a:bodyPr wrap="none" lIns="90488" tIns="44450" rIns="90488" bIns="44450" anchor="ctr"/>
          <a:lstStyle/>
          <a:p>
            <a:pPr algn="ctr" fontAlgn="auto">
              <a:spcBef>
                <a:spcPts val="0"/>
              </a:spcBef>
              <a:spcAft>
                <a:spcPts val="0"/>
              </a:spcAft>
              <a:defRPr/>
            </a:pPr>
            <a:r>
              <a:rPr lang="en-US" sz="1000" b="1" dirty="0">
                <a:latin typeface="Times New Roman" pitchFamily="18" charset="0"/>
              </a:rPr>
              <a:t>Code 252</a:t>
            </a:r>
          </a:p>
          <a:p>
            <a:pPr algn="ctr" fontAlgn="auto">
              <a:spcBef>
                <a:spcPts val="0"/>
              </a:spcBef>
              <a:spcAft>
                <a:spcPts val="0"/>
              </a:spcAft>
              <a:defRPr/>
            </a:pPr>
            <a:r>
              <a:rPr lang="en-US" sz="900" b="1" dirty="0">
                <a:latin typeface="Times New Roman" pitchFamily="18" charset="0"/>
              </a:rPr>
              <a:t>Nataki Mccowin</a:t>
            </a:r>
          </a:p>
          <a:p>
            <a:pPr algn="ctr" fontAlgn="auto">
              <a:spcBef>
                <a:spcPts val="0"/>
              </a:spcBef>
              <a:spcAft>
                <a:spcPts val="0"/>
              </a:spcAft>
              <a:defRPr/>
            </a:pPr>
            <a:r>
              <a:rPr lang="en-US" sz="900" b="1" dirty="0">
                <a:latin typeface="Times New Roman" pitchFamily="18" charset="0"/>
              </a:rPr>
              <a:t>(Acting) </a:t>
            </a:r>
          </a:p>
          <a:p>
            <a:pPr algn="ctr" fontAlgn="auto">
              <a:spcBef>
                <a:spcPts val="0"/>
              </a:spcBef>
              <a:spcAft>
                <a:spcPts val="0"/>
              </a:spcAft>
              <a:defRPr/>
            </a:pPr>
            <a:r>
              <a:rPr lang="en-US" sz="900" b="1" dirty="0">
                <a:latin typeface="Times New Roman" pitchFamily="18" charset="0"/>
              </a:rPr>
              <a:t>32, 34, 36</a:t>
            </a:r>
          </a:p>
        </p:txBody>
      </p:sp>
      <p:sp>
        <p:nvSpPr>
          <p:cNvPr id="23" name="Rectangle 21"/>
          <p:cNvSpPr>
            <a:spLocks noChangeArrowheads="1"/>
          </p:cNvSpPr>
          <p:nvPr/>
        </p:nvSpPr>
        <p:spPr bwMode="auto">
          <a:xfrm>
            <a:off x="4787900" y="5562600"/>
            <a:ext cx="762000" cy="673100"/>
          </a:xfrm>
          <a:prstGeom prst="roundRect">
            <a:avLst/>
          </a:prstGeom>
          <a:ln>
            <a:headEnd/>
            <a:tailEnd/>
          </a:ln>
        </p:spPr>
        <p:style>
          <a:lnRef idx="2">
            <a:schemeClr val="accent1"/>
          </a:lnRef>
          <a:fillRef idx="1">
            <a:schemeClr val="lt1"/>
          </a:fillRef>
          <a:effectRef idx="0">
            <a:schemeClr val="accent1"/>
          </a:effectRef>
          <a:fontRef idx="minor">
            <a:schemeClr val="dk1"/>
          </a:fontRef>
        </p:style>
        <p:txBody>
          <a:bodyPr wrap="none" lIns="90488" tIns="44450" rIns="90488" bIns="44450" anchor="ctr"/>
          <a:lstStyle/>
          <a:p>
            <a:pPr algn="ctr" fontAlgn="auto">
              <a:spcBef>
                <a:spcPts val="0"/>
              </a:spcBef>
              <a:spcAft>
                <a:spcPts val="0"/>
              </a:spcAft>
              <a:defRPr/>
            </a:pPr>
            <a:r>
              <a:rPr lang="en-US" sz="1000" b="1" dirty="0">
                <a:latin typeface="Times New Roman" pitchFamily="18" charset="0"/>
              </a:rPr>
              <a:t>Code 243</a:t>
            </a:r>
          </a:p>
          <a:p>
            <a:pPr algn="ctr" fontAlgn="auto">
              <a:spcBef>
                <a:spcPts val="0"/>
              </a:spcBef>
              <a:spcAft>
                <a:spcPts val="0"/>
              </a:spcAft>
              <a:defRPr/>
            </a:pPr>
            <a:r>
              <a:rPr lang="en-US" sz="1000" b="1" dirty="0">
                <a:latin typeface="Times New Roman" pitchFamily="18" charset="0"/>
              </a:rPr>
              <a:t>James Gandy</a:t>
            </a:r>
          </a:p>
          <a:p>
            <a:pPr algn="ctr" fontAlgn="auto">
              <a:spcBef>
                <a:spcPts val="0"/>
              </a:spcBef>
              <a:spcAft>
                <a:spcPts val="0"/>
              </a:spcAft>
              <a:defRPr/>
            </a:pPr>
            <a:r>
              <a:rPr lang="en-US" sz="1000" b="1" dirty="0">
                <a:latin typeface="Times New Roman" pitchFamily="18" charset="0"/>
              </a:rPr>
              <a:t>Atlanta</a:t>
            </a:r>
          </a:p>
        </p:txBody>
      </p:sp>
      <p:sp>
        <p:nvSpPr>
          <p:cNvPr id="24" name="Rectangle 22"/>
          <p:cNvSpPr>
            <a:spLocks noChangeArrowheads="1"/>
          </p:cNvSpPr>
          <p:nvPr/>
        </p:nvSpPr>
        <p:spPr bwMode="auto">
          <a:xfrm>
            <a:off x="5626100" y="5562600"/>
            <a:ext cx="762000" cy="673100"/>
          </a:xfrm>
          <a:prstGeom prst="roundRect">
            <a:avLst/>
          </a:prstGeom>
          <a:ln>
            <a:headEnd/>
            <a:tailEnd/>
          </a:ln>
        </p:spPr>
        <p:style>
          <a:lnRef idx="2">
            <a:schemeClr val="accent1"/>
          </a:lnRef>
          <a:fillRef idx="1">
            <a:schemeClr val="lt1"/>
          </a:fillRef>
          <a:effectRef idx="0">
            <a:schemeClr val="accent1"/>
          </a:effectRef>
          <a:fontRef idx="minor">
            <a:schemeClr val="dk1"/>
          </a:fontRef>
        </p:style>
        <p:txBody>
          <a:bodyPr wrap="none" lIns="90488" tIns="44450" rIns="90488" bIns="44450" anchor="ctr"/>
          <a:lstStyle/>
          <a:p>
            <a:pPr algn="ctr" fontAlgn="auto">
              <a:spcBef>
                <a:spcPts val="0"/>
              </a:spcBef>
              <a:spcAft>
                <a:spcPts val="0"/>
              </a:spcAft>
              <a:defRPr/>
            </a:pPr>
            <a:r>
              <a:rPr lang="en-US" sz="1000" b="1" dirty="0">
                <a:latin typeface="Times New Roman" pitchFamily="18" charset="0"/>
              </a:rPr>
              <a:t>Code 244</a:t>
            </a:r>
          </a:p>
          <a:p>
            <a:pPr algn="ctr" fontAlgn="auto">
              <a:spcBef>
                <a:spcPts val="0"/>
              </a:spcBef>
              <a:spcAft>
                <a:spcPts val="0"/>
              </a:spcAft>
              <a:defRPr/>
            </a:pPr>
            <a:r>
              <a:rPr lang="en-US" sz="1000" b="1" dirty="0">
                <a:latin typeface="Times New Roman" pitchFamily="18" charset="0"/>
              </a:rPr>
              <a:t>Eric Garfield</a:t>
            </a:r>
          </a:p>
          <a:p>
            <a:pPr algn="ctr" fontAlgn="auto">
              <a:spcBef>
                <a:spcPts val="0"/>
              </a:spcBef>
              <a:spcAft>
                <a:spcPts val="0"/>
              </a:spcAft>
              <a:defRPr/>
            </a:pPr>
            <a:r>
              <a:rPr lang="en-US" sz="1000" b="1" dirty="0">
                <a:latin typeface="Times New Roman" pitchFamily="18" charset="0"/>
              </a:rPr>
              <a:t>Boston</a:t>
            </a:r>
          </a:p>
        </p:txBody>
      </p:sp>
      <p:sp>
        <p:nvSpPr>
          <p:cNvPr id="25" name="Rectangle 23"/>
          <p:cNvSpPr>
            <a:spLocks noChangeArrowheads="1"/>
          </p:cNvSpPr>
          <p:nvPr/>
        </p:nvSpPr>
        <p:spPr bwMode="auto">
          <a:xfrm>
            <a:off x="7302500" y="5562600"/>
            <a:ext cx="774700" cy="660400"/>
          </a:xfrm>
          <a:prstGeom prst="roundRect">
            <a:avLst/>
          </a:prstGeom>
          <a:ln>
            <a:headEnd/>
            <a:tailEnd/>
          </a:ln>
        </p:spPr>
        <p:style>
          <a:lnRef idx="2">
            <a:schemeClr val="accent1"/>
          </a:lnRef>
          <a:fillRef idx="1">
            <a:schemeClr val="lt1"/>
          </a:fillRef>
          <a:effectRef idx="0">
            <a:schemeClr val="accent1"/>
          </a:effectRef>
          <a:fontRef idx="minor">
            <a:schemeClr val="dk1"/>
          </a:fontRef>
        </p:style>
        <p:txBody>
          <a:bodyPr wrap="none" lIns="90488" tIns="44450" rIns="90488" bIns="44450" anchor="ctr"/>
          <a:lstStyle/>
          <a:p>
            <a:pPr algn="ctr" fontAlgn="auto">
              <a:spcBef>
                <a:spcPts val="0"/>
              </a:spcBef>
              <a:spcAft>
                <a:spcPts val="0"/>
              </a:spcAft>
              <a:defRPr/>
            </a:pPr>
            <a:r>
              <a:rPr lang="en-US" sz="1000" b="1" dirty="0">
                <a:latin typeface="Times New Roman" pitchFamily="18" charset="0"/>
              </a:rPr>
              <a:t>Code 246</a:t>
            </a:r>
          </a:p>
          <a:p>
            <a:pPr algn="ctr" fontAlgn="auto">
              <a:spcBef>
                <a:spcPts val="0"/>
              </a:spcBef>
              <a:spcAft>
                <a:spcPts val="0"/>
              </a:spcAft>
              <a:defRPr/>
            </a:pPr>
            <a:r>
              <a:rPr lang="en-US" sz="1000" b="1" dirty="0">
                <a:latin typeface="Times New Roman" pitchFamily="18" charset="0"/>
              </a:rPr>
              <a:t>Gabriel</a:t>
            </a:r>
          </a:p>
          <a:p>
            <a:pPr algn="ctr" fontAlgn="auto">
              <a:spcBef>
                <a:spcPts val="0"/>
              </a:spcBef>
              <a:spcAft>
                <a:spcPts val="0"/>
              </a:spcAft>
              <a:defRPr/>
            </a:pPr>
            <a:r>
              <a:rPr lang="en-US" sz="1000" b="1" dirty="0">
                <a:latin typeface="Times New Roman" pitchFamily="18" charset="0"/>
              </a:rPr>
              <a:t>Olivas</a:t>
            </a:r>
          </a:p>
          <a:p>
            <a:pPr algn="ctr" fontAlgn="auto">
              <a:spcBef>
                <a:spcPts val="0"/>
              </a:spcBef>
              <a:spcAft>
                <a:spcPts val="0"/>
              </a:spcAft>
              <a:defRPr/>
            </a:pPr>
            <a:r>
              <a:rPr lang="en-US" sz="1000" b="1" dirty="0">
                <a:latin typeface="Times New Roman" pitchFamily="18" charset="0"/>
              </a:rPr>
              <a:t>San Diego</a:t>
            </a:r>
          </a:p>
        </p:txBody>
      </p:sp>
      <p:sp>
        <p:nvSpPr>
          <p:cNvPr id="26" name="Rectangle 24"/>
          <p:cNvSpPr>
            <a:spLocks noChangeArrowheads="1"/>
          </p:cNvSpPr>
          <p:nvPr/>
        </p:nvSpPr>
        <p:spPr bwMode="auto">
          <a:xfrm>
            <a:off x="6464300" y="5562600"/>
            <a:ext cx="762000" cy="660400"/>
          </a:xfrm>
          <a:prstGeom prst="roundRect">
            <a:avLst/>
          </a:prstGeom>
          <a:ln>
            <a:headEnd/>
            <a:tailEnd/>
          </a:ln>
        </p:spPr>
        <p:style>
          <a:lnRef idx="2">
            <a:schemeClr val="accent1"/>
          </a:lnRef>
          <a:fillRef idx="1">
            <a:schemeClr val="lt1"/>
          </a:fillRef>
          <a:effectRef idx="0">
            <a:schemeClr val="accent1"/>
          </a:effectRef>
          <a:fontRef idx="minor">
            <a:schemeClr val="dk1"/>
          </a:fontRef>
        </p:style>
        <p:txBody>
          <a:bodyPr wrap="none" lIns="90488" tIns="44450" rIns="90488" bIns="44450" anchor="ctr"/>
          <a:lstStyle/>
          <a:p>
            <a:pPr algn="ctr" fontAlgn="auto">
              <a:spcBef>
                <a:spcPts val="0"/>
              </a:spcBef>
              <a:spcAft>
                <a:spcPts val="0"/>
              </a:spcAft>
              <a:defRPr/>
            </a:pPr>
            <a:r>
              <a:rPr lang="en-US" sz="1000" b="1" dirty="0">
                <a:latin typeface="Times New Roman" pitchFamily="18" charset="0"/>
              </a:rPr>
              <a:t>Code 245</a:t>
            </a:r>
          </a:p>
          <a:p>
            <a:pPr algn="ctr" fontAlgn="auto">
              <a:spcBef>
                <a:spcPts val="0"/>
              </a:spcBef>
              <a:spcAft>
                <a:spcPts val="0"/>
              </a:spcAft>
              <a:defRPr/>
            </a:pPr>
            <a:r>
              <a:rPr lang="en-US" sz="1000" b="1" dirty="0">
                <a:latin typeface="Times New Roman" pitchFamily="18" charset="0"/>
              </a:rPr>
              <a:t>Joshua</a:t>
            </a:r>
          </a:p>
          <a:p>
            <a:pPr algn="ctr" fontAlgn="auto">
              <a:spcBef>
                <a:spcPts val="0"/>
              </a:spcBef>
              <a:spcAft>
                <a:spcPts val="0"/>
              </a:spcAft>
              <a:defRPr/>
            </a:pPr>
            <a:r>
              <a:rPr lang="en-US" sz="1000" b="1" dirty="0">
                <a:latin typeface="Times New Roman" pitchFamily="18" charset="0"/>
              </a:rPr>
              <a:t>Kabisch</a:t>
            </a:r>
          </a:p>
          <a:p>
            <a:pPr algn="ctr" fontAlgn="auto">
              <a:spcBef>
                <a:spcPts val="0"/>
              </a:spcBef>
              <a:spcAft>
                <a:spcPts val="0"/>
              </a:spcAft>
              <a:defRPr/>
            </a:pPr>
            <a:r>
              <a:rPr lang="en-US" sz="1000" b="1" dirty="0">
                <a:latin typeface="Times New Roman" pitchFamily="18" charset="0"/>
              </a:rPr>
              <a:t>Chicago</a:t>
            </a:r>
          </a:p>
        </p:txBody>
      </p:sp>
      <p:sp>
        <p:nvSpPr>
          <p:cNvPr id="27" name="Rectangle 25"/>
          <p:cNvSpPr>
            <a:spLocks noChangeArrowheads="1"/>
          </p:cNvSpPr>
          <p:nvPr/>
        </p:nvSpPr>
        <p:spPr bwMode="auto">
          <a:xfrm>
            <a:off x="8153400" y="5562600"/>
            <a:ext cx="762000" cy="673100"/>
          </a:xfrm>
          <a:prstGeom prst="roundRect">
            <a:avLst/>
          </a:prstGeom>
          <a:ln>
            <a:headEnd/>
            <a:tailEnd/>
          </a:ln>
        </p:spPr>
        <p:style>
          <a:lnRef idx="2">
            <a:schemeClr val="accent1"/>
          </a:lnRef>
          <a:fillRef idx="1">
            <a:schemeClr val="lt1"/>
          </a:fillRef>
          <a:effectRef idx="0">
            <a:schemeClr val="accent1"/>
          </a:effectRef>
          <a:fontRef idx="minor">
            <a:schemeClr val="dk1"/>
          </a:fontRef>
        </p:style>
        <p:txBody>
          <a:bodyPr wrap="none" lIns="90488" tIns="44450" rIns="90488" bIns="44450" anchor="ctr"/>
          <a:lstStyle/>
          <a:p>
            <a:pPr algn="ctr" fontAlgn="auto">
              <a:spcBef>
                <a:spcPts val="0"/>
              </a:spcBef>
              <a:spcAft>
                <a:spcPts val="0"/>
              </a:spcAft>
              <a:defRPr/>
            </a:pPr>
            <a:r>
              <a:rPr lang="en-US" sz="1000" b="1" dirty="0">
                <a:latin typeface="Times New Roman" pitchFamily="18" charset="0"/>
              </a:rPr>
              <a:t>Code 247</a:t>
            </a:r>
          </a:p>
          <a:p>
            <a:pPr algn="ctr" fontAlgn="auto">
              <a:spcBef>
                <a:spcPts val="0"/>
              </a:spcBef>
              <a:spcAft>
                <a:spcPts val="0"/>
              </a:spcAft>
              <a:defRPr/>
            </a:pPr>
            <a:r>
              <a:rPr lang="en-US" sz="1000" b="1" dirty="0">
                <a:latin typeface="Times New Roman" pitchFamily="18" charset="0"/>
              </a:rPr>
              <a:t>Kathryn</a:t>
            </a:r>
          </a:p>
          <a:p>
            <a:pPr algn="ctr" fontAlgn="auto">
              <a:spcBef>
                <a:spcPts val="0"/>
              </a:spcBef>
              <a:spcAft>
                <a:spcPts val="0"/>
              </a:spcAft>
              <a:defRPr/>
            </a:pPr>
            <a:r>
              <a:rPr lang="en-US" sz="1000" b="1" dirty="0">
                <a:latin typeface="Times New Roman" pitchFamily="18" charset="0"/>
              </a:rPr>
              <a:t>Wharry</a:t>
            </a:r>
          </a:p>
          <a:p>
            <a:pPr algn="ctr" fontAlgn="auto">
              <a:spcBef>
                <a:spcPts val="0"/>
              </a:spcBef>
              <a:spcAft>
                <a:spcPts val="0"/>
              </a:spcAft>
              <a:defRPr/>
            </a:pPr>
            <a:r>
              <a:rPr lang="en-US" sz="1000" b="1" dirty="0">
                <a:latin typeface="Times New Roman" pitchFamily="18" charset="0"/>
              </a:rPr>
              <a:t>Seattle</a:t>
            </a:r>
          </a:p>
        </p:txBody>
      </p:sp>
      <p:sp>
        <p:nvSpPr>
          <p:cNvPr id="4113" name="Line 26"/>
          <p:cNvSpPr>
            <a:spLocks noChangeShapeType="1"/>
          </p:cNvSpPr>
          <p:nvPr/>
        </p:nvSpPr>
        <p:spPr bwMode="auto">
          <a:xfrm>
            <a:off x="5162551" y="5075238"/>
            <a:ext cx="3448050" cy="12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4114" name="Line 27"/>
          <p:cNvSpPr>
            <a:spLocks noChangeShapeType="1"/>
          </p:cNvSpPr>
          <p:nvPr/>
        </p:nvSpPr>
        <p:spPr bwMode="auto">
          <a:xfrm flipH="1">
            <a:off x="5168900" y="5075238"/>
            <a:ext cx="0" cy="48736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4115" name="Line 28"/>
          <p:cNvSpPr>
            <a:spLocks noChangeShapeType="1"/>
          </p:cNvSpPr>
          <p:nvPr/>
        </p:nvSpPr>
        <p:spPr bwMode="auto">
          <a:xfrm flipH="1">
            <a:off x="6007100" y="5075238"/>
            <a:ext cx="6350" cy="47641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4116" name="Line 29"/>
          <p:cNvSpPr>
            <a:spLocks noChangeShapeType="1"/>
          </p:cNvSpPr>
          <p:nvPr/>
        </p:nvSpPr>
        <p:spPr bwMode="auto">
          <a:xfrm flipH="1">
            <a:off x="7683500" y="5075238"/>
            <a:ext cx="6347" cy="4873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4117" name="Line 30"/>
          <p:cNvSpPr>
            <a:spLocks noChangeShapeType="1"/>
          </p:cNvSpPr>
          <p:nvPr/>
        </p:nvSpPr>
        <p:spPr bwMode="auto">
          <a:xfrm flipH="1">
            <a:off x="6845298" y="5075238"/>
            <a:ext cx="6350" cy="4873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4118" name="Line 31"/>
          <p:cNvSpPr>
            <a:spLocks noChangeShapeType="1"/>
          </p:cNvSpPr>
          <p:nvPr/>
        </p:nvSpPr>
        <p:spPr bwMode="auto">
          <a:xfrm flipH="1">
            <a:off x="8610600" y="5087938"/>
            <a:ext cx="6350" cy="46371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4119" name="Line 33"/>
          <p:cNvSpPr>
            <a:spLocks noChangeShapeType="1"/>
          </p:cNvSpPr>
          <p:nvPr/>
        </p:nvSpPr>
        <p:spPr bwMode="auto">
          <a:xfrm>
            <a:off x="609600" y="4191000"/>
            <a:ext cx="3733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4120" name="Line 34"/>
          <p:cNvSpPr>
            <a:spLocks noChangeShapeType="1"/>
          </p:cNvSpPr>
          <p:nvPr/>
        </p:nvSpPr>
        <p:spPr bwMode="auto">
          <a:xfrm>
            <a:off x="3073400" y="4208463"/>
            <a:ext cx="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4121" name="Line 35"/>
          <p:cNvSpPr>
            <a:spLocks noChangeShapeType="1"/>
          </p:cNvSpPr>
          <p:nvPr/>
        </p:nvSpPr>
        <p:spPr bwMode="auto">
          <a:xfrm>
            <a:off x="4343400" y="4198938"/>
            <a:ext cx="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38" name="Rectangle 36"/>
          <p:cNvSpPr>
            <a:spLocks noChangeArrowheads="1"/>
          </p:cNvSpPr>
          <p:nvPr/>
        </p:nvSpPr>
        <p:spPr bwMode="auto">
          <a:xfrm>
            <a:off x="436563" y="1674994"/>
            <a:ext cx="1663421" cy="630238"/>
          </a:xfrm>
          <a:prstGeom prst="round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fontAlgn="auto">
              <a:spcBef>
                <a:spcPts val="0"/>
              </a:spcBef>
              <a:spcAft>
                <a:spcPts val="0"/>
              </a:spcAft>
              <a:defRPr/>
            </a:pPr>
            <a:r>
              <a:rPr lang="en-US" sz="1100" b="1" dirty="0">
                <a:latin typeface="Times New Roman" pitchFamily="18" charset="0"/>
              </a:rPr>
              <a:t>NRL</a:t>
            </a:r>
          </a:p>
          <a:p>
            <a:pPr algn="ctr" fontAlgn="auto">
              <a:spcBef>
                <a:spcPts val="0"/>
              </a:spcBef>
              <a:spcAft>
                <a:spcPts val="0"/>
              </a:spcAft>
              <a:defRPr/>
            </a:pPr>
            <a:r>
              <a:rPr lang="en-US" sz="1100" b="1" dirty="0">
                <a:latin typeface="Times New Roman" pitchFamily="18" charset="0"/>
              </a:rPr>
              <a:t>Chief Contracting Officer</a:t>
            </a:r>
          </a:p>
          <a:p>
            <a:pPr algn="ctr" fontAlgn="auto">
              <a:spcBef>
                <a:spcPts val="0"/>
              </a:spcBef>
              <a:spcAft>
                <a:spcPts val="0"/>
              </a:spcAft>
              <a:defRPr/>
            </a:pPr>
            <a:r>
              <a:rPr lang="en-US" sz="1100" b="1" dirty="0">
                <a:solidFill>
                  <a:schemeClr val="tx1"/>
                </a:solidFill>
                <a:latin typeface="Times New Roman" pitchFamily="18" charset="0"/>
              </a:rPr>
              <a:t>Craig Barton</a:t>
            </a:r>
          </a:p>
        </p:txBody>
      </p:sp>
      <p:sp>
        <p:nvSpPr>
          <p:cNvPr id="4123" name="Line 37"/>
          <p:cNvSpPr>
            <a:spLocks noChangeShapeType="1"/>
          </p:cNvSpPr>
          <p:nvPr/>
        </p:nvSpPr>
        <p:spPr bwMode="auto">
          <a:xfrm flipH="1">
            <a:off x="7162800" y="3733800"/>
            <a:ext cx="1371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4124" name="Line 42"/>
          <p:cNvSpPr>
            <a:spLocks noChangeShapeType="1"/>
          </p:cNvSpPr>
          <p:nvPr/>
        </p:nvSpPr>
        <p:spPr bwMode="auto">
          <a:xfrm flipH="1">
            <a:off x="2133600" y="1395412"/>
            <a:ext cx="1135060" cy="365074"/>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4125" name="Text Box 43"/>
          <p:cNvSpPr txBox="1">
            <a:spLocks noChangeArrowheads="1"/>
          </p:cNvSpPr>
          <p:nvPr/>
        </p:nvSpPr>
        <p:spPr bwMode="auto">
          <a:xfrm rot="20623131">
            <a:off x="2276990" y="1204484"/>
            <a:ext cx="720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b="1" dirty="0">
                <a:latin typeface="Times New Roman" panose="02020603050405020304" pitchFamily="18" charset="0"/>
              </a:rPr>
              <a:t>HCA</a:t>
            </a:r>
          </a:p>
          <a:p>
            <a:pPr>
              <a:spcBef>
                <a:spcPct val="0"/>
              </a:spcBef>
              <a:buFontTx/>
              <a:buNone/>
            </a:pPr>
            <a:r>
              <a:rPr lang="en-US" altLang="en-US" sz="1000" b="1" dirty="0">
                <a:latin typeface="Times New Roman" panose="02020603050405020304" pitchFamily="18" charset="0"/>
              </a:rPr>
              <a:t>Authority</a:t>
            </a:r>
            <a:endParaRPr lang="en-US" altLang="en-US" sz="1000" b="1" dirty="0">
              <a:solidFill>
                <a:srgbClr val="FE0C0C"/>
              </a:solidFill>
              <a:latin typeface="Times New Roman" panose="02020603050405020304" pitchFamily="18" charset="0"/>
            </a:endParaRPr>
          </a:p>
        </p:txBody>
      </p:sp>
      <p:sp>
        <p:nvSpPr>
          <p:cNvPr id="4126" name="Line 47"/>
          <p:cNvSpPr>
            <a:spLocks noChangeShapeType="1"/>
          </p:cNvSpPr>
          <p:nvPr/>
        </p:nvSpPr>
        <p:spPr bwMode="auto">
          <a:xfrm>
            <a:off x="4060825" y="1795463"/>
            <a:ext cx="879475" cy="111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45720" rIns="45720" anchor="ctr"/>
          <a:lstStyle/>
          <a:p>
            <a:endParaRPr lang="en-US" dirty="0"/>
          </a:p>
        </p:txBody>
      </p:sp>
      <p:sp>
        <p:nvSpPr>
          <p:cNvPr id="3127" name="Text Box 45"/>
          <p:cNvSpPr>
            <a:spLocks noChangeArrowheads="1"/>
          </p:cNvSpPr>
          <p:nvPr/>
        </p:nvSpPr>
        <p:spPr bwMode="auto">
          <a:xfrm>
            <a:off x="7002462" y="1384300"/>
            <a:ext cx="1524000" cy="403225"/>
          </a:xfrm>
          <a:prstGeom prst="roundRect">
            <a:avLst>
              <a:gd name="adj" fmla="val 16667"/>
            </a:avLst>
          </a:prstGeom>
          <a:ln>
            <a:headEnd/>
            <a:tailEnd/>
          </a:ln>
        </p:spPr>
        <p:style>
          <a:lnRef idx="2">
            <a:schemeClr val="accent3"/>
          </a:lnRef>
          <a:fillRef idx="1">
            <a:schemeClr val="lt1"/>
          </a:fillRef>
          <a:effectRef idx="0">
            <a:schemeClr val="accent3"/>
          </a:effectRef>
          <a:fontRef idx="minor">
            <a:schemeClr val="dk1"/>
          </a:fontRef>
        </p:style>
        <p:txBody>
          <a:bodyPr wrap="none" lIns="90488" tIns="44450" rIns="90488" bIns="44450" anchor="ctr"/>
          <a:lstStyle/>
          <a:p>
            <a:pPr algn="ctr">
              <a:defRPr/>
            </a:pPr>
            <a:r>
              <a:rPr lang="en-US" sz="1000" b="1" dirty="0">
                <a:latin typeface="Times New Roman" pitchFamily="18" charset="0"/>
              </a:rPr>
              <a:t>DCAA Liaison</a:t>
            </a:r>
          </a:p>
          <a:p>
            <a:pPr algn="ctr">
              <a:defRPr/>
            </a:pPr>
            <a:endParaRPr lang="en-US" sz="1000" b="1" dirty="0">
              <a:latin typeface="Times New Roman" pitchFamily="18" charset="0"/>
            </a:endParaRPr>
          </a:p>
        </p:txBody>
      </p:sp>
      <p:sp>
        <p:nvSpPr>
          <p:cNvPr id="4131" name="TextBox 7"/>
          <p:cNvSpPr txBox="1">
            <a:spLocks noChangeArrowheads="1"/>
          </p:cNvSpPr>
          <p:nvPr/>
        </p:nvSpPr>
        <p:spPr bwMode="auto">
          <a:xfrm>
            <a:off x="0" y="6078538"/>
            <a:ext cx="3657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i="1" dirty="0">
                <a:latin typeface="Times New Roman" panose="02020603050405020304" pitchFamily="18" charset="0"/>
                <a:cs typeface="Times New Roman" panose="02020603050405020304" pitchFamily="18" charset="0"/>
              </a:rPr>
              <a:t>Employees located at HQ in Arlington, VA unless otherwise noted. </a:t>
            </a:r>
          </a:p>
        </p:txBody>
      </p:sp>
      <p:sp>
        <p:nvSpPr>
          <p:cNvPr id="3" name="Footer Placeholder 2"/>
          <p:cNvSpPr>
            <a:spLocks noGrp="1"/>
          </p:cNvSpPr>
          <p:nvPr>
            <p:ph type="ftr" sz="quarter" idx="4294967295"/>
          </p:nvPr>
        </p:nvSpPr>
        <p:spPr>
          <a:xfrm>
            <a:off x="2819400" y="6473823"/>
            <a:ext cx="4152900" cy="642939"/>
          </a:xfrm>
        </p:spPr>
        <p:txBody>
          <a:bodyPr/>
          <a:lstStyle/>
          <a:p>
            <a:pPr lvl="0" algn="ctr" fontAlgn="auto">
              <a:spcBef>
                <a:spcPts val="0"/>
              </a:spcBef>
              <a:spcAft>
                <a:spcPts val="0"/>
              </a:spcAft>
              <a:defRPr/>
            </a:pPr>
            <a:r>
              <a:rPr lang="en-US" sz="1200" dirty="0">
                <a:solidFill>
                  <a:prstClr val="black"/>
                </a:solidFill>
                <a:latin typeface="Calibri"/>
              </a:rPr>
              <a:t>DISTRIBUTION STATEMENT A. Approved for public release</a:t>
            </a:r>
          </a:p>
          <a:p>
            <a:pPr>
              <a:defRPr/>
            </a:pPr>
            <a:endParaRPr lang="en-US" dirty="0">
              <a:latin typeface="Times New Roman" pitchFamily="18" charset="0"/>
              <a:cs typeface="Times New Roman" pitchFamily="18" charset="0"/>
            </a:endParaRPr>
          </a:p>
        </p:txBody>
      </p:sp>
      <p:cxnSp>
        <p:nvCxnSpPr>
          <p:cNvPr id="60" name="Straight Connector 59"/>
          <p:cNvCxnSpPr/>
          <p:nvPr/>
        </p:nvCxnSpPr>
        <p:spPr>
          <a:xfrm flipH="1">
            <a:off x="457200" y="6324600"/>
            <a:ext cx="815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565775" y="1600200"/>
            <a:ext cx="822325" cy="409575"/>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4640263" y="1465263"/>
            <a:ext cx="19050" cy="1735137"/>
          </a:xfrm>
          <a:prstGeom prst="line">
            <a:avLst/>
          </a:prstGeom>
        </p:spPr>
        <p:style>
          <a:lnRef idx="1">
            <a:schemeClr val="dk1"/>
          </a:lnRef>
          <a:fillRef idx="0">
            <a:schemeClr val="dk1"/>
          </a:fillRef>
          <a:effectRef idx="0">
            <a:schemeClr val="dk1"/>
          </a:effectRef>
          <a:fontRef idx="minor">
            <a:schemeClr val="tx1"/>
          </a:fontRef>
        </p:style>
      </p:cxnSp>
      <p:pic>
        <p:nvPicPr>
          <p:cNvPr id="4137" name="Picture 2" descr="R:\ONR 101 Slides\ONR Official Logos\Red and Blue ONR Logo\ONR oval Logo Red Blue Gold150ppi3x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563" y="6477000"/>
            <a:ext cx="57785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Text Box 46"/>
          <p:cNvSpPr txBox="1">
            <a:spLocks noChangeArrowheads="1"/>
          </p:cNvSpPr>
          <p:nvPr/>
        </p:nvSpPr>
        <p:spPr bwMode="auto">
          <a:xfrm>
            <a:off x="4948238" y="1585913"/>
            <a:ext cx="1439862" cy="507998"/>
          </a:xfrm>
          <a:prstGeom prst="roundRect">
            <a:avLst/>
          </a:prstGeom>
          <a:ln>
            <a:headEnd/>
            <a:tailEnd/>
          </a:ln>
        </p:spPr>
        <p:style>
          <a:lnRef idx="2">
            <a:schemeClr val="accent1"/>
          </a:lnRef>
          <a:fillRef idx="1">
            <a:schemeClr val="lt1"/>
          </a:fillRef>
          <a:effectRef idx="0">
            <a:schemeClr val="accent1"/>
          </a:effectRef>
          <a:fontRef idx="minor">
            <a:schemeClr val="dk1"/>
          </a:fontRef>
        </p:style>
        <p:txBody>
          <a:bodyPr wrap="none" lIns="90488" tIns="44450" rIns="90488" bIns="44450" anchor="ctr"/>
          <a:lstStyle>
            <a:defPPr>
              <a:defRPr lang="en-US"/>
            </a:defPPr>
            <a:lvl1pPr algn="ctr" eaLnBrk="0" hangingPunct="0">
              <a:defRPr sz="1200" b="1">
                <a:latin typeface="Times New Roman" pitchFamily="18" charset="0"/>
              </a:defRPr>
            </a:lvl1pPr>
          </a:lstStyle>
          <a:p>
            <a:pPr fontAlgn="auto">
              <a:spcBef>
                <a:spcPts val="0"/>
              </a:spcBef>
              <a:spcAft>
                <a:spcPts val="0"/>
              </a:spcAft>
              <a:defRPr/>
            </a:pPr>
            <a:r>
              <a:rPr lang="en-US" sz="1000" dirty="0"/>
              <a:t>Deputy Director</a:t>
            </a:r>
          </a:p>
          <a:p>
            <a:pPr fontAlgn="auto">
              <a:spcBef>
                <a:spcPts val="0"/>
              </a:spcBef>
              <a:spcAft>
                <a:spcPts val="0"/>
              </a:spcAft>
              <a:defRPr/>
            </a:pPr>
            <a:r>
              <a:rPr lang="en-US" sz="1000" dirty="0"/>
              <a:t>(CIV)</a:t>
            </a:r>
          </a:p>
          <a:p>
            <a:pPr fontAlgn="auto">
              <a:spcBef>
                <a:spcPts val="0"/>
              </a:spcBef>
              <a:spcAft>
                <a:spcPts val="0"/>
              </a:spcAft>
              <a:defRPr/>
            </a:pPr>
            <a:r>
              <a:rPr lang="en-US" sz="1000" dirty="0"/>
              <a:t>VACANT</a:t>
            </a:r>
          </a:p>
        </p:txBody>
      </p:sp>
      <p:sp>
        <p:nvSpPr>
          <p:cNvPr id="48" name="Text Box 46"/>
          <p:cNvSpPr txBox="1">
            <a:spLocks noChangeArrowheads="1"/>
          </p:cNvSpPr>
          <p:nvPr/>
        </p:nvSpPr>
        <p:spPr bwMode="auto">
          <a:xfrm>
            <a:off x="2819400" y="1628775"/>
            <a:ext cx="1524000" cy="582612"/>
          </a:xfrm>
          <a:prstGeom prst="roundRect">
            <a:avLst/>
          </a:prstGeom>
          <a:ln>
            <a:headEnd/>
            <a:tailEnd/>
          </a:ln>
        </p:spPr>
        <p:style>
          <a:lnRef idx="2">
            <a:schemeClr val="accent1"/>
          </a:lnRef>
          <a:fillRef idx="1">
            <a:schemeClr val="lt1"/>
          </a:fillRef>
          <a:effectRef idx="0">
            <a:schemeClr val="accent1"/>
          </a:effectRef>
          <a:fontRef idx="minor">
            <a:schemeClr val="dk1"/>
          </a:fontRef>
        </p:style>
        <p:txBody>
          <a:bodyPr wrap="none" lIns="90488" tIns="44450" rIns="90488" bIns="44450" anchor="ctr"/>
          <a:lstStyle>
            <a:defPPr>
              <a:defRPr lang="en-US"/>
            </a:defPPr>
            <a:lvl1pPr algn="ctr" eaLnBrk="0" hangingPunct="0">
              <a:defRPr sz="1200" b="1">
                <a:latin typeface="Times New Roman" pitchFamily="18" charset="0"/>
              </a:defRPr>
            </a:lvl1pPr>
          </a:lstStyle>
          <a:p>
            <a:pPr fontAlgn="auto">
              <a:spcBef>
                <a:spcPts val="0"/>
              </a:spcBef>
              <a:spcAft>
                <a:spcPts val="0"/>
              </a:spcAft>
              <a:defRPr/>
            </a:pPr>
            <a:r>
              <a:rPr lang="en-US" sz="1000" dirty="0"/>
              <a:t>Deputy Director</a:t>
            </a:r>
          </a:p>
          <a:p>
            <a:pPr fontAlgn="auto">
              <a:spcBef>
                <a:spcPts val="0"/>
              </a:spcBef>
              <a:spcAft>
                <a:spcPts val="0"/>
              </a:spcAft>
              <a:defRPr/>
            </a:pPr>
            <a:r>
              <a:rPr lang="en-US" sz="1000" dirty="0"/>
              <a:t>(MIL) </a:t>
            </a:r>
          </a:p>
          <a:p>
            <a:pPr fontAlgn="auto">
              <a:spcBef>
                <a:spcPts val="0"/>
              </a:spcBef>
              <a:spcAft>
                <a:spcPts val="0"/>
              </a:spcAft>
              <a:defRPr/>
            </a:pPr>
            <a:r>
              <a:rPr lang="en-US" sz="1000" dirty="0"/>
              <a:t>CAPT Joseph K. Spede</a:t>
            </a:r>
          </a:p>
        </p:txBody>
      </p:sp>
      <p:sp>
        <p:nvSpPr>
          <p:cNvPr id="6" name="Rectangle 4"/>
          <p:cNvSpPr>
            <a:spLocks noChangeArrowheads="1"/>
          </p:cNvSpPr>
          <p:nvPr/>
        </p:nvSpPr>
        <p:spPr bwMode="auto">
          <a:xfrm>
            <a:off x="3276600" y="1041401"/>
            <a:ext cx="2730500" cy="433438"/>
          </a:xfrm>
          <a:prstGeom prst="roundRect">
            <a:avLst/>
          </a:prstGeom>
          <a:ln>
            <a:headEnd/>
            <a:tailEnd/>
          </a:ln>
        </p:spPr>
        <p:style>
          <a:lnRef idx="2">
            <a:schemeClr val="accent1"/>
          </a:lnRef>
          <a:fillRef idx="1">
            <a:schemeClr val="lt1"/>
          </a:fillRef>
          <a:effectRef idx="0">
            <a:schemeClr val="accent1"/>
          </a:effectRef>
          <a:fontRef idx="minor">
            <a:schemeClr val="dk1"/>
          </a:fontRef>
        </p:style>
        <p:txBody>
          <a:bodyPr wrap="none" lIns="90488" tIns="44450" rIns="90488" bIns="44450" anchor="ctr"/>
          <a:lstStyle/>
          <a:p>
            <a:pPr algn="ctr" fontAlgn="auto">
              <a:lnSpc>
                <a:spcPct val="90000"/>
              </a:lnSpc>
              <a:spcBef>
                <a:spcPts val="0"/>
              </a:spcBef>
              <a:spcAft>
                <a:spcPts val="0"/>
              </a:spcAft>
              <a:defRPr/>
            </a:pPr>
            <a:r>
              <a:rPr lang="en-US" sz="1100" b="1" dirty="0">
                <a:latin typeface="Times New Roman" pitchFamily="18" charset="0"/>
              </a:rPr>
              <a:t>Director</a:t>
            </a:r>
          </a:p>
          <a:p>
            <a:pPr algn="ctr" fontAlgn="auto">
              <a:lnSpc>
                <a:spcPct val="90000"/>
              </a:lnSpc>
              <a:spcBef>
                <a:spcPts val="0"/>
              </a:spcBef>
              <a:spcAft>
                <a:spcPts val="0"/>
              </a:spcAft>
              <a:defRPr/>
            </a:pPr>
            <a:r>
              <a:rPr lang="en-US" sz="1100" b="1" dirty="0">
                <a:latin typeface="Times New Roman" pitchFamily="18" charset="0"/>
              </a:rPr>
              <a:t>Contracts, Grants and Acquisitions</a:t>
            </a:r>
          </a:p>
          <a:p>
            <a:pPr algn="ctr" fontAlgn="auto">
              <a:lnSpc>
                <a:spcPct val="90000"/>
              </a:lnSpc>
              <a:spcBef>
                <a:spcPts val="0"/>
              </a:spcBef>
              <a:spcAft>
                <a:spcPts val="0"/>
              </a:spcAft>
              <a:defRPr/>
            </a:pPr>
            <a:r>
              <a:rPr lang="en-US" sz="1100" b="1" dirty="0">
                <a:latin typeface="Times New Roman" pitchFamily="18" charset="0"/>
              </a:rPr>
              <a:t>Jamie E. Thompson</a:t>
            </a:r>
          </a:p>
        </p:txBody>
      </p:sp>
      <p:sp>
        <p:nvSpPr>
          <p:cNvPr id="4146" name="Line 47"/>
          <p:cNvSpPr>
            <a:spLocks noChangeShapeType="1"/>
          </p:cNvSpPr>
          <p:nvPr/>
        </p:nvSpPr>
        <p:spPr bwMode="auto">
          <a:xfrm flipV="1">
            <a:off x="4659313" y="2774949"/>
            <a:ext cx="0" cy="444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45720" rIns="45720" anchor="ctr"/>
          <a:lstStyle/>
          <a:p>
            <a:endParaRPr lang="en-US" dirty="0"/>
          </a:p>
        </p:txBody>
      </p:sp>
      <p:sp>
        <p:nvSpPr>
          <p:cNvPr id="10" name="Rectangle 8"/>
          <p:cNvSpPr>
            <a:spLocks noChangeArrowheads="1"/>
          </p:cNvSpPr>
          <p:nvPr/>
        </p:nvSpPr>
        <p:spPr bwMode="auto">
          <a:xfrm>
            <a:off x="341313" y="3324225"/>
            <a:ext cx="2020887" cy="635000"/>
          </a:xfrm>
          <a:prstGeom prst="roundRect">
            <a:avLst/>
          </a:prstGeom>
          <a:ln>
            <a:headEnd/>
            <a:tailEnd/>
          </a:ln>
        </p:spPr>
        <p:style>
          <a:lnRef idx="2">
            <a:schemeClr val="accent1"/>
          </a:lnRef>
          <a:fillRef idx="1">
            <a:schemeClr val="lt1"/>
          </a:fillRef>
          <a:effectRef idx="0">
            <a:schemeClr val="accent1"/>
          </a:effectRef>
          <a:fontRef idx="minor">
            <a:schemeClr val="dk1"/>
          </a:fontRef>
        </p:style>
        <p:txBody>
          <a:bodyPr wrap="none" lIns="90488" tIns="44450" rIns="90488" bIns="44450" anchor="ctr"/>
          <a:lstStyle/>
          <a:p>
            <a:pPr algn="ctr" fontAlgn="auto">
              <a:spcBef>
                <a:spcPts val="0"/>
              </a:spcBef>
              <a:spcAft>
                <a:spcPts val="0"/>
              </a:spcAft>
              <a:defRPr/>
            </a:pPr>
            <a:r>
              <a:rPr lang="en-US" sz="1000" b="1" dirty="0">
                <a:latin typeface="Times New Roman" pitchFamily="18" charset="0"/>
              </a:rPr>
              <a:t>Division 025</a:t>
            </a:r>
          </a:p>
          <a:p>
            <a:pPr algn="ctr" fontAlgn="auto">
              <a:spcBef>
                <a:spcPts val="0"/>
              </a:spcBef>
              <a:spcAft>
                <a:spcPts val="0"/>
              </a:spcAft>
              <a:defRPr/>
            </a:pPr>
            <a:r>
              <a:rPr lang="en-US" sz="1000" b="1" dirty="0">
                <a:latin typeface="Times New Roman" pitchFamily="18" charset="0"/>
              </a:rPr>
              <a:t>Contract &amp; Grant Awards</a:t>
            </a:r>
          </a:p>
          <a:p>
            <a:pPr algn="ctr" fontAlgn="auto">
              <a:spcBef>
                <a:spcPts val="0"/>
              </a:spcBef>
              <a:spcAft>
                <a:spcPts val="0"/>
              </a:spcAft>
              <a:defRPr/>
            </a:pPr>
            <a:r>
              <a:rPr lang="en-US" sz="1000" b="1" dirty="0">
                <a:latin typeface="Times New Roman" pitchFamily="18" charset="0"/>
              </a:rPr>
              <a:t>Lisa Rosenbaum</a:t>
            </a:r>
          </a:p>
        </p:txBody>
      </p:sp>
      <p:sp>
        <p:nvSpPr>
          <p:cNvPr id="4150" name="Line 15"/>
          <p:cNvSpPr>
            <a:spLocks noChangeShapeType="1"/>
          </p:cNvSpPr>
          <p:nvPr/>
        </p:nvSpPr>
        <p:spPr bwMode="auto">
          <a:xfrm>
            <a:off x="3663950" y="3208338"/>
            <a:ext cx="0" cy="2206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 name="Rectangle 6"/>
          <p:cNvSpPr>
            <a:spLocks noChangeArrowheads="1"/>
          </p:cNvSpPr>
          <p:nvPr/>
        </p:nvSpPr>
        <p:spPr bwMode="auto">
          <a:xfrm>
            <a:off x="2725738" y="3394075"/>
            <a:ext cx="1863725" cy="492125"/>
          </a:xfrm>
          <a:prstGeom prst="roundRect">
            <a:avLst/>
          </a:prstGeom>
          <a:ln>
            <a:headEnd/>
            <a:tailEnd/>
          </a:ln>
        </p:spPr>
        <p:style>
          <a:lnRef idx="2">
            <a:schemeClr val="accent1"/>
          </a:lnRef>
          <a:fillRef idx="1">
            <a:schemeClr val="lt1"/>
          </a:fillRef>
          <a:effectRef idx="0">
            <a:schemeClr val="accent1"/>
          </a:effectRef>
          <a:fontRef idx="minor">
            <a:schemeClr val="dk1"/>
          </a:fontRef>
        </p:style>
        <p:txBody>
          <a:bodyPr wrap="none" lIns="90488" tIns="44450" rIns="90488" bIns="44450" anchor="ctr"/>
          <a:lstStyle/>
          <a:p>
            <a:pPr algn="ctr" fontAlgn="auto">
              <a:spcBef>
                <a:spcPts val="0"/>
              </a:spcBef>
              <a:spcAft>
                <a:spcPts val="0"/>
              </a:spcAft>
              <a:defRPr/>
            </a:pPr>
            <a:r>
              <a:rPr lang="en-US" sz="1000" b="1" dirty="0">
                <a:latin typeface="Times New Roman" pitchFamily="18" charset="0"/>
              </a:rPr>
              <a:t>Division 022</a:t>
            </a:r>
          </a:p>
          <a:p>
            <a:pPr algn="ctr" fontAlgn="auto">
              <a:spcBef>
                <a:spcPts val="0"/>
              </a:spcBef>
              <a:spcAft>
                <a:spcPts val="0"/>
              </a:spcAft>
              <a:defRPr/>
            </a:pPr>
            <a:r>
              <a:rPr lang="en-US" sz="1000" b="1" dirty="0">
                <a:solidFill>
                  <a:schemeClr val="tx1"/>
                </a:solidFill>
                <a:latin typeface="Times New Roman" pitchFamily="18" charset="0"/>
              </a:rPr>
              <a:t>Acquisition Policy</a:t>
            </a:r>
          </a:p>
          <a:p>
            <a:pPr algn="ctr" fontAlgn="auto">
              <a:spcBef>
                <a:spcPts val="0"/>
              </a:spcBef>
              <a:spcAft>
                <a:spcPts val="0"/>
              </a:spcAft>
              <a:defRPr/>
            </a:pPr>
            <a:r>
              <a:rPr lang="en-US" sz="1000" b="1" dirty="0">
                <a:solidFill>
                  <a:schemeClr val="tx1"/>
                </a:solidFill>
                <a:latin typeface="Times New Roman" pitchFamily="18" charset="0"/>
              </a:rPr>
              <a:t>Susan Sutherland</a:t>
            </a:r>
          </a:p>
        </p:txBody>
      </p:sp>
      <p:sp>
        <p:nvSpPr>
          <p:cNvPr id="4153" name="Line 15"/>
          <p:cNvSpPr>
            <a:spLocks noChangeShapeType="1"/>
          </p:cNvSpPr>
          <p:nvPr/>
        </p:nvSpPr>
        <p:spPr bwMode="auto">
          <a:xfrm>
            <a:off x="7500687" y="3214687"/>
            <a:ext cx="0" cy="2190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8" name="Rectangle 7"/>
          <p:cNvSpPr>
            <a:spLocks noChangeArrowheads="1"/>
          </p:cNvSpPr>
          <p:nvPr/>
        </p:nvSpPr>
        <p:spPr bwMode="auto">
          <a:xfrm>
            <a:off x="5891214" y="3403600"/>
            <a:ext cx="2946400" cy="482600"/>
          </a:xfrm>
          <a:prstGeom prst="roundRect">
            <a:avLst/>
          </a:prstGeom>
          <a:ln>
            <a:headEnd/>
            <a:tailEnd/>
          </a:ln>
        </p:spPr>
        <p:style>
          <a:lnRef idx="2">
            <a:schemeClr val="accent1"/>
          </a:lnRef>
          <a:fillRef idx="1">
            <a:schemeClr val="lt1"/>
          </a:fillRef>
          <a:effectRef idx="0">
            <a:schemeClr val="accent1"/>
          </a:effectRef>
          <a:fontRef idx="minor">
            <a:schemeClr val="dk1"/>
          </a:fontRef>
        </p:style>
        <p:txBody>
          <a:bodyPr wrap="none" lIns="90488" tIns="44450" rIns="90488" bIns="44450" anchor="ctr"/>
          <a:lstStyle/>
          <a:p>
            <a:pPr algn="ctr" fontAlgn="auto">
              <a:spcBef>
                <a:spcPts val="0"/>
              </a:spcBef>
              <a:spcAft>
                <a:spcPts val="0"/>
              </a:spcAft>
              <a:defRPr/>
            </a:pPr>
            <a:r>
              <a:rPr lang="en-US" sz="1000" b="1" dirty="0">
                <a:latin typeface="Times New Roman" pitchFamily="18" charset="0"/>
              </a:rPr>
              <a:t>Division 024</a:t>
            </a:r>
          </a:p>
          <a:p>
            <a:pPr algn="ctr" fontAlgn="auto">
              <a:spcBef>
                <a:spcPts val="0"/>
              </a:spcBef>
              <a:spcAft>
                <a:spcPts val="0"/>
              </a:spcAft>
              <a:defRPr/>
            </a:pPr>
            <a:r>
              <a:rPr lang="en-US" sz="1000" b="1" dirty="0">
                <a:solidFill>
                  <a:schemeClr val="tx1"/>
                </a:solidFill>
                <a:latin typeface="Times New Roman" pitchFamily="18" charset="0"/>
              </a:rPr>
              <a:t>University Business Affairs</a:t>
            </a:r>
          </a:p>
          <a:p>
            <a:pPr algn="ctr" fontAlgn="auto">
              <a:spcBef>
                <a:spcPts val="0"/>
              </a:spcBef>
              <a:spcAft>
                <a:spcPts val="0"/>
              </a:spcAft>
              <a:defRPr/>
            </a:pPr>
            <a:r>
              <a:rPr lang="en-US" sz="1000" b="1" dirty="0">
                <a:solidFill>
                  <a:schemeClr val="tx1"/>
                </a:solidFill>
                <a:latin typeface="Times New Roman" pitchFamily="18" charset="0"/>
              </a:rPr>
              <a:t>Wade Wargo</a:t>
            </a:r>
          </a:p>
        </p:txBody>
      </p:sp>
      <p:sp>
        <p:nvSpPr>
          <p:cNvPr id="4156" name="Line 47"/>
          <p:cNvSpPr>
            <a:spLocks noChangeShapeType="1"/>
          </p:cNvSpPr>
          <p:nvPr/>
        </p:nvSpPr>
        <p:spPr bwMode="auto">
          <a:xfrm>
            <a:off x="7473571" y="4351338"/>
            <a:ext cx="54534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45720" rIns="45720" anchor="ctr"/>
          <a:lstStyle/>
          <a:p>
            <a:endParaRPr lang="en-US" dirty="0"/>
          </a:p>
        </p:txBody>
      </p:sp>
      <p:sp>
        <p:nvSpPr>
          <p:cNvPr id="40" name="Rectangle 38"/>
          <p:cNvSpPr>
            <a:spLocks noChangeArrowheads="1"/>
          </p:cNvSpPr>
          <p:nvPr/>
        </p:nvSpPr>
        <p:spPr bwMode="auto">
          <a:xfrm>
            <a:off x="7771647" y="4090821"/>
            <a:ext cx="1100891" cy="508000"/>
          </a:xfrm>
          <a:prstGeom prst="roundRect">
            <a:avLst/>
          </a:prstGeom>
          <a:ln>
            <a:headEnd/>
            <a:tailEnd/>
          </a:ln>
        </p:spPr>
        <p:style>
          <a:lnRef idx="2">
            <a:schemeClr val="accent1"/>
          </a:lnRef>
          <a:fillRef idx="1">
            <a:schemeClr val="lt1"/>
          </a:fillRef>
          <a:effectRef idx="0">
            <a:schemeClr val="accent1"/>
          </a:effectRef>
          <a:fontRef idx="minor">
            <a:schemeClr val="dk1"/>
          </a:fontRef>
        </p:style>
        <p:txBody>
          <a:bodyPr wrap="none" lIns="90488" tIns="44450" rIns="90488" bIns="44450" anchor="ctr"/>
          <a:lstStyle/>
          <a:p>
            <a:pPr algn="ctr" fontAlgn="auto">
              <a:spcBef>
                <a:spcPts val="0"/>
              </a:spcBef>
              <a:spcAft>
                <a:spcPts val="0"/>
              </a:spcAft>
              <a:defRPr/>
            </a:pPr>
            <a:r>
              <a:rPr lang="en-US" sz="1000" b="1" dirty="0">
                <a:latin typeface="Times New Roman" pitchFamily="18" charset="0"/>
              </a:rPr>
              <a:t>Code 242</a:t>
            </a:r>
          </a:p>
          <a:p>
            <a:pPr algn="ctr" fontAlgn="auto">
              <a:spcBef>
                <a:spcPts val="0"/>
              </a:spcBef>
              <a:spcAft>
                <a:spcPts val="0"/>
              </a:spcAft>
              <a:defRPr/>
            </a:pPr>
            <a:r>
              <a:rPr lang="en-US" sz="1000" b="1" dirty="0">
                <a:solidFill>
                  <a:schemeClr val="tx1"/>
                </a:solidFill>
                <a:latin typeface="Times New Roman" pitchFamily="18" charset="0"/>
              </a:rPr>
              <a:t>Brian Bradley</a:t>
            </a:r>
          </a:p>
          <a:p>
            <a:pPr algn="ctr" fontAlgn="auto">
              <a:spcBef>
                <a:spcPts val="0"/>
              </a:spcBef>
              <a:spcAft>
                <a:spcPts val="0"/>
              </a:spcAft>
              <a:defRPr/>
            </a:pPr>
            <a:r>
              <a:rPr lang="en-US" sz="1000" b="1" dirty="0">
                <a:latin typeface="Times New Roman" pitchFamily="18" charset="0"/>
              </a:rPr>
              <a:t>Indirect Cost  </a:t>
            </a:r>
          </a:p>
        </p:txBody>
      </p:sp>
      <p:sp>
        <p:nvSpPr>
          <p:cNvPr id="4159" name="Line 34"/>
          <p:cNvSpPr>
            <a:spLocks noChangeShapeType="1"/>
          </p:cNvSpPr>
          <p:nvPr/>
        </p:nvSpPr>
        <p:spPr bwMode="auto">
          <a:xfrm>
            <a:off x="1258888" y="3894138"/>
            <a:ext cx="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 name="Slide Number Placeholder 1"/>
          <p:cNvSpPr>
            <a:spLocks noGrp="1"/>
          </p:cNvSpPr>
          <p:nvPr>
            <p:ph type="sldNum" sz="quarter" idx="4294967295"/>
          </p:nvPr>
        </p:nvSpPr>
        <p:spPr/>
        <p:txBody>
          <a:bodyPr/>
          <a:lstStyle/>
          <a:p>
            <a:pPr>
              <a:defRPr/>
            </a:pPr>
            <a:endParaRPr lang="en-US" dirty="0"/>
          </a:p>
        </p:txBody>
      </p:sp>
    </p:spTree>
    <p:extLst>
      <p:ext uri="{BB962C8B-B14F-4D97-AF65-F5344CB8AC3E}">
        <p14:creationId xmlns:p14="http://schemas.microsoft.com/office/powerpoint/2010/main" val="32227058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371600"/>
            <a:ext cx="8229600" cy="4876800"/>
          </a:xfrm>
        </p:spPr>
        <p:txBody>
          <a:bodyPr/>
          <a:lstStyle/>
          <a:p>
            <a:endParaRPr lang="en-US" dirty="0"/>
          </a:p>
          <a:p>
            <a:pPr marL="0" indent="0">
              <a:buNone/>
            </a:pPr>
            <a:endParaRPr lang="en-US" dirty="0"/>
          </a:p>
          <a:p>
            <a:pPr marL="0" indent="0">
              <a:buNone/>
            </a:pPr>
            <a:endParaRPr lang="en-US" dirty="0"/>
          </a:p>
          <a:p>
            <a:pPr marL="0" indent="0" algn="ctr">
              <a:buNone/>
            </a:pPr>
            <a:r>
              <a:rPr lang="en-US" sz="4400" dirty="0"/>
              <a:t>Questions ???</a:t>
            </a:r>
          </a:p>
          <a:p>
            <a:pPr marL="0" indent="0">
              <a:buNone/>
            </a:pPr>
            <a:endParaRPr lang="en-US" sz="2400" dirty="0"/>
          </a:p>
        </p:txBody>
      </p:sp>
      <p:sp>
        <p:nvSpPr>
          <p:cNvPr id="10" name="TextBox 9"/>
          <p:cNvSpPr txBox="1"/>
          <p:nvPr/>
        </p:nvSpPr>
        <p:spPr>
          <a:xfrm>
            <a:off x="2590800" y="6248400"/>
            <a:ext cx="3962400" cy="276999"/>
          </a:xfrm>
          <a:prstGeom prst="rect">
            <a:avLst/>
          </a:prstGeom>
          <a:noFill/>
        </p:spPr>
        <p:txBody>
          <a:bodyPr wrap="square" rtlCol="0">
            <a:spAutoFit/>
          </a:bodyPr>
          <a:lstStyle/>
          <a:p>
            <a:pPr lvl="0" algn="ctr" fontAlgn="auto">
              <a:spcBef>
                <a:spcPts val="0"/>
              </a:spcBef>
              <a:spcAft>
                <a:spcPts val="0"/>
              </a:spcAft>
              <a:defRPr/>
            </a:pPr>
            <a:r>
              <a:rPr lang="en-US" sz="1200" dirty="0">
                <a:solidFill>
                  <a:prstClr val="black"/>
                </a:solidFill>
                <a:latin typeface="Calibri"/>
              </a:rPr>
              <a:t>DISTRIBUTION STATEMENT A. Approved for public release</a:t>
            </a:r>
          </a:p>
        </p:txBody>
      </p:sp>
    </p:spTree>
    <p:extLst>
      <p:ext uri="{BB962C8B-B14F-4D97-AF65-F5344CB8AC3E}">
        <p14:creationId xmlns:p14="http://schemas.microsoft.com/office/powerpoint/2010/main" val="559323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371600"/>
            <a:ext cx="8229600" cy="4876800"/>
          </a:xfrm>
        </p:spPr>
        <p:txBody>
          <a:bodyPr/>
          <a:lstStyle/>
          <a:p>
            <a:endParaRPr lang="en-US" dirty="0"/>
          </a:p>
          <a:p>
            <a:pPr marL="0" indent="0">
              <a:buNone/>
            </a:pPr>
            <a:r>
              <a:rPr lang="en-US" dirty="0"/>
              <a:t>ONR Website Includes Information on Indirect Rate Proposal Requirements:</a:t>
            </a:r>
          </a:p>
          <a:p>
            <a:pPr marL="0" indent="0">
              <a:buNone/>
            </a:pPr>
            <a:endParaRPr lang="en-US" dirty="0"/>
          </a:p>
          <a:p>
            <a:pPr marL="0" indent="0">
              <a:buNone/>
            </a:pPr>
            <a:r>
              <a:rPr lang="en-US" u="sng" dirty="0">
                <a:hlinkClick r:id="rId3"/>
              </a:rPr>
              <a:t>https://www.onr.navy.mil/work-with-us/manage-your-award/manage-grant-award</a:t>
            </a:r>
            <a:endParaRPr lang="en-US" dirty="0"/>
          </a:p>
          <a:p>
            <a:pPr marL="0" indent="0">
              <a:buNone/>
            </a:pPr>
            <a:endParaRPr lang="en-US" sz="2400" dirty="0"/>
          </a:p>
        </p:txBody>
      </p:sp>
      <p:sp>
        <p:nvSpPr>
          <p:cNvPr id="10" name="TextBox 9"/>
          <p:cNvSpPr txBox="1"/>
          <p:nvPr/>
        </p:nvSpPr>
        <p:spPr>
          <a:xfrm>
            <a:off x="2590800" y="6248400"/>
            <a:ext cx="3962400" cy="276999"/>
          </a:xfrm>
          <a:prstGeom prst="rect">
            <a:avLst/>
          </a:prstGeom>
          <a:noFill/>
        </p:spPr>
        <p:txBody>
          <a:bodyPr wrap="square" rtlCol="0">
            <a:spAutoFit/>
          </a:bodyPr>
          <a:lstStyle/>
          <a:p>
            <a:pPr lvl="0" algn="ctr" fontAlgn="auto">
              <a:spcBef>
                <a:spcPts val="0"/>
              </a:spcBef>
              <a:spcAft>
                <a:spcPts val="0"/>
              </a:spcAft>
              <a:defRPr/>
            </a:pPr>
            <a:r>
              <a:rPr lang="en-US" sz="1200" dirty="0">
                <a:solidFill>
                  <a:prstClr val="black"/>
                </a:solidFill>
                <a:latin typeface="Calibri"/>
              </a:rPr>
              <a:t>DISTRIBUTION STATEMENT A. Approved for public release</a:t>
            </a:r>
          </a:p>
        </p:txBody>
      </p:sp>
    </p:spTree>
    <p:extLst>
      <p:ext uri="{BB962C8B-B14F-4D97-AF65-F5344CB8AC3E}">
        <p14:creationId xmlns:p14="http://schemas.microsoft.com/office/powerpoint/2010/main" val="2170606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Connector 49">
            <a:extLst>
              <a:ext uri="{FF2B5EF4-FFF2-40B4-BE49-F238E27FC236}">
                <a16:creationId xmlns:a16="http://schemas.microsoft.com/office/drawing/2014/main" id="{7D7EAB90-CB84-4CE0-4D8C-FC428E6010F3}"/>
              </a:ext>
            </a:extLst>
          </p:cNvPr>
          <p:cNvCxnSpPr>
            <a:stCxn id="41" idx="2"/>
            <a:endCxn id="37" idx="2"/>
          </p:cNvCxnSpPr>
          <p:nvPr/>
        </p:nvCxnSpPr>
        <p:spPr>
          <a:xfrm>
            <a:off x="4688925" y="2577544"/>
            <a:ext cx="6109" cy="251158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1" name="Rectangle 38">
            <a:extLst>
              <a:ext uri="{FF2B5EF4-FFF2-40B4-BE49-F238E27FC236}">
                <a16:creationId xmlns:a16="http://schemas.microsoft.com/office/drawing/2014/main" id="{65C014E7-A114-792A-7D4F-4104591A6C8F}"/>
              </a:ext>
            </a:extLst>
          </p:cNvPr>
          <p:cNvSpPr>
            <a:spLocks noChangeArrowheads="1"/>
          </p:cNvSpPr>
          <p:nvPr/>
        </p:nvSpPr>
        <p:spPr bwMode="auto">
          <a:xfrm>
            <a:off x="3734837" y="2049740"/>
            <a:ext cx="1908175" cy="527804"/>
          </a:xfrm>
          <a:prstGeom prst="roundRect">
            <a:avLst>
              <a:gd name="adj" fmla="val 16667"/>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000" b="1" dirty="0">
                <a:latin typeface="Times New Roman" panose="02020603050405020304" pitchFamily="18" charset="0"/>
              </a:rPr>
              <a:t>Code 243-247</a:t>
            </a:r>
          </a:p>
          <a:p>
            <a:pPr algn="ctr">
              <a:spcBef>
                <a:spcPct val="50000"/>
              </a:spcBef>
              <a:buFontTx/>
              <a:buNone/>
            </a:pPr>
            <a:r>
              <a:rPr lang="en-US" altLang="en-US" sz="1000" b="1" dirty="0">
                <a:latin typeface="Times New Roman" panose="02020603050405020304" pitchFamily="18" charset="0"/>
              </a:rPr>
              <a:t>Regional Offices</a:t>
            </a:r>
          </a:p>
        </p:txBody>
      </p:sp>
      <p:cxnSp>
        <p:nvCxnSpPr>
          <p:cNvPr id="10" name="Straight Connector 9"/>
          <p:cNvCxnSpPr>
            <a:cxnSpLocks/>
          </p:cNvCxnSpPr>
          <p:nvPr/>
        </p:nvCxnSpPr>
        <p:spPr>
          <a:xfrm>
            <a:off x="1670050" y="1793876"/>
            <a:ext cx="0" cy="2309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45" name="Title 1"/>
          <p:cNvSpPr>
            <a:spLocks noGrp="1"/>
          </p:cNvSpPr>
          <p:nvPr>
            <p:ph type="title"/>
          </p:nvPr>
        </p:nvSpPr>
        <p:spPr>
          <a:xfrm>
            <a:off x="0" y="-228600"/>
            <a:ext cx="9144000" cy="1143000"/>
          </a:xfrm>
        </p:spPr>
        <p:txBody>
          <a:bodyPr/>
          <a:lstStyle/>
          <a:p>
            <a:pPr algn="r" eaLnBrk="1" hangingPunct="1"/>
            <a:r>
              <a:rPr lang="en-US" altLang="en-US" sz="2400" dirty="0">
                <a:latin typeface="Times New Roman" panose="02020603050405020304" pitchFamily="18" charset="0"/>
                <a:cs typeface="Times New Roman" panose="02020603050405020304" pitchFamily="18" charset="0"/>
              </a:rPr>
              <a:t>University Business Affairs Division </a:t>
            </a:r>
          </a:p>
        </p:txBody>
      </p:sp>
      <p:sp>
        <p:nvSpPr>
          <p:cNvPr id="1024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FDD7041-4A7E-42E1-BDA2-FA5529183B2F}" type="slidenum">
              <a:rPr lang="en-US" altLang="en-US" sz="1200" smtClean="0">
                <a:solidFill>
                  <a:srgbClr val="898989"/>
                </a:solidFill>
              </a:rPr>
              <a:pPr>
                <a:spcBef>
                  <a:spcPct val="0"/>
                </a:spcBef>
                <a:buFontTx/>
                <a:buNone/>
              </a:pPr>
              <a:t>4</a:t>
            </a:fld>
            <a:endParaRPr lang="en-US" altLang="en-US" sz="1200" dirty="0">
              <a:solidFill>
                <a:srgbClr val="898989"/>
              </a:solidFill>
            </a:endParaRPr>
          </a:p>
        </p:txBody>
      </p:sp>
      <p:sp>
        <p:nvSpPr>
          <p:cNvPr id="3" name="Footer Placeholder 2"/>
          <p:cNvSpPr>
            <a:spLocks noGrp="1"/>
          </p:cNvSpPr>
          <p:nvPr>
            <p:ph type="ftr" sz="quarter" idx="4294967295"/>
          </p:nvPr>
        </p:nvSpPr>
        <p:spPr/>
        <p:txBody>
          <a:bodyPr/>
          <a:lstStyle/>
          <a:p>
            <a:pPr>
              <a:defRPr/>
            </a:pPr>
            <a:endParaRPr lang="en-US" dirty="0">
              <a:latin typeface="Times New Roman" pitchFamily="18" charset="0"/>
              <a:cs typeface="Times New Roman" pitchFamily="18" charset="0"/>
            </a:endParaRPr>
          </a:p>
        </p:txBody>
      </p:sp>
      <p:cxnSp>
        <p:nvCxnSpPr>
          <p:cNvPr id="6" name="Straight Connector 5"/>
          <p:cNvCxnSpPr/>
          <p:nvPr/>
        </p:nvCxnSpPr>
        <p:spPr>
          <a:xfrm flipH="1">
            <a:off x="457200" y="6324600"/>
            <a:ext cx="815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p:nvCxnSpPr>
        <p:spPr>
          <a:xfrm>
            <a:off x="7460610" y="1709068"/>
            <a:ext cx="0" cy="117343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Rectangle 7"/>
          <p:cNvSpPr>
            <a:spLocks noChangeArrowheads="1"/>
          </p:cNvSpPr>
          <p:nvPr/>
        </p:nvSpPr>
        <p:spPr bwMode="auto">
          <a:xfrm>
            <a:off x="3050625" y="1078405"/>
            <a:ext cx="3276600" cy="619126"/>
          </a:xfrm>
          <a:prstGeom prst="roundRect">
            <a:avLst/>
          </a:prstGeom>
          <a:ln>
            <a:headEnd/>
            <a:tailEnd/>
          </a:ln>
        </p:spPr>
        <p:style>
          <a:lnRef idx="2">
            <a:schemeClr val="accent1"/>
          </a:lnRef>
          <a:fillRef idx="1">
            <a:schemeClr val="lt1"/>
          </a:fillRef>
          <a:effectRef idx="0">
            <a:schemeClr val="accent1"/>
          </a:effectRef>
          <a:fontRef idx="minor">
            <a:schemeClr val="dk1"/>
          </a:fontRef>
        </p:style>
        <p:txBody>
          <a:bodyPr wrap="none" lIns="90488" tIns="44450" rIns="90488" bIns="44450" anchor="ctr"/>
          <a:lstStyle/>
          <a:p>
            <a:pPr algn="ctr">
              <a:defRPr/>
            </a:pPr>
            <a:r>
              <a:rPr lang="en-US" sz="1200" b="1" dirty="0">
                <a:latin typeface="Times New Roman" pitchFamily="18" charset="0"/>
              </a:rPr>
              <a:t>Director University Business Affairs (Code 24) </a:t>
            </a:r>
          </a:p>
          <a:p>
            <a:pPr algn="ctr">
              <a:defRPr/>
            </a:pPr>
            <a:r>
              <a:rPr lang="en-US" sz="1200" b="1" dirty="0">
                <a:solidFill>
                  <a:schemeClr val="tx1"/>
                </a:solidFill>
                <a:latin typeface="Times New Roman" pitchFamily="18" charset="0"/>
              </a:rPr>
              <a:t> Wade Wargo</a:t>
            </a:r>
          </a:p>
        </p:txBody>
      </p:sp>
      <p:sp>
        <p:nvSpPr>
          <p:cNvPr id="17" name="Rectangle 19"/>
          <p:cNvSpPr>
            <a:spLocks noChangeArrowheads="1"/>
          </p:cNvSpPr>
          <p:nvPr/>
        </p:nvSpPr>
        <p:spPr bwMode="auto">
          <a:xfrm>
            <a:off x="6510492" y="2047884"/>
            <a:ext cx="1900237" cy="525639"/>
          </a:xfrm>
          <a:prstGeom prst="roundRect">
            <a:avLst/>
          </a:prstGeom>
          <a:ln w="25400">
            <a:solidFill>
              <a:schemeClr val="accent1"/>
            </a:solidFill>
            <a:headEnd/>
            <a:tailEnd/>
          </a:ln>
        </p:spPr>
        <p:style>
          <a:lnRef idx="2">
            <a:schemeClr val="accent1"/>
          </a:lnRef>
          <a:fillRef idx="1">
            <a:schemeClr val="lt1"/>
          </a:fillRef>
          <a:effectRef idx="0">
            <a:schemeClr val="accent1"/>
          </a:effectRef>
          <a:fontRef idx="minor">
            <a:schemeClr val="dk1"/>
          </a:fontRef>
        </p:style>
        <p:txBody>
          <a:bodyPr wrap="none" lIns="90488" tIns="44450" rIns="90488" bIns="44450" anchor="ctr"/>
          <a:lstStyle/>
          <a:p>
            <a:pPr algn="ctr">
              <a:defRPr/>
            </a:pPr>
            <a:r>
              <a:rPr lang="en-US" sz="1000" b="1" dirty="0">
                <a:latin typeface="Times New Roman" pitchFamily="18" charset="0"/>
              </a:rPr>
              <a:t>Procurement  Analyst</a:t>
            </a:r>
          </a:p>
          <a:p>
            <a:pPr algn="ctr">
              <a:defRPr/>
            </a:pPr>
            <a:r>
              <a:rPr lang="en-US" sz="1000" b="1" dirty="0">
                <a:latin typeface="Times New Roman" pitchFamily="18" charset="0"/>
              </a:rPr>
              <a:t>Halyna Mudri  </a:t>
            </a:r>
          </a:p>
        </p:txBody>
      </p:sp>
      <p:sp>
        <p:nvSpPr>
          <p:cNvPr id="18" name="Rectangle 19"/>
          <p:cNvSpPr>
            <a:spLocks noChangeArrowheads="1"/>
          </p:cNvSpPr>
          <p:nvPr/>
        </p:nvSpPr>
        <p:spPr bwMode="auto">
          <a:xfrm>
            <a:off x="650875" y="3150791"/>
            <a:ext cx="2143125" cy="1938338"/>
          </a:xfrm>
          <a:prstGeom prst="roundRect">
            <a:avLst/>
          </a:prstGeom>
          <a:ln>
            <a:solidFill>
              <a:schemeClr val="accent1"/>
            </a:solidFill>
            <a:headEnd/>
            <a:tailEnd/>
          </a:ln>
        </p:spPr>
        <p:style>
          <a:lnRef idx="2">
            <a:schemeClr val="accent1"/>
          </a:lnRef>
          <a:fillRef idx="1">
            <a:schemeClr val="lt1"/>
          </a:fillRef>
          <a:effectRef idx="0">
            <a:schemeClr val="accent1"/>
          </a:effectRef>
          <a:fontRef idx="minor">
            <a:schemeClr val="dk1"/>
          </a:fontRef>
        </p:style>
        <p:txBody>
          <a:bodyPr wrap="none" lIns="90488" tIns="44450" rIns="90488" bIns="44450" anchor="ctr"/>
          <a:lstStyle/>
          <a:p>
            <a:pPr algn="ctr">
              <a:defRPr/>
            </a:pPr>
            <a:r>
              <a:rPr lang="en-US" sz="1000" b="1" u="sng" dirty="0">
                <a:latin typeface="Times New Roman" pitchFamily="18" charset="0"/>
              </a:rPr>
              <a:t>Director</a:t>
            </a:r>
            <a:r>
              <a:rPr lang="en-US" sz="1000" b="1" dirty="0">
                <a:latin typeface="Times New Roman" pitchFamily="18" charset="0"/>
              </a:rPr>
              <a:t> </a:t>
            </a:r>
          </a:p>
          <a:p>
            <a:pPr algn="ctr">
              <a:defRPr/>
            </a:pPr>
            <a:r>
              <a:rPr lang="en-US" sz="1000" b="1" dirty="0">
                <a:solidFill>
                  <a:schemeClr val="tx1"/>
                </a:solidFill>
                <a:latin typeface="Times New Roman" pitchFamily="18" charset="0"/>
              </a:rPr>
              <a:t>Brian Bradley</a:t>
            </a:r>
          </a:p>
          <a:p>
            <a:pPr algn="ctr">
              <a:defRPr/>
            </a:pPr>
            <a:endParaRPr lang="en-US" sz="1000" b="1" dirty="0">
              <a:latin typeface="Times New Roman" pitchFamily="18" charset="0"/>
            </a:endParaRPr>
          </a:p>
          <a:p>
            <a:pPr algn="ctr">
              <a:defRPr/>
            </a:pPr>
            <a:r>
              <a:rPr lang="en-US" sz="1000" b="1" u="sng" dirty="0">
                <a:latin typeface="Times New Roman" pitchFamily="18" charset="0"/>
              </a:rPr>
              <a:t>Contracting Officers</a:t>
            </a:r>
          </a:p>
          <a:p>
            <a:pPr algn="ctr">
              <a:defRPr/>
            </a:pPr>
            <a:r>
              <a:rPr lang="en-US" sz="1000" b="1" dirty="0">
                <a:solidFill>
                  <a:schemeClr val="tx1"/>
                </a:solidFill>
                <a:latin typeface="Times New Roman" pitchFamily="18" charset="0"/>
              </a:rPr>
              <a:t>Beth Snyder</a:t>
            </a:r>
          </a:p>
          <a:p>
            <a:pPr algn="ctr">
              <a:defRPr/>
            </a:pPr>
            <a:r>
              <a:rPr lang="en-US" sz="1000" b="1" dirty="0">
                <a:solidFill>
                  <a:schemeClr val="tx1"/>
                </a:solidFill>
                <a:latin typeface="Times New Roman" pitchFamily="18" charset="0"/>
              </a:rPr>
              <a:t>Betty Tingle</a:t>
            </a:r>
          </a:p>
          <a:p>
            <a:pPr algn="ctr">
              <a:defRPr/>
            </a:pPr>
            <a:r>
              <a:rPr lang="en-US" sz="1000" b="1" dirty="0">
                <a:solidFill>
                  <a:schemeClr val="tx1"/>
                </a:solidFill>
                <a:latin typeface="Times New Roman" pitchFamily="18" charset="0"/>
              </a:rPr>
              <a:t>Linda Wood</a:t>
            </a:r>
          </a:p>
          <a:p>
            <a:pPr algn="ctr">
              <a:defRPr/>
            </a:pPr>
            <a:r>
              <a:rPr lang="en-US" sz="1000" b="1" dirty="0">
                <a:solidFill>
                  <a:schemeClr val="tx1"/>
                </a:solidFill>
                <a:latin typeface="Times New Roman" pitchFamily="18" charset="0"/>
              </a:rPr>
              <a:t>Sharon Gales</a:t>
            </a:r>
          </a:p>
          <a:p>
            <a:pPr algn="ctr">
              <a:defRPr/>
            </a:pPr>
            <a:r>
              <a:rPr lang="en-US" sz="1000" b="1" dirty="0">
                <a:latin typeface="Times New Roman" pitchFamily="18" charset="0"/>
              </a:rPr>
              <a:t>Shea Mitchell</a:t>
            </a:r>
          </a:p>
        </p:txBody>
      </p:sp>
      <p:sp>
        <p:nvSpPr>
          <p:cNvPr id="15379" name="Text Box 45"/>
          <p:cNvSpPr>
            <a:spLocks noChangeArrowheads="1"/>
          </p:cNvSpPr>
          <p:nvPr/>
        </p:nvSpPr>
        <p:spPr bwMode="auto">
          <a:xfrm>
            <a:off x="6685116" y="2898363"/>
            <a:ext cx="1550987" cy="428625"/>
          </a:xfrm>
          <a:prstGeom prst="roundRect">
            <a:avLst>
              <a:gd name="adj" fmla="val 16667"/>
            </a:avLst>
          </a:prstGeom>
          <a:ln>
            <a:solidFill>
              <a:srgbClr val="FF0066"/>
            </a:solidFill>
            <a:headEnd/>
            <a:tailEnd/>
          </a:ln>
        </p:spPr>
        <p:style>
          <a:lnRef idx="2">
            <a:schemeClr val="accent2"/>
          </a:lnRef>
          <a:fillRef idx="1">
            <a:schemeClr val="lt1"/>
          </a:fillRef>
          <a:effectRef idx="0">
            <a:schemeClr val="accent2"/>
          </a:effectRef>
          <a:fontRef idx="minor">
            <a:schemeClr val="dk1"/>
          </a:fontRef>
        </p:style>
        <p:txBody>
          <a:bodyPr wrap="none" lIns="90488" tIns="44450" rIns="90488" bIns="44450" anchor="ctr"/>
          <a:lstStyle/>
          <a:p>
            <a:pPr algn="ctr">
              <a:defRPr/>
            </a:pPr>
            <a:endParaRPr lang="en-US" sz="1000" b="1" dirty="0">
              <a:latin typeface="Times New Roman" pitchFamily="18" charset="0"/>
            </a:endParaRPr>
          </a:p>
          <a:p>
            <a:pPr algn="ctr">
              <a:defRPr/>
            </a:pPr>
            <a:r>
              <a:rPr lang="en-US" sz="1000" b="1" u="sng" dirty="0">
                <a:latin typeface="Times New Roman" pitchFamily="18" charset="0"/>
              </a:rPr>
              <a:t>Data Analyst</a:t>
            </a:r>
          </a:p>
          <a:p>
            <a:pPr algn="ctr">
              <a:defRPr/>
            </a:pPr>
            <a:endParaRPr lang="en-US" sz="1000" b="1" dirty="0">
              <a:latin typeface="Times New Roman" pitchFamily="18" charset="0"/>
            </a:endParaRPr>
          </a:p>
          <a:p>
            <a:pPr algn="ctr">
              <a:defRPr/>
            </a:pPr>
            <a:endParaRPr lang="en-US" sz="1000" b="1" dirty="0">
              <a:latin typeface="Times New Roman" pitchFamily="18" charset="0"/>
            </a:endParaRPr>
          </a:p>
        </p:txBody>
      </p:sp>
      <p:cxnSp>
        <p:nvCxnSpPr>
          <p:cNvPr id="20" name="Straight Connector 19"/>
          <p:cNvCxnSpPr>
            <a:cxnSpLocks/>
          </p:cNvCxnSpPr>
          <p:nvPr/>
        </p:nvCxnSpPr>
        <p:spPr>
          <a:xfrm flipH="1">
            <a:off x="1670050" y="1709068"/>
            <a:ext cx="5790560" cy="478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Text Box 46"/>
          <p:cNvSpPr txBox="1">
            <a:spLocks noChangeArrowheads="1"/>
          </p:cNvSpPr>
          <p:nvPr/>
        </p:nvSpPr>
        <p:spPr bwMode="auto">
          <a:xfrm>
            <a:off x="193675" y="5902325"/>
            <a:ext cx="914400" cy="217488"/>
          </a:xfrm>
          <a:prstGeom prst="roundRect">
            <a:avLst/>
          </a:prstGeom>
          <a:ln>
            <a:headEnd/>
            <a:tailEnd/>
          </a:ln>
        </p:spPr>
        <p:style>
          <a:lnRef idx="2">
            <a:schemeClr val="accent1"/>
          </a:lnRef>
          <a:fillRef idx="1">
            <a:schemeClr val="lt1"/>
          </a:fillRef>
          <a:effectRef idx="0">
            <a:schemeClr val="accent1"/>
          </a:effectRef>
          <a:fontRef idx="minor">
            <a:schemeClr val="dk1"/>
          </a:fontRef>
        </p:style>
        <p:txBody>
          <a:bodyPr wrap="none" lIns="90488" tIns="44450" rIns="90488" bIns="44450" anchor="ctr"/>
          <a:lstStyle>
            <a:defPPr>
              <a:defRPr lang="en-US"/>
            </a:defPPr>
            <a:lvl1pPr algn="ctr" eaLnBrk="0" hangingPunct="0">
              <a:defRPr sz="1200" b="1">
                <a:latin typeface="Times New Roman" pitchFamily="18" charset="0"/>
              </a:defRPr>
            </a:lvl1pPr>
          </a:lstStyle>
          <a:p>
            <a:pPr>
              <a:defRPr/>
            </a:pPr>
            <a:r>
              <a:rPr lang="en-US" sz="1000" dirty="0"/>
              <a:t>Government</a:t>
            </a:r>
          </a:p>
        </p:txBody>
      </p:sp>
      <p:sp>
        <p:nvSpPr>
          <p:cNvPr id="15382" name="Text Box 46"/>
          <p:cNvSpPr>
            <a:spLocks noChangeArrowheads="1"/>
          </p:cNvSpPr>
          <p:nvPr/>
        </p:nvSpPr>
        <p:spPr bwMode="auto">
          <a:xfrm>
            <a:off x="1139825" y="5900738"/>
            <a:ext cx="914400" cy="219075"/>
          </a:xfrm>
          <a:prstGeom prst="roundRect">
            <a:avLst>
              <a:gd name="adj" fmla="val 16667"/>
            </a:avLst>
          </a:prstGeom>
          <a:ln>
            <a:solidFill>
              <a:srgbClr val="FF0066"/>
            </a:solidFill>
            <a:headEnd/>
            <a:tailEnd/>
          </a:ln>
        </p:spPr>
        <p:style>
          <a:lnRef idx="2">
            <a:schemeClr val="accent2"/>
          </a:lnRef>
          <a:fillRef idx="1">
            <a:schemeClr val="lt1"/>
          </a:fillRef>
          <a:effectRef idx="0">
            <a:schemeClr val="accent2"/>
          </a:effectRef>
          <a:fontRef idx="minor">
            <a:schemeClr val="dk1"/>
          </a:fontRef>
        </p:style>
        <p:txBody>
          <a:bodyPr wrap="none" lIns="90488" tIns="44450" rIns="90488" bIns="44450" anchor="ctr"/>
          <a:lstStyle/>
          <a:p>
            <a:pPr algn="ctr">
              <a:defRPr/>
            </a:pPr>
            <a:r>
              <a:rPr lang="en-US" sz="1000" b="1" dirty="0">
                <a:latin typeface="Times New Roman" pitchFamily="18" charset="0"/>
              </a:rPr>
              <a:t>Contractor</a:t>
            </a:r>
          </a:p>
        </p:txBody>
      </p:sp>
      <p:sp>
        <p:nvSpPr>
          <p:cNvPr id="37" name="Rectangle 19"/>
          <p:cNvSpPr>
            <a:spLocks noChangeArrowheads="1"/>
          </p:cNvSpPr>
          <p:nvPr/>
        </p:nvSpPr>
        <p:spPr bwMode="auto">
          <a:xfrm>
            <a:off x="3918708" y="4813650"/>
            <a:ext cx="1552652" cy="275479"/>
          </a:xfrm>
          <a:prstGeom prst="roundRect">
            <a:avLst/>
          </a:prstGeom>
          <a:ln>
            <a:headEnd/>
            <a:tailEnd/>
          </a:ln>
        </p:spPr>
        <p:style>
          <a:lnRef idx="2">
            <a:schemeClr val="accent1"/>
          </a:lnRef>
          <a:fillRef idx="1">
            <a:schemeClr val="lt1"/>
          </a:fillRef>
          <a:effectRef idx="0">
            <a:schemeClr val="accent1"/>
          </a:effectRef>
          <a:fontRef idx="minor">
            <a:schemeClr val="dk1"/>
          </a:fontRef>
        </p:style>
        <p:txBody>
          <a:bodyPr wrap="none" lIns="90488" tIns="44450" rIns="90488" bIns="44450" anchor="ctr"/>
          <a:lstStyle/>
          <a:p>
            <a:pPr algn="ctr">
              <a:defRPr/>
            </a:pPr>
            <a:r>
              <a:rPr lang="en-US" sz="1000" b="1" dirty="0">
                <a:latin typeface="Times New Roman" pitchFamily="18" charset="0"/>
              </a:rPr>
              <a:t>Code 247 Seattle </a:t>
            </a:r>
          </a:p>
        </p:txBody>
      </p:sp>
      <p:sp>
        <p:nvSpPr>
          <p:cNvPr id="10268" name="Rectangle 38"/>
          <p:cNvSpPr>
            <a:spLocks noChangeArrowheads="1"/>
          </p:cNvSpPr>
          <p:nvPr/>
        </p:nvSpPr>
        <p:spPr bwMode="auto">
          <a:xfrm>
            <a:off x="729301" y="2024062"/>
            <a:ext cx="1908175" cy="544513"/>
          </a:xfrm>
          <a:prstGeom prst="roundRect">
            <a:avLst>
              <a:gd name="adj" fmla="val 16667"/>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000" b="1" dirty="0">
                <a:latin typeface="Times New Roman" panose="02020603050405020304" pitchFamily="18" charset="0"/>
              </a:rPr>
              <a:t>Code 242</a:t>
            </a:r>
          </a:p>
          <a:p>
            <a:pPr algn="ctr">
              <a:spcBef>
                <a:spcPct val="0"/>
              </a:spcBef>
              <a:buFontTx/>
              <a:buNone/>
            </a:pPr>
            <a:endParaRPr lang="en-US" altLang="en-US" sz="600" b="1" dirty="0">
              <a:latin typeface="Times New Roman" panose="02020603050405020304" pitchFamily="18" charset="0"/>
            </a:endParaRPr>
          </a:p>
          <a:p>
            <a:pPr algn="ctr">
              <a:spcBef>
                <a:spcPct val="0"/>
              </a:spcBef>
              <a:buFontTx/>
              <a:buNone/>
            </a:pPr>
            <a:r>
              <a:rPr lang="en-US" altLang="en-US" sz="1000" b="1" dirty="0">
                <a:latin typeface="Times New Roman" panose="02020603050405020304" pitchFamily="18" charset="0"/>
              </a:rPr>
              <a:t>Indirect Cost Branch  </a:t>
            </a:r>
          </a:p>
        </p:txBody>
      </p:sp>
      <p:sp>
        <p:nvSpPr>
          <p:cNvPr id="38" name="TextBox 37"/>
          <p:cNvSpPr txBox="1"/>
          <p:nvPr/>
        </p:nvSpPr>
        <p:spPr>
          <a:xfrm>
            <a:off x="3200400" y="6400800"/>
            <a:ext cx="2851150" cy="461665"/>
          </a:xfrm>
          <a:prstGeom prst="rect">
            <a:avLst/>
          </a:prstGeom>
          <a:noFill/>
        </p:spPr>
        <p:txBody>
          <a:bodyPr wrap="square" rtlCol="0">
            <a:spAutoFit/>
          </a:bodyPr>
          <a:lstStyle/>
          <a:p>
            <a:pPr lvl="0" algn="ctr" fontAlgn="auto">
              <a:spcBef>
                <a:spcPts val="0"/>
              </a:spcBef>
              <a:spcAft>
                <a:spcPts val="0"/>
              </a:spcAft>
              <a:defRPr/>
            </a:pPr>
            <a:r>
              <a:rPr lang="en-US" sz="1200" dirty="0">
                <a:solidFill>
                  <a:prstClr val="black"/>
                </a:solidFill>
                <a:latin typeface="Calibri"/>
              </a:rPr>
              <a:t>DISTRIBUTION STATEMENT A. Approved for public release</a:t>
            </a:r>
          </a:p>
        </p:txBody>
      </p:sp>
      <p:cxnSp>
        <p:nvCxnSpPr>
          <p:cNvPr id="21" name="Straight Connector 20">
            <a:extLst>
              <a:ext uri="{FF2B5EF4-FFF2-40B4-BE49-F238E27FC236}">
                <a16:creationId xmlns:a16="http://schemas.microsoft.com/office/drawing/2014/main" id="{FC0A01C5-BB69-4C3A-CA7E-C8831972FF9E}"/>
              </a:ext>
            </a:extLst>
          </p:cNvPr>
          <p:cNvCxnSpPr>
            <a:stCxn id="10268" idx="2"/>
            <a:endCxn id="18" idx="0"/>
          </p:cNvCxnSpPr>
          <p:nvPr/>
        </p:nvCxnSpPr>
        <p:spPr>
          <a:xfrm>
            <a:off x="1683389" y="2568575"/>
            <a:ext cx="0" cy="58221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4" name="Rectangle 19"/>
          <p:cNvSpPr>
            <a:spLocks noChangeArrowheads="1"/>
          </p:cNvSpPr>
          <p:nvPr/>
        </p:nvSpPr>
        <p:spPr bwMode="auto">
          <a:xfrm>
            <a:off x="3907875" y="3444089"/>
            <a:ext cx="1562100" cy="284162"/>
          </a:xfrm>
          <a:prstGeom prst="roundRect">
            <a:avLst/>
          </a:prstGeom>
          <a:ln>
            <a:headEnd/>
            <a:tailEnd/>
          </a:ln>
        </p:spPr>
        <p:style>
          <a:lnRef idx="2">
            <a:schemeClr val="accent1"/>
          </a:lnRef>
          <a:fillRef idx="1">
            <a:schemeClr val="lt1"/>
          </a:fillRef>
          <a:effectRef idx="0">
            <a:schemeClr val="accent1"/>
          </a:effectRef>
          <a:fontRef idx="minor">
            <a:schemeClr val="dk1"/>
          </a:fontRef>
        </p:style>
        <p:txBody>
          <a:bodyPr wrap="none" lIns="90488" tIns="44450" rIns="90488" bIns="44450" anchor="ctr"/>
          <a:lstStyle/>
          <a:p>
            <a:pPr algn="ctr">
              <a:defRPr/>
            </a:pPr>
            <a:r>
              <a:rPr lang="en-US" sz="1000" b="1" dirty="0">
                <a:latin typeface="Times New Roman" pitchFamily="18" charset="0"/>
              </a:rPr>
              <a:t>Code 244 Boston</a:t>
            </a:r>
          </a:p>
        </p:txBody>
      </p:sp>
      <p:sp>
        <p:nvSpPr>
          <p:cNvPr id="35" name="Rectangle 19"/>
          <p:cNvSpPr>
            <a:spLocks noChangeArrowheads="1"/>
          </p:cNvSpPr>
          <p:nvPr/>
        </p:nvSpPr>
        <p:spPr bwMode="auto">
          <a:xfrm>
            <a:off x="3907875" y="3903723"/>
            <a:ext cx="1562100" cy="284162"/>
          </a:xfrm>
          <a:prstGeom prst="roundRect">
            <a:avLst/>
          </a:prstGeom>
          <a:ln>
            <a:headEnd/>
            <a:tailEnd/>
          </a:ln>
        </p:spPr>
        <p:style>
          <a:lnRef idx="2">
            <a:schemeClr val="accent1"/>
          </a:lnRef>
          <a:fillRef idx="1">
            <a:schemeClr val="lt1"/>
          </a:fillRef>
          <a:effectRef idx="0">
            <a:schemeClr val="accent1"/>
          </a:effectRef>
          <a:fontRef idx="minor">
            <a:schemeClr val="dk1"/>
          </a:fontRef>
        </p:style>
        <p:txBody>
          <a:bodyPr wrap="none" lIns="90488" tIns="44450" rIns="90488" bIns="44450" anchor="ctr"/>
          <a:lstStyle/>
          <a:p>
            <a:pPr algn="ctr">
              <a:defRPr/>
            </a:pPr>
            <a:r>
              <a:rPr lang="en-US" sz="1000" b="1" dirty="0">
                <a:latin typeface="Times New Roman" pitchFamily="18" charset="0"/>
              </a:rPr>
              <a:t>Code 245 Chicago</a:t>
            </a:r>
          </a:p>
        </p:txBody>
      </p:sp>
      <p:sp>
        <p:nvSpPr>
          <p:cNvPr id="36" name="Rectangle 19"/>
          <p:cNvSpPr>
            <a:spLocks noChangeArrowheads="1"/>
          </p:cNvSpPr>
          <p:nvPr/>
        </p:nvSpPr>
        <p:spPr bwMode="auto">
          <a:xfrm>
            <a:off x="3909462" y="4367171"/>
            <a:ext cx="1560513" cy="285750"/>
          </a:xfrm>
          <a:prstGeom prst="roundRect">
            <a:avLst/>
          </a:prstGeom>
          <a:ln>
            <a:headEnd/>
            <a:tailEnd/>
          </a:ln>
        </p:spPr>
        <p:style>
          <a:lnRef idx="2">
            <a:schemeClr val="accent1"/>
          </a:lnRef>
          <a:fillRef idx="1">
            <a:schemeClr val="lt1"/>
          </a:fillRef>
          <a:effectRef idx="0">
            <a:schemeClr val="accent1"/>
          </a:effectRef>
          <a:fontRef idx="minor">
            <a:schemeClr val="dk1"/>
          </a:fontRef>
        </p:style>
        <p:txBody>
          <a:bodyPr wrap="none" lIns="90488" tIns="44450" rIns="90488" bIns="44450" anchor="ctr"/>
          <a:lstStyle/>
          <a:p>
            <a:pPr algn="ctr">
              <a:defRPr/>
            </a:pPr>
            <a:r>
              <a:rPr lang="en-US" sz="1000" b="1" dirty="0">
                <a:latin typeface="Times New Roman" pitchFamily="18" charset="0"/>
              </a:rPr>
              <a:t>Code 246 San Diego</a:t>
            </a:r>
          </a:p>
        </p:txBody>
      </p:sp>
      <p:sp>
        <p:nvSpPr>
          <p:cNvPr id="31" name="Rectangle 19">
            <a:extLst>
              <a:ext uri="{FF2B5EF4-FFF2-40B4-BE49-F238E27FC236}">
                <a16:creationId xmlns:a16="http://schemas.microsoft.com/office/drawing/2014/main" id="{3D150875-8110-2204-1A86-DA78BDF132EB}"/>
              </a:ext>
            </a:extLst>
          </p:cNvPr>
          <p:cNvSpPr>
            <a:spLocks noChangeArrowheads="1"/>
          </p:cNvSpPr>
          <p:nvPr/>
        </p:nvSpPr>
        <p:spPr bwMode="auto">
          <a:xfrm>
            <a:off x="3907875" y="3009584"/>
            <a:ext cx="1562100" cy="284162"/>
          </a:xfrm>
          <a:prstGeom prst="roundRect">
            <a:avLst/>
          </a:prstGeom>
          <a:ln>
            <a:headEnd/>
            <a:tailEnd/>
          </a:ln>
        </p:spPr>
        <p:style>
          <a:lnRef idx="2">
            <a:schemeClr val="accent1"/>
          </a:lnRef>
          <a:fillRef idx="1">
            <a:schemeClr val="lt1"/>
          </a:fillRef>
          <a:effectRef idx="0">
            <a:schemeClr val="accent1"/>
          </a:effectRef>
          <a:fontRef idx="minor">
            <a:schemeClr val="dk1"/>
          </a:fontRef>
        </p:style>
        <p:txBody>
          <a:bodyPr wrap="none" lIns="90488" tIns="44450" rIns="90488" bIns="44450" anchor="ctr"/>
          <a:lstStyle/>
          <a:p>
            <a:pPr algn="ctr">
              <a:defRPr/>
            </a:pPr>
            <a:r>
              <a:rPr lang="en-US" sz="1000" b="1" dirty="0">
                <a:latin typeface="Times New Roman" pitchFamily="18" charset="0"/>
              </a:rPr>
              <a:t>Code 243 Atlanta</a:t>
            </a:r>
          </a:p>
        </p:txBody>
      </p:sp>
      <p:cxnSp>
        <p:nvCxnSpPr>
          <p:cNvPr id="48" name="Straight Connector 47">
            <a:extLst>
              <a:ext uri="{FF2B5EF4-FFF2-40B4-BE49-F238E27FC236}">
                <a16:creationId xmlns:a16="http://schemas.microsoft.com/office/drawing/2014/main" id="{953AF532-3649-E371-FE94-FA15196513B0}"/>
              </a:ext>
            </a:extLst>
          </p:cNvPr>
          <p:cNvCxnSpPr>
            <a:stCxn id="13" idx="2"/>
            <a:endCxn id="41" idx="0"/>
          </p:cNvCxnSpPr>
          <p:nvPr/>
        </p:nvCxnSpPr>
        <p:spPr>
          <a:xfrm>
            <a:off x="4688925" y="1697531"/>
            <a:ext cx="0" cy="35220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266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10000" y="381000"/>
            <a:ext cx="4876800" cy="457200"/>
          </a:xfrm>
        </p:spPr>
        <p:txBody>
          <a:bodyPr/>
          <a:lstStyle/>
          <a:p>
            <a:pPr algn="r"/>
            <a:br>
              <a:rPr lang="en-US" sz="2400" dirty="0"/>
            </a:br>
            <a:r>
              <a:rPr lang="en-US" sz="2400" dirty="0"/>
              <a:t>ONR Indirect Cost (IDC) Branch</a:t>
            </a:r>
            <a:br>
              <a:rPr lang="en-US" sz="2400" dirty="0"/>
            </a:br>
            <a:r>
              <a:rPr lang="en-US" sz="2400" dirty="0"/>
              <a:t>Code 242</a:t>
            </a:r>
            <a:br>
              <a:rPr lang="en-US" dirty="0"/>
            </a:br>
            <a:endParaRPr lang="en-US" dirty="0"/>
          </a:p>
        </p:txBody>
      </p:sp>
      <p:sp>
        <p:nvSpPr>
          <p:cNvPr id="9" name="Content Placeholder 8"/>
          <p:cNvSpPr>
            <a:spLocks noGrp="1"/>
          </p:cNvSpPr>
          <p:nvPr>
            <p:ph idx="1"/>
          </p:nvPr>
        </p:nvSpPr>
        <p:spPr/>
        <p:txBody>
          <a:bodyPr/>
          <a:lstStyle/>
          <a:p>
            <a:pPr marL="0" indent="0">
              <a:buNone/>
            </a:pPr>
            <a:r>
              <a:rPr lang="en-US" dirty="0"/>
              <a:t>Brian Bradley, Director</a:t>
            </a:r>
          </a:p>
          <a:p>
            <a:pPr marL="0" indent="0">
              <a:buNone/>
            </a:pPr>
            <a:r>
              <a:rPr lang="en-US" dirty="0"/>
              <a:t>Beth Snyder, Contracting Officer/Negotiator</a:t>
            </a:r>
          </a:p>
          <a:p>
            <a:pPr marL="0" indent="0">
              <a:buNone/>
            </a:pPr>
            <a:r>
              <a:rPr lang="en-US" dirty="0"/>
              <a:t>Betty Tingle, Contracting Officer/Negotiator</a:t>
            </a:r>
          </a:p>
          <a:p>
            <a:pPr marL="0" indent="0">
              <a:buNone/>
            </a:pPr>
            <a:r>
              <a:rPr lang="en-US" dirty="0"/>
              <a:t>Linda Wood, Contracting Officer/Negotiator</a:t>
            </a:r>
          </a:p>
          <a:p>
            <a:pPr marL="0" indent="0">
              <a:buNone/>
            </a:pPr>
            <a:r>
              <a:rPr lang="en-US" dirty="0"/>
              <a:t>Sharon Gales, Contracting Officer/Negotiator</a:t>
            </a:r>
          </a:p>
          <a:p>
            <a:pPr marL="0" indent="0">
              <a:buNone/>
            </a:pPr>
            <a:r>
              <a:rPr lang="en-US" dirty="0"/>
              <a:t>Shea Mitchell, Contracting Officer/Negotiator</a:t>
            </a:r>
          </a:p>
        </p:txBody>
      </p:sp>
      <p:sp>
        <p:nvSpPr>
          <p:cNvPr id="10" name="TextBox 9"/>
          <p:cNvSpPr txBox="1"/>
          <p:nvPr/>
        </p:nvSpPr>
        <p:spPr>
          <a:xfrm>
            <a:off x="2895600" y="6248400"/>
            <a:ext cx="3657600" cy="892552"/>
          </a:xfrm>
          <a:prstGeom prst="rect">
            <a:avLst/>
          </a:prstGeom>
          <a:noFill/>
        </p:spPr>
        <p:txBody>
          <a:bodyPr wrap="square" rtlCol="0">
            <a:spAutoFit/>
          </a:bodyPr>
          <a:lstStyle/>
          <a:p>
            <a:pPr lvl="0" algn="ctr" fontAlgn="auto">
              <a:spcBef>
                <a:spcPts val="0"/>
              </a:spcBef>
              <a:spcAft>
                <a:spcPts val="0"/>
              </a:spcAft>
              <a:defRPr/>
            </a:pPr>
            <a:r>
              <a:rPr lang="en-US" sz="1200" dirty="0">
                <a:solidFill>
                  <a:prstClr val="black"/>
                </a:solidFill>
                <a:latin typeface="Calibri"/>
              </a:rPr>
              <a:t>DISTRIBUTION STATEMENT A. Approved for public release</a:t>
            </a:r>
          </a:p>
          <a:p>
            <a:pPr algn="ctr"/>
            <a:endParaRPr lang="en-US" sz="1000" dirty="0"/>
          </a:p>
          <a:p>
            <a:endParaRPr lang="en-US" dirty="0"/>
          </a:p>
        </p:txBody>
      </p:sp>
    </p:spTree>
    <p:extLst>
      <p:ext uri="{BB962C8B-B14F-4D97-AF65-F5344CB8AC3E}">
        <p14:creationId xmlns:p14="http://schemas.microsoft.com/office/powerpoint/2010/main" val="3368548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3"/>
          <p:cNvSpPr>
            <a:spLocks noGrp="1" noChangeArrowheads="1"/>
          </p:cNvSpPr>
          <p:nvPr>
            <p:ph idx="1"/>
          </p:nvPr>
        </p:nvSpPr>
        <p:spPr>
          <a:xfrm>
            <a:off x="457200" y="1600201"/>
            <a:ext cx="8229600" cy="533399"/>
          </a:xfrm>
        </p:spPr>
        <p:txBody>
          <a:bodyPr/>
          <a:lstStyle/>
          <a:p>
            <a:pPr marL="0" indent="0" algn="ctr" eaLnBrk="1" hangingPunct="1">
              <a:lnSpc>
                <a:spcPct val="90000"/>
              </a:lnSpc>
              <a:buNone/>
            </a:pPr>
            <a:r>
              <a:rPr lang="en-US" sz="4000" b="1" dirty="0"/>
              <a:t>IDC Branch Services Provided</a:t>
            </a:r>
          </a:p>
          <a:p>
            <a:pPr marL="0" indent="0" algn="ctr" eaLnBrk="1" hangingPunct="1">
              <a:lnSpc>
                <a:spcPct val="90000"/>
              </a:lnSpc>
              <a:buNone/>
            </a:pPr>
            <a:endParaRPr lang="en-US" sz="1600" dirty="0"/>
          </a:p>
          <a:p>
            <a:pPr eaLnBrk="1" hangingPunct="1">
              <a:lnSpc>
                <a:spcPct val="90000"/>
              </a:lnSpc>
            </a:pPr>
            <a:r>
              <a:rPr lang="en-US" dirty="0"/>
              <a:t>Indirect/F&amp;A Rate Negotiations with Universities and Nonprofit Organizations</a:t>
            </a:r>
          </a:p>
          <a:p>
            <a:pPr marL="457200" lvl="1" indent="0" eaLnBrk="1" hangingPunct="1">
              <a:lnSpc>
                <a:spcPct val="90000"/>
              </a:lnSpc>
              <a:buNone/>
            </a:pPr>
            <a:r>
              <a:rPr lang="en-US" sz="3200" dirty="0"/>
              <a:t> </a:t>
            </a:r>
            <a:r>
              <a:rPr lang="en-US" dirty="0"/>
              <a:t>38 Universities, 71 NPO’s</a:t>
            </a:r>
          </a:p>
          <a:p>
            <a:pPr eaLnBrk="1" hangingPunct="1">
              <a:lnSpc>
                <a:spcPct val="90000"/>
              </a:lnSpc>
            </a:pPr>
            <a:r>
              <a:rPr lang="en-US" dirty="0"/>
              <a:t>Administration of CAS matters</a:t>
            </a:r>
          </a:p>
          <a:p>
            <a:pPr eaLnBrk="1" hangingPunct="1">
              <a:lnSpc>
                <a:spcPct val="90000"/>
              </a:lnSpc>
            </a:pPr>
            <a:r>
              <a:rPr lang="en-US" dirty="0"/>
              <a:t>Audit resolution assistance and oversight</a:t>
            </a:r>
          </a:p>
          <a:p>
            <a:pPr eaLnBrk="1" hangingPunct="1">
              <a:lnSpc>
                <a:spcPct val="90000"/>
              </a:lnSpc>
            </a:pPr>
            <a:r>
              <a:rPr lang="en-US" dirty="0"/>
              <a:t>Provide guidance to internal/external PCO’s</a:t>
            </a:r>
          </a:p>
          <a:p>
            <a:pPr eaLnBrk="1" hangingPunct="1">
              <a:lnSpc>
                <a:spcPct val="90000"/>
              </a:lnSpc>
            </a:pPr>
            <a:r>
              <a:rPr lang="en-US" dirty="0"/>
              <a:t>Special Projects</a:t>
            </a:r>
          </a:p>
        </p:txBody>
      </p:sp>
      <p:sp>
        <p:nvSpPr>
          <p:cNvPr id="26626" name="Slide Number Placeholder 5"/>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D76F373-37A3-4073-A2F0-C8E0B8AE9148}" type="slidenum">
              <a:rPr lang="en-US" smtClean="0"/>
              <a:pPr eaLnBrk="1" hangingPunct="1"/>
              <a:t>6</a:t>
            </a:fld>
            <a:endParaRPr lang="en-US" dirty="0"/>
          </a:p>
        </p:txBody>
      </p:sp>
      <p:sp>
        <p:nvSpPr>
          <p:cNvPr id="2" name="Footer Placeholder 1"/>
          <p:cNvSpPr>
            <a:spLocks noGrp="1"/>
          </p:cNvSpPr>
          <p:nvPr>
            <p:ph type="ftr" sz="quarter" idx="4294967295"/>
          </p:nvPr>
        </p:nvSpPr>
        <p:spPr/>
        <p:txBody>
          <a:bodyPr/>
          <a:lstStyle/>
          <a:p>
            <a:pPr>
              <a:defRPr/>
            </a:pPr>
            <a:endParaRPr lang="en-US" dirty="0"/>
          </a:p>
        </p:txBody>
      </p:sp>
      <p:sp>
        <p:nvSpPr>
          <p:cNvPr id="6" name="TextBox 5"/>
          <p:cNvSpPr txBox="1"/>
          <p:nvPr/>
        </p:nvSpPr>
        <p:spPr>
          <a:xfrm>
            <a:off x="2895600" y="6248400"/>
            <a:ext cx="3810000" cy="707886"/>
          </a:xfrm>
          <a:prstGeom prst="rect">
            <a:avLst/>
          </a:prstGeom>
          <a:noFill/>
        </p:spPr>
        <p:txBody>
          <a:bodyPr wrap="square" rtlCol="0">
            <a:spAutoFit/>
          </a:bodyPr>
          <a:lstStyle/>
          <a:p>
            <a:pPr algn="ctr"/>
            <a:endParaRPr lang="en-US" sz="1000" dirty="0"/>
          </a:p>
          <a:p>
            <a:pPr lvl="0" algn="ctr" fontAlgn="auto">
              <a:spcBef>
                <a:spcPts val="0"/>
              </a:spcBef>
              <a:spcAft>
                <a:spcPts val="0"/>
              </a:spcAft>
              <a:defRPr/>
            </a:pPr>
            <a:r>
              <a:rPr lang="en-US" sz="1200" dirty="0">
                <a:solidFill>
                  <a:prstClr val="black"/>
                </a:solidFill>
                <a:latin typeface="Calibri"/>
              </a:rPr>
              <a:t>DISTRIBUTION STATEMENT A. Approved for public release</a:t>
            </a:r>
          </a:p>
          <a:p>
            <a:endParaRPr lang="en-US" dirty="0"/>
          </a:p>
        </p:txBody>
      </p:sp>
      <p:sp>
        <p:nvSpPr>
          <p:cNvPr id="8" name="Title 7"/>
          <p:cNvSpPr>
            <a:spLocks noGrp="1"/>
          </p:cNvSpPr>
          <p:nvPr>
            <p:ph type="title"/>
          </p:nvPr>
        </p:nvSpPr>
        <p:spPr>
          <a:xfrm>
            <a:off x="2286000" y="0"/>
            <a:ext cx="6400800" cy="990600"/>
          </a:xfrm>
        </p:spPr>
        <p:txBody>
          <a:bodyPr/>
          <a:lstStyle/>
          <a:p>
            <a:r>
              <a:rPr lang="en-US" sz="2400" dirty="0"/>
              <a:t>Indirect Cost Branch Responsibilities</a:t>
            </a:r>
          </a:p>
        </p:txBody>
      </p:sp>
    </p:spTree>
    <p:extLst>
      <p:ext uri="{BB962C8B-B14F-4D97-AF65-F5344CB8AC3E}">
        <p14:creationId xmlns:p14="http://schemas.microsoft.com/office/powerpoint/2010/main" val="1149704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2400" dirty="0"/>
              <a:t>Regional Office Responsibilities</a:t>
            </a:r>
          </a:p>
        </p:txBody>
      </p:sp>
      <p:sp>
        <p:nvSpPr>
          <p:cNvPr id="6" name="Slide Number Placeholder 5"/>
          <p:cNvSpPr>
            <a:spLocks noGrp="1"/>
          </p:cNvSpPr>
          <p:nvPr>
            <p:ph type="sldNum" sz="quarter" idx="4294967295"/>
          </p:nvPr>
        </p:nvSpPr>
        <p:spPr/>
        <p:txBody>
          <a:bodyPr/>
          <a:lstStyle/>
          <a:p>
            <a:pPr>
              <a:defRPr/>
            </a:pPr>
            <a:fld id="{87EF821D-368A-40FD-95E3-23F9A08ACCE5}" type="slidenum">
              <a:rPr lang="en-US" smtClean="0"/>
              <a:pPr>
                <a:defRPr/>
              </a:pPr>
              <a:t>7</a:t>
            </a:fld>
            <a:endParaRPr lang="en-US" dirty="0"/>
          </a:p>
        </p:txBody>
      </p:sp>
      <p:sp>
        <p:nvSpPr>
          <p:cNvPr id="7" name="Content Placeholder 10"/>
          <p:cNvSpPr>
            <a:spLocks noGrp="1"/>
          </p:cNvSpPr>
          <p:nvPr>
            <p:ph sz="half" idx="1"/>
          </p:nvPr>
        </p:nvSpPr>
        <p:spPr>
          <a:xfrm>
            <a:off x="457200" y="1219200"/>
            <a:ext cx="8382000" cy="5410200"/>
          </a:xfrm>
        </p:spPr>
        <p:txBody>
          <a:bodyPr/>
          <a:lstStyle/>
          <a:p>
            <a:pPr marL="0" indent="0" algn="ctr">
              <a:buNone/>
            </a:pPr>
            <a:r>
              <a:rPr lang="en-US" sz="3600" b="1" u="sng" dirty="0"/>
              <a:t>Services Provided</a:t>
            </a:r>
          </a:p>
          <a:p>
            <a:pPr marL="0" indent="0" algn="ctr">
              <a:buNone/>
            </a:pPr>
            <a:endParaRPr lang="en-US" sz="2000" b="1" u="sng" dirty="0"/>
          </a:p>
          <a:p>
            <a:pPr>
              <a:lnSpc>
                <a:spcPct val="80000"/>
              </a:lnSpc>
            </a:pPr>
            <a:r>
              <a:rPr lang="en-US" sz="3200" dirty="0"/>
              <a:t>Pre-Award Assistance</a:t>
            </a:r>
          </a:p>
          <a:p>
            <a:pPr>
              <a:lnSpc>
                <a:spcPct val="80000"/>
              </a:lnSpc>
            </a:pPr>
            <a:endParaRPr lang="en-US" dirty="0"/>
          </a:p>
          <a:p>
            <a:pPr>
              <a:lnSpc>
                <a:spcPct val="80000"/>
              </a:lnSpc>
            </a:pPr>
            <a:r>
              <a:rPr lang="en-US" sz="3200" dirty="0"/>
              <a:t>Post-Award Orientation</a:t>
            </a:r>
          </a:p>
          <a:p>
            <a:pPr marL="0" indent="0">
              <a:lnSpc>
                <a:spcPct val="80000"/>
              </a:lnSpc>
              <a:buNone/>
            </a:pPr>
            <a:endParaRPr lang="en-US" dirty="0"/>
          </a:p>
          <a:p>
            <a:pPr>
              <a:lnSpc>
                <a:spcPct val="80000"/>
              </a:lnSpc>
            </a:pPr>
            <a:r>
              <a:rPr lang="en-US" sz="3200" dirty="0"/>
              <a:t>Award to Closeout Administration</a:t>
            </a:r>
          </a:p>
          <a:p>
            <a:pPr>
              <a:lnSpc>
                <a:spcPct val="80000"/>
              </a:lnSpc>
            </a:pPr>
            <a:endParaRPr lang="en-US" dirty="0"/>
          </a:p>
          <a:p>
            <a:pPr>
              <a:lnSpc>
                <a:spcPct val="80000"/>
              </a:lnSpc>
            </a:pPr>
            <a:endParaRPr lang="en-US" sz="500" dirty="0"/>
          </a:p>
          <a:p>
            <a:pPr>
              <a:lnSpc>
                <a:spcPct val="80000"/>
              </a:lnSpc>
            </a:pPr>
            <a:r>
              <a:rPr lang="en-US" sz="3200" dirty="0"/>
              <a:t>Payment Approvals &amp; Follow-ups</a:t>
            </a:r>
          </a:p>
          <a:p>
            <a:pPr>
              <a:lnSpc>
                <a:spcPct val="80000"/>
              </a:lnSpc>
            </a:pPr>
            <a:endParaRPr lang="en-US" sz="3200" dirty="0"/>
          </a:p>
          <a:p>
            <a:pPr>
              <a:lnSpc>
                <a:spcPct val="80000"/>
              </a:lnSpc>
            </a:pPr>
            <a:endParaRPr lang="en-US" sz="500" dirty="0"/>
          </a:p>
          <a:p>
            <a:pPr>
              <a:lnSpc>
                <a:spcPct val="80000"/>
              </a:lnSpc>
            </a:pPr>
            <a:endParaRPr lang="en-US" sz="500" dirty="0"/>
          </a:p>
          <a:p>
            <a:pPr marL="0" indent="0">
              <a:buNone/>
            </a:pPr>
            <a:endParaRPr lang="en-US" sz="2000" dirty="0"/>
          </a:p>
        </p:txBody>
      </p:sp>
      <p:sp>
        <p:nvSpPr>
          <p:cNvPr id="3" name="Footer Placeholder 2"/>
          <p:cNvSpPr>
            <a:spLocks noGrp="1"/>
          </p:cNvSpPr>
          <p:nvPr>
            <p:ph type="ftr" sz="quarter" idx="4294967295"/>
          </p:nvPr>
        </p:nvSpPr>
        <p:spPr/>
        <p:txBody>
          <a:bodyPr/>
          <a:lstStyle/>
          <a:p>
            <a:pPr>
              <a:defRPr/>
            </a:pPr>
            <a:r>
              <a:rPr lang="en-US" dirty="0"/>
              <a:t>F</a:t>
            </a:r>
          </a:p>
        </p:txBody>
      </p:sp>
      <p:sp>
        <p:nvSpPr>
          <p:cNvPr id="30" name="TextBox 29"/>
          <p:cNvSpPr txBox="1"/>
          <p:nvPr/>
        </p:nvSpPr>
        <p:spPr>
          <a:xfrm>
            <a:off x="2895600" y="6248400"/>
            <a:ext cx="3810000" cy="707886"/>
          </a:xfrm>
          <a:prstGeom prst="rect">
            <a:avLst/>
          </a:prstGeom>
          <a:noFill/>
        </p:spPr>
        <p:txBody>
          <a:bodyPr wrap="square" rtlCol="0">
            <a:spAutoFit/>
          </a:bodyPr>
          <a:lstStyle/>
          <a:p>
            <a:pPr lvl="0" algn="ctr" fontAlgn="auto">
              <a:spcBef>
                <a:spcPts val="0"/>
              </a:spcBef>
              <a:spcAft>
                <a:spcPts val="0"/>
              </a:spcAft>
              <a:defRPr/>
            </a:pPr>
            <a:r>
              <a:rPr lang="en-US" sz="1200" dirty="0">
                <a:solidFill>
                  <a:prstClr val="black"/>
                </a:solidFill>
                <a:latin typeface="Calibri"/>
              </a:rPr>
              <a:t>DISTRIBUTION STATEMENT A. Approved for public release</a:t>
            </a:r>
          </a:p>
          <a:p>
            <a:pPr algn="ctr"/>
            <a:endParaRPr lang="en-US" sz="1000" dirty="0"/>
          </a:p>
          <a:p>
            <a:endParaRPr lang="en-US" dirty="0"/>
          </a:p>
        </p:txBody>
      </p:sp>
    </p:spTree>
    <p:extLst>
      <p:ext uri="{BB962C8B-B14F-4D97-AF65-F5344CB8AC3E}">
        <p14:creationId xmlns:p14="http://schemas.microsoft.com/office/powerpoint/2010/main" val="906391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2400" dirty="0"/>
              <a:t>Regional Office Responsibilities</a:t>
            </a:r>
          </a:p>
        </p:txBody>
      </p:sp>
      <p:sp>
        <p:nvSpPr>
          <p:cNvPr id="6" name="Slide Number Placeholder 5"/>
          <p:cNvSpPr>
            <a:spLocks noGrp="1"/>
          </p:cNvSpPr>
          <p:nvPr>
            <p:ph type="sldNum" sz="quarter" idx="4294967295"/>
          </p:nvPr>
        </p:nvSpPr>
        <p:spPr/>
        <p:txBody>
          <a:bodyPr/>
          <a:lstStyle/>
          <a:p>
            <a:pPr>
              <a:defRPr/>
            </a:pPr>
            <a:fld id="{87EF821D-368A-40FD-95E3-23F9A08ACCE5}" type="slidenum">
              <a:rPr lang="en-US" smtClean="0"/>
              <a:pPr>
                <a:defRPr/>
              </a:pPr>
              <a:t>8</a:t>
            </a:fld>
            <a:endParaRPr lang="en-US" dirty="0"/>
          </a:p>
        </p:txBody>
      </p:sp>
      <p:sp>
        <p:nvSpPr>
          <p:cNvPr id="7" name="Content Placeholder 10"/>
          <p:cNvSpPr>
            <a:spLocks noGrp="1"/>
          </p:cNvSpPr>
          <p:nvPr>
            <p:ph sz="half" idx="1"/>
          </p:nvPr>
        </p:nvSpPr>
        <p:spPr>
          <a:xfrm>
            <a:off x="457200" y="1219200"/>
            <a:ext cx="8382000" cy="5410200"/>
          </a:xfrm>
        </p:spPr>
        <p:txBody>
          <a:bodyPr/>
          <a:lstStyle/>
          <a:p>
            <a:pPr marL="0" indent="0" algn="ctr">
              <a:buNone/>
            </a:pPr>
            <a:r>
              <a:rPr lang="en-US" sz="3600" b="1" dirty="0"/>
              <a:t>Services Provided (Continued)</a:t>
            </a:r>
          </a:p>
          <a:p>
            <a:pPr marL="0" indent="0" algn="ctr">
              <a:buNone/>
            </a:pPr>
            <a:endParaRPr lang="en-US" sz="2000" b="1" u="sng" dirty="0"/>
          </a:p>
          <a:p>
            <a:pPr>
              <a:lnSpc>
                <a:spcPct val="80000"/>
              </a:lnSpc>
            </a:pPr>
            <a:endParaRPr lang="en-US" sz="500" dirty="0"/>
          </a:p>
          <a:p>
            <a:pPr>
              <a:lnSpc>
                <a:spcPct val="80000"/>
              </a:lnSpc>
            </a:pPr>
            <a:r>
              <a:rPr lang="en-US" sz="3200" dirty="0"/>
              <a:t>Business System Reviews/Audit Coordination</a:t>
            </a:r>
          </a:p>
          <a:p>
            <a:pPr>
              <a:lnSpc>
                <a:spcPct val="80000"/>
              </a:lnSpc>
            </a:pPr>
            <a:endParaRPr lang="en-US" sz="1800" dirty="0"/>
          </a:p>
          <a:p>
            <a:pPr>
              <a:lnSpc>
                <a:spcPct val="80000"/>
              </a:lnSpc>
            </a:pPr>
            <a:r>
              <a:rPr lang="en-US" sz="3200" dirty="0"/>
              <a:t>Audit Resolution</a:t>
            </a:r>
          </a:p>
          <a:p>
            <a:pPr>
              <a:lnSpc>
                <a:spcPct val="80000"/>
              </a:lnSpc>
            </a:pPr>
            <a:endParaRPr lang="en-US" sz="1800" dirty="0"/>
          </a:p>
          <a:p>
            <a:pPr>
              <a:lnSpc>
                <a:spcPct val="80000"/>
              </a:lnSpc>
            </a:pPr>
            <a:r>
              <a:rPr lang="en-US" sz="3200" dirty="0"/>
              <a:t>Payment and Cash on Hand Reviews</a:t>
            </a:r>
          </a:p>
          <a:p>
            <a:pPr>
              <a:lnSpc>
                <a:spcPct val="80000"/>
              </a:lnSpc>
            </a:pPr>
            <a:endParaRPr lang="en-US" sz="1800" dirty="0"/>
          </a:p>
          <a:p>
            <a:pPr>
              <a:lnSpc>
                <a:spcPct val="80000"/>
              </a:lnSpc>
            </a:pPr>
            <a:r>
              <a:rPr lang="en-US" sz="3200" dirty="0"/>
              <a:t>Property Administration</a:t>
            </a:r>
          </a:p>
          <a:p>
            <a:pPr>
              <a:lnSpc>
                <a:spcPct val="80000"/>
              </a:lnSpc>
            </a:pPr>
            <a:endParaRPr lang="en-US" sz="1800" dirty="0"/>
          </a:p>
          <a:p>
            <a:pPr marL="0" indent="0">
              <a:buNone/>
            </a:pPr>
            <a:endParaRPr lang="en-US" sz="2000" dirty="0"/>
          </a:p>
        </p:txBody>
      </p:sp>
      <p:sp>
        <p:nvSpPr>
          <p:cNvPr id="3" name="Footer Placeholder 2"/>
          <p:cNvSpPr>
            <a:spLocks noGrp="1"/>
          </p:cNvSpPr>
          <p:nvPr>
            <p:ph type="ftr" sz="quarter" idx="4294967295"/>
          </p:nvPr>
        </p:nvSpPr>
        <p:spPr/>
        <p:txBody>
          <a:bodyPr/>
          <a:lstStyle/>
          <a:p>
            <a:pPr>
              <a:defRPr/>
            </a:pPr>
            <a:endParaRPr lang="en-US" dirty="0"/>
          </a:p>
        </p:txBody>
      </p:sp>
      <p:sp>
        <p:nvSpPr>
          <p:cNvPr id="30" name="TextBox 29"/>
          <p:cNvSpPr txBox="1"/>
          <p:nvPr/>
        </p:nvSpPr>
        <p:spPr>
          <a:xfrm>
            <a:off x="2743200" y="6248400"/>
            <a:ext cx="3810000" cy="276999"/>
          </a:xfrm>
          <a:prstGeom prst="rect">
            <a:avLst/>
          </a:prstGeom>
          <a:noFill/>
        </p:spPr>
        <p:txBody>
          <a:bodyPr wrap="square" rtlCol="0">
            <a:spAutoFit/>
          </a:bodyPr>
          <a:lstStyle/>
          <a:p>
            <a:pPr lvl="0" algn="ctr" fontAlgn="auto">
              <a:spcBef>
                <a:spcPts val="0"/>
              </a:spcBef>
              <a:spcAft>
                <a:spcPts val="0"/>
              </a:spcAft>
              <a:defRPr/>
            </a:pPr>
            <a:r>
              <a:rPr lang="en-US" sz="1200" dirty="0">
                <a:solidFill>
                  <a:prstClr val="black"/>
                </a:solidFill>
                <a:latin typeface="Calibri"/>
              </a:rPr>
              <a:t>DISTRIBUTION STATEMENT A. Approved for public release</a:t>
            </a:r>
          </a:p>
        </p:txBody>
      </p:sp>
    </p:spTree>
    <p:extLst>
      <p:ext uri="{BB962C8B-B14F-4D97-AF65-F5344CB8AC3E}">
        <p14:creationId xmlns:p14="http://schemas.microsoft.com/office/powerpoint/2010/main" val="4004302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2400" dirty="0"/>
              <a:t>Regional Office Responsibilities</a:t>
            </a:r>
          </a:p>
        </p:txBody>
      </p:sp>
      <p:sp>
        <p:nvSpPr>
          <p:cNvPr id="6" name="Slide Number Placeholder 5"/>
          <p:cNvSpPr>
            <a:spLocks noGrp="1"/>
          </p:cNvSpPr>
          <p:nvPr>
            <p:ph type="sldNum" sz="quarter" idx="4294967295"/>
          </p:nvPr>
        </p:nvSpPr>
        <p:spPr/>
        <p:txBody>
          <a:bodyPr/>
          <a:lstStyle/>
          <a:p>
            <a:pPr>
              <a:defRPr/>
            </a:pPr>
            <a:fld id="{87EF821D-368A-40FD-95E3-23F9A08ACCE5}" type="slidenum">
              <a:rPr lang="en-US" smtClean="0"/>
              <a:pPr>
                <a:defRPr/>
              </a:pPr>
              <a:t>9</a:t>
            </a:fld>
            <a:endParaRPr lang="en-US" dirty="0"/>
          </a:p>
        </p:txBody>
      </p:sp>
      <p:sp>
        <p:nvSpPr>
          <p:cNvPr id="7" name="Content Placeholder 10"/>
          <p:cNvSpPr>
            <a:spLocks noGrp="1"/>
          </p:cNvSpPr>
          <p:nvPr>
            <p:ph sz="half" idx="1"/>
          </p:nvPr>
        </p:nvSpPr>
        <p:spPr>
          <a:xfrm>
            <a:off x="457200" y="1219200"/>
            <a:ext cx="8382000" cy="5410200"/>
          </a:xfrm>
        </p:spPr>
        <p:txBody>
          <a:bodyPr/>
          <a:lstStyle/>
          <a:p>
            <a:pPr marL="0" indent="0" algn="ctr">
              <a:buNone/>
            </a:pPr>
            <a:r>
              <a:rPr lang="en-US" sz="3600" b="1" dirty="0"/>
              <a:t>Services Provided (Continued)</a:t>
            </a:r>
          </a:p>
          <a:p>
            <a:pPr marL="0" indent="0" algn="ctr">
              <a:buNone/>
            </a:pPr>
            <a:endParaRPr lang="en-US" sz="2000" b="1" u="sng" dirty="0"/>
          </a:p>
          <a:p>
            <a:pPr>
              <a:lnSpc>
                <a:spcPct val="80000"/>
              </a:lnSpc>
            </a:pPr>
            <a:endParaRPr lang="en-US" sz="500" dirty="0"/>
          </a:p>
          <a:p>
            <a:pPr>
              <a:lnSpc>
                <a:spcPct val="80000"/>
              </a:lnSpc>
            </a:pPr>
            <a:r>
              <a:rPr lang="en-US" sz="3200" dirty="0"/>
              <a:t>Assist Contractors/Grantees Understand Award Requirements</a:t>
            </a:r>
          </a:p>
          <a:p>
            <a:endParaRPr lang="en-US" sz="2000" dirty="0"/>
          </a:p>
        </p:txBody>
      </p:sp>
      <p:sp>
        <p:nvSpPr>
          <p:cNvPr id="3" name="Footer Placeholder 2"/>
          <p:cNvSpPr>
            <a:spLocks noGrp="1"/>
          </p:cNvSpPr>
          <p:nvPr>
            <p:ph type="ftr" sz="quarter" idx="4294967295"/>
          </p:nvPr>
        </p:nvSpPr>
        <p:spPr/>
        <p:txBody>
          <a:bodyPr/>
          <a:lstStyle/>
          <a:p>
            <a:pPr>
              <a:defRPr/>
            </a:pPr>
            <a:r>
              <a:rPr lang="en-US" dirty="0"/>
              <a:t>F</a:t>
            </a:r>
          </a:p>
        </p:txBody>
      </p:sp>
      <p:sp>
        <p:nvSpPr>
          <p:cNvPr id="30" name="TextBox 29"/>
          <p:cNvSpPr txBox="1"/>
          <p:nvPr/>
        </p:nvSpPr>
        <p:spPr>
          <a:xfrm>
            <a:off x="2743200" y="6248400"/>
            <a:ext cx="3810000" cy="276999"/>
          </a:xfrm>
          <a:prstGeom prst="rect">
            <a:avLst/>
          </a:prstGeom>
          <a:noFill/>
        </p:spPr>
        <p:txBody>
          <a:bodyPr wrap="square" rtlCol="0">
            <a:spAutoFit/>
          </a:bodyPr>
          <a:lstStyle/>
          <a:p>
            <a:pPr lvl="0" algn="ctr" fontAlgn="auto">
              <a:spcBef>
                <a:spcPts val="0"/>
              </a:spcBef>
              <a:spcAft>
                <a:spcPts val="0"/>
              </a:spcAft>
              <a:defRPr/>
            </a:pPr>
            <a:r>
              <a:rPr lang="en-US" sz="1200" dirty="0">
                <a:solidFill>
                  <a:prstClr val="black"/>
                </a:solidFill>
                <a:latin typeface="Calibri"/>
              </a:rPr>
              <a:t>DISTRIBUTION STATEMENT A. Approved for public release</a:t>
            </a:r>
          </a:p>
        </p:txBody>
      </p:sp>
    </p:spTree>
    <p:extLst>
      <p:ext uri="{BB962C8B-B14F-4D97-AF65-F5344CB8AC3E}">
        <p14:creationId xmlns:p14="http://schemas.microsoft.com/office/powerpoint/2010/main" val="4204857425"/>
      </p:ext>
    </p:extLst>
  </p:cSld>
  <p:clrMapOvr>
    <a:masterClrMapping/>
  </p:clrMapOvr>
</p:sld>
</file>

<file path=ppt/theme/theme1.xml><?xml version="1.0" encoding="utf-8"?>
<a:theme xmlns:a="http://schemas.openxmlformats.org/drawingml/2006/main" name="ONR PowerPoint template_colored background template for proje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NR PowerPoint template_colored background template for proje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NR PowerPoint template_colored background template for proje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9CC6EBCD80B394ABD7B07E2EC0F0E3D" ma:contentTypeVersion="3" ma:contentTypeDescription="Create a new document." ma:contentTypeScope="" ma:versionID="e9fc5d0a078577d295ccfb5f9a1e6b2f">
  <xsd:schema xmlns:xsd="http://www.w3.org/2001/XMLSchema" xmlns:xs="http://www.w3.org/2001/XMLSchema" xmlns:p="http://schemas.microsoft.com/office/2006/metadata/properties" targetNamespace="http://schemas.microsoft.com/office/2006/metadata/properties" ma:root="true" ma:fieldsID="6c96ba11fc0b0f11135d6dc28d8a2ff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2573434A-BC46-4813-B11C-A09F816B4AF3}">
  <ds:schemaRefs>
    <ds:schemaRef ds:uri="http://schemas.microsoft.com/sharepoint/v3/contenttype/forms"/>
  </ds:schemaRefs>
</ds:datastoreItem>
</file>

<file path=customXml/itemProps2.xml><?xml version="1.0" encoding="utf-8"?>
<ds:datastoreItem xmlns:ds="http://schemas.openxmlformats.org/officeDocument/2006/customXml" ds:itemID="{04CE15F9-4255-4CD5-A897-582E46B51F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6721C19-33D8-4546-99C2-AFE78DCCBE46}">
  <ds:schemaRefs>
    <ds:schemaRef ds:uri="http://schemas.microsoft.com/office/2006/metadata/properties"/>
    <ds:schemaRef ds:uri="http://purl.org/dc/dcmitype/"/>
    <ds:schemaRef ds:uri="http://schemas.openxmlformats.org/package/2006/metadata/core-properties"/>
    <ds:schemaRef ds:uri="http://purl.org/dc/terms/"/>
    <ds:schemaRef ds:uri="http://schemas.microsoft.com/office/2006/documentManagement/types"/>
    <ds:schemaRef ds:uri="http://purl.org/dc/elements/1.1/"/>
    <ds:schemaRef ds:uri="http://www.w3.org/XML/1998/namespa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25065</TotalTime>
  <Words>1562</Words>
  <Application>Microsoft Office PowerPoint</Application>
  <PresentationFormat>On-screen Show (4:3)</PresentationFormat>
  <Paragraphs>335</Paragraphs>
  <Slides>31</Slides>
  <Notes>5</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31</vt:i4>
      </vt:variant>
    </vt:vector>
  </HeadingPairs>
  <TitlesOfParts>
    <vt:vector size="41" baseType="lpstr">
      <vt:lpstr>Arial</vt:lpstr>
      <vt:lpstr>Calibri</vt:lpstr>
      <vt:lpstr>Calibri Light</vt:lpstr>
      <vt:lpstr>Times New Roman</vt:lpstr>
      <vt:lpstr>Wingdings</vt:lpstr>
      <vt:lpstr>ONR PowerPoint template_colored background template for projection</vt:lpstr>
      <vt:lpstr>Custom Design</vt:lpstr>
      <vt:lpstr>1_Custom Design</vt:lpstr>
      <vt:lpstr>2_ONR PowerPoint template_colored background template for projection</vt:lpstr>
      <vt:lpstr>1_ONR PowerPoint template_colored background template for projection</vt:lpstr>
      <vt:lpstr>Office of Naval Research Update  National Conference on College Cost Accounting</vt:lpstr>
      <vt:lpstr>Today’s Topics</vt:lpstr>
      <vt:lpstr>ONR 02 Acquisition Organization </vt:lpstr>
      <vt:lpstr>University Business Affairs Division </vt:lpstr>
      <vt:lpstr> ONR Indirect Cost (IDC) Branch Code 242 </vt:lpstr>
      <vt:lpstr>Indirect Cost Branch Responsibilities</vt:lpstr>
      <vt:lpstr>Regional Office Responsibilities</vt:lpstr>
      <vt:lpstr>Regional Office Responsibilities</vt:lpstr>
      <vt:lpstr>Regional Office Responsibilities</vt:lpstr>
      <vt:lpstr>ONR Changes due to UG Revisions</vt:lpstr>
      <vt:lpstr>ONR Changes due to UG Revisions</vt:lpstr>
      <vt:lpstr>ONR Timeframes and Processes</vt:lpstr>
      <vt:lpstr>ONR Timeframes and Processes</vt:lpstr>
      <vt:lpstr>ONR Timeframes and Processes</vt:lpstr>
      <vt:lpstr>ONR Timeframes and Processes</vt:lpstr>
      <vt:lpstr>ONR Timeframes and Processes</vt:lpstr>
      <vt:lpstr>ONR Timeframes and Processes</vt:lpstr>
      <vt:lpstr>ONR Timeframes and Processes</vt:lpstr>
      <vt:lpstr>DCAA Audits</vt:lpstr>
      <vt:lpstr>DCAA Audits</vt:lpstr>
      <vt:lpstr>DCAA Audits</vt:lpstr>
      <vt:lpstr>DCAA Audits</vt:lpstr>
      <vt:lpstr>DCAA Audits</vt:lpstr>
      <vt:lpstr>DCAA Audits</vt:lpstr>
      <vt:lpstr>DCAA Audits</vt:lpstr>
      <vt:lpstr>Submission Errors/ Audit Findings</vt:lpstr>
      <vt:lpstr>Submission Errors/ Audit Findings</vt:lpstr>
      <vt:lpstr>Submission Errors/ Audit Findings</vt:lpstr>
      <vt:lpstr>Submission Errors/ Audit Findings</vt:lpstr>
      <vt:lpstr>PowerPoint Presentation</vt:lpstr>
      <vt:lpstr>PowerPoint Presentation</vt:lpstr>
    </vt:vector>
  </TitlesOfParts>
  <Company>NMCI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Doing Business in FY16</dc:title>
  <dc:creator>Dom-Martin, Lois A CIV ONRA, 823</dc:creator>
  <cp:lastModifiedBy>Snyder, Beth A CIV USN CNR ARLINGTON VA (USA)</cp:lastModifiedBy>
  <cp:revision>702</cp:revision>
  <cp:lastPrinted>2024-09-05T16:09:16Z</cp:lastPrinted>
  <dcterms:created xsi:type="dcterms:W3CDTF">2015-07-20T15:01:06Z</dcterms:created>
  <dcterms:modified xsi:type="dcterms:W3CDTF">2024-10-28T13:50:05Z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0x010100C9CC6EBCD80B394ABD7B07E2EC0F0E3D</vt:lpwstr>
  </property>
</Properties>
</file>