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43"/>
  </p:notesMasterIdLst>
  <p:handoutMasterIdLst>
    <p:handoutMasterId r:id="rId44"/>
  </p:handoutMasterIdLst>
  <p:sldIdLst>
    <p:sldId id="259" r:id="rId2"/>
    <p:sldId id="261" r:id="rId3"/>
    <p:sldId id="291" r:id="rId4"/>
    <p:sldId id="264" r:id="rId5"/>
    <p:sldId id="275" r:id="rId6"/>
    <p:sldId id="262" r:id="rId7"/>
    <p:sldId id="300" r:id="rId8"/>
    <p:sldId id="299" r:id="rId9"/>
    <p:sldId id="294" r:id="rId10"/>
    <p:sldId id="274" r:id="rId11"/>
    <p:sldId id="301" r:id="rId12"/>
    <p:sldId id="293" r:id="rId13"/>
    <p:sldId id="263" r:id="rId14"/>
    <p:sldId id="269" r:id="rId15"/>
    <p:sldId id="292" r:id="rId16"/>
    <p:sldId id="266" r:id="rId17"/>
    <p:sldId id="302" r:id="rId18"/>
    <p:sldId id="305" r:id="rId19"/>
    <p:sldId id="306" r:id="rId20"/>
    <p:sldId id="270" r:id="rId21"/>
    <p:sldId id="304" r:id="rId22"/>
    <p:sldId id="303" r:id="rId23"/>
    <p:sldId id="307" r:id="rId24"/>
    <p:sldId id="290" r:id="rId25"/>
    <p:sldId id="287" r:id="rId26"/>
    <p:sldId id="288" r:id="rId27"/>
    <p:sldId id="271" r:id="rId28"/>
    <p:sldId id="272" r:id="rId29"/>
    <p:sldId id="309" r:id="rId30"/>
    <p:sldId id="310" r:id="rId31"/>
    <p:sldId id="308" r:id="rId32"/>
    <p:sldId id="285" r:id="rId33"/>
    <p:sldId id="289" r:id="rId34"/>
    <p:sldId id="286" r:id="rId35"/>
    <p:sldId id="296" r:id="rId36"/>
    <p:sldId id="295" r:id="rId37"/>
    <p:sldId id="312" r:id="rId38"/>
    <p:sldId id="313" r:id="rId39"/>
    <p:sldId id="314" r:id="rId40"/>
    <p:sldId id="298" r:id="rId41"/>
    <p:sldId id="311" r:id="rId4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B5BE"/>
    <a:srgbClr val="464DD2"/>
    <a:srgbClr val="B5B9B1"/>
    <a:srgbClr val="000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628B2-2DF4-4793-ABE4-74B0D5338674}" v="1" dt="2024-10-21T15:50:49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27" autoAdjust="0"/>
    <p:restoredTop sz="93831" autoAdjust="0"/>
  </p:normalViewPr>
  <p:slideViewPr>
    <p:cSldViewPr>
      <p:cViewPr varScale="1">
        <p:scale>
          <a:sx n="69" d="100"/>
          <a:sy n="69" d="100"/>
        </p:scale>
        <p:origin x="79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notesViewPr>
    <p:cSldViewPr>
      <p:cViewPr varScale="1">
        <p:scale>
          <a:sx n="70" d="100"/>
          <a:sy n="70" d="100"/>
        </p:scale>
        <p:origin x="-2496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man, Caroline M" userId="a4890a52-49a3-470a-b2b4-3fc82cc44aa6" providerId="ADAL" clId="{2DB628B2-2DF4-4793-ABE4-74B0D5338674}"/>
    <pc:docChg chg="modNotesMaster modHandout">
      <pc:chgData name="Beeman, Caroline M" userId="a4890a52-49a3-470a-b2b4-3fc82cc44aa6" providerId="ADAL" clId="{2DB628B2-2DF4-4793-ABE4-74B0D5338674}" dt="2024-10-21T15:50:49.824" v="0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729FD-EB54-4AF7-83EB-DE639D5B2B7E}" type="doc">
      <dgm:prSet loTypeId="urn:microsoft.com/office/officeart/2005/8/layout/matrix2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F46A7-550D-4B80-90EC-FB0B2DBA1EC2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b="1" i="1" dirty="0"/>
            <a:t>Vital for obtaining optimal rates during the 2 to 4 years life to the F&amp;A Agreement</a:t>
          </a:r>
          <a:endParaRPr lang="en-US" dirty="0"/>
        </a:p>
      </dgm:t>
    </dgm:pt>
    <dgm:pt modelId="{7FFF631B-461D-414F-A2DE-2CBD0B39F7F5}" type="parTrans" cxnId="{5CDB0676-0CC0-44F9-9E84-1B1D7201D90E}">
      <dgm:prSet/>
      <dgm:spPr/>
      <dgm:t>
        <a:bodyPr/>
        <a:lstStyle/>
        <a:p>
          <a:endParaRPr lang="en-US"/>
        </a:p>
      </dgm:t>
    </dgm:pt>
    <dgm:pt modelId="{6181B6FC-7DDC-4CAA-B805-B9FBB3F7245E}" type="sibTrans" cxnId="{5CDB0676-0CC0-44F9-9E84-1B1D7201D90E}">
      <dgm:prSet/>
      <dgm:spPr/>
      <dgm:t>
        <a:bodyPr/>
        <a:lstStyle/>
        <a:p>
          <a:endParaRPr lang="en-US"/>
        </a:p>
      </dgm:t>
    </dgm:pt>
    <dgm:pt modelId="{F54064E4-7548-468F-BA42-858089AC9174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b="1" i="1" dirty="0"/>
            <a:t>Potential increase of negotiated rates by 1 to 4 “points” (or, more)</a:t>
          </a:r>
          <a:endParaRPr lang="en-US" dirty="0"/>
        </a:p>
      </dgm:t>
    </dgm:pt>
    <dgm:pt modelId="{54966835-64F4-48AE-BC20-A97EDDF30564}" type="parTrans" cxnId="{F2AA3780-71D3-4CA7-AED8-DCEBF56E561C}">
      <dgm:prSet/>
      <dgm:spPr/>
      <dgm:t>
        <a:bodyPr/>
        <a:lstStyle/>
        <a:p>
          <a:endParaRPr lang="en-US"/>
        </a:p>
      </dgm:t>
    </dgm:pt>
    <dgm:pt modelId="{0581BB56-6DDB-46B3-BC66-CA0183591753}" type="sibTrans" cxnId="{F2AA3780-71D3-4CA7-AED8-DCEBF56E561C}">
      <dgm:prSet/>
      <dgm:spPr/>
      <dgm:t>
        <a:bodyPr/>
        <a:lstStyle/>
        <a:p>
          <a:endParaRPr lang="en-US"/>
        </a:p>
      </dgm:t>
    </dgm:pt>
    <dgm:pt modelId="{5D751CCC-92FC-4866-829F-D01085EB1236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b="1" i="1" dirty="0"/>
            <a:t>Universities should be reimbursed for new, expensive Research building costs</a:t>
          </a:r>
          <a:endParaRPr lang="en-US" dirty="0"/>
        </a:p>
      </dgm:t>
    </dgm:pt>
    <dgm:pt modelId="{6B314071-FDC4-4ACD-A43C-DE779B37F796}" type="parTrans" cxnId="{74D99AD7-BFA9-4E54-8885-5B8FE8562664}">
      <dgm:prSet/>
      <dgm:spPr/>
      <dgm:t>
        <a:bodyPr/>
        <a:lstStyle/>
        <a:p>
          <a:endParaRPr lang="en-US"/>
        </a:p>
      </dgm:t>
    </dgm:pt>
    <dgm:pt modelId="{23F57532-F8F7-4ED4-B8C8-E570BF0F7B08}" type="sibTrans" cxnId="{74D99AD7-BFA9-4E54-8885-5B8FE8562664}">
      <dgm:prSet/>
      <dgm:spPr/>
      <dgm:t>
        <a:bodyPr/>
        <a:lstStyle/>
        <a:p>
          <a:endParaRPr lang="en-US"/>
        </a:p>
      </dgm:t>
    </dgm:pt>
    <dgm:pt modelId="{2046F5BB-6B3C-4C6E-82A6-1BE77CF523C0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b="1" i="1" dirty="0"/>
            <a:t>Facilities Cost Projection Proposals (FCPP) are Allowable under Federal Regulations</a:t>
          </a:r>
          <a:endParaRPr lang="en-US" dirty="0"/>
        </a:p>
      </dgm:t>
    </dgm:pt>
    <dgm:pt modelId="{02C2D8AB-9954-4546-AEF0-06B58067FE34}" type="parTrans" cxnId="{A6195604-6630-4A87-A1D9-202DAECA30AB}">
      <dgm:prSet/>
      <dgm:spPr/>
      <dgm:t>
        <a:bodyPr/>
        <a:lstStyle/>
        <a:p>
          <a:endParaRPr lang="en-US"/>
        </a:p>
      </dgm:t>
    </dgm:pt>
    <dgm:pt modelId="{98A6FEE6-FE88-41DD-90BA-7005D92EADE7}" type="sibTrans" cxnId="{A6195604-6630-4A87-A1D9-202DAECA30AB}">
      <dgm:prSet/>
      <dgm:spPr/>
      <dgm:t>
        <a:bodyPr/>
        <a:lstStyle/>
        <a:p>
          <a:endParaRPr lang="en-US"/>
        </a:p>
      </dgm:t>
    </dgm:pt>
    <dgm:pt modelId="{878A1109-16BC-4136-9C1C-8175FCA1646B}" type="pres">
      <dgm:prSet presAssocID="{5D6729FD-EB54-4AF7-83EB-DE639D5B2B7E}" presName="matrix" presStyleCnt="0">
        <dgm:presLayoutVars>
          <dgm:chMax val="1"/>
          <dgm:dir/>
          <dgm:resizeHandles val="exact"/>
        </dgm:presLayoutVars>
      </dgm:prSet>
      <dgm:spPr/>
    </dgm:pt>
    <dgm:pt modelId="{B912C1A7-5284-4E73-B323-E0346998BEFE}" type="pres">
      <dgm:prSet presAssocID="{5D6729FD-EB54-4AF7-83EB-DE639D5B2B7E}" presName="axisShape" presStyleLbl="bgShp" presStyleIdx="0" presStyleCnt="1"/>
      <dgm:spPr/>
    </dgm:pt>
    <dgm:pt modelId="{90AA6E43-12BD-4591-9739-5569D16456D0}" type="pres">
      <dgm:prSet presAssocID="{5D6729FD-EB54-4AF7-83EB-DE639D5B2B7E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9010437-3EA4-4F27-9E1E-8366D3F4F0B0}" type="pres">
      <dgm:prSet presAssocID="{5D6729FD-EB54-4AF7-83EB-DE639D5B2B7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B11554C-9BE8-43DA-9DBD-C85E9943E74D}" type="pres">
      <dgm:prSet presAssocID="{5D6729FD-EB54-4AF7-83EB-DE639D5B2B7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6B20600-190E-4BF1-8C4B-F08578AA76F4}" type="pres">
      <dgm:prSet presAssocID="{5D6729FD-EB54-4AF7-83EB-DE639D5B2B7E}" presName="rect4" presStyleLbl="node1" presStyleIdx="3" presStyleCnt="4" custScaleY="104163">
        <dgm:presLayoutVars>
          <dgm:chMax val="0"/>
          <dgm:chPref val="0"/>
          <dgm:bulletEnabled val="1"/>
        </dgm:presLayoutVars>
      </dgm:prSet>
      <dgm:spPr/>
    </dgm:pt>
  </dgm:ptLst>
  <dgm:cxnLst>
    <dgm:cxn modelId="{A6195604-6630-4A87-A1D9-202DAECA30AB}" srcId="{5D6729FD-EB54-4AF7-83EB-DE639D5B2B7E}" destId="{2046F5BB-6B3C-4C6E-82A6-1BE77CF523C0}" srcOrd="3" destOrd="0" parTransId="{02C2D8AB-9954-4546-AEF0-06B58067FE34}" sibTransId="{98A6FEE6-FE88-41DD-90BA-7005D92EADE7}"/>
    <dgm:cxn modelId="{0F94FC0B-A583-4A0C-A19A-0CD92D0961CB}" type="presOf" srcId="{5B5F46A7-550D-4B80-90EC-FB0B2DBA1EC2}" destId="{90AA6E43-12BD-4591-9739-5569D16456D0}" srcOrd="0" destOrd="0" presId="urn:microsoft.com/office/officeart/2005/8/layout/matrix2"/>
    <dgm:cxn modelId="{EE677413-1935-441B-AABB-62CE73E904BA}" type="presOf" srcId="{F54064E4-7548-468F-BA42-858089AC9174}" destId="{F9010437-3EA4-4F27-9E1E-8366D3F4F0B0}" srcOrd="0" destOrd="0" presId="urn:microsoft.com/office/officeart/2005/8/layout/matrix2"/>
    <dgm:cxn modelId="{44816736-22F9-4842-8B3B-8AA56812CF6D}" type="presOf" srcId="{5D6729FD-EB54-4AF7-83EB-DE639D5B2B7E}" destId="{878A1109-16BC-4136-9C1C-8175FCA1646B}" srcOrd="0" destOrd="0" presId="urn:microsoft.com/office/officeart/2005/8/layout/matrix2"/>
    <dgm:cxn modelId="{5CDB0676-0CC0-44F9-9E84-1B1D7201D90E}" srcId="{5D6729FD-EB54-4AF7-83EB-DE639D5B2B7E}" destId="{5B5F46A7-550D-4B80-90EC-FB0B2DBA1EC2}" srcOrd="0" destOrd="0" parTransId="{7FFF631B-461D-414F-A2DE-2CBD0B39F7F5}" sibTransId="{6181B6FC-7DDC-4CAA-B805-B9FBB3F7245E}"/>
    <dgm:cxn modelId="{F2AA3780-71D3-4CA7-AED8-DCEBF56E561C}" srcId="{5D6729FD-EB54-4AF7-83EB-DE639D5B2B7E}" destId="{F54064E4-7548-468F-BA42-858089AC9174}" srcOrd="1" destOrd="0" parTransId="{54966835-64F4-48AE-BC20-A97EDDF30564}" sibTransId="{0581BB56-6DDB-46B3-BC66-CA0183591753}"/>
    <dgm:cxn modelId="{889A76BC-D824-47A9-8372-EEE9A45171B1}" type="presOf" srcId="{2046F5BB-6B3C-4C6E-82A6-1BE77CF523C0}" destId="{16B20600-190E-4BF1-8C4B-F08578AA76F4}" srcOrd="0" destOrd="0" presId="urn:microsoft.com/office/officeart/2005/8/layout/matrix2"/>
    <dgm:cxn modelId="{74D99AD7-BFA9-4E54-8885-5B8FE8562664}" srcId="{5D6729FD-EB54-4AF7-83EB-DE639D5B2B7E}" destId="{5D751CCC-92FC-4866-829F-D01085EB1236}" srcOrd="2" destOrd="0" parTransId="{6B314071-FDC4-4ACD-A43C-DE779B37F796}" sibTransId="{23F57532-F8F7-4ED4-B8C8-E570BF0F7B08}"/>
    <dgm:cxn modelId="{4AB2BFE1-E000-4D61-BA2D-0A352F87535D}" type="presOf" srcId="{5D751CCC-92FC-4866-829F-D01085EB1236}" destId="{3B11554C-9BE8-43DA-9DBD-C85E9943E74D}" srcOrd="0" destOrd="0" presId="urn:microsoft.com/office/officeart/2005/8/layout/matrix2"/>
    <dgm:cxn modelId="{9030A435-6B9C-4201-8546-B5BEBE453D53}" type="presParOf" srcId="{878A1109-16BC-4136-9C1C-8175FCA1646B}" destId="{B912C1A7-5284-4E73-B323-E0346998BEFE}" srcOrd="0" destOrd="0" presId="urn:microsoft.com/office/officeart/2005/8/layout/matrix2"/>
    <dgm:cxn modelId="{09ACD753-378C-48F5-84F6-D5D91A7DE3EE}" type="presParOf" srcId="{878A1109-16BC-4136-9C1C-8175FCA1646B}" destId="{90AA6E43-12BD-4591-9739-5569D16456D0}" srcOrd="1" destOrd="0" presId="urn:microsoft.com/office/officeart/2005/8/layout/matrix2"/>
    <dgm:cxn modelId="{6455A8BA-D13B-436E-9311-5E18F3AA5470}" type="presParOf" srcId="{878A1109-16BC-4136-9C1C-8175FCA1646B}" destId="{F9010437-3EA4-4F27-9E1E-8366D3F4F0B0}" srcOrd="2" destOrd="0" presId="urn:microsoft.com/office/officeart/2005/8/layout/matrix2"/>
    <dgm:cxn modelId="{387677BF-31B4-4D45-8827-61AA91C0FFB1}" type="presParOf" srcId="{878A1109-16BC-4136-9C1C-8175FCA1646B}" destId="{3B11554C-9BE8-43DA-9DBD-C85E9943E74D}" srcOrd="3" destOrd="0" presId="urn:microsoft.com/office/officeart/2005/8/layout/matrix2"/>
    <dgm:cxn modelId="{03A355F7-3EBE-412A-872A-7C8BC33D8C93}" type="presParOf" srcId="{878A1109-16BC-4136-9C1C-8175FCA1646B}" destId="{16B20600-190E-4BF1-8C4B-F08578AA76F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3ADA5-2101-46B1-92F0-A741ED1086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4287B1-BA06-4603-90F5-1141638AF1BC}">
      <dgm:prSet/>
      <dgm:spPr/>
      <dgm:t>
        <a:bodyPr/>
        <a:lstStyle/>
        <a:p>
          <a:pPr rtl="0"/>
          <a:r>
            <a:rPr lang="en-US"/>
            <a:t>A Summary worksheet MUST be submitted</a:t>
          </a:r>
        </a:p>
      </dgm:t>
    </dgm:pt>
    <dgm:pt modelId="{13242610-C08E-4972-8BC4-376BCDD8E08A}" type="parTrans" cxnId="{596DFA96-F5C5-4B94-9481-A810013C4AE0}">
      <dgm:prSet/>
      <dgm:spPr/>
      <dgm:t>
        <a:bodyPr/>
        <a:lstStyle/>
        <a:p>
          <a:endParaRPr lang="en-US"/>
        </a:p>
      </dgm:t>
    </dgm:pt>
    <dgm:pt modelId="{97ACE462-71E2-42B2-860E-97F83E1F4DF1}" type="sibTrans" cxnId="{596DFA96-F5C5-4B94-9481-A810013C4AE0}">
      <dgm:prSet/>
      <dgm:spPr/>
      <dgm:t>
        <a:bodyPr/>
        <a:lstStyle/>
        <a:p>
          <a:endParaRPr lang="en-US"/>
        </a:p>
      </dgm:t>
    </dgm:pt>
    <dgm:pt modelId="{C11AE59E-C233-416B-915B-737C9FAEEF1D}">
      <dgm:prSet/>
      <dgm:spPr/>
      <dgm:t>
        <a:bodyPr/>
        <a:lstStyle/>
        <a:p>
          <a:pPr rtl="0"/>
          <a:r>
            <a:rPr lang="en-US"/>
            <a:t>Supplementary information</a:t>
          </a:r>
        </a:p>
      </dgm:t>
    </dgm:pt>
    <dgm:pt modelId="{0D318BD9-6350-4575-B935-6619D1521914}" type="parTrans" cxnId="{2D83D315-4155-4005-9DD0-398924A5E69C}">
      <dgm:prSet/>
      <dgm:spPr/>
      <dgm:t>
        <a:bodyPr/>
        <a:lstStyle/>
        <a:p>
          <a:endParaRPr lang="en-US"/>
        </a:p>
      </dgm:t>
    </dgm:pt>
    <dgm:pt modelId="{90E49B04-0E64-4FDD-A8DE-814FAA048458}" type="sibTrans" cxnId="{2D83D315-4155-4005-9DD0-398924A5E69C}">
      <dgm:prSet/>
      <dgm:spPr/>
      <dgm:t>
        <a:bodyPr/>
        <a:lstStyle/>
        <a:p>
          <a:endParaRPr lang="en-US"/>
        </a:p>
      </dgm:t>
    </dgm:pt>
    <dgm:pt modelId="{18733A06-7C3C-4860-AE52-8C12D007F65B}">
      <dgm:prSet/>
      <dgm:spPr/>
      <dgm:t>
        <a:bodyPr/>
        <a:lstStyle/>
        <a:p>
          <a:pPr rtl="0"/>
          <a:r>
            <a:rPr lang="en-US"/>
            <a:t>Total project construction costs</a:t>
          </a:r>
        </a:p>
      </dgm:t>
    </dgm:pt>
    <dgm:pt modelId="{8959B4B6-7DD5-4DA5-913F-CA0E1399AFDD}" type="parTrans" cxnId="{F8991395-BFC9-4FC8-9D76-FC7E74CD9472}">
      <dgm:prSet/>
      <dgm:spPr/>
      <dgm:t>
        <a:bodyPr/>
        <a:lstStyle/>
        <a:p>
          <a:endParaRPr lang="en-US"/>
        </a:p>
      </dgm:t>
    </dgm:pt>
    <dgm:pt modelId="{A06FAB9E-6C36-4F61-8809-DAFEE59C46BA}" type="sibTrans" cxnId="{F8991395-BFC9-4FC8-9D76-FC7E74CD9472}">
      <dgm:prSet/>
      <dgm:spPr/>
      <dgm:t>
        <a:bodyPr/>
        <a:lstStyle/>
        <a:p>
          <a:endParaRPr lang="en-US"/>
        </a:p>
      </dgm:t>
    </dgm:pt>
    <dgm:pt modelId="{272C2E1A-481D-4E15-A5A5-4D07C88DE0D0}">
      <dgm:prSet/>
      <dgm:spPr/>
      <dgm:t>
        <a:bodyPr/>
        <a:lstStyle/>
        <a:p>
          <a:pPr rtl="0"/>
          <a:r>
            <a:rPr lang="en-US"/>
            <a:t>Estimated Occupancy dates</a:t>
          </a:r>
        </a:p>
      </dgm:t>
    </dgm:pt>
    <dgm:pt modelId="{258D7E50-950D-48E8-8675-A4BB81C0B845}" type="parTrans" cxnId="{0F21C1D8-984F-42B9-AFE4-689A0AD810BC}">
      <dgm:prSet/>
      <dgm:spPr/>
      <dgm:t>
        <a:bodyPr/>
        <a:lstStyle/>
        <a:p>
          <a:endParaRPr lang="en-US"/>
        </a:p>
      </dgm:t>
    </dgm:pt>
    <dgm:pt modelId="{0B60636C-2F30-4707-A8FA-27FD5B0AF65C}" type="sibTrans" cxnId="{0F21C1D8-984F-42B9-AFE4-689A0AD810BC}">
      <dgm:prSet/>
      <dgm:spPr/>
      <dgm:t>
        <a:bodyPr/>
        <a:lstStyle/>
        <a:p>
          <a:endParaRPr lang="en-US"/>
        </a:p>
      </dgm:t>
    </dgm:pt>
    <dgm:pt modelId="{83FCF47F-F7A5-4848-ABFF-003C622623DE}">
      <dgm:prSet/>
      <dgm:spPr/>
      <dgm:t>
        <a:bodyPr/>
        <a:lstStyle/>
        <a:p>
          <a:pPr rtl="0"/>
          <a:r>
            <a:rPr lang="en-US"/>
            <a:t>Estimated Useful lives</a:t>
          </a:r>
        </a:p>
      </dgm:t>
    </dgm:pt>
    <dgm:pt modelId="{D0E1FD0E-8B39-4D64-A6BD-67EC181B5F0C}" type="parTrans" cxnId="{E0A78C8C-78BC-4D77-9771-1D64158399C5}">
      <dgm:prSet/>
      <dgm:spPr/>
      <dgm:t>
        <a:bodyPr/>
        <a:lstStyle/>
        <a:p>
          <a:endParaRPr lang="en-US"/>
        </a:p>
      </dgm:t>
    </dgm:pt>
    <dgm:pt modelId="{9841FC0E-228D-481D-BB16-A9F9823B0906}" type="sibTrans" cxnId="{E0A78C8C-78BC-4D77-9771-1D64158399C5}">
      <dgm:prSet/>
      <dgm:spPr/>
      <dgm:t>
        <a:bodyPr/>
        <a:lstStyle/>
        <a:p>
          <a:endParaRPr lang="en-US"/>
        </a:p>
      </dgm:t>
    </dgm:pt>
    <dgm:pt modelId="{5B1CC3B4-8324-46F3-80CF-72367D94BDD9}">
      <dgm:prSet/>
      <dgm:spPr/>
      <dgm:t>
        <a:bodyPr/>
        <a:lstStyle/>
        <a:p>
          <a:pPr rtl="0"/>
          <a:r>
            <a:rPr lang="en-US"/>
            <a:t>Estimated Usage (e.g., RES Labs)</a:t>
          </a:r>
        </a:p>
      </dgm:t>
    </dgm:pt>
    <dgm:pt modelId="{5FFAC3B3-E5E4-4054-A3F0-F44517D9242E}" type="parTrans" cxnId="{74F947B9-901E-441E-9456-36C7979C1358}">
      <dgm:prSet/>
      <dgm:spPr/>
      <dgm:t>
        <a:bodyPr/>
        <a:lstStyle/>
        <a:p>
          <a:endParaRPr lang="en-US"/>
        </a:p>
      </dgm:t>
    </dgm:pt>
    <dgm:pt modelId="{AC5958AF-FB9A-4B8B-AACC-20DF9622D49F}" type="sibTrans" cxnId="{74F947B9-901E-441E-9456-36C7979C1358}">
      <dgm:prSet/>
      <dgm:spPr/>
      <dgm:t>
        <a:bodyPr/>
        <a:lstStyle/>
        <a:p>
          <a:endParaRPr lang="en-US"/>
        </a:p>
      </dgm:t>
    </dgm:pt>
    <dgm:pt modelId="{C724277F-6124-43A0-9C0A-7EAFB8C5F9B6}">
      <dgm:prSet/>
      <dgm:spPr/>
      <dgm:t>
        <a:bodyPr/>
        <a:lstStyle/>
        <a:p>
          <a:pPr rtl="0"/>
          <a:r>
            <a:rPr lang="en-US"/>
            <a:t>Academic department and research protocols in space</a:t>
          </a:r>
        </a:p>
      </dgm:t>
    </dgm:pt>
    <dgm:pt modelId="{5419CDDE-7F54-4C6D-A5F1-A6E20B3474A3}" type="parTrans" cxnId="{B7C6BB20-C6F7-489F-9EB8-66B20482194C}">
      <dgm:prSet/>
      <dgm:spPr/>
      <dgm:t>
        <a:bodyPr/>
        <a:lstStyle/>
        <a:p>
          <a:endParaRPr lang="en-US"/>
        </a:p>
      </dgm:t>
    </dgm:pt>
    <dgm:pt modelId="{AD4032DF-AC53-4324-962A-41D23FC601C7}" type="sibTrans" cxnId="{B7C6BB20-C6F7-489F-9EB8-66B20482194C}">
      <dgm:prSet/>
      <dgm:spPr/>
      <dgm:t>
        <a:bodyPr/>
        <a:lstStyle/>
        <a:p>
          <a:endParaRPr lang="en-US"/>
        </a:p>
      </dgm:t>
    </dgm:pt>
    <dgm:pt modelId="{260CC9ED-E680-4953-B545-70C26BF03027}">
      <dgm:prSet/>
      <dgm:spPr/>
      <dgm:t>
        <a:bodyPr/>
        <a:lstStyle/>
        <a:p>
          <a:pPr rtl="0"/>
          <a:r>
            <a:rPr lang="en-US"/>
            <a:t>Total usable Sq Ft of each new facility / amount for RES</a:t>
          </a:r>
        </a:p>
      </dgm:t>
    </dgm:pt>
    <dgm:pt modelId="{A56DB072-25DA-435B-B77D-C0300BC922CE}" type="parTrans" cxnId="{3D4C9F3A-D9F2-49A0-8482-497683FD1B21}">
      <dgm:prSet/>
      <dgm:spPr/>
      <dgm:t>
        <a:bodyPr/>
        <a:lstStyle/>
        <a:p>
          <a:endParaRPr lang="en-US"/>
        </a:p>
      </dgm:t>
    </dgm:pt>
    <dgm:pt modelId="{20A5DEDE-F282-4962-B810-783873C9A9D5}" type="sibTrans" cxnId="{3D4C9F3A-D9F2-49A0-8482-497683FD1B21}">
      <dgm:prSet/>
      <dgm:spPr/>
      <dgm:t>
        <a:bodyPr/>
        <a:lstStyle/>
        <a:p>
          <a:endParaRPr lang="en-US"/>
        </a:p>
      </dgm:t>
    </dgm:pt>
    <dgm:pt modelId="{3A8B9CDD-6B25-4EBC-812B-F879CD9C8CB3}">
      <dgm:prSet/>
      <dgm:spPr/>
      <dgm:t>
        <a:bodyPr/>
        <a:lstStyle/>
        <a:p>
          <a:pPr rtl="0"/>
          <a:r>
            <a:rPr lang="en-US"/>
            <a:t>Projections of RES MTDC base growth over period</a:t>
          </a:r>
        </a:p>
      </dgm:t>
    </dgm:pt>
    <dgm:pt modelId="{73AE038B-D3EE-4060-B139-0B2D5DAF3193}" type="parTrans" cxnId="{22A74696-23F8-474B-B8B2-7CB27E82DD17}">
      <dgm:prSet/>
      <dgm:spPr/>
      <dgm:t>
        <a:bodyPr/>
        <a:lstStyle/>
        <a:p>
          <a:endParaRPr lang="en-US"/>
        </a:p>
      </dgm:t>
    </dgm:pt>
    <dgm:pt modelId="{452F99CA-9D14-4AAF-A6F3-E8BC15A02714}" type="sibTrans" cxnId="{22A74696-23F8-474B-B8B2-7CB27E82DD17}">
      <dgm:prSet/>
      <dgm:spPr/>
      <dgm:t>
        <a:bodyPr/>
        <a:lstStyle/>
        <a:p>
          <a:endParaRPr lang="en-US"/>
        </a:p>
      </dgm:t>
    </dgm:pt>
    <dgm:pt modelId="{BCA4360F-C09D-43C2-8798-056D96E01ACE}">
      <dgm:prSet/>
      <dgm:spPr/>
      <dgm:t>
        <a:bodyPr/>
        <a:lstStyle/>
        <a:p>
          <a:pPr rtl="0"/>
          <a:r>
            <a:rPr lang="en-US"/>
            <a:t>Based on the average increases over last 5 years</a:t>
          </a:r>
        </a:p>
      </dgm:t>
    </dgm:pt>
    <dgm:pt modelId="{30C59E40-A8DF-46BE-B4A1-D5EFF354EE11}" type="parTrans" cxnId="{520D3401-6623-4419-94D8-63AAB2083448}">
      <dgm:prSet/>
      <dgm:spPr/>
      <dgm:t>
        <a:bodyPr/>
        <a:lstStyle/>
        <a:p>
          <a:endParaRPr lang="en-US"/>
        </a:p>
      </dgm:t>
    </dgm:pt>
    <dgm:pt modelId="{CA14BB12-E670-4B59-8F52-C8F9B1231E06}" type="sibTrans" cxnId="{520D3401-6623-4419-94D8-63AAB2083448}">
      <dgm:prSet/>
      <dgm:spPr/>
      <dgm:t>
        <a:bodyPr/>
        <a:lstStyle/>
        <a:p>
          <a:endParaRPr lang="en-US"/>
        </a:p>
      </dgm:t>
    </dgm:pt>
    <dgm:pt modelId="{EE528F90-5CDF-4B9D-9FA6-3AFB1849E0AE}">
      <dgm:prSet/>
      <dgm:spPr/>
      <dgm:t>
        <a:bodyPr/>
        <a:lstStyle/>
        <a:p>
          <a:pPr rtl="0"/>
          <a:r>
            <a:rPr lang="en-US"/>
            <a:t>Need to explain if different data is used</a:t>
          </a:r>
        </a:p>
      </dgm:t>
    </dgm:pt>
    <dgm:pt modelId="{7D8254C5-CA75-4698-A1BA-1F23491A88B2}" type="parTrans" cxnId="{547AF522-435C-4BF1-92E8-76B4DC454EDD}">
      <dgm:prSet/>
      <dgm:spPr/>
      <dgm:t>
        <a:bodyPr/>
        <a:lstStyle/>
        <a:p>
          <a:endParaRPr lang="en-US"/>
        </a:p>
      </dgm:t>
    </dgm:pt>
    <dgm:pt modelId="{9EC7FEF5-B310-41FE-A1F9-1795706C3C88}" type="sibTrans" cxnId="{547AF522-435C-4BF1-92E8-76B4DC454EDD}">
      <dgm:prSet/>
      <dgm:spPr/>
      <dgm:t>
        <a:bodyPr/>
        <a:lstStyle/>
        <a:p>
          <a:endParaRPr lang="en-US"/>
        </a:p>
      </dgm:t>
    </dgm:pt>
    <dgm:pt modelId="{C9280EC8-DFA0-4CB2-AEB9-4E8006CAEFCD}">
      <dgm:prSet/>
      <dgm:spPr/>
      <dgm:t>
        <a:bodyPr/>
        <a:lstStyle/>
        <a:p>
          <a:pPr rtl="0"/>
          <a:r>
            <a:rPr lang="en-US"/>
            <a:t>Should reflect increase associated with new faculty / new grants</a:t>
          </a:r>
        </a:p>
      </dgm:t>
    </dgm:pt>
    <dgm:pt modelId="{03E1590E-9C8E-4A0E-A876-46097DA7C71A}" type="parTrans" cxnId="{19B1A9F3-DB2B-474A-AA62-029351223051}">
      <dgm:prSet/>
      <dgm:spPr/>
      <dgm:t>
        <a:bodyPr/>
        <a:lstStyle/>
        <a:p>
          <a:endParaRPr lang="en-US"/>
        </a:p>
      </dgm:t>
    </dgm:pt>
    <dgm:pt modelId="{67617B40-76B9-4DB8-8988-0211CC3A5EFC}" type="sibTrans" cxnId="{19B1A9F3-DB2B-474A-AA62-029351223051}">
      <dgm:prSet/>
      <dgm:spPr/>
      <dgm:t>
        <a:bodyPr/>
        <a:lstStyle/>
        <a:p>
          <a:endParaRPr lang="en-US"/>
        </a:p>
      </dgm:t>
    </dgm:pt>
    <dgm:pt modelId="{190F28F5-56BE-4E41-AC3B-DB66022D256A}" type="pres">
      <dgm:prSet presAssocID="{23E3ADA5-2101-46B1-92F0-A741ED1086DC}" presName="linear" presStyleCnt="0">
        <dgm:presLayoutVars>
          <dgm:animLvl val="lvl"/>
          <dgm:resizeHandles val="exact"/>
        </dgm:presLayoutVars>
      </dgm:prSet>
      <dgm:spPr/>
    </dgm:pt>
    <dgm:pt modelId="{1303C2F3-C64B-47AB-A4A6-2675432C174E}" type="pres">
      <dgm:prSet presAssocID="{C14287B1-BA06-4603-90F5-1141638AF1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DD2D35-FEE8-443F-B11A-3DA8325BABED}" type="pres">
      <dgm:prSet presAssocID="{C14287B1-BA06-4603-90F5-1141638AF1BC}" presName="childText" presStyleLbl="revTx" presStyleIdx="0" presStyleCnt="2">
        <dgm:presLayoutVars>
          <dgm:bulletEnabled val="1"/>
        </dgm:presLayoutVars>
      </dgm:prSet>
      <dgm:spPr/>
    </dgm:pt>
    <dgm:pt modelId="{5F2B9704-F079-46DB-8BD3-894AF1F0EAE8}" type="pres">
      <dgm:prSet presAssocID="{3A8B9CDD-6B25-4EBC-812B-F879CD9C8CB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F313E96-107D-4668-A9B7-3F36A197A259}" type="pres">
      <dgm:prSet presAssocID="{3A8B9CDD-6B25-4EBC-812B-F879CD9C8CB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20D3401-6623-4419-94D8-63AAB2083448}" srcId="{3A8B9CDD-6B25-4EBC-812B-F879CD9C8CB3}" destId="{BCA4360F-C09D-43C2-8798-056D96E01ACE}" srcOrd="0" destOrd="0" parTransId="{30C59E40-A8DF-46BE-B4A1-D5EFF354EE11}" sibTransId="{CA14BB12-E670-4B59-8F52-C8F9B1231E06}"/>
    <dgm:cxn modelId="{039E4D10-50A8-4710-8134-76B2D9BB0AF5}" type="presOf" srcId="{C11AE59E-C233-416B-915B-737C9FAEEF1D}" destId="{0BDD2D35-FEE8-443F-B11A-3DA8325BABED}" srcOrd="0" destOrd="0" presId="urn:microsoft.com/office/officeart/2005/8/layout/vList2"/>
    <dgm:cxn modelId="{2D83D315-4155-4005-9DD0-398924A5E69C}" srcId="{C14287B1-BA06-4603-90F5-1141638AF1BC}" destId="{C11AE59E-C233-416B-915B-737C9FAEEF1D}" srcOrd="0" destOrd="0" parTransId="{0D318BD9-6350-4575-B935-6619D1521914}" sibTransId="{90E49B04-0E64-4FDD-A8DE-814FAA048458}"/>
    <dgm:cxn modelId="{B7C6BB20-C6F7-489F-9EB8-66B20482194C}" srcId="{C14287B1-BA06-4603-90F5-1141638AF1BC}" destId="{C724277F-6124-43A0-9C0A-7EAFB8C5F9B6}" srcOrd="5" destOrd="0" parTransId="{5419CDDE-7F54-4C6D-A5F1-A6E20B3474A3}" sibTransId="{AD4032DF-AC53-4324-962A-41D23FC601C7}"/>
    <dgm:cxn modelId="{547AF522-435C-4BF1-92E8-76B4DC454EDD}" srcId="{3A8B9CDD-6B25-4EBC-812B-F879CD9C8CB3}" destId="{EE528F90-5CDF-4B9D-9FA6-3AFB1849E0AE}" srcOrd="1" destOrd="0" parTransId="{7D8254C5-CA75-4698-A1BA-1F23491A88B2}" sibTransId="{9EC7FEF5-B310-41FE-A1F9-1795706C3C88}"/>
    <dgm:cxn modelId="{50281927-A9ED-42BD-9430-37558175B9E5}" type="presOf" srcId="{BCA4360F-C09D-43C2-8798-056D96E01ACE}" destId="{BF313E96-107D-4668-A9B7-3F36A197A259}" srcOrd="0" destOrd="0" presId="urn:microsoft.com/office/officeart/2005/8/layout/vList2"/>
    <dgm:cxn modelId="{3D4C9F3A-D9F2-49A0-8482-497683FD1B21}" srcId="{C14287B1-BA06-4603-90F5-1141638AF1BC}" destId="{260CC9ED-E680-4953-B545-70C26BF03027}" srcOrd="6" destOrd="0" parTransId="{A56DB072-25DA-435B-B77D-C0300BC922CE}" sibTransId="{20A5DEDE-F282-4962-B810-783873C9A9D5}"/>
    <dgm:cxn modelId="{CCD3135B-D9F3-436B-BB32-48883BDC426C}" type="presOf" srcId="{83FCF47F-F7A5-4848-ABFF-003C622623DE}" destId="{0BDD2D35-FEE8-443F-B11A-3DA8325BABED}" srcOrd="0" destOrd="3" presId="urn:microsoft.com/office/officeart/2005/8/layout/vList2"/>
    <dgm:cxn modelId="{E58DE370-F842-4410-AA91-F02AF5E52928}" type="presOf" srcId="{3A8B9CDD-6B25-4EBC-812B-F879CD9C8CB3}" destId="{5F2B9704-F079-46DB-8BD3-894AF1F0EAE8}" srcOrd="0" destOrd="0" presId="urn:microsoft.com/office/officeart/2005/8/layout/vList2"/>
    <dgm:cxn modelId="{8D714C78-A1E6-4CE8-AA4D-BAFCBB4AAE27}" type="presOf" srcId="{EE528F90-5CDF-4B9D-9FA6-3AFB1849E0AE}" destId="{BF313E96-107D-4668-A9B7-3F36A197A259}" srcOrd="0" destOrd="1" presId="urn:microsoft.com/office/officeart/2005/8/layout/vList2"/>
    <dgm:cxn modelId="{80DEC08B-C7C3-43D8-A792-F5D07CBE7BD0}" type="presOf" srcId="{5B1CC3B4-8324-46F3-80CF-72367D94BDD9}" destId="{0BDD2D35-FEE8-443F-B11A-3DA8325BABED}" srcOrd="0" destOrd="4" presId="urn:microsoft.com/office/officeart/2005/8/layout/vList2"/>
    <dgm:cxn modelId="{E0A78C8C-78BC-4D77-9771-1D64158399C5}" srcId="{C14287B1-BA06-4603-90F5-1141638AF1BC}" destId="{83FCF47F-F7A5-4848-ABFF-003C622623DE}" srcOrd="3" destOrd="0" parTransId="{D0E1FD0E-8B39-4D64-A6BD-67EC181B5F0C}" sibTransId="{9841FC0E-228D-481D-BB16-A9F9823B0906}"/>
    <dgm:cxn modelId="{F8991395-BFC9-4FC8-9D76-FC7E74CD9472}" srcId="{C14287B1-BA06-4603-90F5-1141638AF1BC}" destId="{18733A06-7C3C-4860-AE52-8C12D007F65B}" srcOrd="1" destOrd="0" parTransId="{8959B4B6-7DD5-4DA5-913F-CA0E1399AFDD}" sibTransId="{A06FAB9E-6C36-4F61-8809-DAFEE59C46BA}"/>
    <dgm:cxn modelId="{22A74696-23F8-474B-B8B2-7CB27E82DD17}" srcId="{23E3ADA5-2101-46B1-92F0-A741ED1086DC}" destId="{3A8B9CDD-6B25-4EBC-812B-F879CD9C8CB3}" srcOrd="1" destOrd="0" parTransId="{73AE038B-D3EE-4060-B139-0B2D5DAF3193}" sibTransId="{452F99CA-9D14-4AAF-A6F3-E8BC15A02714}"/>
    <dgm:cxn modelId="{596DFA96-F5C5-4B94-9481-A810013C4AE0}" srcId="{23E3ADA5-2101-46B1-92F0-A741ED1086DC}" destId="{C14287B1-BA06-4603-90F5-1141638AF1BC}" srcOrd="0" destOrd="0" parTransId="{13242610-C08E-4972-8BC4-376BCDD8E08A}" sibTransId="{97ACE462-71E2-42B2-860E-97F83E1F4DF1}"/>
    <dgm:cxn modelId="{DC2E7297-574B-4BA6-9E5A-CBD0A4F7A462}" type="presOf" srcId="{260CC9ED-E680-4953-B545-70C26BF03027}" destId="{0BDD2D35-FEE8-443F-B11A-3DA8325BABED}" srcOrd="0" destOrd="6" presId="urn:microsoft.com/office/officeart/2005/8/layout/vList2"/>
    <dgm:cxn modelId="{D2C3EEA2-89BE-4907-92A0-FED75AB5ED32}" type="presOf" srcId="{C724277F-6124-43A0-9C0A-7EAFB8C5F9B6}" destId="{0BDD2D35-FEE8-443F-B11A-3DA8325BABED}" srcOrd="0" destOrd="5" presId="urn:microsoft.com/office/officeart/2005/8/layout/vList2"/>
    <dgm:cxn modelId="{77FB5FAC-BC4F-44EF-A1C0-43C3267657F3}" type="presOf" srcId="{18733A06-7C3C-4860-AE52-8C12D007F65B}" destId="{0BDD2D35-FEE8-443F-B11A-3DA8325BABED}" srcOrd="0" destOrd="1" presId="urn:microsoft.com/office/officeart/2005/8/layout/vList2"/>
    <dgm:cxn modelId="{F0FEECAD-8724-4E89-A69C-54A4A1219738}" type="presOf" srcId="{C9280EC8-DFA0-4CB2-AEB9-4E8006CAEFCD}" destId="{BF313E96-107D-4668-A9B7-3F36A197A259}" srcOrd="0" destOrd="2" presId="urn:microsoft.com/office/officeart/2005/8/layout/vList2"/>
    <dgm:cxn modelId="{0D16BBAE-C1E8-482F-8745-E3FD460663CA}" type="presOf" srcId="{C14287B1-BA06-4603-90F5-1141638AF1BC}" destId="{1303C2F3-C64B-47AB-A4A6-2675432C174E}" srcOrd="0" destOrd="0" presId="urn:microsoft.com/office/officeart/2005/8/layout/vList2"/>
    <dgm:cxn modelId="{74F947B9-901E-441E-9456-36C7979C1358}" srcId="{C14287B1-BA06-4603-90F5-1141638AF1BC}" destId="{5B1CC3B4-8324-46F3-80CF-72367D94BDD9}" srcOrd="4" destOrd="0" parTransId="{5FFAC3B3-E5E4-4054-A3F0-F44517D9242E}" sibTransId="{AC5958AF-FB9A-4B8B-AACC-20DF9622D49F}"/>
    <dgm:cxn modelId="{76F6FCC6-B6A5-4148-BADD-97688AC793C7}" type="presOf" srcId="{23E3ADA5-2101-46B1-92F0-A741ED1086DC}" destId="{190F28F5-56BE-4E41-AC3B-DB66022D256A}" srcOrd="0" destOrd="0" presId="urn:microsoft.com/office/officeart/2005/8/layout/vList2"/>
    <dgm:cxn modelId="{0F21C1D8-984F-42B9-AFE4-689A0AD810BC}" srcId="{C14287B1-BA06-4603-90F5-1141638AF1BC}" destId="{272C2E1A-481D-4E15-A5A5-4D07C88DE0D0}" srcOrd="2" destOrd="0" parTransId="{258D7E50-950D-48E8-8675-A4BB81C0B845}" sibTransId="{0B60636C-2F30-4707-A8FA-27FD5B0AF65C}"/>
    <dgm:cxn modelId="{823B49E5-2801-4E56-B029-9850256E098C}" type="presOf" srcId="{272C2E1A-481D-4E15-A5A5-4D07C88DE0D0}" destId="{0BDD2D35-FEE8-443F-B11A-3DA8325BABED}" srcOrd="0" destOrd="2" presId="urn:microsoft.com/office/officeart/2005/8/layout/vList2"/>
    <dgm:cxn modelId="{19B1A9F3-DB2B-474A-AA62-029351223051}" srcId="{3A8B9CDD-6B25-4EBC-812B-F879CD9C8CB3}" destId="{C9280EC8-DFA0-4CB2-AEB9-4E8006CAEFCD}" srcOrd="2" destOrd="0" parTransId="{03E1590E-9C8E-4A0E-A876-46097DA7C71A}" sibTransId="{67617B40-76B9-4DB8-8988-0211CC3A5EFC}"/>
    <dgm:cxn modelId="{E9BE9756-AE98-4F3F-B64C-8239EDEF1B9B}" type="presParOf" srcId="{190F28F5-56BE-4E41-AC3B-DB66022D256A}" destId="{1303C2F3-C64B-47AB-A4A6-2675432C174E}" srcOrd="0" destOrd="0" presId="urn:microsoft.com/office/officeart/2005/8/layout/vList2"/>
    <dgm:cxn modelId="{9B60DFED-F1D2-41C3-96D4-8B0A8E7FDBBE}" type="presParOf" srcId="{190F28F5-56BE-4E41-AC3B-DB66022D256A}" destId="{0BDD2D35-FEE8-443F-B11A-3DA8325BABED}" srcOrd="1" destOrd="0" presId="urn:microsoft.com/office/officeart/2005/8/layout/vList2"/>
    <dgm:cxn modelId="{18A2A2F6-E4A5-406D-A771-7F9B43EDD5CC}" type="presParOf" srcId="{190F28F5-56BE-4E41-AC3B-DB66022D256A}" destId="{5F2B9704-F079-46DB-8BD3-894AF1F0EAE8}" srcOrd="2" destOrd="0" presId="urn:microsoft.com/office/officeart/2005/8/layout/vList2"/>
    <dgm:cxn modelId="{D9B3629E-B514-459F-8554-595887314290}" type="presParOf" srcId="{190F28F5-56BE-4E41-AC3B-DB66022D256A}" destId="{BF313E96-107D-4668-A9B7-3F36A197A25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81BD9C-8410-46CE-9336-9A9A300D43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8D588F-598D-4535-B971-6A18F582C881}">
      <dgm:prSet custT="1"/>
      <dgm:spPr/>
      <dgm:t>
        <a:bodyPr/>
        <a:lstStyle/>
        <a:p>
          <a:pPr rtl="0"/>
          <a:r>
            <a:rPr lang="en-US" sz="1400"/>
            <a:t>FCPP’s should be submitted at same time as F&amp;A Proposals, but as separate Proposal</a:t>
          </a:r>
        </a:p>
      </dgm:t>
    </dgm:pt>
    <dgm:pt modelId="{714D2CB8-D542-433E-A2BB-70DDCB1E9DF0}" type="parTrans" cxnId="{4B689755-5AD2-4A0E-872E-B39132D5F0EA}">
      <dgm:prSet/>
      <dgm:spPr/>
      <dgm:t>
        <a:bodyPr/>
        <a:lstStyle/>
        <a:p>
          <a:endParaRPr lang="en-US" sz="1600"/>
        </a:p>
      </dgm:t>
    </dgm:pt>
    <dgm:pt modelId="{53F9AEAE-01D2-466A-B353-DC5E0799953E}" type="sibTrans" cxnId="{4B689755-5AD2-4A0E-872E-B39132D5F0EA}">
      <dgm:prSet/>
      <dgm:spPr/>
      <dgm:t>
        <a:bodyPr/>
        <a:lstStyle/>
        <a:p>
          <a:endParaRPr lang="en-US" sz="1600"/>
        </a:p>
      </dgm:t>
    </dgm:pt>
    <dgm:pt modelId="{3EDAAFB8-7D0B-47ED-B80B-9C77BD87B239}">
      <dgm:prSet custT="1"/>
      <dgm:spPr/>
      <dgm:t>
        <a:bodyPr/>
        <a:lstStyle/>
        <a:p>
          <a:pPr rtl="0"/>
          <a:r>
            <a:rPr lang="en-US" sz="1400"/>
            <a:t>May submit after F&amp;A Proposal, but need explanation to CAS</a:t>
          </a:r>
        </a:p>
      </dgm:t>
    </dgm:pt>
    <dgm:pt modelId="{A04FAE0B-C2E1-40B2-B0A5-9ABE7E3288E7}" type="parTrans" cxnId="{505ED6C4-33BF-4030-9407-CDD135BB9D6D}">
      <dgm:prSet/>
      <dgm:spPr/>
      <dgm:t>
        <a:bodyPr/>
        <a:lstStyle/>
        <a:p>
          <a:endParaRPr lang="en-US" sz="1600"/>
        </a:p>
      </dgm:t>
    </dgm:pt>
    <dgm:pt modelId="{49EF63B0-7715-4BDE-8A7E-595F8DA6A932}" type="sibTrans" cxnId="{505ED6C4-33BF-4030-9407-CDD135BB9D6D}">
      <dgm:prSet/>
      <dgm:spPr/>
      <dgm:t>
        <a:bodyPr/>
        <a:lstStyle/>
        <a:p>
          <a:endParaRPr lang="en-US" sz="1600"/>
        </a:p>
      </dgm:t>
    </dgm:pt>
    <dgm:pt modelId="{F17C9B63-4CD7-404E-A28E-19BF15BC5912}">
      <dgm:prSet custT="1"/>
      <dgm:spPr/>
      <dgm:t>
        <a:bodyPr/>
        <a:lstStyle/>
        <a:p>
          <a:pPr rtl="0"/>
          <a:r>
            <a:rPr lang="en-US" sz="1400" dirty="0"/>
            <a:t>Must contain sufficient detail and support to allow CAS to make a determination as to Allowability</a:t>
          </a:r>
        </a:p>
      </dgm:t>
    </dgm:pt>
    <dgm:pt modelId="{1DCCDBD0-EDEF-421D-A5DE-7CFA06909EF3}" type="parTrans" cxnId="{13881561-55FA-4CBC-B8B0-C653BA483E5F}">
      <dgm:prSet/>
      <dgm:spPr/>
      <dgm:t>
        <a:bodyPr/>
        <a:lstStyle/>
        <a:p>
          <a:endParaRPr lang="en-US" sz="1600"/>
        </a:p>
      </dgm:t>
    </dgm:pt>
    <dgm:pt modelId="{EFAD31FD-DC1A-49E6-859B-3EB7DD43B765}" type="sibTrans" cxnId="{13881561-55FA-4CBC-B8B0-C653BA483E5F}">
      <dgm:prSet/>
      <dgm:spPr/>
      <dgm:t>
        <a:bodyPr/>
        <a:lstStyle/>
        <a:p>
          <a:endParaRPr lang="en-US" sz="1600"/>
        </a:p>
      </dgm:t>
    </dgm:pt>
    <dgm:pt modelId="{C75B90E2-9A0B-430D-B84B-7CA516014580}">
      <dgm:prSet custT="1"/>
      <dgm:spPr/>
      <dgm:t>
        <a:bodyPr/>
        <a:lstStyle/>
        <a:p>
          <a:pPr rtl="0"/>
          <a:r>
            <a:rPr lang="en-US" sz="1400" dirty="0"/>
            <a:t>Assets “in planning” are NOT acceptable </a:t>
          </a:r>
        </a:p>
      </dgm:t>
    </dgm:pt>
    <dgm:pt modelId="{AFB11286-2D1A-43FB-8BE8-033E3BD27CF3}" type="parTrans" cxnId="{F108AF1D-6072-4185-A3E8-22FE6F7A0679}">
      <dgm:prSet/>
      <dgm:spPr/>
      <dgm:t>
        <a:bodyPr/>
        <a:lstStyle/>
        <a:p>
          <a:endParaRPr lang="en-US" sz="1600"/>
        </a:p>
      </dgm:t>
    </dgm:pt>
    <dgm:pt modelId="{A5C2D317-436B-4EDB-AA88-09584C75E0F4}" type="sibTrans" cxnId="{F108AF1D-6072-4185-A3E8-22FE6F7A0679}">
      <dgm:prSet/>
      <dgm:spPr/>
      <dgm:t>
        <a:bodyPr/>
        <a:lstStyle/>
        <a:p>
          <a:endParaRPr lang="en-US" sz="1600"/>
        </a:p>
      </dgm:t>
    </dgm:pt>
    <dgm:pt modelId="{E62DF54B-7E12-436A-BCC1-6BB57A2A8A33}">
      <dgm:prSet custT="1"/>
      <dgm:spPr/>
      <dgm:t>
        <a:bodyPr/>
        <a:lstStyle/>
        <a:p>
          <a:pPr rtl="0"/>
          <a:r>
            <a:rPr lang="en-US" sz="1400"/>
            <a:t>MUST be under construction / Financing arrangements in place</a:t>
          </a:r>
        </a:p>
      </dgm:t>
    </dgm:pt>
    <dgm:pt modelId="{5CA83A52-3479-49A7-B39E-0C055FCD04C1}" type="parTrans" cxnId="{875A532B-0AEC-470C-B246-0B52C12FE7EC}">
      <dgm:prSet/>
      <dgm:spPr/>
      <dgm:t>
        <a:bodyPr/>
        <a:lstStyle/>
        <a:p>
          <a:endParaRPr lang="en-US" sz="1600"/>
        </a:p>
      </dgm:t>
    </dgm:pt>
    <dgm:pt modelId="{984FE38D-242E-4EFD-B124-8BAA3A67EEE8}" type="sibTrans" cxnId="{875A532B-0AEC-470C-B246-0B52C12FE7EC}">
      <dgm:prSet/>
      <dgm:spPr/>
      <dgm:t>
        <a:bodyPr/>
        <a:lstStyle/>
        <a:p>
          <a:endParaRPr lang="en-US" sz="1600"/>
        </a:p>
      </dgm:t>
    </dgm:pt>
    <dgm:pt modelId="{3E085426-810F-4250-80A6-A86F0EB6D20A}">
      <dgm:prSet custT="1"/>
      <dgm:spPr/>
      <dgm:t>
        <a:bodyPr/>
        <a:lstStyle/>
        <a:p>
          <a:pPr rtl="0"/>
          <a:r>
            <a:rPr lang="en-US" sz="1400"/>
            <a:t>Project cost must be identified by category including Depreciation, interest </a:t>
          </a:r>
        </a:p>
      </dgm:t>
    </dgm:pt>
    <dgm:pt modelId="{8F9F7162-4328-4B61-9C5D-78C3C2FC9708}" type="parTrans" cxnId="{4EB8ABC5-5E77-4B67-8F8F-C9A54CCEE5C0}">
      <dgm:prSet/>
      <dgm:spPr/>
      <dgm:t>
        <a:bodyPr/>
        <a:lstStyle/>
        <a:p>
          <a:endParaRPr lang="en-US" sz="1600"/>
        </a:p>
      </dgm:t>
    </dgm:pt>
    <dgm:pt modelId="{C80E209B-E8A6-404A-B4FF-B390C8A7801F}" type="sibTrans" cxnId="{4EB8ABC5-5E77-4B67-8F8F-C9A54CCEE5C0}">
      <dgm:prSet/>
      <dgm:spPr/>
      <dgm:t>
        <a:bodyPr/>
        <a:lstStyle/>
        <a:p>
          <a:endParaRPr lang="en-US" sz="1600"/>
        </a:p>
      </dgm:t>
    </dgm:pt>
    <dgm:pt modelId="{3EE6E59E-5942-4BF9-B3E5-983ED74D9BD7}">
      <dgm:prSet custT="1"/>
      <dgm:spPr/>
      <dgm:t>
        <a:bodyPr/>
        <a:lstStyle/>
        <a:p>
          <a:pPr rtl="0"/>
          <a:r>
            <a:rPr lang="en-US" sz="1400"/>
            <a:t>Facilities cost increases after the CAS rate position has been submitted or during negotiations will NOT be accepted</a:t>
          </a:r>
        </a:p>
      </dgm:t>
    </dgm:pt>
    <dgm:pt modelId="{07C4ACCC-36B8-4253-9A03-4CE06A1CA706}" type="parTrans" cxnId="{3C5039F6-EB18-40F0-AEA0-8294D4176F20}">
      <dgm:prSet/>
      <dgm:spPr/>
      <dgm:t>
        <a:bodyPr/>
        <a:lstStyle/>
        <a:p>
          <a:endParaRPr lang="en-US" sz="1600"/>
        </a:p>
      </dgm:t>
    </dgm:pt>
    <dgm:pt modelId="{1E11CD5E-755C-4088-B0F4-1711B6C3842F}" type="sibTrans" cxnId="{3C5039F6-EB18-40F0-AEA0-8294D4176F20}">
      <dgm:prSet/>
      <dgm:spPr/>
      <dgm:t>
        <a:bodyPr/>
        <a:lstStyle/>
        <a:p>
          <a:endParaRPr lang="en-US" sz="1600"/>
        </a:p>
      </dgm:t>
    </dgm:pt>
    <dgm:pt modelId="{578FDBB1-F22B-4E79-9B60-91C0BA14AC40}">
      <dgm:prSet custT="1"/>
      <dgm:spPr/>
      <dgm:t>
        <a:bodyPr/>
        <a:lstStyle/>
        <a:p>
          <a:pPr rtl="0"/>
          <a:r>
            <a:rPr lang="en-US" sz="1400"/>
            <a:t>“Projections are NOT a given or a right”</a:t>
          </a:r>
        </a:p>
      </dgm:t>
    </dgm:pt>
    <dgm:pt modelId="{45A29215-7BAF-4088-AB6F-C8C9FFF79F2E}" type="parTrans" cxnId="{F360D306-0824-4F81-84EC-FE733990FAE3}">
      <dgm:prSet/>
      <dgm:spPr/>
      <dgm:t>
        <a:bodyPr/>
        <a:lstStyle/>
        <a:p>
          <a:endParaRPr lang="en-US" sz="1600"/>
        </a:p>
      </dgm:t>
    </dgm:pt>
    <dgm:pt modelId="{96075E69-7182-417C-B6E6-8723150615C6}" type="sibTrans" cxnId="{F360D306-0824-4F81-84EC-FE733990FAE3}">
      <dgm:prSet/>
      <dgm:spPr/>
      <dgm:t>
        <a:bodyPr/>
        <a:lstStyle/>
        <a:p>
          <a:endParaRPr lang="en-US" sz="1600"/>
        </a:p>
      </dgm:t>
    </dgm:pt>
    <dgm:pt modelId="{10752C3B-E709-4F74-B5B5-55BADD28043F}">
      <dgm:prSet custT="1"/>
      <dgm:spPr/>
      <dgm:t>
        <a:bodyPr/>
        <a:lstStyle/>
        <a:p>
          <a:pPr rtl="0"/>
          <a:r>
            <a:rPr lang="en-US" sz="1400"/>
            <a:t>“Cost must be specifically identified and properly documented”</a:t>
          </a:r>
        </a:p>
      </dgm:t>
    </dgm:pt>
    <dgm:pt modelId="{936B1B43-5DFA-4641-ACCA-A2108E65562B}" type="parTrans" cxnId="{39548921-1CDD-4B17-A3C8-86659B62AEC1}">
      <dgm:prSet/>
      <dgm:spPr/>
      <dgm:t>
        <a:bodyPr/>
        <a:lstStyle/>
        <a:p>
          <a:endParaRPr lang="en-US" sz="1600"/>
        </a:p>
      </dgm:t>
    </dgm:pt>
    <dgm:pt modelId="{DBF506C2-C736-4360-9222-36587EAEE069}" type="sibTrans" cxnId="{39548921-1CDD-4B17-A3C8-86659B62AEC1}">
      <dgm:prSet/>
      <dgm:spPr/>
      <dgm:t>
        <a:bodyPr/>
        <a:lstStyle/>
        <a:p>
          <a:endParaRPr lang="en-US" sz="1600"/>
        </a:p>
      </dgm:t>
    </dgm:pt>
    <dgm:pt modelId="{5CA52485-6BAA-44FD-8BDA-B0A7E8FB80B8}" type="pres">
      <dgm:prSet presAssocID="{7681BD9C-8410-46CE-9336-9A9A300D43B3}" presName="linear" presStyleCnt="0">
        <dgm:presLayoutVars>
          <dgm:animLvl val="lvl"/>
          <dgm:resizeHandles val="exact"/>
        </dgm:presLayoutVars>
      </dgm:prSet>
      <dgm:spPr/>
    </dgm:pt>
    <dgm:pt modelId="{CCFEBD5F-3C58-4C80-A263-E26607ADD983}" type="pres">
      <dgm:prSet presAssocID="{518D588F-598D-4535-B971-6A18F582C88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12476F5-36A8-47FC-830D-49545650480B}" type="pres">
      <dgm:prSet presAssocID="{518D588F-598D-4535-B971-6A18F582C881}" presName="childText" presStyleLbl="revTx" presStyleIdx="0" presStyleCnt="3" custLinFactNeighborY="-1311">
        <dgm:presLayoutVars>
          <dgm:bulletEnabled val="1"/>
        </dgm:presLayoutVars>
      </dgm:prSet>
      <dgm:spPr/>
    </dgm:pt>
    <dgm:pt modelId="{4661FDDB-BAAB-4C2D-BEBF-C3A2EA152EE7}" type="pres">
      <dgm:prSet presAssocID="{F17C9B63-4CD7-404E-A28E-19BF15BC5912}" presName="parentText" presStyleLbl="node1" presStyleIdx="1" presStyleCnt="6" custLinFactNeighborY="8521">
        <dgm:presLayoutVars>
          <dgm:chMax val="0"/>
          <dgm:bulletEnabled val="1"/>
        </dgm:presLayoutVars>
      </dgm:prSet>
      <dgm:spPr/>
    </dgm:pt>
    <dgm:pt modelId="{E41A5E39-C9A8-4771-A216-329531AF6C55}" type="pres">
      <dgm:prSet presAssocID="{EFAD31FD-DC1A-49E6-859B-3EB7DD43B765}" presName="spacer" presStyleCnt="0"/>
      <dgm:spPr/>
    </dgm:pt>
    <dgm:pt modelId="{CAC57693-95F0-4213-99DC-F068E9C56455}" type="pres">
      <dgm:prSet presAssocID="{C75B90E2-9A0B-430D-B84B-7CA516014580}" presName="parentText" presStyleLbl="node1" presStyleIdx="2" presStyleCnt="6" custLinFactNeighborY="-1482">
        <dgm:presLayoutVars>
          <dgm:chMax val="0"/>
          <dgm:bulletEnabled val="1"/>
        </dgm:presLayoutVars>
      </dgm:prSet>
      <dgm:spPr/>
    </dgm:pt>
    <dgm:pt modelId="{1CD51123-644F-4606-9970-8A67E450EDE0}" type="pres">
      <dgm:prSet presAssocID="{C75B90E2-9A0B-430D-B84B-7CA516014580}" presName="childText" presStyleLbl="revTx" presStyleIdx="1" presStyleCnt="3">
        <dgm:presLayoutVars>
          <dgm:bulletEnabled val="1"/>
        </dgm:presLayoutVars>
      </dgm:prSet>
      <dgm:spPr/>
    </dgm:pt>
    <dgm:pt modelId="{89F45617-93A7-4189-8C0C-69F6201EDE31}" type="pres">
      <dgm:prSet presAssocID="{3E085426-810F-4250-80A6-A86F0EB6D20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4E89EE0-4C53-4D3B-9E55-2D71138E5AD9}" type="pres">
      <dgm:prSet presAssocID="{C80E209B-E8A6-404A-B4FF-B390C8A7801F}" presName="spacer" presStyleCnt="0"/>
      <dgm:spPr/>
    </dgm:pt>
    <dgm:pt modelId="{192773E2-913B-4CF9-9970-4A4C683AC0CE}" type="pres">
      <dgm:prSet presAssocID="{3EE6E59E-5942-4BF9-B3E5-983ED74D9BD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FB006F8-10BC-415A-B642-D1590B7A2A1E}" type="pres">
      <dgm:prSet presAssocID="{1E11CD5E-755C-4088-B0F4-1711B6C3842F}" presName="spacer" presStyleCnt="0"/>
      <dgm:spPr/>
    </dgm:pt>
    <dgm:pt modelId="{1972BCC7-326B-4221-8AFC-9D318F27ED2D}" type="pres">
      <dgm:prSet presAssocID="{578FDBB1-F22B-4E79-9B60-91C0BA14AC40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B558AE0-9DA8-49D9-B4DD-04A956D4A2F0}" type="pres">
      <dgm:prSet presAssocID="{578FDBB1-F22B-4E79-9B60-91C0BA14AC40}" presName="childText" presStyleLbl="revTx" presStyleIdx="2" presStyleCnt="3" custLinFactNeighborY="-1311">
        <dgm:presLayoutVars>
          <dgm:bulletEnabled val="1"/>
        </dgm:presLayoutVars>
      </dgm:prSet>
      <dgm:spPr/>
    </dgm:pt>
  </dgm:ptLst>
  <dgm:cxnLst>
    <dgm:cxn modelId="{AFE3E001-E09B-445A-AD59-C227882E9B55}" type="presOf" srcId="{10752C3B-E709-4F74-B5B5-55BADD28043F}" destId="{CB558AE0-9DA8-49D9-B4DD-04A956D4A2F0}" srcOrd="0" destOrd="0" presId="urn:microsoft.com/office/officeart/2005/8/layout/vList2"/>
    <dgm:cxn modelId="{F360D306-0824-4F81-84EC-FE733990FAE3}" srcId="{7681BD9C-8410-46CE-9336-9A9A300D43B3}" destId="{578FDBB1-F22B-4E79-9B60-91C0BA14AC40}" srcOrd="5" destOrd="0" parTransId="{45A29215-7BAF-4088-AB6F-C8C9FFF79F2E}" sibTransId="{96075E69-7182-417C-B6E6-8723150615C6}"/>
    <dgm:cxn modelId="{F108AF1D-6072-4185-A3E8-22FE6F7A0679}" srcId="{7681BD9C-8410-46CE-9336-9A9A300D43B3}" destId="{C75B90E2-9A0B-430D-B84B-7CA516014580}" srcOrd="2" destOrd="0" parTransId="{AFB11286-2D1A-43FB-8BE8-033E3BD27CF3}" sibTransId="{A5C2D317-436B-4EDB-AA88-09584C75E0F4}"/>
    <dgm:cxn modelId="{39548921-1CDD-4B17-A3C8-86659B62AEC1}" srcId="{578FDBB1-F22B-4E79-9B60-91C0BA14AC40}" destId="{10752C3B-E709-4F74-B5B5-55BADD28043F}" srcOrd="0" destOrd="0" parTransId="{936B1B43-5DFA-4641-ACCA-A2108E65562B}" sibTransId="{DBF506C2-C736-4360-9222-36587EAEE069}"/>
    <dgm:cxn modelId="{875A532B-0AEC-470C-B246-0B52C12FE7EC}" srcId="{C75B90E2-9A0B-430D-B84B-7CA516014580}" destId="{E62DF54B-7E12-436A-BCC1-6BB57A2A8A33}" srcOrd="0" destOrd="0" parTransId="{5CA83A52-3479-49A7-B39E-0C055FCD04C1}" sibTransId="{984FE38D-242E-4EFD-B124-8BAA3A67EEE8}"/>
    <dgm:cxn modelId="{387DE22D-4D33-450B-A55D-1CEC5E581692}" type="presOf" srcId="{518D588F-598D-4535-B971-6A18F582C881}" destId="{CCFEBD5F-3C58-4C80-A263-E26607ADD983}" srcOrd="0" destOrd="0" presId="urn:microsoft.com/office/officeart/2005/8/layout/vList2"/>
    <dgm:cxn modelId="{AAD3F15F-C73F-46A2-96E7-70785FFFFD00}" type="presOf" srcId="{3E085426-810F-4250-80A6-A86F0EB6D20A}" destId="{89F45617-93A7-4189-8C0C-69F6201EDE31}" srcOrd="0" destOrd="0" presId="urn:microsoft.com/office/officeart/2005/8/layout/vList2"/>
    <dgm:cxn modelId="{13881561-55FA-4CBC-B8B0-C653BA483E5F}" srcId="{7681BD9C-8410-46CE-9336-9A9A300D43B3}" destId="{F17C9B63-4CD7-404E-A28E-19BF15BC5912}" srcOrd="1" destOrd="0" parTransId="{1DCCDBD0-EDEF-421D-A5DE-7CFA06909EF3}" sibTransId="{EFAD31FD-DC1A-49E6-859B-3EB7DD43B765}"/>
    <dgm:cxn modelId="{32755446-9830-41BE-82D3-6379F4447027}" type="presOf" srcId="{F17C9B63-4CD7-404E-A28E-19BF15BC5912}" destId="{4661FDDB-BAAB-4C2D-BEBF-C3A2EA152EE7}" srcOrd="0" destOrd="0" presId="urn:microsoft.com/office/officeart/2005/8/layout/vList2"/>
    <dgm:cxn modelId="{E5DDBB46-A53F-4AA0-A105-C9C89D97883F}" type="presOf" srcId="{3EE6E59E-5942-4BF9-B3E5-983ED74D9BD7}" destId="{192773E2-913B-4CF9-9970-4A4C683AC0CE}" srcOrd="0" destOrd="0" presId="urn:microsoft.com/office/officeart/2005/8/layout/vList2"/>
    <dgm:cxn modelId="{EF617E49-4C14-4566-9002-B5E0AC76359F}" type="presOf" srcId="{C75B90E2-9A0B-430D-B84B-7CA516014580}" destId="{CAC57693-95F0-4213-99DC-F068E9C56455}" srcOrd="0" destOrd="0" presId="urn:microsoft.com/office/officeart/2005/8/layout/vList2"/>
    <dgm:cxn modelId="{11A4E54B-F6DD-4E2D-ADF1-4B565FC3D1FC}" type="presOf" srcId="{E62DF54B-7E12-436A-BCC1-6BB57A2A8A33}" destId="{1CD51123-644F-4606-9970-8A67E450EDE0}" srcOrd="0" destOrd="0" presId="urn:microsoft.com/office/officeart/2005/8/layout/vList2"/>
    <dgm:cxn modelId="{4B689755-5AD2-4A0E-872E-B39132D5F0EA}" srcId="{7681BD9C-8410-46CE-9336-9A9A300D43B3}" destId="{518D588F-598D-4535-B971-6A18F582C881}" srcOrd="0" destOrd="0" parTransId="{714D2CB8-D542-433E-A2BB-70DDCB1E9DF0}" sibTransId="{53F9AEAE-01D2-466A-B353-DC5E0799953E}"/>
    <dgm:cxn modelId="{A58E4388-6820-4EEF-9072-E032870D2C6E}" type="presOf" srcId="{7681BD9C-8410-46CE-9336-9A9A300D43B3}" destId="{5CA52485-6BAA-44FD-8BDA-B0A7E8FB80B8}" srcOrd="0" destOrd="0" presId="urn:microsoft.com/office/officeart/2005/8/layout/vList2"/>
    <dgm:cxn modelId="{505ED6C4-33BF-4030-9407-CDD135BB9D6D}" srcId="{518D588F-598D-4535-B971-6A18F582C881}" destId="{3EDAAFB8-7D0B-47ED-B80B-9C77BD87B239}" srcOrd="0" destOrd="0" parTransId="{A04FAE0B-C2E1-40B2-B0A5-9ABE7E3288E7}" sibTransId="{49EF63B0-7715-4BDE-8A7E-595F8DA6A932}"/>
    <dgm:cxn modelId="{4EB8ABC5-5E77-4B67-8F8F-C9A54CCEE5C0}" srcId="{7681BD9C-8410-46CE-9336-9A9A300D43B3}" destId="{3E085426-810F-4250-80A6-A86F0EB6D20A}" srcOrd="3" destOrd="0" parTransId="{8F9F7162-4328-4B61-9C5D-78C3C2FC9708}" sibTransId="{C80E209B-E8A6-404A-B4FF-B390C8A7801F}"/>
    <dgm:cxn modelId="{7C001DDE-5D78-46C9-9F67-F10F55DC89C7}" type="presOf" srcId="{3EDAAFB8-7D0B-47ED-B80B-9C77BD87B239}" destId="{112476F5-36A8-47FC-830D-49545650480B}" srcOrd="0" destOrd="0" presId="urn:microsoft.com/office/officeart/2005/8/layout/vList2"/>
    <dgm:cxn modelId="{3C5039F6-EB18-40F0-AEA0-8294D4176F20}" srcId="{7681BD9C-8410-46CE-9336-9A9A300D43B3}" destId="{3EE6E59E-5942-4BF9-B3E5-983ED74D9BD7}" srcOrd="4" destOrd="0" parTransId="{07C4ACCC-36B8-4253-9A03-4CE06A1CA706}" sibTransId="{1E11CD5E-755C-4088-B0F4-1711B6C3842F}"/>
    <dgm:cxn modelId="{67C34DFA-B841-4A2E-8271-00022E12E06F}" type="presOf" srcId="{578FDBB1-F22B-4E79-9B60-91C0BA14AC40}" destId="{1972BCC7-326B-4221-8AFC-9D318F27ED2D}" srcOrd="0" destOrd="0" presId="urn:microsoft.com/office/officeart/2005/8/layout/vList2"/>
    <dgm:cxn modelId="{9FD44E02-DFCD-4A91-8735-81AAF7B84037}" type="presParOf" srcId="{5CA52485-6BAA-44FD-8BDA-B0A7E8FB80B8}" destId="{CCFEBD5F-3C58-4C80-A263-E26607ADD983}" srcOrd="0" destOrd="0" presId="urn:microsoft.com/office/officeart/2005/8/layout/vList2"/>
    <dgm:cxn modelId="{1D96077B-EACA-4124-B297-07A6B655FA8F}" type="presParOf" srcId="{5CA52485-6BAA-44FD-8BDA-B0A7E8FB80B8}" destId="{112476F5-36A8-47FC-830D-49545650480B}" srcOrd="1" destOrd="0" presId="urn:microsoft.com/office/officeart/2005/8/layout/vList2"/>
    <dgm:cxn modelId="{72C826AC-C997-4212-A43E-80F3A1C8B29D}" type="presParOf" srcId="{5CA52485-6BAA-44FD-8BDA-B0A7E8FB80B8}" destId="{4661FDDB-BAAB-4C2D-BEBF-C3A2EA152EE7}" srcOrd="2" destOrd="0" presId="urn:microsoft.com/office/officeart/2005/8/layout/vList2"/>
    <dgm:cxn modelId="{36E6F317-FA1A-43DD-A1BB-1256F52E54B6}" type="presParOf" srcId="{5CA52485-6BAA-44FD-8BDA-B0A7E8FB80B8}" destId="{E41A5E39-C9A8-4771-A216-329531AF6C55}" srcOrd="3" destOrd="0" presId="urn:microsoft.com/office/officeart/2005/8/layout/vList2"/>
    <dgm:cxn modelId="{67F93F5E-CEB6-418D-9B7B-A7D78EA9987A}" type="presParOf" srcId="{5CA52485-6BAA-44FD-8BDA-B0A7E8FB80B8}" destId="{CAC57693-95F0-4213-99DC-F068E9C56455}" srcOrd="4" destOrd="0" presId="urn:microsoft.com/office/officeart/2005/8/layout/vList2"/>
    <dgm:cxn modelId="{5C686C32-71B3-45E9-BBE5-6259804C44F3}" type="presParOf" srcId="{5CA52485-6BAA-44FD-8BDA-B0A7E8FB80B8}" destId="{1CD51123-644F-4606-9970-8A67E450EDE0}" srcOrd="5" destOrd="0" presId="urn:microsoft.com/office/officeart/2005/8/layout/vList2"/>
    <dgm:cxn modelId="{7ED935AF-F9A0-4D4E-B433-A3696B27638E}" type="presParOf" srcId="{5CA52485-6BAA-44FD-8BDA-B0A7E8FB80B8}" destId="{89F45617-93A7-4189-8C0C-69F6201EDE31}" srcOrd="6" destOrd="0" presId="urn:microsoft.com/office/officeart/2005/8/layout/vList2"/>
    <dgm:cxn modelId="{03D1FFBB-C667-4D3D-B31E-210E2E5A86C2}" type="presParOf" srcId="{5CA52485-6BAA-44FD-8BDA-B0A7E8FB80B8}" destId="{C4E89EE0-4C53-4D3B-9E55-2D71138E5AD9}" srcOrd="7" destOrd="0" presId="urn:microsoft.com/office/officeart/2005/8/layout/vList2"/>
    <dgm:cxn modelId="{4C2D6076-CF9C-4BE1-BDBD-C81A45ADD2C7}" type="presParOf" srcId="{5CA52485-6BAA-44FD-8BDA-B0A7E8FB80B8}" destId="{192773E2-913B-4CF9-9970-4A4C683AC0CE}" srcOrd="8" destOrd="0" presId="urn:microsoft.com/office/officeart/2005/8/layout/vList2"/>
    <dgm:cxn modelId="{2C84ECB5-A1C6-4A49-B43E-360BEF4A74F9}" type="presParOf" srcId="{5CA52485-6BAA-44FD-8BDA-B0A7E8FB80B8}" destId="{AFB006F8-10BC-415A-B642-D1590B7A2A1E}" srcOrd="9" destOrd="0" presId="urn:microsoft.com/office/officeart/2005/8/layout/vList2"/>
    <dgm:cxn modelId="{66B650B9-D830-42B4-8E2E-14A7F5DB8309}" type="presParOf" srcId="{5CA52485-6BAA-44FD-8BDA-B0A7E8FB80B8}" destId="{1972BCC7-326B-4221-8AFC-9D318F27ED2D}" srcOrd="10" destOrd="0" presId="urn:microsoft.com/office/officeart/2005/8/layout/vList2"/>
    <dgm:cxn modelId="{700E3B9A-479C-4002-949A-FD9D2C0EEAB3}" type="presParOf" srcId="{5CA52485-6BAA-44FD-8BDA-B0A7E8FB80B8}" destId="{CB558AE0-9DA8-49D9-B4DD-04A956D4A2F0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013A99-2751-4F7B-870A-AE53C4F33A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8973BA0-640E-48E4-AA66-D06A127D41CC}">
      <dgm:prSet custT="1"/>
      <dgm:spPr/>
      <dgm:t>
        <a:bodyPr/>
        <a:lstStyle/>
        <a:p>
          <a:r>
            <a:rPr lang="en-US" sz="2200" dirty="0"/>
            <a:t>Costs must project into FY’s where facilities are complete &amp; occupied</a:t>
          </a:r>
        </a:p>
      </dgm:t>
    </dgm:pt>
    <dgm:pt modelId="{E046F409-AF7A-498E-B32F-EA4D4C27AADA}" type="parTrans" cxnId="{7FC91181-70C8-4858-A9B6-DF9620F90A50}">
      <dgm:prSet/>
      <dgm:spPr/>
      <dgm:t>
        <a:bodyPr/>
        <a:lstStyle/>
        <a:p>
          <a:endParaRPr lang="en-US"/>
        </a:p>
      </dgm:t>
    </dgm:pt>
    <dgm:pt modelId="{6DBD349D-85DF-4476-B935-859A4570E3AE}" type="sibTrans" cxnId="{7FC91181-70C8-4858-A9B6-DF9620F90A50}">
      <dgm:prSet/>
      <dgm:spPr/>
      <dgm:t>
        <a:bodyPr/>
        <a:lstStyle/>
        <a:p>
          <a:endParaRPr lang="en-US"/>
        </a:p>
      </dgm:t>
    </dgm:pt>
    <dgm:pt modelId="{BBFA4E14-2058-49C3-A236-961737447942}">
      <dgm:prSet custT="1"/>
      <dgm:spPr/>
      <dgm:t>
        <a:bodyPr/>
        <a:lstStyle/>
        <a:p>
          <a:r>
            <a:rPr lang="en-US" sz="2200" dirty="0"/>
            <a:t>Determine how Vacated Space is treated</a:t>
          </a:r>
        </a:p>
      </dgm:t>
    </dgm:pt>
    <dgm:pt modelId="{498D6BE7-A8EE-492E-BC4F-09B6293EB321}" type="parTrans" cxnId="{9D540518-9E64-47F5-A9DB-42BECC4D122F}">
      <dgm:prSet/>
      <dgm:spPr/>
      <dgm:t>
        <a:bodyPr/>
        <a:lstStyle/>
        <a:p>
          <a:endParaRPr lang="en-US"/>
        </a:p>
      </dgm:t>
    </dgm:pt>
    <dgm:pt modelId="{8BF43175-DE23-4A60-97CE-4C9A037E3125}" type="sibTrans" cxnId="{9D540518-9E64-47F5-A9DB-42BECC4D122F}">
      <dgm:prSet/>
      <dgm:spPr/>
      <dgm:t>
        <a:bodyPr/>
        <a:lstStyle/>
        <a:p>
          <a:endParaRPr lang="en-US"/>
        </a:p>
      </dgm:t>
    </dgm:pt>
    <dgm:pt modelId="{C66BE8AB-C9BD-4B0F-9023-0FFAA8446C82}">
      <dgm:prSet custT="1"/>
      <dgm:spPr/>
      <dgm:t>
        <a:bodyPr/>
        <a:lstStyle/>
        <a:p>
          <a:r>
            <a:rPr lang="en-US" sz="2200" dirty="0"/>
            <a:t>Compare F&amp;A Proposal MTDC base/RES SF to Projected MTDC/SF</a:t>
          </a:r>
        </a:p>
      </dgm:t>
    </dgm:pt>
    <dgm:pt modelId="{AF5B6902-3A0C-4A2F-AB5B-4D4F877EB5B6}" type="parTrans" cxnId="{BDD66BC2-898F-4D00-BCBE-430BFB37BEF7}">
      <dgm:prSet/>
      <dgm:spPr/>
      <dgm:t>
        <a:bodyPr/>
        <a:lstStyle/>
        <a:p>
          <a:endParaRPr lang="en-US"/>
        </a:p>
      </dgm:t>
    </dgm:pt>
    <dgm:pt modelId="{DA0B4A72-0726-493B-80A9-A880BE985246}" type="sibTrans" cxnId="{BDD66BC2-898F-4D00-BCBE-430BFB37BEF7}">
      <dgm:prSet/>
      <dgm:spPr/>
      <dgm:t>
        <a:bodyPr/>
        <a:lstStyle/>
        <a:p>
          <a:endParaRPr lang="en-US"/>
        </a:p>
      </dgm:t>
    </dgm:pt>
    <dgm:pt modelId="{52D9116D-50A0-4292-8AFE-890E864DDBD9}">
      <dgm:prSet custT="1"/>
      <dgm:spPr/>
      <dgm:t>
        <a:bodyPr/>
        <a:lstStyle/>
        <a:p>
          <a:r>
            <a:rPr lang="en-US" sz="1800" dirty="0"/>
            <a:t>If projected MTDC base per projected SF significantly Decreases, CAS will question</a:t>
          </a:r>
        </a:p>
      </dgm:t>
    </dgm:pt>
    <dgm:pt modelId="{A2CE5CA5-90CC-40D8-B844-F234203A924A}" type="parTrans" cxnId="{5BBBA88C-744D-4DB0-B981-D04F72D05A1A}">
      <dgm:prSet/>
      <dgm:spPr/>
      <dgm:t>
        <a:bodyPr/>
        <a:lstStyle/>
        <a:p>
          <a:endParaRPr lang="en-US"/>
        </a:p>
      </dgm:t>
    </dgm:pt>
    <dgm:pt modelId="{6D1DA07C-16B5-40EE-905C-9273372140A8}" type="sibTrans" cxnId="{5BBBA88C-744D-4DB0-B981-D04F72D05A1A}">
      <dgm:prSet/>
      <dgm:spPr/>
      <dgm:t>
        <a:bodyPr/>
        <a:lstStyle/>
        <a:p>
          <a:endParaRPr lang="en-US"/>
        </a:p>
      </dgm:t>
    </dgm:pt>
    <dgm:pt modelId="{BA3DFF30-A807-4BC1-A6F3-5D975F903A0B}">
      <dgm:prSet custT="1"/>
      <dgm:spPr/>
      <dgm:t>
        <a:bodyPr/>
        <a:lstStyle/>
        <a:p>
          <a:r>
            <a:rPr lang="en-US" sz="1800" dirty="0"/>
            <a:t>Ratio of Increase in space to the Increase in the MTDC base should be comparatively similar</a:t>
          </a:r>
        </a:p>
      </dgm:t>
    </dgm:pt>
    <dgm:pt modelId="{9AF5703D-EF15-4969-BCE8-D10373ECCED6}" type="parTrans" cxnId="{F356D46F-957A-49F4-98C0-F543323A688B}">
      <dgm:prSet/>
      <dgm:spPr/>
      <dgm:t>
        <a:bodyPr/>
        <a:lstStyle/>
        <a:p>
          <a:endParaRPr lang="en-US"/>
        </a:p>
      </dgm:t>
    </dgm:pt>
    <dgm:pt modelId="{9196DAE8-C589-4924-B8BD-140F048E9841}" type="sibTrans" cxnId="{F356D46F-957A-49F4-98C0-F543323A688B}">
      <dgm:prSet/>
      <dgm:spPr/>
      <dgm:t>
        <a:bodyPr/>
        <a:lstStyle/>
        <a:p>
          <a:endParaRPr lang="en-US"/>
        </a:p>
      </dgm:t>
    </dgm:pt>
    <dgm:pt modelId="{4A306A92-BA9E-404E-ABF0-454235B68D48}">
      <dgm:prSet custT="1"/>
      <dgm:spPr/>
      <dgm:t>
        <a:bodyPr/>
        <a:lstStyle/>
        <a:p>
          <a:r>
            <a:rPr lang="en-US" sz="1800" dirty="0"/>
            <a:t>Some “Decompression” may be considered (e.g., researchers doing same amount of grants but in more space)</a:t>
          </a:r>
        </a:p>
      </dgm:t>
    </dgm:pt>
    <dgm:pt modelId="{A8C84CEA-9449-4CE5-9FBC-894E576DC46A}" type="parTrans" cxnId="{7086AC42-22B9-4766-859A-FB41DDB7CE97}">
      <dgm:prSet/>
      <dgm:spPr/>
      <dgm:t>
        <a:bodyPr/>
        <a:lstStyle/>
        <a:p>
          <a:endParaRPr lang="en-US"/>
        </a:p>
      </dgm:t>
    </dgm:pt>
    <dgm:pt modelId="{F77544AB-AA61-4B2E-B1E8-48187390560A}" type="sibTrans" cxnId="{7086AC42-22B9-4766-859A-FB41DDB7CE97}">
      <dgm:prSet/>
      <dgm:spPr/>
      <dgm:t>
        <a:bodyPr/>
        <a:lstStyle/>
        <a:p>
          <a:endParaRPr lang="en-US"/>
        </a:p>
      </dgm:t>
    </dgm:pt>
    <dgm:pt modelId="{0E239953-E1A9-4233-BFE8-338235AF4219}" type="pres">
      <dgm:prSet presAssocID="{FE013A99-2751-4F7B-870A-AE53C4F33A30}" presName="linear" presStyleCnt="0">
        <dgm:presLayoutVars>
          <dgm:animLvl val="lvl"/>
          <dgm:resizeHandles val="exact"/>
        </dgm:presLayoutVars>
      </dgm:prSet>
      <dgm:spPr/>
    </dgm:pt>
    <dgm:pt modelId="{04460E42-6D2E-4A76-BAC5-E1A71AE530D0}" type="pres">
      <dgm:prSet presAssocID="{F8973BA0-640E-48E4-AA66-D06A127D41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44E54F-539B-424B-BDB3-81E026F7BA6C}" type="pres">
      <dgm:prSet presAssocID="{6DBD349D-85DF-4476-B935-859A4570E3AE}" presName="spacer" presStyleCnt="0"/>
      <dgm:spPr/>
    </dgm:pt>
    <dgm:pt modelId="{66710A65-C76C-43B9-BB03-EFA4C8C4B326}" type="pres">
      <dgm:prSet presAssocID="{BBFA4E14-2058-49C3-A236-9617374479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AD2F5A-EB6D-406A-8A4F-689C21FBD7CE}" type="pres">
      <dgm:prSet presAssocID="{8BF43175-DE23-4A60-97CE-4C9A037E3125}" presName="spacer" presStyleCnt="0"/>
      <dgm:spPr/>
    </dgm:pt>
    <dgm:pt modelId="{BAEEF2BB-F64E-4672-AF0F-19BDD5919C6F}" type="pres">
      <dgm:prSet presAssocID="{C66BE8AB-C9BD-4B0F-9023-0FFAA8446C8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2423C73-4C89-464F-B969-BC7A922163C2}" type="pres">
      <dgm:prSet presAssocID="{C66BE8AB-C9BD-4B0F-9023-0FFAA8446C8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5B77807-B495-4D09-9DBA-01B29F96416D}" type="presOf" srcId="{F8973BA0-640E-48E4-AA66-D06A127D41CC}" destId="{04460E42-6D2E-4A76-BAC5-E1A71AE530D0}" srcOrd="0" destOrd="0" presId="urn:microsoft.com/office/officeart/2005/8/layout/vList2"/>
    <dgm:cxn modelId="{1B9A4A15-A92B-4A0B-A077-0BCCFBEA6635}" type="presOf" srcId="{BBFA4E14-2058-49C3-A236-961737447942}" destId="{66710A65-C76C-43B9-BB03-EFA4C8C4B326}" srcOrd="0" destOrd="0" presId="urn:microsoft.com/office/officeart/2005/8/layout/vList2"/>
    <dgm:cxn modelId="{9D540518-9E64-47F5-A9DB-42BECC4D122F}" srcId="{FE013A99-2751-4F7B-870A-AE53C4F33A30}" destId="{BBFA4E14-2058-49C3-A236-961737447942}" srcOrd="1" destOrd="0" parTransId="{498D6BE7-A8EE-492E-BC4F-09B6293EB321}" sibTransId="{8BF43175-DE23-4A60-97CE-4C9A037E3125}"/>
    <dgm:cxn modelId="{C81CE330-12F7-4505-8465-89ADE383CE9B}" type="presOf" srcId="{BA3DFF30-A807-4BC1-A6F3-5D975F903A0B}" destId="{C2423C73-4C89-464F-B969-BC7A922163C2}" srcOrd="0" destOrd="1" presId="urn:microsoft.com/office/officeart/2005/8/layout/vList2"/>
    <dgm:cxn modelId="{7086AC42-22B9-4766-859A-FB41DDB7CE97}" srcId="{C66BE8AB-C9BD-4B0F-9023-0FFAA8446C82}" destId="{4A306A92-BA9E-404E-ABF0-454235B68D48}" srcOrd="2" destOrd="0" parTransId="{A8C84CEA-9449-4CE5-9FBC-894E576DC46A}" sibTransId="{F77544AB-AA61-4B2E-B1E8-48187390560A}"/>
    <dgm:cxn modelId="{F356D46F-957A-49F4-98C0-F543323A688B}" srcId="{C66BE8AB-C9BD-4B0F-9023-0FFAA8446C82}" destId="{BA3DFF30-A807-4BC1-A6F3-5D975F903A0B}" srcOrd="1" destOrd="0" parTransId="{9AF5703D-EF15-4969-BCE8-D10373ECCED6}" sibTransId="{9196DAE8-C589-4924-B8BD-140F048E9841}"/>
    <dgm:cxn modelId="{7FC91181-70C8-4858-A9B6-DF9620F90A50}" srcId="{FE013A99-2751-4F7B-870A-AE53C4F33A30}" destId="{F8973BA0-640E-48E4-AA66-D06A127D41CC}" srcOrd="0" destOrd="0" parTransId="{E046F409-AF7A-498E-B32F-EA4D4C27AADA}" sibTransId="{6DBD349D-85DF-4476-B935-859A4570E3AE}"/>
    <dgm:cxn modelId="{5BBBA88C-744D-4DB0-B981-D04F72D05A1A}" srcId="{C66BE8AB-C9BD-4B0F-9023-0FFAA8446C82}" destId="{52D9116D-50A0-4292-8AFE-890E864DDBD9}" srcOrd="0" destOrd="0" parTransId="{A2CE5CA5-90CC-40D8-B844-F234203A924A}" sibTransId="{6D1DA07C-16B5-40EE-905C-9273372140A8}"/>
    <dgm:cxn modelId="{BDD66BC2-898F-4D00-BCBE-430BFB37BEF7}" srcId="{FE013A99-2751-4F7B-870A-AE53C4F33A30}" destId="{C66BE8AB-C9BD-4B0F-9023-0FFAA8446C82}" srcOrd="2" destOrd="0" parTransId="{AF5B6902-3A0C-4A2F-AB5B-4D4F877EB5B6}" sibTransId="{DA0B4A72-0726-493B-80A9-A880BE985246}"/>
    <dgm:cxn modelId="{F50C0AC3-D443-4624-9BE7-6711DDD2E039}" type="presOf" srcId="{4A306A92-BA9E-404E-ABF0-454235B68D48}" destId="{C2423C73-4C89-464F-B969-BC7A922163C2}" srcOrd="0" destOrd="2" presId="urn:microsoft.com/office/officeart/2005/8/layout/vList2"/>
    <dgm:cxn modelId="{74DA54C7-2FE7-4430-B712-4391E54DAF4B}" type="presOf" srcId="{52D9116D-50A0-4292-8AFE-890E864DDBD9}" destId="{C2423C73-4C89-464F-B969-BC7A922163C2}" srcOrd="0" destOrd="0" presId="urn:microsoft.com/office/officeart/2005/8/layout/vList2"/>
    <dgm:cxn modelId="{EADD79D7-3646-47A8-9473-76C0B90A8B6C}" type="presOf" srcId="{C66BE8AB-C9BD-4B0F-9023-0FFAA8446C82}" destId="{BAEEF2BB-F64E-4672-AF0F-19BDD5919C6F}" srcOrd="0" destOrd="0" presId="urn:microsoft.com/office/officeart/2005/8/layout/vList2"/>
    <dgm:cxn modelId="{0A02A8E7-FB15-4F1F-82E4-63439ED96820}" type="presOf" srcId="{FE013A99-2751-4F7B-870A-AE53C4F33A30}" destId="{0E239953-E1A9-4233-BFE8-338235AF4219}" srcOrd="0" destOrd="0" presId="urn:microsoft.com/office/officeart/2005/8/layout/vList2"/>
    <dgm:cxn modelId="{D64B826D-B1DC-4FB5-AC62-F4A5B50D4497}" type="presParOf" srcId="{0E239953-E1A9-4233-BFE8-338235AF4219}" destId="{04460E42-6D2E-4A76-BAC5-E1A71AE530D0}" srcOrd="0" destOrd="0" presId="urn:microsoft.com/office/officeart/2005/8/layout/vList2"/>
    <dgm:cxn modelId="{F2323991-1BE3-437A-91BD-B1A60F194D69}" type="presParOf" srcId="{0E239953-E1A9-4233-BFE8-338235AF4219}" destId="{EA44E54F-539B-424B-BDB3-81E026F7BA6C}" srcOrd="1" destOrd="0" presId="urn:microsoft.com/office/officeart/2005/8/layout/vList2"/>
    <dgm:cxn modelId="{867BD564-4885-4657-92CC-B7708959AA90}" type="presParOf" srcId="{0E239953-E1A9-4233-BFE8-338235AF4219}" destId="{66710A65-C76C-43B9-BB03-EFA4C8C4B326}" srcOrd="2" destOrd="0" presId="urn:microsoft.com/office/officeart/2005/8/layout/vList2"/>
    <dgm:cxn modelId="{D8E0A941-BD6F-407E-A060-2F388B166CA5}" type="presParOf" srcId="{0E239953-E1A9-4233-BFE8-338235AF4219}" destId="{CCAD2F5A-EB6D-406A-8A4F-689C21FBD7CE}" srcOrd="3" destOrd="0" presId="urn:microsoft.com/office/officeart/2005/8/layout/vList2"/>
    <dgm:cxn modelId="{C0246879-F1F3-4B71-876D-A6FED19424B4}" type="presParOf" srcId="{0E239953-E1A9-4233-BFE8-338235AF4219}" destId="{BAEEF2BB-F64E-4672-AF0F-19BDD5919C6F}" srcOrd="4" destOrd="0" presId="urn:microsoft.com/office/officeart/2005/8/layout/vList2"/>
    <dgm:cxn modelId="{02CB3CC4-0F7A-4A3D-ABA3-4D59A781C224}" type="presParOf" srcId="{0E239953-E1A9-4233-BFE8-338235AF4219}" destId="{C2423C73-4C89-464F-B969-BC7A922163C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36D8E7-22A5-4CC9-810D-E73463E1C4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53FEB48-A723-4392-B955-AB1F988C61AD}">
      <dgm:prSet/>
      <dgm:spPr/>
      <dgm:t>
        <a:bodyPr/>
        <a:lstStyle/>
        <a:p>
          <a:r>
            <a:rPr lang="en-US"/>
            <a:t>CAS reviews for “Offsetting factors”</a:t>
          </a:r>
        </a:p>
      </dgm:t>
    </dgm:pt>
    <dgm:pt modelId="{8E311128-21EA-4D7C-AB72-9099D62FD2F8}" type="parTrans" cxnId="{FAE2867F-6512-4123-ABC5-B7100E83CB9C}">
      <dgm:prSet/>
      <dgm:spPr/>
      <dgm:t>
        <a:bodyPr/>
        <a:lstStyle/>
        <a:p>
          <a:endParaRPr lang="en-US"/>
        </a:p>
      </dgm:t>
    </dgm:pt>
    <dgm:pt modelId="{300BF650-230E-46EB-AC9A-26F3627516CD}" type="sibTrans" cxnId="{FAE2867F-6512-4123-ABC5-B7100E83CB9C}">
      <dgm:prSet/>
      <dgm:spPr/>
      <dgm:t>
        <a:bodyPr/>
        <a:lstStyle/>
        <a:p>
          <a:endParaRPr lang="en-US"/>
        </a:p>
      </dgm:t>
    </dgm:pt>
    <dgm:pt modelId="{AB01EB15-94C9-4E64-B28E-6BC15B7B669F}">
      <dgm:prSet/>
      <dgm:spPr/>
      <dgm:t>
        <a:bodyPr/>
        <a:lstStyle/>
        <a:p>
          <a:r>
            <a:rPr lang="en-US" dirty="0"/>
            <a:t>Could decrease University FCPP if:</a:t>
          </a:r>
        </a:p>
      </dgm:t>
    </dgm:pt>
    <dgm:pt modelId="{33782195-3B3A-46AA-97B3-0BF85B808376}" type="parTrans" cxnId="{8FD74670-48B6-4400-8B50-9E17A35C04B2}">
      <dgm:prSet/>
      <dgm:spPr/>
      <dgm:t>
        <a:bodyPr/>
        <a:lstStyle/>
        <a:p>
          <a:endParaRPr lang="en-US"/>
        </a:p>
      </dgm:t>
    </dgm:pt>
    <dgm:pt modelId="{73966B17-F3D4-4B85-90A1-D3C5662ADC4E}" type="sibTrans" cxnId="{8FD74670-48B6-4400-8B50-9E17A35C04B2}">
      <dgm:prSet/>
      <dgm:spPr/>
      <dgm:t>
        <a:bodyPr/>
        <a:lstStyle/>
        <a:p>
          <a:endParaRPr lang="en-US"/>
        </a:p>
      </dgm:t>
    </dgm:pt>
    <dgm:pt modelId="{C780CA2F-7852-4333-9973-7088A9607F09}">
      <dgm:prSet/>
      <dgm:spPr/>
      <dgm:t>
        <a:bodyPr/>
        <a:lstStyle/>
        <a:p>
          <a:r>
            <a:rPr lang="en-US" dirty="0"/>
            <a:t>Amount of old space being vacated and no longer used for RES</a:t>
          </a:r>
        </a:p>
      </dgm:t>
    </dgm:pt>
    <dgm:pt modelId="{4D2C8D09-739D-42D5-9144-FB944C806E1E}" type="parTrans" cxnId="{71CE7B53-90CD-4965-87BC-04C20D855C8E}">
      <dgm:prSet/>
      <dgm:spPr/>
      <dgm:t>
        <a:bodyPr/>
        <a:lstStyle/>
        <a:p>
          <a:endParaRPr lang="en-US"/>
        </a:p>
      </dgm:t>
    </dgm:pt>
    <dgm:pt modelId="{5B429658-E02E-4E26-A518-2120981CF0A5}" type="sibTrans" cxnId="{71CE7B53-90CD-4965-87BC-04C20D855C8E}">
      <dgm:prSet/>
      <dgm:spPr/>
      <dgm:t>
        <a:bodyPr/>
        <a:lstStyle/>
        <a:p>
          <a:endParaRPr lang="en-US"/>
        </a:p>
      </dgm:t>
    </dgm:pt>
    <dgm:pt modelId="{16A22577-C113-4441-8BD0-88BA23B98219}">
      <dgm:prSet/>
      <dgm:spPr/>
      <dgm:t>
        <a:bodyPr/>
        <a:lstStyle/>
        <a:p>
          <a:r>
            <a:rPr lang="en-US"/>
            <a:t>Space that will be become fully depreciated</a:t>
          </a:r>
        </a:p>
      </dgm:t>
    </dgm:pt>
    <dgm:pt modelId="{4BD8C11E-B9FA-49C9-9CA8-4737419671B3}" type="parTrans" cxnId="{ED2770EF-795A-414E-9DA3-A2790F83558B}">
      <dgm:prSet/>
      <dgm:spPr/>
      <dgm:t>
        <a:bodyPr/>
        <a:lstStyle/>
        <a:p>
          <a:endParaRPr lang="en-US"/>
        </a:p>
      </dgm:t>
    </dgm:pt>
    <dgm:pt modelId="{9198AF22-9C48-4F59-8DA6-A5128B5B749F}" type="sibTrans" cxnId="{ED2770EF-795A-414E-9DA3-A2790F83558B}">
      <dgm:prSet/>
      <dgm:spPr/>
      <dgm:t>
        <a:bodyPr/>
        <a:lstStyle/>
        <a:p>
          <a:endParaRPr lang="en-US"/>
        </a:p>
      </dgm:t>
    </dgm:pt>
    <dgm:pt modelId="{F807C981-6E06-412F-841D-A6B10DD99992}">
      <dgm:prSet/>
      <dgm:spPr/>
      <dgm:t>
        <a:bodyPr/>
        <a:lstStyle/>
        <a:p>
          <a:r>
            <a:rPr lang="en-US"/>
            <a:t>RES MTDC base increases over same years as projected costs</a:t>
          </a:r>
        </a:p>
      </dgm:t>
    </dgm:pt>
    <dgm:pt modelId="{2A658DBB-46C1-430E-971C-6F3B644641AA}" type="parTrans" cxnId="{3CA8497A-16F6-4587-A718-E9D95D58C02C}">
      <dgm:prSet/>
      <dgm:spPr/>
      <dgm:t>
        <a:bodyPr/>
        <a:lstStyle/>
        <a:p>
          <a:endParaRPr lang="en-US"/>
        </a:p>
      </dgm:t>
    </dgm:pt>
    <dgm:pt modelId="{B80F6D55-968E-4E6F-A810-D4427027DBAE}" type="sibTrans" cxnId="{3CA8497A-16F6-4587-A718-E9D95D58C02C}">
      <dgm:prSet/>
      <dgm:spPr/>
      <dgm:t>
        <a:bodyPr/>
        <a:lstStyle/>
        <a:p>
          <a:endParaRPr lang="en-US"/>
        </a:p>
      </dgm:t>
    </dgm:pt>
    <dgm:pt modelId="{6875B92B-B186-4C09-BC55-0372B4D8D6FB}">
      <dgm:prSet/>
      <dgm:spPr/>
      <dgm:t>
        <a:bodyPr/>
        <a:lstStyle/>
        <a:p>
          <a:r>
            <a:rPr lang="en-US"/>
            <a:t>Low Utility / Maintenance costs for new, more energy efficient buildings</a:t>
          </a:r>
        </a:p>
      </dgm:t>
    </dgm:pt>
    <dgm:pt modelId="{E6941196-CA80-4BA9-BE69-16B14AB48DF8}" type="parTrans" cxnId="{FE871EE9-A559-4380-850A-34EB8DFFF0FA}">
      <dgm:prSet/>
      <dgm:spPr/>
      <dgm:t>
        <a:bodyPr/>
        <a:lstStyle/>
        <a:p>
          <a:endParaRPr lang="en-US"/>
        </a:p>
      </dgm:t>
    </dgm:pt>
    <dgm:pt modelId="{5B8351EF-443C-4CED-825C-7A48AD34378C}" type="sibTrans" cxnId="{FE871EE9-A559-4380-850A-34EB8DFFF0FA}">
      <dgm:prSet/>
      <dgm:spPr/>
      <dgm:t>
        <a:bodyPr/>
        <a:lstStyle/>
        <a:p>
          <a:endParaRPr lang="en-US"/>
        </a:p>
      </dgm:t>
    </dgm:pt>
    <dgm:pt modelId="{7CA141A4-14B9-41AF-83D7-039E270EBBEA}" type="pres">
      <dgm:prSet presAssocID="{3636D8E7-22A5-4CC9-810D-E73463E1C48C}" presName="linear" presStyleCnt="0">
        <dgm:presLayoutVars>
          <dgm:animLvl val="lvl"/>
          <dgm:resizeHandles val="exact"/>
        </dgm:presLayoutVars>
      </dgm:prSet>
      <dgm:spPr/>
    </dgm:pt>
    <dgm:pt modelId="{031A79D7-3543-42BF-9442-821603EB961F}" type="pres">
      <dgm:prSet presAssocID="{E53FEB48-A723-4392-B955-AB1F988C61A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8776D06-FFEF-41FB-8C64-0FADE5415FA3}" type="pres">
      <dgm:prSet presAssocID="{300BF650-230E-46EB-AC9A-26F3627516CD}" presName="spacer" presStyleCnt="0"/>
      <dgm:spPr/>
    </dgm:pt>
    <dgm:pt modelId="{01861B1F-A9A1-4DB6-B05A-E066AB5C1263}" type="pres">
      <dgm:prSet presAssocID="{AB01EB15-94C9-4E64-B28E-6BC15B7B669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D26D47D-B97B-4E33-B86A-0A318D680957}" type="pres">
      <dgm:prSet presAssocID="{AB01EB15-94C9-4E64-B28E-6BC15B7B669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CCC5A01-F13E-4D18-B3EF-EA4AD05893DB}" type="presOf" srcId="{F807C981-6E06-412F-841D-A6B10DD99992}" destId="{3D26D47D-B97B-4E33-B86A-0A318D680957}" srcOrd="0" destOrd="2" presId="urn:microsoft.com/office/officeart/2005/8/layout/vList2"/>
    <dgm:cxn modelId="{3A8A4D2F-024D-44D5-81A2-CA5E365C28F9}" type="presOf" srcId="{16A22577-C113-4441-8BD0-88BA23B98219}" destId="{3D26D47D-B97B-4E33-B86A-0A318D680957}" srcOrd="0" destOrd="1" presId="urn:microsoft.com/office/officeart/2005/8/layout/vList2"/>
    <dgm:cxn modelId="{7492004B-DB8A-41AC-BE78-5A253E7813B4}" type="presOf" srcId="{E53FEB48-A723-4392-B955-AB1F988C61AD}" destId="{031A79D7-3543-42BF-9442-821603EB961F}" srcOrd="0" destOrd="0" presId="urn:microsoft.com/office/officeart/2005/8/layout/vList2"/>
    <dgm:cxn modelId="{8FD74670-48B6-4400-8B50-9E17A35C04B2}" srcId="{3636D8E7-22A5-4CC9-810D-E73463E1C48C}" destId="{AB01EB15-94C9-4E64-B28E-6BC15B7B669F}" srcOrd="1" destOrd="0" parTransId="{33782195-3B3A-46AA-97B3-0BF85B808376}" sibTransId="{73966B17-F3D4-4B85-90A1-D3C5662ADC4E}"/>
    <dgm:cxn modelId="{71CE7B53-90CD-4965-87BC-04C20D855C8E}" srcId="{AB01EB15-94C9-4E64-B28E-6BC15B7B669F}" destId="{C780CA2F-7852-4333-9973-7088A9607F09}" srcOrd="0" destOrd="0" parTransId="{4D2C8D09-739D-42D5-9144-FB944C806E1E}" sibTransId="{5B429658-E02E-4E26-A518-2120981CF0A5}"/>
    <dgm:cxn modelId="{3CA8497A-16F6-4587-A718-E9D95D58C02C}" srcId="{AB01EB15-94C9-4E64-B28E-6BC15B7B669F}" destId="{F807C981-6E06-412F-841D-A6B10DD99992}" srcOrd="2" destOrd="0" parTransId="{2A658DBB-46C1-430E-971C-6F3B644641AA}" sibTransId="{B80F6D55-968E-4E6F-A810-D4427027DBAE}"/>
    <dgm:cxn modelId="{FAE2867F-6512-4123-ABC5-B7100E83CB9C}" srcId="{3636D8E7-22A5-4CC9-810D-E73463E1C48C}" destId="{E53FEB48-A723-4392-B955-AB1F988C61AD}" srcOrd="0" destOrd="0" parTransId="{8E311128-21EA-4D7C-AB72-9099D62FD2F8}" sibTransId="{300BF650-230E-46EB-AC9A-26F3627516CD}"/>
    <dgm:cxn modelId="{ACAC9DA3-580D-448A-95D7-BB5C291A2B72}" type="presOf" srcId="{3636D8E7-22A5-4CC9-810D-E73463E1C48C}" destId="{7CA141A4-14B9-41AF-83D7-039E270EBBEA}" srcOrd="0" destOrd="0" presId="urn:microsoft.com/office/officeart/2005/8/layout/vList2"/>
    <dgm:cxn modelId="{044F1AD8-0741-49C4-822D-4D56B91FDFCE}" type="presOf" srcId="{C780CA2F-7852-4333-9973-7088A9607F09}" destId="{3D26D47D-B97B-4E33-B86A-0A318D680957}" srcOrd="0" destOrd="0" presId="urn:microsoft.com/office/officeart/2005/8/layout/vList2"/>
    <dgm:cxn modelId="{15B758E7-93CA-4118-A94C-207F4CCC936A}" type="presOf" srcId="{AB01EB15-94C9-4E64-B28E-6BC15B7B669F}" destId="{01861B1F-A9A1-4DB6-B05A-E066AB5C1263}" srcOrd="0" destOrd="0" presId="urn:microsoft.com/office/officeart/2005/8/layout/vList2"/>
    <dgm:cxn modelId="{FE871EE9-A559-4380-850A-34EB8DFFF0FA}" srcId="{AB01EB15-94C9-4E64-B28E-6BC15B7B669F}" destId="{6875B92B-B186-4C09-BC55-0372B4D8D6FB}" srcOrd="3" destOrd="0" parTransId="{E6941196-CA80-4BA9-BE69-16B14AB48DF8}" sibTransId="{5B8351EF-443C-4CED-825C-7A48AD34378C}"/>
    <dgm:cxn modelId="{D16F13EF-1828-4F3B-B11E-5D358F4F1DDF}" type="presOf" srcId="{6875B92B-B186-4C09-BC55-0372B4D8D6FB}" destId="{3D26D47D-B97B-4E33-B86A-0A318D680957}" srcOrd="0" destOrd="3" presId="urn:microsoft.com/office/officeart/2005/8/layout/vList2"/>
    <dgm:cxn modelId="{ED2770EF-795A-414E-9DA3-A2790F83558B}" srcId="{AB01EB15-94C9-4E64-B28E-6BC15B7B669F}" destId="{16A22577-C113-4441-8BD0-88BA23B98219}" srcOrd="1" destOrd="0" parTransId="{4BD8C11E-B9FA-49C9-9CA8-4737419671B3}" sibTransId="{9198AF22-9C48-4F59-8DA6-A5128B5B749F}"/>
    <dgm:cxn modelId="{F483467D-FF13-4EAC-862D-1DC4114507F7}" type="presParOf" srcId="{7CA141A4-14B9-41AF-83D7-039E270EBBEA}" destId="{031A79D7-3543-42BF-9442-821603EB961F}" srcOrd="0" destOrd="0" presId="urn:microsoft.com/office/officeart/2005/8/layout/vList2"/>
    <dgm:cxn modelId="{F52E60F0-D694-4964-8CC2-E3EFF5065EB8}" type="presParOf" srcId="{7CA141A4-14B9-41AF-83D7-039E270EBBEA}" destId="{A8776D06-FFEF-41FB-8C64-0FADE5415FA3}" srcOrd="1" destOrd="0" presId="urn:microsoft.com/office/officeart/2005/8/layout/vList2"/>
    <dgm:cxn modelId="{9353C6D2-050C-4DF2-BB53-0AFCEB61479C}" type="presParOf" srcId="{7CA141A4-14B9-41AF-83D7-039E270EBBEA}" destId="{01861B1F-A9A1-4DB6-B05A-E066AB5C1263}" srcOrd="2" destOrd="0" presId="urn:microsoft.com/office/officeart/2005/8/layout/vList2"/>
    <dgm:cxn modelId="{054FC777-1CF0-4231-B1DE-E273AB5B5F7C}" type="presParOf" srcId="{7CA141A4-14B9-41AF-83D7-039E270EBBEA}" destId="{3D26D47D-B97B-4E33-B86A-0A318D6809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2C1A7-5284-4E73-B323-E0346998BEFE}">
      <dsp:nvSpPr>
        <dsp:cNvPr id="0" name=""/>
        <dsp:cNvSpPr/>
      </dsp:nvSpPr>
      <dsp:spPr>
        <a:xfrm>
          <a:off x="1531144" y="0"/>
          <a:ext cx="3962400" cy="39624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0AA6E43-12BD-4591-9739-5569D16456D0}">
      <dsp:nvSpPr>
        <dsp:cNvPr id="0" name=""/>
        <dsp:cNvSpPr/>
      </dsp:nvSpPr>
      <dsp:spPr>
        <a:xfrm>
          <a:off x="1788700" y="257556"/>
          <a:ext cx="1584960" cy="15849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Vital for obtaining optimal rates during the 2 to 4 years life to the F&amp;A Agreement</a:t>
          </a:r>
          <a:endParaRPr lang="en-US" sz="1300" kern="1200" dirty="0"/>
        </a:p>
      </dsp:txBody>
      <dsp:txXfrm>
        <a:off x="1866071" y="334927"/>
        <a:ext cx="1430218" cy="1430218"/>
      </dsp:txXfrm>
    </dsp:sp>
    <dsp:sp modelId="{F9010437-3EA4-4F27-9E1E-8366D3F4F0B0}">
      <dsp:nvSpPr>
        <dsp:cNvPr id="0" name=""/>
        <dsp:cNvSpPr/>
      </dsp:nvSpPr>
      <dsp:spPr>
        <a:xfrm>
          <a:off x="3651028" y="257556"/>
          <a:ext cx="1584960" cy="15849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Potential increase of negotiated rates by 1 to 4 “points” (or, more)</a:t>
          </a:r>
          <a:endParaRPr lang="en-US" sz="1300" kern="1200" dirty="0"/>
        </a:p>
      </dsp:txBody>
      <dsp:txXfrm>
        <a:off x="3728399" y="334927"/>
        <a:ext cx="1430218" cy="1430218"/>
      </dsp:txXfrm>
    </dsp:sp>
    <dsp:sp modelId="{3B11554C-9BE8-43DA-9DBD-C85E9943E74D}">
      <dsp:nvSpPr>
        <dsp:cNvPr id="0" name=""/>
        <dsp:cNvSpPr/>
      </dsp:nvSpPr>
      <dsp:spPr>
        <a:xfrm>
          <a:off x="1788700" y="2119884"/>
          <a:ext cx="1584960" cy="15849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Universities should be reimbursed for new, expensive Research building costs</a:t>
          </a:r>
          <a:endParaRPr lang="en-US" sz="1300" kern="1200" dirty="0"/>
        </a:p>
      </dsp:txBody>
      <dsp:txXfrm>
        <a:off x="1866071" y="2197255"/>
        <a:ext cx="1430218" cy="1430218"/>
      </dsp:txXfrm>
    </dsp:sp>
    <dsp:sp modelId="{16B20600-190E-4BF1-8C4B-F08578AA76F4}">
      <dsp:nvSpPr>
        <dsp:cNvPr id="0" name=""/>
        <dsp:cNvSpPr/>
      </dsp:nvSpPr>
      <dsp:spPr>
        <a:xfrm>
          <a:off x="3651028" y="2086893"/>
          <a:ext cx="1584960" cy="1650941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Facilities Cost Projection Proposals (FCPP) are Allowable under Federal Regulations</a:t>
          </a:r>
          <a:endParaRPr lang="en-US" sz="1300" kern="1200" dirty="0"/>
        </a:p>
      </dsp:txBody>
      <dsp:txXfrm>
        <a:off x="3728399" y="2164264"/>
        <a:ext cx="1430218" cy="1496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3C2F3-C64B-47AB-A4A6-2675432C174E}">
      <dsp:nvSpPr>
        <dsp:cNvPr id="0" name=""/>
        <dsp:cNvSpPr/>
      </dsp:nvSpPr>
      <dsp:spPr>
        <a:xfrm>
          <a:off x="0" y="75195"/>
          <a:ext cx="7024687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 Summary worksheet MUST be submitted</a:t>
          </a:r>
        </a:p>
      </dsp:txBody>
      <dsp:txXfrm>
        <a:off x="22246" y="97441"/>
        <a:ext cx="6980195" cy="411223"/>
      </dsp:txXfrm>
    </dsp:sp>
    <dsp:sp modelId="{0BDD2D35-FEE8-443F-B11A-3DA8325BABED}">
      <dsp:nvSpPr>
        <dsp:cNvPr id="0" name=""/>
        <dsp:cNvSpPr/>
      </dsp:nvSpPr>
      <dsp:spPr>
        <a:xfrm>
          <a:off x="0" y="530910"/>
          <a:ext cx="7024687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03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Supplementary information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Total project construction costs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Estimated Occupancy dates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Estimated Useful lives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Estimated Usage (e.g., RES Labs)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Academic department and research protocols in space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Total usable Sq Ft of each new facility / amount for RES</a:t>
          </a:r>
        </a:p>
      </dsp:txBody>
      <dsp:txXfrm>
        <a:off x="0" y="530910"/>
        <a:ext cx="7024687" cy="1809180"/>
      </dsp:txXfrm>
    </dsp:sp>
    <dsp:sp modelId="{5F2B9704-F079-46DB-8BD3-894AF1F0EAE8}">
      <dsp:nvSpPr>
        <dsp:cNvPr id="0" name=""/>
        <dsp:cNvSpPr/>
      </dsp:nvSpPr>
      <dsp:spPr>
        <a:xfrm>
          <a:off x="0" y="2340090"/>
          <a:ext cx="7024687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Projections of RES MTDC base growth over period</a:t>
          </a:r>
        </a:p>
      </dsp:txBody>
      <dsp:txXfrm>
        <a:off x="22246" y="2362336"/>
        <a:ext cx="6980195" cy="411223"/>
      </dsp:txXfrm>
    </dsp:sp>
    <dsp:sp modelId="{BF313E96-107D-4668-A9B7-3F36A197A259}">
      <dsp:nvSpPr>
        <dsp:cNvPr id="0" name=""/>
        <dsp:cNvSpPr/>
      </dsp:nvSpPr>
      <dsp:spPr>
        <a:xfrm>
          <a:off x="0" y="2795805"/>
          <a:ext cx="7024687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03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Based on the average increases over last 5 years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Need to explain if different data is used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Should reflect increase associated with new faculty / new grants</a:t>
          </a:r>
        </a:p>
      </dsp:txBody>
      <dsp:txXfrm>
        <a:off x="0" y="2795805"/>
        <a:ext cx="7024687" cy="786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EBD5F-3C58-4C80-A263-E26607ADD983}">
      <dsp:nvSpPr>
        <dsp:cNvPr id="0" name=""/>
        <dsp:cNvSpPr/>
      </dsp:nvSpPr>
      <dsp:spPr>
        <a:xfrm>
          <a:off x="0" y="1310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FCPP’s should be submitted at same time as F&amp;A Proposals, but as separate Proposal</a:t>
          </a:r>
        </a:p>
      </dsp:txBody>
      <dsp:txXfrm>
        <a:off x="26933" y="28243"/>
        <a:ext cx="7185134" cy="497862"/>
      </dsp:txXfrm>
    </dsp:sp>
    <dsp:sp modelId="{112476F5-36A8-47FC-830D-49545650480B}">
      <dsp:nvSpPr>
        <dsp:cNvPr id="0" name=""/>
        <dsp:cNvSpPr/>
      </dsp:nvSpPr>
      <dsp:spPr>
        <a:xfrm>
          <a:off x="0" y="545805"/>
          <a:ext cx="7239000" cy="228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May submit after F&amp;A Proposal, but need explanation to CAS</a:t>
          </a:r>
        </a:p>
      </dsp:txBody>
      <dsp:txXfrm>
        <a:off x="0" y="545805"/>
        <a:ext cx="7239000" cy="228781"/>
      </dsp:txXfrm>
    </dsp:sp>
    <dsp:sp modelId="{4661FDDB-BAAB-4C2D-BEBF-C3A2EA152EE7}">
      <dsp:nvSpPr>
        <dsp:cNvPr id="0" name=""/>
        <dsp:cNvSpPr/>
      </dsp:nvSpPr>
      <dsp:spPr>
        <a:xfrm>
          <a:off x="0" y="783025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Must contain sufficient detail and support to allow CAS to make a determination as to Allowability</a:t>
          </a:r>
        </a:p>
      </dsp:txBody>
      <dsp:txXfrm>
        <a:off x="26933" y="809958"/>
        <a:ext cx="7185134" cy="497862"/>
      </dsp:txXfrm>
    </dsp:sp>
    <dsp:sp modelId="{CAC57693-95F0-4213-99DC-F068E9C56455}">
      <dsp:nvSpPr>
        <dsp:cNvPr id="0" name=""/>
        <dsp:cNvSpPr/>
      </dsp:nvSpPr>
      <dsp:spPr>
        <a:xfrm>
          <a:off x="0" y="1344304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Assets “in planning” are NOT acceptable </a:t>
          </a:r>
        </a:p>
      </dsp:txBody>
      <dsp:txXfrm>
        <a:off x="26933" y="1371237"/>
        <a:ext cx="7185134" cy="497862"/>
      </dsp:txXfrm>
    </dsp:sp>
    <dsp:sp modelId="{1CD51123-644F-4606-9970-8A67E450EDE0}">
      <dsp:nvSpPr>
        <dsp:cNvPr id="0" name=""/>
        <dsp:cNvSpPr/>
      </dsp:nvSpPr>
      <dsp:spPr>
        <a:xfrm>
          <a:off x="0" y="1899423"/>
          <a:ext cx="7239000" cy="228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MUST be under construction / Financing arrangements in place</a:t>
          </a:r>
        </a:p>
      </dsp:txBody>
      <dsp:txXfrm>
        <a:off x="0" y="1899423"/>
        <a:ext cx="7239000" cy="228781"/>
      </dsp:txXfrm>
    </dsp:sp>
    <dsp:sp modelId="{89F45617-93A7-4189-8C0C-69F6201EDE31}">
      <dsp:nvSpPr>
        <dsp:cNvPr id="0" name=""/>
        <dsp:cNvSpPr/>
      </dsp:nvSpPr>
      <dsp:spPr>
        <a:xfrm>
          <a:off x="0" y="2128204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Project cost must be identified by category including Depreciation, interest </a:t>
          </a:r>
        </a:p>
      </dsp:txBody>
      <dsp:txXfrm>
        <a:off x="26933" y="2155137"/>
        <a:ext cx="7185134" cy="497862"/>
      </dsp:txXfrm>
    </dsp:sp>
    <dsp:sp modelId="{192773E2-913B-4CF9-9970-4A4C683AC0CE}">
      <dsp:nvSpPr>
        <dsp:cNvPr id="0" name=""/>
        <dsp:cNvSpPr/>
      </dsp:nvSpPr>
      <dsp:spPr>
        <a:xfrm>
          <a:off x="0" y="2694079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Facilities cost increases after the CAS rate position has been submitted or during negotiations will NOT be accepted</a:t>
          </a:r>
        </a:p>
      </dsp:txBody>
      <dsp:txXfrm>
        <a:off x="26933" y="2721012"/>
        <a:ext cx="7185134" cy="497862"/>
      </dsp:txXfrm>
    </dsp:sp>
    <dsp:sp modelId="{1972BCC7-326B-4221-8AFC-9D318F27ED2D}">
      <dsp:nvSpPr>
        <dsp:cNvPr id="0" name=""/>
        <dsp:cNvSpPr/>
      </dsp:nvSpPr>
      <dsp:spPr>
        <a:xfrm>
          <a:off x="0" y="3259954"/>
          <a:ext cx="7239000" cy="551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“Projections are NOT a given or a right”</a:t>
          </a:r>
        </a:p>
      </dsp:txBody>
      <dsp:txXfrm>
        <a:off x="26933" y="3286887"/>
        <a:ext cx="7185134" cy="497862"/>
      </dsp:txXfrm>
    </dsp:sp>
    <dsp:sp modelId="{CB558AE0-9DA8-49D9-B4DD-04A956D4A2F0}">
      <dsp:nvSpPr>
        <dsp:cNvPr id="0" name=""/>
        <dsp:cNvSpPr/>
      </dsp:nvSpPr>
      <dsp:spPr>
        <a:xfrm>
          <a:off x="0" y="3804449"/>
          <a:ext cx="7239000" cy="228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“Cost must be specifically identified and properly documented”</a:t>
          </a:r>
        </a:p>
      </dsp:txBody>
      <dsp:txXfrm>
        <a:off x="0" y="3804449"/>
        <a:ext cx="7239000" cy="228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60E42-6D2E-4A76-BAC5-E1A71AE530D0}">
      <dsp:nvSpPr>
        <dsp:cNvPr id="0" name=""/>
        <dsp:cNvSpPr/>
      </dsp:nvSpPr>
      <dsp:spPr>
        <a:xfrm>
          <a:off x="0" y="3148"/>
          <a:ext cx="7543800" cy="756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Costs must project into FY’s where facilities are complete &amp; occupied</a:t>
          </a:r>
        </a:p>
      </dsp:txBody>
      <dsp:txXfrm>
        <a:off x="36928" y="40076"/>
        <a:ext cx="7469944" cy="682613"/>
      </dsp:txXfrm>
    </dsp:sp>
    <dsp:sp modelId="{66710A65-C76C-43B9-BB03-EFA4C8C4B326}">
      <dsp:nvSpPr>
        <dsp:cNvPr id="0" name=""/>
        <dsp:cNvSpPr/>
      </dsp:nvSpPr>
      <dsp:spPr>
        <a:xfrm>
          <a:off x="0" y="771868"/>
          <a:ext cx="7543800" cy="756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Determine how Vacated Space is treated</a:t>
          </a:r>
        </a:p>
      </dsp:txBody>
      <dsp:txXfrm>
        <a:off x="36928" y="808796"/>
        <a:ext cx="7469944" cy="682613"/>
      </dsp:txXfrm>
    </dsp:sp>
    <dsp:sp modelId="{BAEEF2BB-F64E-4672-AF0F-19BDD5919C6F}">
      <dsp:nvSpPr>
        <dsp:cNvPr id="0" name=""/>
        <dsp:cNvSpPr/>
      </dsp:nvSpPr>
      <dsp:spPr>
        <a:xfrm>
          <a:off x="0" y="1540589"/>
          <a:ext cx="7543800" cy="756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Compare F&amp;A Proposal MTDC base/RES SF to Projected MTDC/SF</a:t>
          </a:r>
        </a:p>
      </dsp:txBody>
      <dsp:txXfrm>
        <a:off x="36928" y="1577517"/>
        <a:ext cx="7469944" cy="682613"/>
      </dsp:txXfrm>
    </dsp:sp>
    <dsp:sp modelId="{C2423C73-4C89-464F-B969-BC7A922163C2}">
      <dsp:nvSpPr>
        <dsp:cNvPr id="0" name=""/>
        <dsp:cNvSpPr/>
      </dsp:nvSpPr>
      <dsp:spPr>
        <a:xfrm>
          <a:off x="0" y="2297059"/>
          <a:ext cx="7543800" cy="1444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If projected MTDC base per projected SF significantly Decreases, CAS will question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Ratio of Increase in space to the Increase in the MTDC base should be comparatively similar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Some “Decompression” may be considered (e.g., researchers doing same amount of grants but in more space)</a:t>
          </a:r>
        </a:p>
      </dsp:txBody>
      <dsp:txXfrm>
        <a:off x="0" y="2297059"/>
        <a:ext cx="7543800" cy="14440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A79D7-3543-42BF-9442-821603EB961F}">
      <dsp:nvSpPr>
        <dsp:cNvPr id="0" name=""/>
        <dsp:cNvSpPr/>
      </dsp:nvSpPr>
      <dsp:spPr>
        <a:xfrm>
          <a:off x="0" y="5937"/>
          <a:ext cx="76200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CAS reviews for “Offsetting factors”</a:t>
          </a:r>
        </a:p>
      </dsp:txBody>
      <dsp:txXfrm>
        <a:off x="29271" y="35208"/>
        <a:ext cx="7561458" cy="541083"/>
      </dsp:txXfrm>
    </dsp:sp>
    <dsp:sp modelId="{01861B1F-A9A1-4DB6-B05A-E066AB5C1263}">
      <dsp:nvSpPr>
        <dsp:cNvPr id="0" name=""/>
        <dsp:cNvSpPr/>
      </dsp:nvSpPr>
      <dsp:spPr>
        <a:xfrm>
          <a:off x="0" y="677562"/>
          <a:ext cx="76200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Could decrease University FCPP if:</a:t>
          </a:r>
        </a:p>
      </dsp:txBody>
      <dsp:txXfrm>
        <a:off x="29271" y="706833"/>
        <a:ext cx="7561458" cy="541083"/>
      </dsp:txXfrm>
    </dsp:sp>
    <dsp:sp modelId="{3D26D47D-B97B-4E33-B86A-0A318D680957}">
      <dsp:nvSpPr>
        <dsp:cNvPr id="0" name=""/>
        <dsp:cNvSpPr/>
      </dsp:nvSpPr>
      <dsp:spPr>
        <a:xfrm>
          <a:off x="0" y="1277187"/>
          <a:ext cx="7620000" cy="2225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Amount of old space being vacated and no longer used for 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Space that will be become fully depreciated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RES MTDC base increases over same years as projected costs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Low Utility / Maintenance costs for new, more energy efficient buildings</a:t>
          </a:r>
        </a:p>
      </dsp:txBody>
      <dsp:txXfrm>
        <a:off x="0" y="1277187"/>
        <a:ext cx="7620000" cy="2225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761EB7-ECD4-4F0D-AC2E-3C75856645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B51B1-88C1-43BC-B6FE-E7AA703562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BB7378-C6A7-436C-B65B-12A5FB203917}" type="datetimeFigureOut">
              <a:rPr lang="en-US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56D1A-869F-4FED-AE13-5A9DED224A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37BD0-034C-4AAC-A8FF-5FC111FCAC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DFF4DEE0-BFD5-442B-B871-105103E0BF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196FD8D-7261-45BF-892C-D876DBE3F27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DEFB82-7418-45BD-B875-894C7C0EC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EFB82-7418-45BD-B875-894C7C0EC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94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EFB82-7418-45BD-B875-894C7C0ECA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02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EFB82-7418-45BD-B875-894C7C0ECA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84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EFB82-7418-45BD-B875-894C7C0ECA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70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EFB82-7418-45BD-B875-894C7C0ECA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4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>
            <a:extLst>
              <a:ext uri="{FF2B5EF4-FFF2-40B4-BE49-F238E27FC236}">
                <a16:creationId xmlns:a16="http://schemas.microsoft.com/office/drawing/2014/main" id="{799433B8-4C78-4E43-BC5B-9722C9E1879B}"/>
              </a:ext>
            </a:extLst>
          </p:cNvPr>
          <p:cNvGrpSpPr>
            <a:grpSpLocks/>
          </p:cNvGrpSpPr>
          <p:nvPr/>
        </p:nvGrpSpPr>
        <p:grpSpPr bwMode="auto">
          <a:xfrm>
            <a:off x="-382588" y="-228600"/>
            <a:ext cx="9932988" cy="7086600"/>
            <a:chOff x="-382404" y="-228600"/>
            <a:chExt cx="9932332" cy="7086600"/>
          </a:xfrm>
        </p:grpSpPr>
        <p:grpSp>
          <p:nvGrpSpPr>
            <p:cNvPr id="5" name="Group 44">
              <a:extLst>
                <a:ext uri="{FF2B5EF4-FFF2-40B4-BE49-F238E27FC236}">
                  <a16:creationId xmlns:a16="http://schemas.microsoft.com/office/drawing/2014/main" id="{6E55F4AF-DDB0-4590-9557-CE938DD1C4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228600"/>
              <a:ext cx="9144000" cy="7086600"/>
              <a:chOff x="0" y="-228600"/>
              <a:chExt cx="9144000" cy="7086600"/>
            </a:xfrm>
          </p:grpSpPr>
          <p:grpSp>
            <p:nvGrpSpPr>
              <p:cNvPr id="28" name="Group 4">
                <a:extLst>
                  <a:ext uri="{FF2B5EF4-FFF2-40B4-BE49-F238E27FC236}">
                    <a16:creationId xmlns:a16="http://schemas.microsoft.com/office/drawing/2014/main" id="{3C46849D-F646-4865-9145-12A2585DF1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52F95621-A0D5-4533-BDEF-CFC5D6EA43B3}"/>
                    </a:ext>
                  </a:extLst>
                </p:cNvPr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1" name="Rectangle 2">
                  <a:extLst>
                    <a:ext uri="{FF2B5EF4-FFF2-40B4-BE49-F238E27FC236}">
                      <a16:creationId xmlns:a16="http://schemas.microsoft.com/office/drawing/2014/main" id="{76F2DD80-4B40-4AB1-95DC-1ACA18D84083}"/>
                    </a:ext>
                  </a:extLst>
                </p:cNvPr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3">
                  <a:extLst>
                    <a:ext uri="{FF2B5EF4-FFF2-40B4-BE49-F238E27FC236}">
                      <a16:creationId xmlns:a16="http://schemas.microsoft.com/office/drawing/2014/main" id="{5E5DDDDC-E580-45EE-ACD1-81EF48D7DB73}"/>
                    </a:ext>
                  </a:extLst>
                </p:cNvPr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>
                <a:extLst>
                  <a:ext uri="{FF2B5EF4-FFF2-40B4-BE49-F238E27FC236}">
                    <a16:creationId xmlns:a16="http://schemas.microsoft.com/office/drawing/2014/main" id="{DF426414-12B5-4CFE-AE1A-6A82645E5D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2406" y="-228600"/>
                <a:ext cx="2514434" cy="7086600"/>
                <a:chOff x="-504" y="-228600"/>
                <a:chExt cx="2514434" cy="7086600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7898F297-E78E-47B6-9FA7-332C597ABEA1}"/>
                    </a:ext>
                  </a:extLst>
                </p:cNvPr>
                <p:cNvSpPr/>
                <p:nvPr/>
              </p:nvSpPr>
              <p:spPr>
                <a:xfrm>
                  <a:off x="913836" y="-22860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F2B77278-40AB-4BE6-BBC0-F2D9C94B3743}"/>
                    </a:ext>
                  </a:extLst>
                </p:cNvPr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9C1E4E93-D215-4B8A-BEB9-54CE505D54DB}"/>
                    </a:ext>
                  </a:extLst>
                </p:cNvPr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>
                <a:extLst>
                  <a:ext uri="{FF2B5EF4-FFF2-40B4-BE49-F238E27FC236}">
                    <a16:creationId xmlns:a16="http://schemas.microsoft.com/office/drawing/2014/main" id="{00D92072-F8AE-43B8-91E7-D7EAB263ED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64B31C3A-8214-49E4-A9EC-79651AF5C942}"/>
                    </a:ext>
                  </a:extLst>
                </p:cNvPr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42D66F7-0629-4E49-A568-4CB093ED5789}"/>
                    </a:ext>
                  </a:extLst>
                </p:cNvPr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C2B38AF-D9E8-49D9-984E-A39E8CC93506}"/>
                    </a:ext>
                  </a:extLst>
                </p:cNvPr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235A8CE-6384-42D9-9D1E-E04DED6C3889}"/>
                  </a:ext>
                </a:extLst>
              </p:cNvPr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5C69563-8EAA-4E3D-A863-1180FCBA532C}"/>
                  </a:ext>
                </a:extLst>
              </p:cNvPr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5952914-ACBF-4444-827C-D7B3CC07D7EF}"/>
                  </a:ext>
                </a:extLst>
              </p:cNvPr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" name="Freeform 62">
              <a:extLst>
                <a:ext uri="{FF2B5EF4-FFF2-40B4-BE49-F238E27FC236}">
                  <a16:creationId xmlns:a16="http://schemas.microsoft.com/office/drawing/2014/main" id="{2B310332-252E-47B8-A416-8D6371C076F6}"/>
                </a:ext>
              </a:extLst>
            </p:cNvPr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A4B0E6D5-A8B6-4DA0-9F1B-05E8B8E054D8}"/>
                </a:ext>
              </a:extLst>
            </p:cNvPr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64">
              <a:extLst>
                <a:ext uri="{FF2B5EF4-FFF2-40B4-BE49-F238E27FC236}">
                  <a16:creationId xmlns:a16="http://schemas.microsoft.com/office/drawing/2014/main" id="{D40CBA09-D0E9-4A59-AC7F-2830935D11C4}"/>
                </a:ext>
              </a:extLst>
            </p:cNvPr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66">
              <a:extLst>
                <a:ext uri="{FF2B5EF4-FFF2-40B4-BE49-F238E27FC236}">
                  <a16:creationId xmlns:a16="http://schemas.microsoft.com/office/drawing/2014/main" id="{C3CED930-1EDA-41E0-8700-21324161DE9F}"/>
                </a:ext>
              </a:extLst>
            </p:cNvPr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67">
              <a:extLst>
                <a:ext uri="{FF2B5EF4-FFF2-40B4-BE49-F238E27FC236}">
                  <a16:creationId xmlns:a16="http://schemas.microsoft.com/office/drawing/2014/main" id="{B9E272D1-B019-40A8-A7EA-7E2FD0E50CFA}"/>
                </a:ext>
              </a:extLst>
            </p:cNvPr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04D5C26B-E92D-4444-A301-E52B3AF0DC59}"/>
                </a:ext>
              </a:extLst>
            </p:cNvPr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B08CA5FA-07AE-4EE0-BADD-2D8EDE9BD5F9}"/>
                </a:ext>
              </a:extLst>
            </p:cNvPr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B708E48D-69BE-4373-8077-8DDA47BC0811}"/>
                </a:ext>
              </a:extLst>
            </p:cNvPr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E80B5E58-76B9-44F4-90EA-2A8340AFE6C0}"/>
                </a:ext>
              </a:extLst>
            </p:cNvPr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E3D6F47A-B2EE-4AB0-BC1E-8A6F80FFDC5E}"/>
                </a:ext>
              </a:extLst>
            </p:cNvPr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Freeform 73">
              <a:extLst>
                <a:ext uri="{FF2B5EF4-FFF2-40B4-BE49-F238E27FC236}">
                  <a16:creationId xmlns:a16="http://schemas.microsoft.com/office/drawing/2014/main" id="{2FE6E17E-6F1E-411D-930D-4D885E72004D}"/>
                </a:ext>
              </a:extLst>
            </p:cNvPr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BD7FD988-9B7E-4609-B050-F25174C3682F}"/>
                </a:ext>
              </a:extLst>
            </p:cNvPr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0A4C9950-AF58-4A62-8E2D-A0F166AAD18D}"/>
                </a:ext>
              </a:extLst>
            </p:cNvPr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5FC23A63-3DE5-4C05-B607-2B62FBC82B48}"/>
                </a:ext>
              </a:extLst>
            </p:cNvPr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717D90CC-CE21-44B5-9691-0D6833F4D405}"/>
                </a:ext>
              </a:extLst>
            </p:cNvPr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ABE37BB1-0318-42F1-BF88-C2A8B2D99978}"/>
                </a:ext>
              </a:extLst>
            </p:cNvPr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D346D90A-900B-465F-85E5-CDE5CC985F8D}"/>
                </a:ext>
              </a:extLst>
            </p:cNvPr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9A495D6B-9EE4-4E93-99AA-0321D4D62D02}"/>
                </a:ext>
              </a:extLst>
            </p:cNvPr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29A785AC-1384-49BC-8149-7AEABF95F087}"/>
                </a:ext>
              </a:extLst>
            </p:cNvPr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25B557CD-4E91-4335-80EA-75566DD1A7C8}"/>
                </a:ext>
              </a:extLst>
            </p:cNvPr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Freeform 83">
              <a:extLst>
                <a:ext uri="{FF2B5EF4-FFF2-40B4-BE49-F238E27FC236}">
                  <a16:creationId xmlns:a16="http://schemas.microsoft.com/office/drawing/2014/main" id="{51A460E4-978B-4968-BDD3-2D6ACA778E79}"/>
                </a:ext>
              </a:extLst>
            </p:cNvPr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84">
              <a:extLst>
                <a:ext uri="{FF2B5EF4-FFF2-40B4-BE49-F238E27FC236}">
                  <a16:creationId xmlns:a16="http://schemas.microsoft.com/office/drawing/2014/main" id="{EA2A3963-A68B-4A1F-9947-2B8B33CD2123}"/>
                </a:ext>
              </a:extLst>
            </p:cNvPr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5C2880D3-0B45-42C3-A6C4-CFBFB7834DC5}"/>
              </a:ext>
            </a:extLst>
          </p:cNvPr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BCF7FC7-5BF5-4A8A-8791-9CA75C804F6F}"/>
              </a:ext>
            </a:extLst>
          </p:cNvPr>
          <p:cNvSpPr/>
          <p:nvPr/>
        </p:nvSpPr>
        <p:spPr>
          <a:xfrm>
            <a:off x="4649788" y="-22225"/>
            <a:ext cx="3505200" cy="1622425"/>
          </a:xfrm>
          <a:prstGeom prst="rect">
            <a:avLst/>
          </a:prstGeom>
          <a:gradFill>
            <a:gsLst>
              <a:gs pos="83750">
                <a:srgbClr val="464DD2"/>
              </a:gs>
              <a:gs pos="67500">
                <a:srgbClr val="CBD3E9"/>
              </a:gs>
              <a:gs pos="8000">
                <a:srgbClr val="ACB5BE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5400000" scaled="1"/>
          </a:gradFill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en-US" b="1" dirty="0">
              <a:solidFill>
                <a:srgbClr val="000080"/>
              </a:solidFill>
              <a:latin typeface="Wide Latin" pitchFamily="18" charset="0"/>
            </a:endParaRPr>
          </a:p>
          <a:p>
            <a:pPr eaLnBrk="1" hangingPunct="1">
              <a:defRPr/>
            </a:pPr>
            <a:endParaRPr lang="en-US" altLang="en-US" b="1" dirty="0">
              <a:solidFill>
                <a:srgbClr val="000080"/>
              </a:solidFill>
              <a:latin typeface="Wide Latin" pitchFamily="18" charset="0"/>
            </a:endParaRPr>
          </a:p>
          <a:p>
            <a:pPr algn="r" eaLnBrk="1" hangingPunct="1">
              <a:defRPr/>
            </a:pPr>
            <a:br>
              <a:rPr lang="en-US" altLang="en-US" b="1" dirty="0">
                <a:solidFill>
                  <a:srgbClr val="000080"/>
                </a:solidFill>
              </a:rPr>
            </a:br>
            <a:endParaRPr lang="en-US" altLang="en-US" dirty="0">
              <a:solidFill>
                <a:srgbClr val="00008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0BF3941-E010-45CE-9B02-195E5244661D}"/>
              </a:ext>
            </a:extLst>
          </p:cNvPr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02F60-8C3D-452D-BD61-1379D86B04FA}"/>
              </a:ext>
            </a:extLst>
          </p:cNvPr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47" name="Picture 126">
            <a:extLst>
              <a:ext uri="{FF2B5EF4-FFF2-40B4-BE49-F238E27FC236}">
                <a16:creationId xmlns:a16="http://schemas.microsoft.com/office/drawing/2014/main" id="{65F13857-3957-4FEB-B0F2-664ADE4F6D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525" y="-22225"/>
            <a:ext cx="4206875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362200"/>
            <a:ext cx="3319385" cy="23876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7834" y="5065630"/>
            <a:ext cx="3004046" cy="589756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en-US"/>
              <a:t>Click to edit Master subtitle style</a:t>
            </a:r>
            <a:endParaRPr lang="en-US" altLang="en-US" dirty="0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id="{9C2786D9-D248-4D7C-A292-EB46A101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  <a:prstGeom prst="rect">
            <a:avLst/>
          </a:prstGeom>
        </p:spPr>
        <p:txBody>
          <a:bodyPr anchor="b"/>
          <a:lstStyle>
            <a:lvl1pPr algn="l" eaLnBrk="1" hangingPunct="1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4CD2D26-93B9-4BE0-9114-B7A1DACB9FCB}" type="datetimeFigureOut">
              <a:rPr lang="en-US"/>
              <a:pPr>
                <a:defRPr/>
              </a:pPr>
              <a:t>10/21/2024</a:t>
            </a:fld>
            <a:endParaRPr lang="en-US" dirty="0"/>
          </a:p>
        </p:txBody>
      </p:sp>
      <p:sp>
        <p:nvSpPr>
          <p:cNvPr id="49" name="Footer Placeholder 4">
            <a:extLst>
              <a:ext uri="{FF2B5EF4-FFF2-40B4-BE49-F238E27FC236}">
                <a16:creationId xmlns:a16="http://schemas.microsoft.com/office/drawing/2014/main" id="{06E7D880-81B8-4C07-8ECC-52F19EB3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838" y="5840413"/>
            <a:ext cx="2830512" cy="244475"/>
          </a:xfrm>
        </p:spPr>
        <p:txBody>
          <a:bodyPr anchor="b">
            <a:normAutofit/>
          </a:bodyPr>
          <a:lstStyle>
            <a:lvl1pPr algn="r">
              <a:defRPr sz="1200" b="0">
                <a:solidFill>
                  <a:schemeClr val="accent1"/>
                </a:solidFill>
              </a:defRPr>
            </a:lvl1pPr>
          </a:lstStyle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 algn="just">
              <a:defRPr/>
            </a:pPr>
            <a:endParaRPr lang="en-US" altLang="en-US" b="1">
              <a:solidFill>
                <a:srgbClr val="000080"/>
              </a:solidFill>
            </a:endParaRPr>
          </a:p>
          <a:p>
            <a:pPr>
              <a:defRPr/>
            </a:pPr>
            <a:r>
              <a:rPr lang="en-US" altLang="en-US" b="1">
                <a:solidFill>
                  <a:srgbClr val="000080"/>
                </a:solidFill>
              </a:rPr>
              <a:t>October 12, 2015    Atlanta, Georgia</a:t>
            </a: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0" name="Slide Number Placeholder 5">
            <a:extLst>
              <a:ext uri="{FF2B5EF4-FFF2-40B4-BE49-F238E27FC236}">
                <a16:creationId xmlns:a16="http://schemas.microsoft.com/office/drawing/2014/main" id="{A8B96D91-0484-46D1-BDC0-CDF4CB65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accent1"/>
                </a:solidFill>
              </a:defRPr>
            </a:lvl1pPr>
          </a:lstStyle>
          <a:p>
            <a:fld id="{74A250A2-EAF9-4A74-8819-0DB39AFE2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06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90800"/>
            <a:ext cx="6777037" cy="35083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DBEFD3-3D6B-4798-84CD-0E6AE872F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0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2C04-DB02-4231-938B-34BB318D34A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>
            <a:extLst>
              <a:ext uri="{FF2B5EF4-FFF2-40B4-BE49-F238E27FC236}">
                <a16:creationId xmlns:a16="http://schemas.microsoft.com/office/drawing/2014/main" id="{9C795226-0B2A-4559-87CC-9AAE105E44D2}"/>
              </a:ext>
            </a:extLst>
          </p:cNvPr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3" name="Group 44">
              <a:extLst>
                <a:ext uri="{FF2B5EF4-FFF2-40B4-BE49-F238E27FC236}">
                  <a16:creationId xmlns:a16="http://schemas.microsoft.com/office/drawing/2014/main" id="{9E1C9CB0-87B2-400D-B3F7-2CA9AF550A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6" name="Group 4">
                <a:extLst>
                  <a:ext uri="{FF2B5EF4-FFF2-40B4-BE49-F238E27FC236}">
                    <a16:creationId xmlns:a16="http://schemas.microsoft.com/office/drawing/2014/main" id="{CA7C575A-CFEA-4A6F-A36A-99A3E7C652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BD7004D3-0F64-4FF1-B76E-DE98D23151AB}"/>
                    </a:ext>
                  </a:extLst>
                </p:cNvPr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4" name="Rectangle 2">
                  <a:extLst>
                    <a:ext uri="{FF2B5EF4-FFF2-40B4-BE49-F238E27FC236}">
                      <a16:creationId xmlns:a16="http://schemas.microsoft.com/office/drawing/2014/main" id="{A913DA77-57A4-4431-8977-158DC5B92B7F}"/>
                    </a:ext>
                  </a:extLst>
                </p:cNvPr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5" name="Rectangle 3">
                  <a:extLst>
                    <a:ext uri="{FF2B5EF4-FFF2-40B4-BE49-F238E27FC236}">
                      <a16:creationId xmlns:a16="http://schemas.microsoft.com/office/drawing/2014/main" id="{CAB2FC85-FCE6-4D21-933C-B0AA60D6FDCC}"/>
                    </a:ext>
                  </a:extLst>
                </p:cNvPr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57" name="Group 5">
                <a:extLst>
                  <a:ext uri="{FF2B5EF4-FFF2-40B4-BE49-F238E27FC236}">
                    <a16:creationId xmlns:a16="http://schemas.microsoft.com/office/drawing/2014/main" id="{BD05035E-FF7C-46D6-936A-08AD280DBF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39CFE56-7524-4D90-95F3-E2F22BA293F1}"/>
                    </a:ext>
                  </a:extLst>
                </p:cNvPr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05794755-2695-4AAC-8B7B-51C9046ED492}"/>
                    </a:ext>
                  </a:extLst>
                </p:cNvPr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2AE2D275-6825-4552-9755-5C00FF901985}"/>
                    </a:ext>
                  </a:extLst>
                </p:cNvPr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58" name="Group 9">
                <a:extLst>
                  <a:ext uri="{FF2B5EF4-FFF2-40B4-BE49-F238E27FC236}">
                    <a16:creationId xmlns:a16="http://schemas.microsoft.com/office/drawing/2014/main" id="{853A144E-B215-4097-9CB5-39989C21D0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0C2E4E32-DE0D-4139-BEC2-364D0E8E558D}"/>
                    </a:ext>
                  </a:extLst>
                </p:cNvPr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F3A541-CB0A-4BA7-A7FF-A9C273E4924C}"/>
                    </a:ext>
                  </a:extLst>
                </p:cNvPr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A57D80E1-4364-4DF0-8D66-4634D2F0EB9F}"/>
                    </a:ext>
                  </a:extLst>
                </p:cNvPr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CDAF2FCB-7240-4E66-8BEC-B74DEBEF9A0A}"/>
                  </a:ext>
                </a:extLst>
              </p:cNvPr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CC16E5EE-C3F1-47C2-8D36-97D53D913663}"/>
                  </a:ext>
                </a:extLst>
              </p:cNvPr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CA7E361C-5895-4B34-AE9D-F17B4EA8D259}"/>
                  </a:ext>
                </a:extLst>
              </p:cNvPr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87B23597-A00C-461F-909A-7D801B116CFD}"/>
                </a:ext>
              </a:extLst>
            </p:cNvPr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88F04AFA-1AF2-4F0A-8B27-4F07B0612483}"/>
                </a:ext>
              </a:extLst>
            </p:cNvPr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C7C436F4-1F1F-4F96-9E36-3BD7835FFCDE}"/>
                </a:ext>
              </a:extLst>
            </p:cNvPr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4BF5EA0F-A1C8-4D09-A712-5FD3542A2C7F}"/>
                </a:ext>
              </a:extLst>
            </p:cNvPr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12AF8B5E-73D9-42FD-9A5A-2C6EE979B1B3}"/>
                </a:ext>
              </a:extLst>
            </p:cNvPr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Hexagon 49">
              <a:extLst>
                <a:ext uri="{FF2B5EF4-FFF2-40B4-BE49-F238E27FC236}">
                  <a16:creationId xmlns:a16="http://schemas.microsoft.com/office/drawing/2014/main" id="{37EFA312-7CB0-4D70-8A0D-942C390008FE}"/>
                </a:ext>
              </a:extLst>
            </p:cNvPr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1" name="Hexagon 50">
              <a:extLst>
                <a:ext uri="{FF2B5EF4-FFF2-40B4-BE49-F238E27FC236}">
                  <a16:creationId xmlns:a16="http://schemas.microsoft.com/office/drawing/2014/main" id="{C9C3D644-9C5E-4CBC-BDD6-745AF7C3C7FE}"/>
                </a:ext>
              </a:extLst>
            </p:cNvPr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Hexagon 51">
              <a:extLst>
                <a:ext uri="{FF2B5EF4-FFF2-40B4-BE49-F238E27FC236}">
                  <a16:creationId xmlns:a16="http://schemas.microsoft.com/office/drawing/2014/main" id="{8EB1BA8C-83EB-44E3-8D24-11FBB95BC40C}"/>
                </a:ext>
              </a:extLst>
            </p:cNvPr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3" name="Hexagon 52">
              <a:extLst>
                <a:ext uri="{FF2B5EF4-FFF2-40B4-BE49-F238E27FC236}">
                  <a16:creationId xmlns:a16="http://schemas.microsoft.com/office/drawing/2014/main" id="{1B916C58-DE72-4CB0-ACD1-3018D03BC670}"/>
                </a:ext>
              </a:extLst>
            </p:cNvPr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Hexagon 53">
              <a:extLst>
                <a:ext uri="{FF2B5EF4-FFF2-40B4-BE49-F238E27FC236}">
                  <a16:creationId xmlns:a16="http://schemas.microsoft.com/office/drawing/2014/main" id="{4F8423C5-07E0-4656-B52A-12035C83DB52}"/>
                </a:ext>
              </a:extLst>
            </p:cNvPr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8DCFEA72-BF63-4500-BFAC-41C1238AB54D}"/>
                </a:ext>
              </a:extLst>
            </p:cNvPr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Hexagon 55">
              <a:extLst>
                <a:ext uri="{FF2B5EF4-FFF2-40B4-BE49-F238E27FC236}">
                  <a16:creationId xmlns:a16="http://schemas.microsoft.com/office/drawing/2014/main" id="{D5FB7728-F915-4C40-9E2C-A8311340D36F}"/>
                </a:ext>
              </a:extLst>
            </p:cNvPr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" name="Hexagon 56">
              <a:extLst>
                <a:ext uri="{FF2B5EF4-FFF2-40B4-BE49-F238E27FC236}">
                  <a16:creationId xmlns:a16="http://schemas.microsoft.com/office/drawing/2014/main" id="{F584932E-F90C-4FB1-8307-294D2027F0B8}"/>
                </a:ext>
              </a:extLst>
            </p:cNvPr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Hexagon 57">
              <a:extLst>
                <a:ext uri="{FF2B5EF4-FFF2-40B4-BE49-F238E27FC236}">
                  <a16:creationId xmlns:a16="http://schemas.microsoft.com/office/drawing/2014/main" id="{F693AD8B-F4F6-4845-9B2E-C253BBB79BA1}"/>
                </a:ext>
              </a:extLst>
            </p:cNvPr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Hexagon 58">
              <a:extLst>
                <a:ext uri="{FF2B5EF4-FFF2-40B4-BE49-F238E27FC236}">
                  <a16:creationId xmlns:a16="http://schemas.microsoft.com/office/drawing/2014/main" id="{07DE1AD0-9524-4106-8DF8-D9A4FF04AD89}"/>
                </a:ext>
              </a:extLst>
            </p:cNvPr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0" name="Hexagon 59">
              <a:extLst>
                <a:ext uri="{FF2B5EF4-FFF2-40B4-BE49-F238E27FC236}">
                  <a16:creationId xmlns:a16="http://schemas.microsoft.com/office/drawing/2014/main" id="{F326AB93-97AB-4DDA-A763-64A2B1D16420}"/>
                </a:ext>
              </a:extLst>
            </p:cNvPr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" name="Hexagon 94">
              <a:extLst>
                <a:ext uri="{FF2B5EF4-FFF2-40B4-BE49-F238E27FC236}">
                  <a16:creationId xmlns:a16="http://schemas.microsoft.com/office/drawing/2014/main" id="{75B1DBA0-2B17-4E5F-99A0-4C88EB11E577}"/>
                </a:ext>
              </a:extLst>
            </p:cNvPr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Hexagon 95">
              <a:extLst>
                <a:ext uri="{FF2B5EF4-FFF2-40B4-BE49-F238E27FC236}">
                  <a16:creationId xmlns:a16="http://schemas.microsoft.com/office/drawing/2014/main" id="{FB0FB81D-442A-4C80-A580-2E0CAE79F72E}"/>
                </a:ext>
              </a:extLst>
            </p:cNvPr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7" name="Hexagon 96">
              <a:extLst>
                <a:ext uri="{FF2B5EF4-FFF2-40B4-BE49-F238E27FC236}">
                  <a16:creationId xmlns:a16="http://schemas.microsoft.com/office/drawing/2014/main" id="{E1AD1F76-A7D1-44D6-9F65-28B07230404D}"/>
                </a:ext>
              </a:extLst>
            </p:cNvPr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8" name="Hexagon 97">
              <a:extLst>
                <a:ext uri="{FF2B5EF4-FFF2-40B4-BE49-F238E27FC236}">
                  <a16:creationId xmlns:a16="http://schemas.microsoft.com/office/drawing/2014/main" id="{9B473641-EC35-46BC-A8C1-8C41414521EE}"/>
                </a:ext>
              </a:extLst>
            </p:cNvPr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620B9551-D44E-486B-AF44-69398FD00B71}"/>
                </a:ext>
              </a:extLst>
            </p:cNvPr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85EFA374-F59B-449E-BD4E-B2F66FAAE81F}"/>
                </a:ext>
              </a:extLst>
            </p:cNvPr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EF97AD58-0E0E-429C-A1AD-50E1FA03EECF}"/>
              </a:ext>
            </a:extLst>
          </p:cNvPr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1D96B2E6-343D-46D7-BB1F-34CB791E329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9FBDDBC8-5599-46B5-AB4F-EDD8040F3D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47D3B-0081-4C70-B690-091F7860A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accent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>
            <a:extLst>
              <a:ext uri="{FF2B5EF4-FFF2-40B4-BE49-F238E27FC236}">
                <a16:creationId xmlns:a16="http://schemas.microsoft.com/office/drawing/2014/main" id="{F2B107EE-22CF-481E-AAEF-39DE3E5D0BD0}"/>
              </a:ext>
            </a:extLst>
          </p:cNvPr>
          <p:cNvSpPr txBox="1">
            <a:spLocks/>
          </p:cNvSpPr>
          <p:nvPr userDrawn="1"/>
        </p:nvSpPr>
        <p:spPr>
          <a:xfrm>
            <a:off x="7986713" y="6124575"/>
            <a:ext cx="64135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161348-14C9-4C66-B6C1-D97210FFB2A3}" type="slidenum">
              <a:rPr lang="en-US" altLang="en-US">
                <a:solidFill>
                  <a:schemeClr val="accent1"/>
                </a:solidFill>
              </a:rPr>
              <a:pPr eaLnBrk="1" hangingPunct="1"/>
              <a:t>‹#›</a:t>
            </a:fld>
            <a:endParaRPr lang="en-US" altLang="en-US">
              <a:solidFill>
                <a:schemeClr val="accent1"/>
              </a:solidFill>
            </a:endParaRPr>
          </a:p>
        </p:txBody>
      </p:sp>
      <p:pic>
        <p:nvPicPr>
          <p:cNvPr id="1032" name="Picture 126">
            <a:extLst>
              <a:ext uri="{FF2B5EF4-FFF2-40B4-BE49-F238E27FC236}">
                <a16:creationId xmlns:a16="http://schemas.microsoft.com/office/drawing/2014/main" id="{FA977F94-48DD-488A-A100-FCE849717BB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-149225"/>
            <a:ext cx="3255962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19" r:id="rId2"/>
    <p:sldLayoutId id="2147484120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mirallevine@maximus.com" TargetMode="External"/><Relationship Id="rId2" Type="http://schemas.openxmlformats.org/officeDocument/2006/relationships/hyperlink" Target="mailto:carolinembeeman@maximus.com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47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>
            <a:extLst>
              <a:ext uri="{FF2B5EF4-FFF2-40B4-BE49-F238E27FC236}">
                <a16:creationId xmlns:a16="http://schemas.microsoft.com/office/drawing/2014/main" id="{152CB3A2-7B9F-4FED-9B58-438A2AFDF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2981" y="2057400"/>
            <a:ext cx="3240882" cy="2286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Britannic Bold" panose="020F0502020204030204" pitchFamily="34" charset="0"/>
              </a:rPr>
              <a:t>Planning &amp; Managing the F&amp;A Projections Process</a:t>
            </a:r>
          </a:p>
        </p:txBody>
      </p:sp>
      <p:sp>
        <p:nvSpPr>
          <p:cNvPr id="4099" name="Subtitle 6">
            <a:extLst>
              <a:ext uri="{FF2B5EF4-FFF2-40B4-BE49-F238E27FC236}">
                <a16:creationId xmlns:a16="http://schemas.microsoft.com/office/drawing/2014/main" id="{B6A5BAF4-78F4-4C91-948B-B69D14917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2981" y="1694191"/>
            <a:ext cx="3162300" cy="523219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bg2">
                    <a:lumMod val="90000"/>
                    <a:lumOff val="10000"/>
                  </a:schemeClr>
                </a:solidFill>
              </a:rPr>
              <a:t>Leading Excellence in Research Costing  Practices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B0DC39-F1F5-4757-BB7E-DF316155B3F3}"/>
              </a:ext>
            </a:extLst>
          </p:cNvPr>
          <p:cNvSpPr txBox="1"/>
          <p:nvPr/>
        </p:nvSpPr>
        <p:spPr>
          <a:xfrm>
            <a:off x="4575174" y="5562600"/>
            <a:ext cx="3654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+mn-lt"/>
                <a:cs typeface="Arial" charset="0"/>
              </a:rPr>
              <a:t>General Conference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+mn-lt"/>
                <a:cs typeface="Arial" charset="0"/>
              </a:rPr>
              <a:t>October 30-November 1,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41F630-F010-617A-6411-C10AB7F1998B}"/>
              </a:ext>
            </a:extLst>
          </p:cNvPr>
          <p:cNvSpPr txBox="1"/>
          <p:nvPr/>
        </p:nvSpPr>
        <p:spPr>
          <a:xfrm>
            <a:off x="4717942" y="4495800"/>
            <a:ext cx="332592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Britannic Bold" panose="020B0903060703020204" pitchFamily="34" charset="0"/>
              </a:rPr>
              <a:t>-Caroline M Beeman, Director, Maximus</a:t>
            </a:r>
          </a:p>
          <a:p>
            <a:r>
              <a:rPr lang="en-US" sz="1400" dirty="0">
                <a:solidFill>
                  <a:srgbClr val="002060"/>
                </a:solidFill>
                <a:latin typeface="Britannic Bold" panose="020B0903060703020204" pitchFamily="34" charset="0"/>
              </a:rPr>
              <a:t>-Mira L. Levine, Sr. Manager, Maximus </a:t>
            </a:r>
          </a:p>
          <a:p>
            <a:r>
              <a:rPr lang="en-US" sz="1400" dirty="0">
                <a:solidFill>
                  <a:srgbClr val="002060"/>
                </a:solidFill>
                <a:latin typeface="Britannic Bold" panose="020B0903060703020204" pitchFamily="34" charset="0"/>
              </a:rPr>
              <a:t>-Charlotte Nacsa, Manager, Cost Analysis, Pennsylvania State University</a:t>
            </a:r>
            <a:endParaRPr lang="en-US" dirty="0">
              <a:solidFill>
                <a:srgbClr val="002060"/>
              </a:solidFill>
              <a:latin typeface="Britannic Bold" panose="020B0903060703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200" dirty="0">
                <a:latin typeface="Britannic Bold" panose="020B0903060703020204" pitchFamily="34" charset="0"/>
              </a:rPr>
              <a:t>Federal Requirements- ONR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69A3B-194B-57BF-F3CF-E771679F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76400"/>
            <a:ext cx="6777037" cy="4422775"/>
          </a:xfrm>
        </p:spPr>
        <p:txBody>
          <a:bodyPr/>
          <a:lstStyle/>
          <a:p>
            <a:pPr marL="69850" indent="0">
              <a:buNone/>
            </a:pPr>
            <a:r>
              <a:rPr lang="en-US" sz="2000" b="1" dirty="0">
                <a:latin typeface="Century Gothic" panose="020B0502020202020204" pitchFamily="34" charset="0"/>
              </a:rPr>
              <a:t>Cost Projections per ONR Long Form F&amp;A Proposal Guide-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  <a:p>
            <a:pPr marL="527050" indent="-457200">
              <a:buAutoNum type="alphaUcPeriod"/>
            </a:pPr>
            <a:r>
              <a:rPr lang="en-US" sz="1800" dirty="0">
                <a:latin typeface="Century Gothic" panose="020B0502020202020204" pitchFamily="34" charset="0"/>
              </a:rPr>
              <a:t>Cost projections related to material changes since the base year may be included in your F&amp;A rate proposal. </a:t>
            </a:r>
          </a:p>
          <a:p>
            <a:pPr marL="527050" indent="-457200">
              <a:buAutoNum type="alphaUcPeriod"/>
            </a:pPr>
            <a:r>
              <a:rPr lang="en-US" sz="1800" dirty="0">
                <a:latin typeface="Century Gothic" panose="020B0502020202020204" pitchFamily="34" charset="0"/>
              </a:rPr>
              <a:t>These changes may include estimated impacts to facility components for anticipated changes in research facilities such as new buildings or major renovations.</a:t>
            </a:r>
          </a:p>
          <a:p>
            <a:pPr marL="527050" indent="-457200">
              <a:buAutoNum type="alphaUcPeriod"/>
            </a:pPr>
            <a:r>
              <a:rPr lang="en-US" sz="1800" dirty="0">
                <a:latin typeface="Century Gothic" panose="020B0502020202020204" pitchFamily="34" charset="0"/>
              </a:rPr>
              <a:t>Cost projections must be: </a:t>
            </a:r>
          </a:p>
          <a:p>
            <a:pPr marL="527050" indent="-457200">
              <a:buAutoNum type="alphaUcPeriod"/>
            </a:pPr>
            <a:r>
              <a:rPr lang="en-US" sz="1800" dirty="0">
                <a:latin typeface="Century Gothic" panose="020B0502020202020204" pitchFamily="34" charset="0"/>
              </a:rPr>
              <a:t>Well documented.  Separately identified from F&amp;A base year data.  Separately identified if there are multiple changes (i.e. 2 new research buildings). Inclusive of all potential aspects (i.e. changes to space, changes to MTDC base dollars, etc.)</a:t>
            </a:r>
          </a:p>
        </p:txBody>
      </p:sp>
    </p:spTree>
    <p:extLst>
      <p:ext uri="{BB962C8B-B14F-4D97-AF65-F5344CB8AC3E}">
        <p14:creationId xmlns:p14="http://schemas.microsoft.com/office/powerpoint/2010/main" val="899580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200" dirty="0">
                <a:latin typeface="Britannic Bold" panose="020B0903060703020204" pitchFamily="34" charset="0"/>
              </a:rPr>
              <a:t>Federal Requirements- ONR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69A3B-194B-57BF-F3CF-E771679F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81200"/>
            <a:ext cx="6777037" cy="4117975"/>
          </a:xfrm>
        </p:spPr>
        <p:txBody>
          <a:bodyPr/>
          <a:lstStyle/>
          <a:p>
            <a:pPr marL="69850" indent="0">
              <a:buNone/>
            </a:pPr>
            <a:r>
              <a:rPr lang="en-US" sz="1600" b="1" dirty="0"/>
              <a:t>Future Year Cost Projections per ONR Short Form F&amp;A Proposal Guide </a:t>
            </a:r>
          </a:p>
          <a:p>
            <a:pPr marL="69850" indent="0">
              <a:buNone/>
            </a:pPr>
            <a:endParaRPr lang="en-US" sz="1600" dirty="0"/>
          </a:p>
          <a:p>
            <a:r>
              <a:rPr lang="en-US" sz="1600" dirty="0"/>
              <a:t>A. Your F&amp;A rate proposal may include estimated cost impacts to facility components for anticipated changes in research facilities. </a:t>
            </a:r>
          </a:p>
          <a:p>
            <a:r>
              <a:rPr lang="en-US" sz="1600" dirty="0"/>
              <a:t>B. Cost estimates must be well documented and separately identified from the F&amp;A base year data. .</a:t>
            </a:r>
          </a:p>
          <a:p>
            <a:r>
              <a:rPr lang="en-US" sz="1600" dirty="0"/>
              <a:t>C. Cost estimates for multiple changes (i.e. 2 new research buildings) must be separately estimated. </a:t>
            </a:r>
          </a:p>
          <a:p>
            <a:r>
              <a:rPr lang="en-US" sz="1600" dirty="0"/>
              <a:t>D. Cost estimates should consider all potential aspects of expanding and contracting research related facilities (i.e. changes to space, changes to MTDC base dollars, etc.).</a:t>
            </a: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Source Documentation and Gathering Data</a:t>
            </a:r>
          </a:p>
        </p:txBody>
      </p:sp>
    </p:spTree>
    <p:extLst>
      <p:ext uri="{BB962C8B-B14F-4D97-AF65-F5344CB8AC3E}">
        <p14:creationId xmlns:p14="http://schemas.microsoft.com/office/powerpoint/2010/main" val="376885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4676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Projections- Source Documentation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6969919" cy="4498975"/>
          </a:xfrm>
        </p:spPr>
        <p:txBody>
          <a:bodyPr/>
          <a:lstStyle/>
          <a:p>
            <a:pPr marL="342900" lvl="1"/>
            <a:r>
              <a:rPr lang="en-US" sz="2400" dirty="0"/>
              <a:t>How do you find out if there will be new buildings and renovations?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Monthly / annual capital reports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University’s financing reports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Board of Regents reports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Facilities Management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Upper Administration of the University (i.e., University Architect)</a:t>
            </a:r>
          </a:p>
          <a:p>
            <a:pPr marL="617537" lvl="2">
              <a:lnSpc>
                <a:spcPct val="120000"/>
              </a:lnSpc>
            </a:pPr>
            <a:r>
              <a:rPr lang="en-US" sz="2200" dirty="0"/>
              <a:t>Website, news sources, etc.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994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66800"/>
            <a:ext cx="8001000" cy="1143000"/>
          </a:xfrm>
        </p:spPr>
        <p:txBody>
          <a:bodyPr anchor="t"/>
          <a:lstStyle/>
          <a:p>
            <a:pPr eaLnBrk="1" hangingPunct="1"/>
            <a:r>
              <a:rPr lang="en-US" altLang="en-US" sz="3200" dirty="0">
                <a:latin typeface="Britannic Bold" panose="020B0903060703020204" pitchFamily="34" charset="0"/>
              </a:rPr>
              <a:t>Projections- Source Documentation (</a:t>
            </a:r>
            <a:r>
              <a:rPr lang="en-US" altLang="en-US" sz="3200" dirty="0" err="1">
                <a:latin typeface="Britannic Bold" panose="020B0903060703020204" pitchFamily="34" charset="0"/>
              </a:rPr>
              <a:t>con’t</a:t>
            </a:r>
            <a:r>
              <a:rPr lang="en-US" altLang="en-US" sz="3200" dirty="0">
                <a:latin typeface="Britannic Bold" panose="020B0903060703020204" pitchFamily="34" charset="0"/>
              </a:rPr>
              <a:t>)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391400" cy="4498975"/>
          </a:xfrm>
        </p:spPr>
        <p:txBody>
          <a:bodyPr/>
          <a:lstStyle/>
          <a:p>
            <a:pPr marL="539496" indent="-457200"/>
            <a:r>
              <a:rPr lang="en-US" dirty="0"/>
              <a:t>Who should you contact for information?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Facilities Management – for depreciation, utilities, EH&amp;S, custodial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Financial Services – for interest expense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Data Warehouse, Annual Reports – for award and base growth information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Department/College Contacts – for space data, award data, base growth, equipment purchases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751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Impact to Space Survey and Base</a:t>
            </a:r>
          </a:p>
        </p:txBody>
      </p:sp>
    </p:spTree>
    <p:extLst>
      <p:ext uri="{BB962C8B-B14F-4D97-AF65-F5344CB8AC3E}">
        <p14:creationId xmlns:p14="http://schemas.microsoft.com/office/powerpoint/2010/main" val="4133501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Projections- Impact to Space Survey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7467600" cy="4648200"/>
          </a:xfrm>
        </p:spPr>
        <p:txBody>
          <a:bodyPr/>
          <a:lstStyle/>
          <a:p>
            <a:pPr marL="350838" indent="-350838">
              <a:lnSpc>
                <a:spcPct val="120000"/>
              </a:lnSpc>
            </a:pPr>
            <a:r>
              <a:rPr lang="en-US" sz="1900" dirty="0"/>
              <a:t>Space Data – Mini Survey</a:t>
            </a:r>
          </a:p>
          <a:p>
            <a:pPr marL="808038" lvl="1" indent="-342900"/>
            <a:r>
              <a:rPr lang="en-US" sz="1900" dirty="0"/>
              <a:t>Use construction floor plans to assign projected occupants and space usage by room if possible</a:t>
            </a:r>
          </a:p>
          <a:p>
            <a:pPr marL="808038" lvl="1" indent="-342900"/>
            <a:r>
              <a:rPr lang="en-US" sz="1900" dirty="0"/>
              <a:t>WHO will be in the space - assignable square footage per PI (or department)</a:t>
            </a:r>
          </a:p>
          <a:p>
            <a:pPr marL="808038" lvl="1" indent="-342900"/>
            <a:r>
              <a:rPr lang="en-US" sz="1900" dirty="0"/>
              <a:t>WHEN they will occupy the space - may take years to fill a building to capacity</a:t>
            </a:r>
          </a:p>
          <a:p>
            <a:pPr marL="808038" lvl="1" indent="-342900"/>
            <a:r>
              <a:rPr lang="en-US" sz="1900" dirty="0"/>
              <a:t>WHAT activity will take place - if research, are they already funded? anticipating growth in research funds (i.e., base growth)?</a:t>
            </a:r>
          </a:p>
          <a:p>
            <a:pPr marL="808038" lvl="1" indent="-342900"/>
            <a:r>
              <a:rPr lang="en-US" sz="1900" dirty="0"/>
              <a:t>HOW will the vacated space be used - back filled with current researchers?  vacant? new researchers?</a:t>
            </a:r>
          </a:p>
          <a:p>
            <a:pPr marL="808038" lvl="1" indent="-342900"/>
            <a:r>
              <a:rPr lang="en-US" sz="1900" dirty="0"/>
              <a:t>Be conservative with OR % in your space for the first and second years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4600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Projecting the Space – include updated usage for vacated space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FB82868-53D5-EDC5-5515-7F80C1AFB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572" y="2133600"/>
            <a:ext cx="7844592" cy="36576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49871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Projecting the Space – include projected usage for new space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C157C6-CD52-2983-F5D3-C47744D15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874" y="2295191"/>
            <a:ext cx="7864251" cy="201114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76137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Projecting the Space – use change in OR% in the calculation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578BFB-C1D2-B2F5-0E11-26100FBFF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67" y="2514600"/>
            <a:ext cx="7802865" cy="2953693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8055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dirty="0">
                <a:latin typeface="Britannic Bold" panose="020B0903060703020204" pitchFamily="34" charset="0"/>
              </a:rPr>
              <a:t>Topics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696200" cy="3965575"/>
          </a:xfrm>
        </p:spPr>
        <p:txBody>
          <a:bodyPr/>
          <a:lstStyle/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Why Should I Consider a Projection and What is it?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Source Documentation and Gathering Data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Impact to Space Survey and Base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Submission Requirements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Communicating with Management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502E9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University Experiences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9008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Projections- Impact to Base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7391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Base Growth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Historical trend may be the best indicator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CAS Best Practices Manual (BPM) requires average MTDC base increase over past 5 years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Research reported on Financial Statements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NSF Survey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Know the trends of your sponsors - are the sources drying up? Which sources are growing and how quickly?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1875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Example 1 - Projecting the Base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36A2994D-5BA0-FF22-396F-D630DC37A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964" y="2066644"/>
            <a:ext cx="5344271" cy="4020111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61567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Example 2 - Projecting the Base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661C39-2FA7-C2D3-638D-E51F570B93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7617" y="1830544"/>
            <a:ext cx="5113783" cy="426863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58814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Include a Summary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8813FF-1679-A650-A2E5-6C6023EDE1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523" y="2209800"/>
            <a:ext cx="7984953" cy="2782634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37354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Submission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60407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>
                <a:latin typeface="Britannic Bold" panose="020B0903060703020204" pitchFamily="34" charset="0"/>
              </a:rPr>
              <a:t>CAS Sample Template </a:t>
            </a:r>
            <a:r>
              <a:rPr lang="en-US" altLang="en-US" sz="2800">
                <a:latin typeface="Britannic Bold" panose="020B0903060703020204" pitchFamily="34" charset="0"/>
              </a:rPr>
              <a:t>(assuming 8% RES growth/year)</a:t>
            </a:r>
            <a:endParaRPr lang="en-US" altLang="en-US" sz="2800" dirty="0">
              <a:latin typeface="Britannic Bold" panose="020B0903060703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1974B6-43B3-F32A-CF08-E1515DA8A2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438400"/>
            <a:ext cx="8077200" cy="3486741"/>
          </a:xfrm>
        </p:spPr>
      </p:pic>
    </p:spTree>
    <p:extLst>
      <p:ext uri="{BB962C8B-B14F-4D97-AF65-F5344CB8AC3E}">
        <p14:creationId xmlns:p14="http://schemas.microsoft.com/office/powerpoint/2010/main" val="617908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1143000"/>
          </a:xfrm>
        </p:spPr>
        <p:txBody>
          <a:bodyPr anchor="t"/>
          <a:lstStyle/>
          <a:p>
            <a:pPr eaLnBrk="1" hangingPunct="1"/>
            <a:r>
              <a:rPr lang="en-US" altLang="en-US" sz="3600">
                <a:latin typeface="Britannic Bold" panose="020B0903060703020204" pitchFamily="34" charset="0"/>
              </a:rPr>
              <a:t>CAS Sample Template </a:t>
            </a:r>
            <a:r>
              <a:rPr lang="en-US" altLang="en-US" sz="2800">
                <a:latin typeface="Britannic Bold" panose="020B0903060703020204" pitchFamily="34" charset="0"/>
              </a:rPr>
              <a:t>(assuming 8% RES growth/year)</a:t>
            </a:r>
            <a:endParaRPr lang="en-US" altLang="en-US" sz="2800" dirty="0">
              <a:latin typeface="Britannic Bold" panose="020B0903060703020204" pitchFamily="34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17027C8-567A-3F2A-0C09-539410BAE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224" y="2426120"/>
            <a:ext cx="8083552" cy="3282617"/>
          </a:xfrm>
        </p:spPr>
      </p:pic>
    </p:spTree>
    <p:extLst>
      <p:ext uri="{BB962C8B-B14F-4D97-AF65-F5344CB8AC3E}">
        <p14:creationId xmlns:p14="http://schemas.microsoft.com/office/powerpoint/2010/main" val="2137102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>
                <a:latin typeface="Britannic Bold" panose="020B0903060703020204" pitchFamily="34" charset="0"/>
              </a:rPr>
              <a:t>Projections- Submission</a:t>
            </a:r>
            <a:endParaRPr lang="en-US" altLang="en-US" dirty="0">
              <a:latin typeface="Britannic Bold" panose="020B0903060703020204" pitchFamily="34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2322E9A-57B9-EF52-FD51-FA5017390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386" y="2057400"/>
            <a:ext cx="7741424" cy="4110564"/>
          </a:xfrm>
        </p:spPr>
      </p:pic>
    </p:spTree>
    <p:extLst>
      <p:ext uri="{BB962C8B-B14F-4D97-AF65-F5344CB8AC3E}">
        <p14:creationId xmlns:p14="http://schemas.microsoft.com/office/powerpoint/2010/main" val="455127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>
                <a:latin typeface="Britannic Bold" panose="020B0903060703020204" pitchFamily="34" charset="0"/>
              </a:rPr>
              <a:t>Projections- Submission</a:t>
            </a:r>
            <a:endParaRPr lang="en-US" altLang="en-US" dirty="0">
              <a:latin typeface="Britannic Bold" panose="020B0903060703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128F33-617A-92FA-AEC5-58A586622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259" y="2133600"/>
            <a:ext cx="7156750" cy="3810000"/>
          </a:xfrm>
        </p:spPr>
      </p:pic>
    </p:spTree>
    <p:extLst>
      <p:ext uri="{BB962C8B-B14F-4D97-AF65-F5344CB8AC3E}">
        <p14:creationId xmlns:p14="http://schemas.microsoft.com/office/powerpoint/2010/main" val="3197809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66800"/>
            <a:ext cx="8001000" cy="762000"/>
          </a:xfrm>
        </p:spPr>
        <p:txBody>
          <a:bodyPr anchor="t"/>
          <a:lstStyle/>
          <a:p>
            <a:pPr eaLnBrk="1" hangingPunct="1"/>
            <a:r>
              <a:rPr lang="en-US" altLang="en-US" sz="2400" dirty="0">
                <a:latin typeface="Britannic Bold" panose="020B0903060703020204" pitchFamily="34" charset="0"/>
              </a:rPr>
              <a:t>Projections- Submission- ONR Example (Task List)- part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C5EC08-A560-029F-6578-3717795931B8}"/>
              </a:ext>
            </a:extLst>
          </p:cNvPr>
          <p:cNvSpPr txBox="1"/>
          <p:nvPr/>
        </p:nvSpPr>
        <p:spPr>
          <a:xfrm>
            <a:off x="990600" y="1959738"/>
            <a:ext cx="59388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 new directory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 Current Data Directory to Base Year Model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Initialize projection model from base model to new directory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 Current Data Directory to newly initialized model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 Projection Data Directory to new and base models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en-US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Update Projection Tables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UcParenR"/>
              <a:tabLst>
                <a:tab pos="914400" algn="l"/>
              </a:tabLst>
            </a:pPr>
            <a:r>
              <a:rPr lang="en-US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Financial Factor Tables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S+W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Facilities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Utilities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Off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7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Why Should I Consider a Projection and What is it?</a:t>
            </a:r>
          </a:p>
        </p:txBody>
      </p:sp>
    </p:spTree>
    <p:extLst>
      <p:ext uri="{BB962C8B-B14F-4D97-AF65-F5344CB8AC3E}">
        <p14:creationId xmlns:p14="http://schemas.microsoft.com/office/powerpoint/2010/main" val="1123053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077200" cy="762000"/>
          </a:xfrm>
        </p:spPr>
        <p:txBody>
          <a:bodyPr anchor="t"/>
          <a:lstStyle/>
          <a:p>
            <a:pPr eaLnBrk="1" hangingPunct="1"/>
            <a:r>
              <a:rPr lang="en-US" altLang="en-US" sz="2400" dirty="0">
                <a:latin typeface="Britannic Bold" panose="020B0903060703020204" pitchFamily="34" charset="0"/>
              </a:rPr>
              <a:t>Projections- Submission- ONR Example (Task List)- part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44371-B030-1E03-6550-178411F96ED3}"/>
              </a:ext>
            </a:extLst>
          </p:cNvPr>
          <p:cNvSpPr txBox="1"/>
          <p:nvPr/>
        </p:nvSpPr>
        <p:spPr>
          <a:xfrm>
            <a:off x="1295400" y="1447800"/>
            <a:ext cx="56388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600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Financial Mapping Tables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S+W --- all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cpls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except facilities/utilities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Facilities ---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cpls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13x+16x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Utilities ---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12x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Instruction ---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9000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On ---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9100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Off ---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9150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600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Adjustment Projection Tables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all --- Add mapping as necessary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600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Transfer Projection Tables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all --- Add mapping as necessary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US" sz="1600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 Adjustments + Transfers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2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Run Projection Model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output (final cost by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cpl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to determine where additional work is needed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96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800"/>
            <a:ext cx="7848600" cy="762000"/>
          </a:xfrm>
        </p:spPr>
        <p:txBody>
          <a:bodyPr anchor="t"/>
          <a:lstStyle/>
          <a:p>
            <a:pPr eaLnBrk="1" hangingPunct="1"/>
            <a:r>
              <a:rPr lang="en-US" altLang="en-US" sz="2400" dirty="0">
                <a:latin typeface="Britannic Bold" panose="020B0903060703020204" pitchFamily="34" charset="0"/>
              </a:rPr>
              <a:t>Projections- Submission- ONR Example (Summary)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3E3440-A385-E4C7-5D02-EC374AA8E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287" y="1600200"/>
            <a:ext cx="8024555" cy="43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47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Communicating with Management</a:t>
            </a:r>
          </a:p>
        </p:txBody>
      </p:sp>
    </p:spTree>
    <p:extLst>
      <p:ext uri="{BB962C8B-B14F-4D97-AF65-F5344CB8AC3E}">
        <p14:creationId xmlns:p14="http://schemas.microsoft.com/office/powerpoint/2010/main" val="2667693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b="1" dirty="0">
                <a:latin typeface="Britannic Bold" panose="020B0903060703020204" pitchFamily="34" charset="0"/>
              </a:rPr>
              <a:t>CAS Concerns</a:t>
            </a:r>
            <a:endParaRPr lang="en-US" altLang="en-US" sz="3600" dirty="0">
              <a:latin typeface="Britannic Bold" panose="020B0903060703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6AA64E-0D5F-2608-EE2A-0B84F49E35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57401"/>
          <a:ext cx="7543800" cy="3744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566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b="1" dirty="0">
                <a:latin typeface="Britannic Bold" panose="020B0903060703020204" pitchFamily="34" charset="0"/>
              </a:rPr>
              <a:t>CAS Concerns</a:t>
            </a:r>
            <a:endParaRPr lang="en-US" altLang="en-US" sz="3600" dirty="0">
              <a:latin typeface="Britannic Bold" panose="020B0903060703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821CEBC-116E-1E5B-F3DF-B8E9283DD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130483"/>
              </p:ext>
            </p:extLst>
          </p:nvPr>
        </p:nvGraphicFramePr>
        <p:xfrm>
          <a:off x="769144" y="2293263"/>
          <a:ext cx="7620000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151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Projections - Factors to Consider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3889375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Do you have strong support documentation for ONR/DCAA?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Level of confidence in your projection information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Are feds being very critical in your region?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Does your institution have a good relationship with your cognizant agency?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65320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Projections - Factors to Consider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3889375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Are you satisfied with base year rate calculated?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Your Administration’s expectations - how big an increase are they pushing for?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May create future issues if not sound, i.e., CAS has compared prior projections to current proposal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If next rate is less, CAS may require paying back over-recovery dollars!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Do you want HHS CAS to make a site visit?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2721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University Experiences</a:t>
            </a:r>
          </a:p>
        </p:txBody>
      </p:sp>
    </p:spTree>
    <p:extLst>
      <p:ext uri="{BB962C8B-B14F-4D97-AF65-F5344CB8AC3E}">
        <p14:creationId xmlns:p14="http://schemas.microsoft.com/office/powerpoint/2010/main" val="646651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ONR Cognizant University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3889375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Pennsylvania State University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Virginia Institute for Marine Science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0795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HHS-CAS Cognizant Universities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3889375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Mid-Atlantic $73.5M base, submitted 61.3% plus 0.75–0.79% projection. Initial offer = no change in rate. Negotiated 56.5%, 57.0%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Mid-Atlantic $11.5M base, submitted 44.9% plus 0.3–1.5% projection. Negotiated 43.5%, 45.0%, 46.0%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Mid-Atlantic $73.5M base, submitted 57.6% plus 1.7–2.2% projection. Current negotiated 58.5%. Still waiting for negotiation.</a:t>
            </a:r>
          </a:p>
        </p:txBody>
      </p:sp>
    </p:spTree>
    <p:extLst>
      <p:ext uri="{BB962C8B-B14F-4D97-AF65-F5344CB8AC3E}">
        <p14:creationId xmlns:p14="http://schemas.microsoft.com/office/powerpoint/2010/main" val="234073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600" dirty="0">
                <a:latin typeface="Britannic Bold" panose="020B0903060703020204" pitchFamily="34" charset="0"/>
              </a:rPr>
              <a:t>Facilities Cost Projections- why should we care?</a:t>
            </a:r>
          </a:p>
        </p:txBody>
      </p:sp>
      <p:graphicFrame>
        <p:nvGraphicFramePr>
          <p:cNvPr id="3" name="Content Placeholder 1">
            <a:extLst>
              <a:ext uri="{FF2B5EF4-FFF2-40B4-BE49-F238E27FC236}">
                <a16:creationId xmlns:a16="http://schemas.microsoft.com/office/drawing/2014/main" id="{B28DBD9B-EC4B-40C7-361A-166B0E9874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140189"/>
              </p:ext>
            </p:extLst>
          </p:nvPr>
        </p:nvGraphicFramePr>
        <p:xfrm>
          <a:off x="990600" y="2286000"/>
          <a:ext cx="7024688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61503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048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>
                <a:latin typeface="Britannic Bold" panose="020B0903060703020204" pitchFamily="34" charset="0"/>
              </a:rPr>
              <a:t>Questions?</a:t>
            </a:r>
            <a:endParaRPr lang="en-US" altLang="en-US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947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en-US" altLang="en-US" dirty="0">
                <a:latin typeface="Britannic Bold" panose="020B0903060703020204" pitchFamily="34" charset="0"/>
              </a:rPr>
              <a:t>Contact Information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BECE3E-23D7-F933-7478-F4A0D18574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54708" y="2438400"/>
            <a:ext cx="5434584" cy="1267968"/>
          </a:xfrm>
          <a:ln w="19050">
            <a:solidFill>
              <a:schemeClr val="accent1"/>
            </a:solidFill>
          </a:ln>
        </p:spPr>
        <p:txBody>
          <a:bodyPr/>
          <a:lstStyle/>
          <a:p>
            <a:pPr marL="69850" indent="0">
              <a:buNone/>
            </a:pPr>
            <a:r>
              <a:rPr lang="en-US" dirty="0"/>
              <a:t>Caroline Beeman   </a:t>
            </a:r>
            <a:r>
              <a:rPr lang="en-US" dirty="0">
                <a:hlinkClick r:id="rId2"/>
              </a:rPr>
              <a:t>carolinembeeman@maximus.com</a:t>
            </a:r>
            <a:endParaRPr lang="en-US" dirty="0"/>
          </a:p>
          <a:p>
            <a:pPr marL="69850" indent="0">
              <a:buNone/>
            </a:pPr>
            <a:r>
              <a:rPr lang="en-US" dirty="0"/>
              <a:t>540.308.3170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FCE26-27B9-16B4-E0F1-C565327A3B3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54708" y="4191000"/>
            <a:ext cx="5434584" cy="1371600"/>
          </a:xfrm>
          <a:ln w="19050">
            <a:solidFill>
              <a:schemeClr val="accent1"/>
            </a:solidFill>
          </a:ln>
        </p:spPr>
        <p:txBody>
          <a:bodyPr/>
          <a:lstStyle/>
          <a:p>
            <a:pPr marL="69850" indent="0">
              <a:buNone/>
            </a:pPr>
            <a:r>
              <a:rPr lang="en-US" dirty="0"/>
              <a:t>Mira L. Levine</a:t>
            </a:r>
          </a:p>
          <a:p>
            <a:pPr marL="69850" indent="0">
              <a:buNone/>
            </a:pPr>
            <a:r>
              <a:rPr lang="en-US" dirty="0">
                <a:hlinkClick r:id="rId3"/>
              </a:rPr>
              <a:t>mirallevine@maximus.com</a:t>
            </a:r>
            <a:endParaRPr lang="en-US" dirty="0"/>
          </a:p>
          <a:p>
            <a:pPr marL="69850" indent="0">
              <a:buNone/>
            </a:pPr>
            <a:r>
              <a:rPr lang="en-US" dirty="0"/>
              <a:t>703.582.5097</a:t>
            </a:r>
          </a:p>
        </p:txBody>
      </p:sp>
    </p:spTree>
    <p:extLst>
      <p:ext uri="{BB962C8B-B14F-4D97-AF65-F5344CB8AC3E}">
        <p14:creationId xmlns:p14="http://schemas.microsoft.com/office/powerpoint/2010/main" val="396757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200" dirty="0">
                <a:latin typeface="Britannic Bold" panose="020B0903060703020204" pitchFamily="34" charset="0"/>
              </a:rPr>
              <a:t>Facilities Cost Projections- the what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5000"/>
            <a:ext cx="7467600" cy="4194175"/>
          </a:xfrm>
        </p:spPr>
        <p:txBody>
          <a:bodyPr/>
          <a:lstStyle/>
          <a:p>
            <a:r>
              <a:rPr lang="en-US" dirty="0"/>
              <a:t>A separate proposal (FCPP)</a:t>
            </a:r>
          </a:p>
          <a:p>
            <a:r>
              <a:rPr lang="en-US" dirty="0"/>
              <a:t>Provides an opportunity to recover costs that the university will incur during the Rate Agreement Period that were not reflected in the Base Year Period rate calculation</a:t>
            </a:r>
          </a:p>
          <a:p>
            <a:r>
              <a:rPr lang="en-US" dirty="0"/>
              <a:t>Must provide adequate documentation for the projection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983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dirty="0">
                <a:latin typeface="Britannic Bold" panose="020B0903060703020204" pitchFamily="34" charset="0"/>
              </a:rPr>
              <a:t>Projections- Should I submit?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50208FBA-F87F-48EF-8B9C-485D3877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33600"/>
            <a:ext cx="7467600" cy="3965575"/>
          </a:xfrm>
        </p:spPr>
        <p:txBody>
          <a:bodyPr/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Clr>
                <a:srgbClr val="502E91"/>
              </a:buClr>
              <a:buSzPct val="100000"/>
              <a:buNone/>
            </a:pPr>
            <a:r>
              <a:rPr lang="en-US" sz="2400" dirty="0"/>
              <a:t>If you answer “Yes” to all these questions:</a:t>
            </a:r>
          </a:p>
          <a:p>
            <a:pPr marL="342900" lvl="1"/>
            <a:r>
              <a:rPr lang="en-US" sz="2400" dirty="0"/>
              <a:t>Is the University building, purchasing, or significantly renovating research facilities? </a:t>
            </a:r>
          </a:p>
          <a:p>
            <a:pPr marL="342900" lvl="1"/>
            <a:r>
              <a:rPr lang="en-US" sz="2400" dirty="0"/>
              <a:t>Will the costs be incurred (or the capitalization be completed) after the base year? </a:t>
            </a:r>
          </a:p>
          <a:p>
            <a:pPr marL="342900" lvl="1"/>
            <a:r>
              <a:rPr lang="en-US" sz="2400" dirty="0"/>
              <a:t>Will the new facilities be on-line for a substantial portion of the rate period? </a:t>
            </a:r>
          </a:p>
          <a:p>
            <a:pPr marL="342900" lvl="1"/>
            <a:r>
              <a:rPr lang="en-US" sz="2400" dirty="0"/>
              <a:t>Will inclusion of the projected new facilities costs have substantial impact on your F&amp;A rate(s)? </a:t>
            </a:r>
          </a:p>
          <a:p>
            <a:pPr marL="6985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547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56" y="2667000"/>
            <a:ext cx="7024688" cy="1143000"/>
          </a:xfrm>
        </p:spPr>
        <p:txBody>
          <a:bodyPr anchor="t"/>
          <a:lstStyle/>
          <a:p>
            <a:pPr algn="ctr" eaLnBrk="1" hangingPunct="1"/>
            <a:r>
              <a:rPr lang="en-US" altLang="en-US" sz="3600" dirty="0">
                <a:latin typeface="Britannic Bold" panose="020B0903060703020204" pitchFamily="34" charset="0"/>
              </a:rPr>
              <a:t>Federal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33716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200">
                <a:latin typeface="Britannic Bold" panose="020B0903060703020204" pitchFamily="34" charset="0"/>
              </a:rPr>
              <a:t>Federal Requirements</a:t>
            </a:r>
            <a:endParaRPr lang="en-US" altLang="en-US" sz="3200" dirty="0">
              <a:latin typeface="Britannic Bold" panose="020B0903060703020204" pitchFamily="34" charset="0"/>
            </a:endParaRPr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3873B3DD-09B8-A2F7-5076-9DCEFD79D6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83480" y="2133600"/>
          <a:ext cx="7024687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341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06423965-6712-439D-A62E-27FA750A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688" cy="1143000"/>
          </a:xfrm>
        </p:spPr>
        <p:txBody>
          <a:bodyPr anchor="t"/>
          <a:lstStyle/>
          <a:p>
            <a:pPr eaLnBrk="1" hangingPunct="1"/>
            <a:r>
              <a:rPr lang="en-US" altLang="en-US" sz="3200">
                <a:latin typeface="Britannic Bold" panose="020B0903060703020204" pitchFamily="34" charset="0"/>
              </a:rPr>
              <a:t>Federal Requirements</a:t>
            </a:r>
            <a:endParaRPr lang="en-US" altLang="en-US" sz="3200" dirty="0">
              <a:latin typeface="Britannic Bold" panose="020B0903060703020204" pitchFamily="34" charset="0"/>
            </a:endParaRP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71081C6-F271-B9B8-2952-F87D2F656C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875227"/>
              </p:ext>
            </p:extLst>
          </p:nvPr>
        </p:nvGraphicFramePr>
        <p:xfrm>
          <a:off x="990600" y="2057400"/>
          <a:ext cx="7239000" cy="404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0545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7">
      <a:dk1>
        <a:sysClr val="windowText" lastClr="000000"/>
      </a:dk1>
      <a:lt1>
        <a:sysClr val="window" lastClr="FFFFFF"/>
      </a:lt1>
      <a:dk2>
        <a:srgbClr val="3E3D2D"/>
      </a:dk2>
      <a:lt2>
        <a:srgbClr val="002060"/>
      </a:lt2>
      <a:accent1>
        <a:srgbClr val="0070C0"/>
      </a:accent1>
      <a:accent2>
        <a:srgbClr val="C8CED0"/>
      </a:accent2>
      <a:accent3>
        <a:srgbClr val="3E61C2"/>
      </a:accent3>
      <a:accent4>
        <a:srgbClr val="3E61C2"/>
      </a:accent4>
      <a:accent5>
        <a:srgbClr val="3E61C2"/>
      </a:accent5>
      <a:accent6>
        <a:srgbClr val="3E61C2"/>
      </a:accent6>
      <a:hlink>
        <a:srgbClr val="3E61C2"/>
      </a:hlink>
      <a:folHlink>
        <a:srgbClr val="3E61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2314</TotalTime>
  <Words>1628</Words>
  <Application>Microsoft Office PowerPoint</Application>
  <PresentationFormat>On-screen Show (4:3)</PresentationFormat>
  <Paragraphs>192</Paragraphs>
  <Slides>41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Britannic Bold</vt:lpstr>
      <vt:lpstr>Calibri</vt:lpstr>
      <vt:lpstr>Century Gothic</vt:lpstr>
      <vt:lpstr>Times New Roman</vt:lpstr>
      <vt:lpstr>Wide Latin</vt:lpstr>
      <vt:lpstr>Wingdings 2</vt:lpstr>
      <vt:lpstr>Austin</vt:lpstr>
      <vt:lpstr>Planning &amp; Managing the F&amp;A Projections Process</vt:lpstr>
      <vt:lpstr>Topics</vt:lpstr>
      <vt:lpstr>Why Should I Consider a Projection and What is it?</vt:lpstr>
      <vt:lpstr>Facilities Cost Projections- why should we care?</vt:lpstr>
      <vt:lpstr>Facilities Cost Projections- the what</vt:lpstr>
      <vt:lpstr>Projections- Should I submit?</vt:lpstr>
      <vt:lpstr>Federal Requirements</vt:lpstr>
      <vt:lpstr>Federal Requirements</vt:lpstr>
      <vt:lpstr>Federal Requirements</vt:lpstr>
      <vt:lpstr>Federal Requirements- ONR</vt:lpstr>
      <vt:lpstr>Federal Requirements- ONR</vt:lpstr>
      <vt:lpstr>Source Documentation and Gathering Data</vt:lpstr>
      <vt:lpstr>Projections- Source Documentation</vt:lpstr>
      <vt:lpstr>Projections- Source Documentation (con’t)</vt:lpstr>
      <vt:lpstr>Impact to Space Survey and Base</vt:lpstr>
      <vt:lpstr>Projections- Impact to Space Survey</vt:lpstr>
      <vt:lpstr>Projecting the Space – include updated usage for vacated space</vt:lpstr>
      <vt:lpstr>Projecting the Space – include projected usage for new space</vt:lpstr>
      <vt:lpstr>Projecting the Space – use change in OR% in the calculation</vt:lpstr>
      <vt:lpstr>Projections- Impact to Base</vt:lpstr>
      <vt:lpstr>Example 1 - Projecting the Base</vt:lpstr>
      <vt:lpstr>Example 2 - Projecting the Base</vt:lpstr>
      <vt:lpstr>Include a Summary</vt:lpstr>
      <vt:lpstr>Submission Requirements</vt:lpstr>
      <vt:lpstr>CAS Sample Template (assuming 8% RES growth/year)</vt:lpstr>
      <vt:lpstr>CAS Sample Template (assuming 8% RES growth/year)</vt:lpstr>
      <vt:lpstr>Projections- Submission</vt:lpstr>
      <vt:lpstr>Projections- Submission</vt:lpstr>
      <vt:lpstr>Projections- Submission- ONR Example (Task List)- part 1</vt:lpstr>
      <vt:lpstr>Projections- Submission- ONR Example (Task List)- part 2</vt:lpstr>
      <vt:lpstr>Projections- Submission- ONR Example (Summary)</vt:lpstr>
      <vt:lpstr>Communicating with Management</vt:lpstr>
      <vt:lpstr>CAS Concerns</vt:lpstr>
      <vt:lpstr>CAS Concerns</vt:lpstr>
      <vt:lpstr>Projections - Factors to Consider</vt:lpstr>
      <vt:lpstr>Projections - Factors to Consider</vt:lpstr>
      <vt:lpstr>University Experiences</vt:lpstr>
      <vt:lpstr>ONR Cognizant University</vt:lpstr>
      <vt:lpstr>HHS-CAS Cognizant Universities</vt:lpstr>
      <vt:lpstr>Questions?</vt:lpstr>
      <vt:lpstr>Contact Information</vt:lpstr>
    </vt:vector>
  </TitlesOfParts>
  <Company>University of 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jjarvis</dc:creator>
  <cp:lastModifiedBy>Beeman, Caroline M</cp:lastModifiedBy>
  <cp:revision>79</cp:revision>
  <dcterms:created xsi:type="dcterms:W3CDTF">2013-07-18T21:09:41Z</dcterms:created>
  <dcterms:modified xsi:type="dcterms:W3CDTF">2024-10-21T15:50:58Z</dcterms:modified>
</cp:coreProperties>
</file>