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18"/>
  </p:notesMasterIdLst>
  <p:handoutMasterIdLst>
    <p:handoutMasterId r:id="rId19"/>
  </p:handoutMasterIdLst>
  <p:sldIdLst>
    <p:sldId id="259" r:id="rId5"/>
    <p:sldId id="2147375549" r:id="rId6"/>
    <p:sldId id="505" r:id="rId7"/>
    <p:sldId id="2147375546" r:id="rId8"/>
    <p:sldId id="265" r:id="rId9"/>
    <p:sldId id="2147375551" r:id="rId10"/>
    <p:sldId id="262" r:id="rId11"/>
    <p:sldId id="2147375552" r:id="rId12"/>
    <p:sldId id="2147375550" r:id="rId13"/>
    <p:sldId id="2147375553" r:id="rId14"/>
    <p:sldId id="263" r:id="rId15"/>
    <p:sldId id="264" r:id="rId16"/>
    <p:sldId id="2147375548" r:id="rId17"/>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DD2"/>
    <a:srgbClr val="ACB5BE"/>
    <a:srgbClr val="B5B9B1"/>
    <a:srgbClr val="0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7DCF7-F4B7-49CB-82C5-C08F3642E89C}" v="8" dt="2024-10-21T13:24:51.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6" autoAdjust="0"/>
  </p:normalViewPr>
  <p:slideViewPr>
    <p:cSldViewPr snapToGrid="0">
      <p:cViewPr varScale="1">
        <p:scale>
          <a:sx n="93" d="100"/>
          <a:sy n="93" d="100"/>
        </p:scale>
        <p:origin x="480"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a Guilford" userId="2d906ed5-9ebd-472a-b7ca-a7ee0a466526" providerId="ADAL" clId="{7E47DCF7-F4B7-49CB-82C5-C08F3642E89C}"/>
    <pc:docChg chg="undo custSel modSld">
      <pc:chgData name="Kayla Guilford" userId="2d906ed5-9ebd-472a-b7ca-a7ee0a466526" providerId="ADAL" clId="{7E47DCF7-F4B7-49CB-82C5-C08F3642E89C}" dt="2024-10-22T12:58:58.409" v="375" actId="33524"/>
      <pc:docMkLst>
        <pc:docMk/>
      </pc:docMkLst>
      <pc:sldChg chg="modSp mod">
        <pc:chgData name="Kayla Guilford" userId="2d906ed5-9ebd-472a-b7ca-a7ee0a466526" providerId="ADAL" clId="{7E47DCF7-F4B7-49CB-82C5-C08F3642E89C}" dt="2024-10-21T13:24:44.928" v="17" actId="2711"/>
        <pc:sldMkLst>
          <pc:docMk/>
          <pc:sldMk cId="3675973811" sldId="263"/>
        </pc:sldMkLst>
        <pc:spChg chg="mod">
          <ac:chgData name="Kayla Guilford" userId="2d906ed5-9ebd-472a-b7ca-a7ee0a466526" providerId="ADAL" clId="{7E47DCF7-F4B7-49CB-82C5-C08F3642E89C}" dt="2024-10-21T13:24:44.928" v="17" actId="2711"/>
          <ac:spMkLst>
            <pc:docMk/>
            <pc:sldMk cId="3675973811" sldId="263"/>
            <ac:spMk id="5123" creationId="{50208FBA-F87F-48EF-8B9C-485D3877FE4E}"/>
          </ac:spMkLst>
        </pc:spChg>
      </pc:sldChg>
      <pc:sldChg chg="modSp mod">
        <pc:chgData name="Kayla Guilford" userId="2d906ed5-9ebd-472a-b7ca-a7ee0a466526" providerId="ADAL" clId="{7E47DCF7-F4B7-49CB-82C5-C08F3642E89C}" dt="2024-10-21T13:24:51.475" v="18" actId="2711"/>
        <pc:sldMkLst>
          <pc:docMk/>
          <pc:sldMk cId="3362356292" sldId="264"/>
        </pc:sldMkLst>
        <pc:spChg chg="mod">
          <ac:chgData name="Kayla Guilford" userId="2d906ed5-9ebd-472a-b7ca-a7ee0a466526" providerId="ADAL" clId="{7E47DCF7-F4B7-49CB-82C5-C08F3642E89C}" dt="2024-10-21T13:24:51.475" v="18" actId="2711"/>
          <ac:spMkLst>
            <pc:docMk/>
            <pc:sldMk cId="3362356292" sldId="264"/>
            <ac:spMk id="5123" creationId="{50208FBA-F87F-48EF-8B9C-485D3877FE4E}"/>
          </ac:spMkLst>
        </pc:spChg>
      </pc:sldChg>
      <pc:sldChg chg="modSp mod modNotesTx">
        <pc:chgData name="Kayla Guilford" userId="2d906ed5-9ebd-472a-b7ca-a7ee0a466526" providerId="ADAL" clId="{7E47DCF7-F4B7-49CB-82C5-C08F3642E89C}" dt="2024-10-22T12:53:58.299" v="189" actId="20577"/>
        <pc:sldMkLst>
          <pc:docMk/>
          <pc:sldMk cId="4212850233" sldId="265"/>
        </pc:sldMkLst>
        <pc:spChg chg="mod">
          <ac:chgData name="Kayla Guilford" userId="2d906ed5-9ebd-472a-b7ca-a7ee0a466526" providerId="ADAL" clId="{7E47DCF7-F4B7-49CB-82C5-C08F3642E89C}" dt="2024-10-21T13:23:22.046" v="6" actId="1076"/>
          <ac:spMkLst>
            <pc:docMk/>
            <pc:sldMk cId="4212850233" sldId="265"/>
            <ac:spMk id="5126" creationId="{7E665013-1558-F44B-3B3E-A066F26C83E1}"/>
          </ac:spMkLst>
        </pc:spChg>
        <pc:spChg chg="mod">
          <ac:chgData name="Kayla Guilford" userId="2d906ed5-9ebd-472a-b7ca-a7ee0a466526" providerId="ADAL" clId="{7E47DCF7-F4B7-49CB-82C5-C08F3642E89C}" dt="2024-10-21T13:23:25.815" v="7" actId="1076"/>
          <ac:spMkLst>
            <pc:docMk/>
            <pc:sldMk cId="4212850233" sldId="265"/>
            <ac:spMk id="5163" creationId="{54D9F69B-2E6B-A06E-67C4-A955D59BAFDA}"/>
          </ac:spMkLst>
        </pc:spChg>
        <pc:spChg chg="mod">
          <ac:chgData name="Kayla Guilford" userId="2d906ed5-9ebd-472a-b7ca-a7ee0a466526" providerId="ADAL" clId="{7E47DCF7-F4B7-49CB-82C5-C08F3642E89C}" dt="2024-10-21T13:23:12.917" v="3" actId="1076"/>
          <ac:spMkLst>
            <pc:docMk/>
            <pc:sldMk cId="4212850233" sldId="265"/>
            <ac:spMk id="5165" creationId="{3A0FACCF-48C5-5229-0F67-41EFBD3D25A7}"/>
          </ac:spMkLst>
        </pc:spChg>
        <pc:spChg chg="mod">
          <ac:chgData name="Kayla Guilford" userId="2d906ed5-9ebd-472a-b7ca-a7ee0a466526" providerId="ADAL" clId="{7E47DCF7-F4B7-49CB-82C5-C08F3642E89C}" dt="2024-10-21T13:23:30.725" v="9" actId="1076"/>
          <ac:spMkLst>
            <pc:docMk/>
            <pc:sldMk cId="4212850233" sldId="265"/>
            <ac:spMk id="5166" creationId="{8230440A-390E-FC88-4D3B-47A08EC00CDD}"/>
          </ac:spMkLst>
        </pc:spChg>
        <pc:spChg chg="mod">
          <ac:chgData name="Kayla Guilford" userId="2d906ed5-9ebd-472a-b7ca-a7ee0a466526" providerId="ADAL" clId="{7E47DCF7-F4B7-49CB-82C5-C08F3642E89C}" dt="2024-10-21T13:23:18.855" v="5" actId="1076"/>
          <ac:spMkLst>
            <pc:docMk/>
            <pc:sldMk cId="4212850233" sldId="265"/>
            <ac:spMk id="5167" creationId="{FE494740-D95E-3DFF-D24E-236AB21C38EB}"/>
          </ac:spMkLst>
        </pc:spChg>
        <pc:spChg chg="mod">
          <ac:chgData name="Kayla Guilford" userId="2d906ed5-9ebd-472a-b7ca-a7ee0a466526" providerId="ADAL" clId="{7E47DCF7-F4B7-49CB-82C5-C08F3642E89C}" dt="2024-10-21T13:23:16.365" v="4" actId="1076"/>
          <ac:spMkLst>
            <pc:docMk/>
            <pc:sldMk cId="4212850233" sldId="265"/>
            <ac:spMk id="5168" creationId="{41D3C701-D3BA-890F-884E-44516656FC74}"/>
          </ac:spMkLst>
        </pc:spChg>
        <pc:grpChg chg="mod">
          <ac:chgData name="Kayla Guilford" userId="2d906ed5-9ebd-472a-b7ca-a7ee0a466526" providerId="ADAL" clId="{7E47DCF7-F4B7-49CB-82C5-C08F3642E89C}" dt="2024-10-21T13:23:09.025" v="2" actId="1076"/>
          <ac:grpSpMkLst>
            <pc:docMk/>
            <pc:sldMk cId="4212850233" sldId="265"/>
            <ac:grpSpMk id="47" creationId="{ABE49D23-4FEB-AE1E-F740-F7E50EF38C83}"/>
          </ac:grpSpMkLst>
        </pc:grpChg>
      </pc:sldChg>
      <pc:sldChg chg="modSp mod modNotesTx">
        <pc:chgData name="Kayla Guilford" userId="2d906ed5-9ebd-472a-b7ca-a7ee0a466526" providerId="ADAL" clId="{7E47DCF7-F4B7-49CB-82C5-C08F3642E89C}" dt="2024-10-22T12:58:58.409" v="375" actId="33524"/>
        <pc:sldMkLst>
          <pc:docMk/>
          <pc:sldMk cId="2801765938" sldId="2147375550"/>
        </pc:sldMkLst>
        <pc:spChg chg="mod">
          <ac:chgData name="Kayla Guilford" userId="2d906ed5-9ebd-472a-b7ca-a7ee0a466526" providerId="ADAL" clId="{7E47DCF7-F4B7-49CB-82C5-C08F3642E89C}" dt="2024-10-22T12:58:48.186" v="374" actId="20577"/>
          <ac:spMkLst>
            <pc:docMk/>
            <pc:sldMk cId="2801765938" sldId="2147375550"/>
            <ac:spMk id="10" creationId="{0738CA67-ACA0-7A62-4D61-BC680EE262EB}"/>
          </ac:spMkLst>
        </pc:spChg>
      </pc:sldChg>
      <pc:sldChg chg="modNotesTx">
        <pc:chgData name="Kayla Guilford" userId="2d906ed5-9ebd-472a-b7ca-a7ee0a466526" providerId="ADAL" clId="{7E47DCF7-F4B7-49CB-82C5-C08F3642E89C}" dt="2024-10-22T12:57:44.894" v="353" actId="20577"/>
        <pc:sldMkLst>
          <pc:docMk/>
          <pc:sldMk cId="401060437" sldId="2147375551"/>
        </pc:sldMkLst>
      </pc:sldChg>
      <pc:sldChg chg="modSp mod">
        <pc:chgData name="Kayla Guilford" userId="2d906ed5-9ebd-472a-b7ca-a7ee0a466526" providerId="ADAL" clId="{7E47DCF7-F4B7-49CB-82C5-C08F3642E89C}" dt="2024-10-21T13:24:34.126" v="16" actId="2711"/>
        <pc:sldMkLst>
          <pc:docMk/>
          <pc:sldMk cId="740844216" sldId="2147375553"/>
        </pc:sldMkLst>
        <pc:spChg chg="mod">
          <ac:chgData name="Kayla Guilford" userId="2d906ed5-9ebd-472a-b7ca-a7ee0a466526" providerId="ADAL" clId="{7E47DCF7-F4B7-49CB-82C5-C08F3642E89C}" dt="2024-10-21T13:24:15.205" v="13" actId="2711"/>
          <ac:spMkLst>
            <pc:docMk/>
            <pc:sldMk cId="740844216" sldId="2147375553"/>
            <ac:spMk id="2" creationId="{78EAE25D-5E29-CA25-E570-2EEE40301216}"/>
          </ac:spMkLst>
        </pc:spChg>
        <pc:graphicFrameChg chg="mod">
          <ac:chgData name="Kayla Guilford" userId="2d906ed5-9ebd-472a-b7ca-a7ee0a466526" providerId="ADAL" clId="{7E47DCF7-F4B7-49CB-82C5-C08F3642E89C}" dt="2024-10-21T13:24:34.126" v="16" actId="2711"/>
          <ac:graphicFrameMkLst>
            <pc:docMk/>
            <pc:sldMk cId="740844216" sldId="2147375553"/>
            <ac:graphicFrameMk id="5" creationId="{B0660CE4-5CCA-A62A-7350-90C26ECAD33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5DBBE-E0DD-4621-A71E-BEE8C49D0BF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F565F6D-668D-4123-A626-125372CDE17E}">
      <dgm:prSet phldrT="[Text]"/>
      <dgm:spPr/>
      <dgm:t>
        <a:bodyPr/>
        <a:lstStyle/>
        <a:p>
          <a:r>
            <a:rPr lang="en-US">
              <a:latin typeface="Montserrat" pitchFamily="2" charset="0"/>
            </a:rPr>
            <a:t>FY Actual Results</a:t>
          </a:r>
        </a:p>
      </dgm:t>
    </dgm:pt>
    <dgm:pt modelId="{620E3C21-538F-497E-932A-0567D56C47FB}" type="parTrans" cxnId="{32373A6A-B5EC-4F66-8796-27CF21C114EF}">
      <dgm:prSet/>
      <dgm:spPr/>
      <dgm:t>
        <a:bodyPr/>
        <a:lstStyle/>
        <a:p>
          <a:endParaRPr lang="en-US"/>
        </a:p>
      </dgm:t>
    </dgm:pt>
    <dgm:pt modelId="{4D9DBE65-3884-4CCF-903E-D2A704188631}" type="sibTrans" cxnId="{32373A6A-B5EC-4F66-8796-27CF21C114EF}">
      <dgm:prSet/>
      <dgm:spPr/>
      <dgm:t>
        <a:bodyPr/>
        <a:lstStyle/>
        <a:p>
          <a:endParaRPr lang="en-US"/>
        </a:p>
      </dgm:t>
    </dgm:pt>
    <dgm:pt modelId="{61FB3A76-6594-4719-A7A2-FCE452182C37}">
      <dgm:prSet phldrT="[Text]"/>
      <dgm:spPr/>
      <dgm:t>
        <a:bodyPr/>
        <a:lstStyle/>
        <a:p>
          <a:pPr>
            <a:buFontTx/>
            <a:buNone/>
          </a:pPr>
          <a:r>
            <a:rPr lang="en-US">
              <a:latin typeface="Montserrat" pitchFamily="2" charset="0"/>
            </a:rPr>
            <a:t>- Reconcile to Financial Statements</a:t>
          </a:r>
        </a:p>
        <a:p>
          <a:pPr>
            <a:buFontTx/>
            <a:buNone/>
          </a:pPr>
          <a:endParaRPr lang="en-US">
            <a:latin typeface="Montserrat" pitchFamily="2" charset="0"/>
          </a:endParaRPr>
        </a:p>
        <a:p>
          <a:pPr>
            <a:buFontTx/>
            <a:buNone/>
          </a:pPr>
          <a:r>
            <a:rPr lang="en-US">
              <a:latin typeface="Montserrat" pitchFamily="2" charset="0"/>
            </a:rPr>
            <a:t>- Actual Salary x Rate = Funding</a:t>
          </a:r>
        </a:p>
        <a:p>
          <a:pPr>
            <a:buFont typeface="Arial" panose="020B0604020202020204" pitchFamily="34" charset="0"/>
            <a:buChar char="•"/>
          </a:pPr>
          <a:endParaRPr lang="en-US">
            <a:latin typeface="Montserrat" pitchFamily="2" charset="0"/>
          </a:endParaRPr>
        </a:p>
        <a:p>
          <a:pPr>
            <a:buFont typeface="Arial" panose="020B0604020202020204" pitchFamily="34" charset="0"/>
            <a:buChar char="•"/>
          </a:pPr>
          <a:r>
            <a:rPr lang="en-US">
              <a:latin typeface="Montserrat" pitchFamily="2" charset="0"/>
            </a:rPr>
            <a:t>- Actual Benefit Cost</a:t>
          </a:r>
        </a:p>
        <a:p>
          <a:pPr>
            <a:buFont typeface="Arial" panose="020B0604020202020204" pitchFamily="34" charset="0"/>
            <a:buChar char="•"/>
          </a:pPr>
          <a:endParaRPr lang="en-US">
            <a:latin typeface="Montserrat" pitchFamily="2" charset="0"/>
          </a:endParaRPr>
        </a:p>
        <a:p>
          <a:pPr>
            <a:buFont typeface="Arial" panose="020B0604020202020204" pitchFamily="34" charset="0"/>
            <a:buChar char="•"/>
          </a:pPr>
          <a:r>
            <a:rPr lang="en-US">
              <a:latin typeface="Montserrat" pitchFamily="2" charset="0"/>
            </a:rPr>
            <a:t>- Difference between Funding and Actual Cost = Carryforward</a:t>
          </a:r>
        </a:p>
      </dgm:t>
    </dgm:pt>
    <dgm:pt modelId="{7E93095F-9CA1-43F5-B802-6AC51417711B}" type="parTrans" cxnId="{85CA41D8-BB2B-4BAF-9B94-632834F9A9AC}">
      <dgm:prSet/>
      <dgm:spPr/>
      <dgm:t>
        <a:bodyPr/>
        <a:lstStyle/>
        <a:p>
          <a:endParaRPr lang="en-US"/>
        </a:p>
      </dgm:t>
    </dgm:pt>
    <dgm:pt modelId="{56BE65FB-8F44-418F-863C-8BB621AD62D1}" type="sibTrans" cxnId="{85CA41D8-BB2B-4BAF-9B94-632834F9A9AC}">
      <dgm:prSet/>
      <dgm:spPr/>
      <dgm:t>
        <a:bodyPr/>
        <a:lstStyle/>
        <a:p>
          <a:endParaRPr lang="en-US"/>
        </a:p>
      </dgm:t>
    </dgm:pt>
    <dgm:pt modelId="{795FCBDE-29B8-4B2A-B554-F7EC9001D2FA}">
      <dgm:prSet phldrT="[Text]"/>
      <dgm:spPr/>
      <dgm:t>
        <a:bodyPr/>
        <a:lstStyle/>
        <a:p>
          <a:r>
            <a:rPr lang="en-US">
              <a:latin typeface="Montserrat" pitchFamily="2" charset="0"/>
            </a:rPr>
            <a:t>Carryforward Included in Future Year Rate (2 Year Lag)</a:t>
          </a:r>
        </a:p>
      </dgm:t>
    </dgm:pt>
    <dgm:pt modelId="{FA2C39AD-2F54-4E27-9EA5-55668B9EBF22}" type="parTrans" cxnId="{A86ACB37-9EB8-470F-8881-A9ECE2E77CF2}">
      <dgm:prSet/>
      <dgm:spPr/>
      <dgm:t>
        <a:bodyPr/>
        <a:lstStyle/>
        <a:p>
          <a:endParaRPr lang="en-US"/>
        </a:p>
      </dgm:t>
    </dgm:pt>
    <dgm:pt modelId="{0CD69443-D620-4291-A3BB-523550FADBCC}" type="sibTrans" cxnId="{A86ACB37-9EB8-470F-8881-A9ECE2E77CF2}">
      <dgm:prSet/>
      <dgm:spPr/>
      <dgm:t>
        <a:bodyPr/>
        <a:lstStyle/>
        <a:p>
          <a:endParaRPr lang="en-US"/>
        </a:p>
      </dgm:t>
    </dgm:pt>
    <dgm:pt modelId="{62F11ED3-3C16-41CA-BDEC-0317DC23B763}">
      <dgm:prSet phldrT="[Text]"/>
      <dgm:spPr/>
      <dgm:t>
        <a:bodyPr/>
        <a:lstStyle/>
        <a:p>
          <a:r>
            <a:rPr lang="en-US">
              <a:latin typeface="Montserrat" pitchFamily="2" charset="0"/>
            </a:rPr>
            <a:t>- Under-recovery increases a future year rate</a:t>
          </a:r>
        </a:p>
        <a:p>
          <a:endParaRPr lang="en-US">
            <a:latin typeface="Montserrat" pitchFamily="2" charset="0"/>
          </a:endParaRPr>
        </a:p>
        <a:p>
          <a:r>
            <a:rPr lang="en-US">
              <a:latin typeface="Montserrat" pitchFamily="2" charset="0"/>
            </a:rPr>
            <a:t>- Over-recovery decreases a future year rate</a:t>
          </a:r>
        </a:p>
      </dgm:t>
    </dgm:pt>
    <dgm:pt modelId="{CF530F6A-CB65-46EB-A2FF-B33A932D1F69}" type="parTrans" cxnId="{41AA9B31-7E46-46D0-859F-28C14F386105}">
      <dgm:prSet/>
      <dgm:spPr/>
      <dgm:t>
        <a:bodyPr/>
        <a:lstStyle/>
        <a:p>
          <a:endParaRPr lang="en-US"/>
        </a:p>
      </dgm:t>
    </dgm:pt>
    <dgm:pt modelId="{551263AE-9BA9-4B1C-85A1-463D7028FCA2}" type="sibTrans" cxnId="{41AA9B31-7E46-46D0-859F-28C14F386105}">
      <dgm:prSet/>
      <dgm:spPr/>
      <dgm:t>
        <a:bodyPr/>
        <a:lstStyle/>
        <a:p>
          <a:endParaRPr lang="en-US"/>
        </a:p>
      </dgm:t>
    </dgm:pt>
    <dgm:pt modelId="{985613B6-3F80-4236-956F-AC480B9BC6FE}">
      <dgm:prSet phldrT="[Text]"/>
      <dgm:spPr/>
      <dgm:t>
        <a:bodyPr/>
        <a:lstStyle/>
        <a:p>
          <a:r>
            <a:rPr lang="en-US">
              <a:latin typeface="Montserrat" pitchFamily="2" charset="0"/>
            </a:rPr>
            <a:t>Timeline</a:t>
          </a:r>
        </a:p>
      </dgm:t>
    </dgm:pt>
    <dgm:pt modelId="{93D6FE58-6911-41AD-BA72-31F3DABDEA5D}" type="parTrans" cxnId="{564C3477-6478-4B1C-BF5A-7D9E4A99694E}">
      <dgm:prSet/>
      <dgm:spPr/>
      <dgm:t>
        <a:bodyPr/>
        <a:lstStyle/>
        <a:p>
          <a:endParaRPr lang="en-US"/>
        </a:p>
      </dgm:t>
    </dgm:pt>
    <dgm:pt modelId="{F7A7D1DD-5AA6-42E2-BC14-907CF096D8FD}" type="sibTrans" cxnId="{564C3477-6478-4B1C-BF5A-7D9E4A99694E}">
      <dgm:prSet/>
      <dgm:spPr/>
      <dgm:t>
        <a:bodyPr/>
        <a:lstStyle/>
        <a:p>
          <a:endParaRPr lang="en-US"/>
        </a:p>
      </dgm:t>
    </dgm:pt>
    <dgm:pt modelId="{B5FD127B-12DD-4AF5-AFE4-3335C537F9DA}">
      <dgm:prSet phldrT="[Text]"/>
      <dgm:spPr/>
      <dgm:t>
        <a:bodyPr/>
        <a:lstStyle/>
        <a:p>
          <a:r>
            <a:rPr lang="en-US">
              <a:latin typeface="Montserrat" pitchFamily="2" charset="0"/>
            </a:rPr>
            <a:t>- Based on FY2024 actuals, FY2026 rates are due to the government 6 months after FY2024 ends</a:t>
          </a:r>
        </a:p>
        <a:p>
          <a:endParaRPr lang="en-US">
            <a:latin typeface="Montserrat" pitchFamily="2" charset="0"/>
          </a:endParaRPr>
        </a:p>
        <a:p>
          <a:r>
            <a:rPr lang="en-US">
              <a:latin typeface="Montserrat" pitchFamily="2" charset="0"/>
            </a:rPr>
            <a:t>- Negotiations with the federal government should occur in the 6 months prior to the start of FY2026</a:t>
          </a:r>
        </a:p>
      </dgm:t>
    </dgm:pt>
    <dgm:pt modelId="{6C33E29B-B1DD-402E-93A6-ABC7BD5AA4AB}" type="parTrans" cxnId="{7898F782-3B8B-48F5-8D0C-6F8D311620CC}">
      <dgm:prSet/>
      <dgm:spPr/>
      <dgm:t>
        <a:bodyPr/>
        <a:lstStyle/>
        <a:p>
          <a:endParaRPr lang="en-US"/>
        </a:p>
      </dgm:t>
    </dgm:pt>
    <dgm:pt modelId="{97FB6851-8BC0-4B25-A8EA-D1A3F343E65A}" type="sibTrans" cxnId="{7898F782-3B8B-48F5-8D0C-6F8D311620CC}">
      <dgm:prSet/>
      <dgm:spPr/>
      <dgm:t>
        <a:bodyPr/>
        <a:lstStyle/>
        <a:p>
          <a:endParaRPr lang="en-US"/>
        </a:p>
      </dgm:t>
    </dgm:pt>
    <dgm:pt modelId="{CE626FAC-2716-4E3F-8A6D-32EB44EF35A2}" type="pres">
      <dgm:prSet presAssocID="{3875DBBE-E0DD-4621-A71E-BEE8C49D0BF6}" presName="Name0" presStyleCnt="0">
        <dgm:presLayoutVars>
          <dgm:chMax val="5"/>
          <dgm:chPref val="5"/>
          <dgm:dir/>
          <dgm:animLvl val="lvl"/>
        </dgm:presLayoutVars>
      </dgm:prSet>
      <dgm:spPr/>
    </dgm:pt>
    <dgm:pt modelId="{1BBF42CF-CC6C-4C7A-A166-DBF821D4872F}" type="pres">
      <dgm:prSet presAssocID="{3F565F6D-668D-4123-A626-125372CDE17E}" presName="parentText1" presStyleLbl="node1" presStyleIdx="0" presStyleCnt="3">
        <dgm:presLayoutVars>
          <dgm:chMax/>
          <dgm:chPref val="3"/>
          <dgm:bulletEnabled val="1"/>
        </dgm:presLayoutVars>
      </dgm:prSet>
      <dgm:spPr/>
    </dgm:pt>
    <dgm:pt modelId="{9C480C72-C365-4240-BE99-A2726B1B2454}" type="pres">
      <dgm:prSet presAssocID="{3F565F6D-668D-4123-A626-125372CDE17E}" presName="childText1" presStyleLbl="solidAlignAcc1" presStyleIdx="0" presStyleCnt="3">
        <dgm:presLayoutVars>
          <dgm:chMax val="0"/>
          <dgm:chPref val="0"/>
          <dgm:bulletEnabled val="1"/>
        </dgm:presLayoutVars>
      </dgm:prSet>
      <dgm:spPr/>
    </dgm:pt>
    <dgm:pt modelId="{F5B78B0E-C974-4C1F-8C6F-5FFE6A77154E}" type="pres">
      <dgm:prSet presAssocID="{795FCBDE-29B8-4B2A-B554-F7EC9001D2FA}" presName="parentText2" presStyleLbl="node1" presStyleIdx="1" presStyleCnt="3">
        <dgm:presLayoutVars>
          <dgm:chMax/>
          <dgm:chPref val="3"/>
          <dgm:bulletEnabled val="1"/>
        </dgm:presLayoutVars>
      </dgm:prSet>
      <dgm:spPr/>
    </dgm:pt>
    <dgm:pt modelId="{CC88ED97-77B4-42F7-AC56-1D263E0F4E27}" type="pres">
      <dgm:prSet presAssocID="{795FCBDE-29B8-4B2A-B554-F7EC9001D2FA}" presName="childText2" presStyleLbl="solidAlignAcc1" presStyleIdx="1" presStyleCnt="3">
        <dgm:presLayoutVars>
          <dgm:chMax val="0"/>
          <dgm:chPref val="0"/>
          <dgm:bulletEnabled val="1"/>
        </dgm:presLayoutVars>
      </dgm:prSet>
      <dgm:spPr/>
    </dgm:pt>
    <dgm:pt modelId="{02A9480F-01AF-41F9-B8B8-54E5DB865B91}" type="pres">
      <dgm:prSet presAssocID="{985613B6-3F80-4236-956F-AC480B9BC6FE}" presName="parentText3" presStyleLbl="node1" presStyleIdx="2" presStyleCnt="3">
        <dgm:presLayoutVars>
          <dgm:chMax/>
          <dgm:chPref val="3"/>
          <dgm:bulletEnabled val="1"/>
        </dgm:presLayoutVars>
      </dgm:prSet>
      <dgm:spPr/>
    </dgm:pt>
    <dgm:pt modelId="{680FAE0F-D94A-4071-BC81-8DF1DE6207CF}" type="pres">
      <dgm:prSet presAssocID="{985613B6-3F80-4236-956F-AC480B9BC6FE}" presName="childText3" presStyleLbl="solidAlignAcc1" presStyleIdx="2" presStyleCnt="3">
        <dgm:presLayoutVars>
          <dgm:chMax val="0"/>
          <dgm:chPref val="0"/>
          <dgm:bulletEnabled val="1"/>
        </dgm:presLayoutVars>
      </dgm:prSet>
      <dgm:spPr/>
    </dgm:pt>
  </dgm:ptLst>
  <dgm:cxnLst>
    <dgm:cxn modelId="{2A221600-5940-4EAA-AB1C-A1F4C1C9D91E}" type="presOf" srcId="{62F11ED3-3C16-41CA-BDEC-0317DC23B763}" destId="{CC88ED97-77B4-42F7-AC56-1D263E0F4E27}" srcOrd="0" destOrd="0" presId="urn:microsoft.com/office/officeart/2009/3/layout/IncreasingArrowsProcess"/>
    <dgm:cxn modelId="{E38CA607-7706-4148-967C-5144561F9E5A}" type="presOf" srcId="{3875DBBE-E0DD-4621-A71E-BEE8C49D0BF6}" destId="{CE626FAC-2716-4E3F-8A6D-32EB44EF35A2}" srcOrd="0" destOrd="0" presId="urn:microsoft.com/office/officeart/2009/3/layout/IncreasingArrowsProcess"/>
    <dgm:cxn modelId="{ED965B2C-3064-40B0-89BC-DB8B1B9FF0BC}" type="presOf" srcId="{61FB3A76-6594-4719-A7A2-FCE452182C37}" destId="{9C480C72-C365-4240-BE99-A2726B1B2454}" srcOrd="0" destOrd="0" presId="urn:microsoft.com/office/officeart/2009/3/layout/IncreasingArrowsProcess"/>
    <dgm:cxn modelId="{41AA9B31-7E46-46D0-859F-28C14F386105}" srcId="{795FCBDE-29B8-4B2A-B554-F7EC9001D2FA}" destId="{62F11ED3-3C16-41CA-BDEC-0317DC23B763}" srcOrd="0" destOrd="0" parTransId="{CF530F6A-CB65-46EB-A2FF-B33A932D1F69}" sibTransId="{551263AE-9BA9-4B1C-85A1-463D7028FCA2}"/>
    <dgm:cxn modelId="{1F9FE532-45EB-4CDC-A0CF-DA9B64AF6D2B}" type="presOf" srcId="{3F565F6D-668D-4123-A626-125372CDE17E}" destId="{1BBF42CF-CC6C-4C7A-A166-DBF821D4872F}" srcOrd="0" destOrd="0" presId="urn:microsoft.com/office/officeart/2009/3/layout/IncreasingArrowsProcess"/>
    <dgm:cxn modelId="{A86ACB37-9EB8-470F-8881-A9ECE2E77CF2}" srcId="{3875DBBE-E0DD-4621-A71E-BEE8C49D0BF6}" destId="{795FCBDE-29B8-4B2A-B554-F7EC9001D2FA}" srcOrd="1" destOrd="0" parTransId="{FA2C39AD-2F54-4E27-9EA5-55668B9EBF22}" sibTransId="{0CD69443-D620-4291-A3BB-523550FADBCC}"/>
    <dgm:cxn modelId="{E9633C64-68B6-4B5F-85E8-D8D2B705A008}" type="presOf" srcId="{985613B6-3F80-4236-956F-AC480B9BC6FE}" destId="{02A9480F-01AF-41F9-B8B8-54E5DB865B91}" srcOrd="0" destOrd="0" presId="urn:microsoft.com/office/officeart/2009/3/layout/IncreasingArrowsProcess"/>
    <dgm:cxn modelId="{32373A6A-B5EC-4F66-8796-27CF21C114EF}" srcId="{3875DBBE-E0DD-4621-A71E-BEE8C49D0BF6}" destId="{3F565F6D-668D-4123-A626-125372CDE17E}" srcOrd="0" destOrd="0" parTransId="{620E3C21-538F-497E-932A-0567D56C47FB}" sibTransId="{4D9DBE65-3884-4CCF-903E-D2A704188631}"/>
    <dgm:cxn modelId="{564C3477-6478-4B1C-BF5A-7D9E4A99694E}" srcId="{3875DBBE-E0DD-4621-A71E-BEE8C49D0BF6}" destId="{985613B6-3F80-4236-956F-AC480B9BC6FE}" srcOrd="2" destOrd="0" parTransId="{93D6FE58-6911-41AD-BA72-31F3DABDEA5D}" sibTransId="{F7A7D1DD-5AA6-42E2-BC14-907CF096D8FD}"/>
    <dgm:cxn modelId="{7898F782-3B8B-48F5-8D0C-6F8D311620CC}" srcId="{985613B6-3F80-4236-956F-AC480B9BC6FE}" destId="{B5FD127B-12DD-4AF5-AFE4-3335C537F9DA}" srcOrd="0" destOrd="0" parTransId="{6C33E29B-B1DD-402E-93A6-ABC7BD5AA4AB}" sibTransId="{97FB6851-8BC0-4B25-A8EA-D1A3F343E65A}"/>
    <dgm:cxn modelId="{D16907A6-39A8-417D-98CB-6330D1DE634E}" type="presOf" srcId="{795FCBDE-29B8-4B2A-B554-F7EC9001D2FA}" destId="{F5B78B0E-C974-4C1F-8C6F-5FFE6A77154E}" srcOrd="0" destOrd="0" presId="urn:microsoft.com/office/officeart/2009/3/layout/IncreasingArrowsProcess"/>
    <dgm:cxn modelId="{B90A00AC-FBC2-4F82-92ED-57D82DAB14FE}" type="presOf" srcId="{B5FD127B-12DD-4AF5-AFE4-3335C537F9DA}" destId="{680FAE0F-D94A-4071-BC81-8DF1DE6207CF}" srcOrd="0" destOrd="0" presId="urn:microsoft.com/office/officeart/2009/3/layout/IncreasingArrowsProcess"/>
    <dgm:cxn modelId="{85CA41D8-BB2B-4BAF-9B94-632834F9A9AC}" srcId="{3F565F6D-668D-4123-A626-125372CDE17E}" destId="{61FB3A76-6594-4719-A7A2-FCE452182C37}" srcOrd="0" destOrd="0" parTransId="{7E93095F-9CA1-43F5-B802-6AC51417711B}" sibTransId="{56BE65FB-8F44-418F-863C-8BB621AD62D1}"/>
    <dgm:cxn modelId="{A12F5443-E94C-472D-AACB-2C64ABE57BF8}" type="presParOf" srcId="{CE626FAC-2716-4E3F-8A6D-32EB44EF35A2}" destId="{1BBF42CF-CC6C-4C7A-A166-DBF821D4872F}" srcOrd="0" destOrd="0" presId="urn:microsoft.com/office/officeart/2009/3/layout/IncreasingArrowsProcess"/>
    <dgm:cxn modelId="{D727E26F-A26A-41AD-8A93-92A708F9D431}" type="presParOf" srcId="{CE626FAC-2716-4E3F-8A6D-32EB44EF35A2}" destId="{9C480C72-C365-4240-BE99-A2726B1B2454}" srcOrd="1" destOrd="0" presId="urn:microsoft.com/office/officeart/2009/3/layout/IncreasingArrowsProcess"/>
    <dgm:cxn modelId="{591DFFB1-66F0-414D-B82A-022E0D89D410}" type="presParOf" srcId="{CE626FAC-2716-4E3F-8A6D-32EB44EF35A2}" destId="{F5B78B0E-C974-4C1F-8C6F-5FFE6A77154E}" srcOrd="2" destOrd="0" presId="urn:microsoft.com/office/officeart/2009/3/layout/IncreasingArrowsProcess"/>
    <dgm:cxn modelId="{E82C8A95-669F-455D-9897-B8F0C78B4F97}" type="presParOf" srcId="{CE626FAC-2716-4E3F-8A6D-32EB44EF35A2}" destId="{CC88ED97-77B4-42F7-AC56-1D263E0F4E27}" srcOrd="3" destOrd="0" presId="urn:microsoft.com/office/officeart/2009/3/layout/IncreasingArrowsProcess"/>
    <dgm:cxn modelId="{5B73EF78-B0C9-4C52-BBD1-8C0CECE7EE0E}" type="presParOf" srcId="{CE626FAC-2716-4E3F-8A6D-32EB44EF35A2}" destId="{02A9480F-01AF-41F9-B8B8-54E5DB865B91}" srcOrd="4" destOrd="0" presId="urn:microsoft.com/office/officeart/2009/3/layout/IncreasingArrowsProcess"/>
    <dgm:cxn modelId="{A92E5E58-E4FD-4B73-9C4D-303B02E626F9}" type="presParOf" srcId="{CE626FAC-2716-4E3F-8A6D-32EB44EF35A2}" destId="{680FAE0F-D94A-4071-BC81-8DF1DE6207C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F42CF-CC6C-4C7A-A166-DBF821D4872F}">
      <dsp:nvSpPr>
        <dsp:cNvPr id="0" name=""/>
        <dsp:cNvSpPr/>
      </dsp:nvSpPr>
      <dsp:spPr>
        <a:xfrm>
          <a:off x="0" y="107886"/>
          <a:ext cx="6777038" cy="986994"/>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6685" numCol="1" spcCol="1270" anchor="ctr" anchorCtr="0">
          <a:noAutofit/>
        </a:bodyPr>
        <a:lstStyle/>
        <a:p>
          <a:pPr marL="0" lvl="0" indent="0" algn="l" defTabSz="488950">
            <a:lnSpc>
              <a:spcPct val="90000"/>
            </a:lnSpc>
            <a:spcBef>
              <a:spcPct val="0"/>
            </a:spcBef>
            <a:spcAft>
              <a:spcPct val="35000"/>
            </a:spcAft>
            <a:buNone/>
          </a:pPr>
          <a:r>
            <a:rPr lang="en-US" sz="1100" kern="1200">
              <a:latin typeface="Montserrat" pitchFamily="2" charset="0"/>
            </a:rPr>
            <a:t>FY Actual Results</a:t>
          </a:r>
        </a:p>
      </dsp:txBody>
      <dsp:txXfrm>
        <a:off x="0" y="354635"/>
        <a:ext cx="6530290" cy="493497"/>
      </dsp:txXfrm>
    </dsp:sp>
    <dsp:sp modelId="{9C480C72-C365-4240-BE99-A2726B1B2454}">
      <dsp:nvSpPr>
        <dsp:cNvPr id="0" name=""/>
        <dsp:cNvSpPr/>
      </dsp:nvSpPr>
      <dsp:spPr>
        <a:xfrm>
          <a:off x="0" y="869001"/>
          <a:ext cx="2087327" cy="190131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Tx/>
            <a:buNone/>
          </a:pPr>
          <a:r>
            <a:rPr lang="en-US" sz="1000" kern="1200">
              <a:latin typeface="Montserrat" pitchFamily="2" charset="0"/>
            </a:rPr>
            <a:t>- Reconcile to Financial Statements</a:t>
          </a:r>
        </a:p>
        <a:p>
          <a:pPr marL="0" lvl="0" indent="0" algn="l" defTabSz="444500">
            <a:lnSpc>
              <a:spcPct val="90000"/>
            </a:lnSpc>
            <a:spcBef>
              <a:spcPct val="0"/>
            </a:spcBef>
            <a:spcAft>
              <a:spcPct val="35000"/>
            </a:spcAft>
            <a:buFontTx/>
            <a:buNone/>
          </a:pPr>
          <a:endParaRPr lang="en-US" sz="1000" kern="1200">
            <a:latin typeface="Montserrat" pitchFamily="2" charset="0"/>
          </a:endParaRPr>
        </a:p>
        <a:p>
          <a:pPr marL="0" lvl="0" indent="0" algn="l" defTabSz="444500">
            <a:lnSpc>
              <a:spcPct val="90000"/>
            </a:lnSpc>
            <a:spcBef>
              <a:spcPct val="0"/>
            </a:spcBef>
            <a:spcAft>
              <a:spcPct val="35000"/>
            </a:spcAft>
            <a:buFontTx/>
            <a:buNone/>
          </a:pPr>
          <a:r>
            <a:rPr lang="en-US" sz="1000" kern="1200">
              <a:latin typeface="Montserrat" pitchFamily="2" charset="0"/>
            </a:rPr>
            <a:t>- Actual Salary x Rate = Funding</a:t>
          </a:r>
        </a:p>
        <a:p>
          <a:pPr marL="0" lvl="0" indent="0" algn="l" defTabSz="444500">
            <a:lnSpc>
              <a:spcPct val="90000"/>
            </a:lnSpc>
            <a:spcBef>
              <a:spcPct val="0"/>
            </a:spcBef>
            <a:spcAft>
              <a:spcPct val="35000"/>
            </a:spcAft>
            <a:buFont typeface="Arial" panose="020B0604020202020204" pitchFamily="34" charset="0"/>
            <a:buNone/>
          </a:pPr>
          <a:endParaRPr lang="en-US" sz="1000" kern="1200">
            <a:latin typeface="Montserrat" pitchFamily="2" charset="0"/>
          </a:endParaRPr>
        </a:p>
        <a:p>
          <a:pPr marL="0" lvl="0" indent="0" algn="l" defTabSz="444500">
            <a:lnSpc>
              <a:spcPct val="90000"/>
            </a:lnSpc>
            <a:spcBef>
              <a:spcPct val="0"/>
            </a:spcBef>
            <a:spcAft>
              <a:spcPct val="35000"/>
            </a:spcAft>
            <a:buFont typeface="Arial" panose="020B0604020202020204" pitchFamily="34" charset="0"/>
            <a:buNone/>
          </a:pPr>
          <a:r>
            <a:rPr lang="en-US" sz="1000" kern="1200">
              <a:latin typeface="Montserrat" pitchFamily="2" charset="0"/>
            </a:rPr>
            <a:t>- Actual Benefit Cost</a:t>
          </a:r>
        </a:p>
        <a:p>
          <a:pPr marL="0" lvl="0" indent="0" algn="l" defTabSz="444500">
            <a:lnSpc>
              <a:spcPct val="90000"/>
            </a:lnSpc>
            <a:spcBef>
              <a:spcPct val="0"/>
            </a:spcBef>
            <a:spcAft>
              <a:spcPct val="35000"/>
            </a:spcAft>
            <a:buFont typeface="Arial" panose="020B0604020202020204" pitchFamily="34" charset="0"/>
            <a:buNone/>
          </a:pPr>
          <a:endParaRPr lang="en-US" sz="1000" kern="1200">
            <a:latin typeface="Montserrat" pitchFamily="2" charset="0"/>
          </a:endParaRPr>
        </a:p>
        <a:p>
          <a:pPr marL="0" lvl="0" indent="0" algn="l" defTabSz="444500">
            <a:lnSpc>
              <a:spcPct val="90000"/>
            </a:lnSpc>
            <a:spcBef>
              <a:spcPct val="0"/>
            </a:spcBef>
            <a:spcAft>
              <a:spcPct val="35000"/>
            </a:spcAft>
            <a:buFont typeface="Arial" panose="020B0604020202020204" pitchFamily="34" charset="0"/>
            <a:buNone/>
          </a:pPr>
          <a:r>
            <a:rPr lang="en-US" sz="1000" kern="1200">
              <a:latin typeface="Montserrat" pitchFamily="2" charset="0"/>
            </a:rPr>
            <a:t>- Difference between Funding and Actual Cost = Carryforward</a:t>
          </a:r>
        </a:p>
      </dsp:txBody>
      <dsp:txXfrm>
        <a:off x="0" y="869001"/>
        <a:ext cx="2087327" cy="1901315"/>
      </dsp:txXfrm>
    </dsp:sp>
    <dsp:sp modelId="{F5B78B0E-C974-4C1F-8C6F-5FFE6A77154E}">
      <dsp:nvSpPr>
        <dsp:cNvPr id="0" name=""/>
        <dsp:cNvSpPr/>
      </dsp:nvSpPr>
      <dsp:spPr>
        <a:xfrm>
          <a:off x="2087327" y="436884"/>
          <a:ext cx="4689710" cy="986994"/>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6685" numCol="1" spcCol="1270" anchor="ctr" anchorCtr="0">
          <a:noAutofit/>
        </a:bodyPr>
        <a:lstStyle/>
        <a:p>
          <a:pPr marL="0" lvl="0" indent="0" algn="l" defTabSz="488950">
            <a:lnSpc>
              <a:spcPct val="90000"/>
            </a:lnSpc>
            <a:spcBef>
              <a:spcPct val="0"/>
            </a:spcBef>
            <a:spcAft>
              <a:spcPct val="35000"/>
            </a:spcAft>
            <a:buNone/>
          </a:pPr>
          <a:r>
            <a:rPr lang="en-US" sz="1100" kern="1200">
              <a:latin typeface="Montserrat" pitchFamily="2" charset="0"/>
            </a:rPr>
            <a:t>Carryforward Included in Future Year Rate (2 Year Lag)</a:t>
          </a:r>
        </a:p>
      </dsp:txBody>
      <dsp:txXfrm>
        <a:off x="2087327" y="683633"/>
        <a:ext cx="4442962" cy="493497"/>
      </dsp:txXfrm>
    </dsp:sp>
    <dsp:sp modelId="{CC88ED97-77B4-42F7-AC56-1D263E0F4E27}">
      <dsp:nvSpPr>
        <dsp:cNvPr id="0" name=""/>
        <dsp:cNvSpPr/>
      </dsp:nvSpPr>
      <dsp:spPr>
        <a:xfrm>
          <a:off x="2087327" y="1198000"/>
          <a:ext cx="2087327" cy="190131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Montserrat" pitchFamily="2" charset="0"/>
            </a:rPr>
            <a:t>- Under-recovery increases a future year rate</a:t>
          </a:r>
        </a:p>
        <a:p>
          <a:pPr marL="0" lvl="0" indent="0" algn="l" defTabSz="444500">
            <a:lnSpc>
              <a:spcPct val="90000"/>
            </a:lnSpc>
            <a:spcBef>
              <a:spcPct val="0"/>
            </a:spcBef>
            <a:spcAft>
              <a:spcPct val="35000"/>
            </a:spcAft>
            <a:buNone/>
          </a:pPr>
          <a:endParaRPr lang="en-US" sz="1000" kern="1200">
            <a:latin typeface="Montserrat" pitchFamily="2" charset="0"/>
          </a:endParaRPr>
        </a:p>
        <a:p>
          <a:pPr marL="0" lvl="0" indent="0" algn="l" defTabSz="444500">
            <a:lnSpc>
              <a:spcPct val="90000"/>
            </a:lnSpc>
            <a:spcBef>
              <a:spcPct val="0"/>
            </a:spcBef>
            <a:spcAft>
              <a:spcPct val="35000"/>
            </a:spcAft>
            <a:buNone/>
          </a:pPr>
          <a:r>
            <a:rPr lang="en-US" sz="1000" kern="1200">
              <a:latin typeface="Montserrat" pitchFamily="2" charset="0"/>
            </a:rPr>
            <a:t>- Over-recovery decreases a future year rate</a:t>
          </a:r>
        </a:p>
      </dsp:txBody>
      <dsp:txXfrm>
        <a:off x="2087327" y="1198000"/>
        <a:ext cx="2087327" cy="1901315"/>
      </dsp:txXfrm>
    </dsp:sp>
    <dsp:sp modelId="{02A9480F-01AF-41F9-B8B8-54E5DB865B91}">
      <dsp:nvSpPr>
        <dsp:cNvPr id="0" name=""/>
        <dsp:cNvSpPr/>
      </dsp:nvSpPr>
      <dsp:spPr>
        <a:xfrm>
          <a:off x="4174655" y="765883"/>
          <a:ext cx="2602382" cy="986994"/>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6685" numCol="1" spcCol="1270" anchor="ctr" anchorCtr="0">
          <a:noAutofit/>
        </a:bodyPr>
        <a:lstStyle/>
        <a:p>
          <a:pPr marL="0" lvl="0" indent="0" algn="l" defTabSz="488950">
            <a:lnSpc>
              <a:spcPct val="90000"/>
            </a:lnSpc>
            <a:spcBef>
              <a:spcPct val="0"/>
            </a:spcBef>
            <a:spcAft>
              <a:spcPct val="35000"/>
            </a:spcAft>
            <a:buNone/>
          </a:pPr>
          <a:r>
            <a:rPr lang="en-US" sz="1100" kern="1200">
              <a:latin typeface="Montserrat" pitchFamily="2" charset="0"/>
            </a:rPr>
            <a:t>Timeline</a:t>
          </a:r>
        </a:p>
      </dsp:txBody>
      <dsp:txXfrm>
        <a:off x="4174655" y="1012632"/>
        <a:ext cx="2355634" cy="493497"/>
      </dsp:txXfrm>
    </dsp:sp>
    <dsp:sp modelId="{680FAE0F-D94A-4071-BC81-8DF1DE6207CF}">
      <dsp:nvSpPr>
        <dsp:cNvPr id="0" name=""/>
        <dsp:cNvSpPr/>
      </dsp:nvSpPr>
      <dsp:spPr>
        <a:xfrm>
          <a:off x="4174655" y="1526998"/>
          <a:ext cx="2087327" cy="1873489"/>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Montserrat" pitchFamily="2" charset="0"/>
            </a:rPr>
            <a:t>- Based on FY2024 actuals, FY2026 rates are due to the government 6 months after FY2024 ends</a:t>
          </a:r>
        </a:p>
        <a:p>
          <a:pPr marL="0" lvl="0" indent="0" algn="l" defTabSz="444500">
            <a:lnSpc>
              <a:spcPct val="90000"/>
            </a:lnSpc>
            <a:spcBef>
              <a:spcPct val="0"/>
            </a:spcBef>
            <a:spcAft>
              <a:spcPct val="35000"/>
            </a:spcAft>
            <a:buNone/>
          </a:pPr>
          <a:endParaRPr lang="en-US" sz="1000" kern="1200">
            <a:latin typeface="Montserrat" pitchFamily="2" charset="0"/>
          </a:endParaRPr>
        </a:p>
        <a:p>
          <a:pPr marL="0" lvl="0" indent="0" algn="l" defTabSz="444500">
            <a:lnSpc>
              <a:spcPct val="90000"/>
            </a:lnSpc>
            <a:spcBef>
              <a:spcPct val="0"/>
            </a:spcBef>
            <a:spcAft>
              <a:spcPct val="35000"/>
            </a:spcAft>
            <a:buNone/>
          </a:pPr>
          <a:r>
            <a:rPr lang="en-US" sz="1000" kern="1200">
              <a:latin typeface="Montserrat" pitchFamily="2" charset="0"/>
            </a:rPr>
            <a:t>- Negotiations with the federal government should occur in the 6 months prior to the start of FY2026</a:t>
          </a:r>
        </a:p>
      </dsp:txBody>
      <dsp:txXfrm>
        <a:off x="4174655" y="1526998"/>
        <a:ext cx="2087327" cy="187348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61EB7-ECD4-4F0D-AC2E-3C75856645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ACB51B1-88C1-43BC-B6FE-E7AA703562B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BB7378-C6A7-436C-B65B-12A5FB203917}" type="datetimeFigureOut">
              <a:rPr lang="en-US"/>
              <a:pPr>
                <a:defRPr/>
              </a:pPr>
              <a:t>10/22/2024</a:t>
            </a:fld>
            <a:endParaRPr lang="en-US"/>
          </a:p>
        </p:txBody>
      </p:sp>
      <p:sp>
        <p:nvSpPr>
          <p:cNvPr id="4" name="Footer Placeholder 3">
            <a:extLst>
              <a:ext uri="{FF2B5EF4-FFF2-40B4-BE49-F238E27FC236}">
                <a16:creationId xmlns:a16="http://schemas.microsoft.com/office/drawing/2014/main" id="{B9B56D1A-869F-4FED-AE13-5A9DED224A6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6337BD0-034C-4AAC-A8FF-5FC111FCAC9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F4DEE0-BFD5-442B-B871-105103E0BF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6FD8D-7261-45BF-892C-D876DBE3F276}" type="datetimeFigureOut">
              <a:rPr lang="en-US" smtClean="0"/>
              <a:t>10/22/2024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FB82-7418-45BD-B875-894C7C0ECA58}" type="slidenum">
              <a:rPr lang="en-US" smtClean="0"/>
              <a:t>‹#›</a:t>
            </a:fld>
            <a:endParaRPr lang="en-US"/>
          </a:p>
        </p:txBody>
      </p:sp>
    </p:spTree>
    <p:extLst>
      <p:ext uri="{BB962C8B-B14F-4D97-AF65-F5344CB8AC3E}">
        <p14:creationId xmlns:p14="http://schemas.microsoft.com/office/powerpoint/2010/main" val="35239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EFB82-7418-45BD-B875-894C7C0ECA58}" type="slidenum">
              <a:rPr lang="en-US" smtClean="0"/>
              <a:t>1</a:t>
            </a:fld>
            <a:endParaRPr lang="en-US"/>
          </a:p>
        </p:txBody>
      </p:sp>
    </p:spTree>
    <p:extLst>
      <p:ext uri="{BB962C8B-B14F-4D97-AF65-F5344CB8AC3E}">
        <p14:creationId xmlns:p14="http://schemas.microsoft.com/office/powerpoint/2010/main" val="372869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a:p>
            <a:endParaRPr lang="en-US"/>
          </a:p>
          <a:p>
            <a:r>
              <a:rPr lang="en-US"/>
              <a:t>Most common type of rate agreement for fringe benefits is Fixed Rate with Carryforward.  A few institutions have predetermined fringe rates, but not common.</a:t>
            </a:r>
          </a:p>
        </p:txBody>
      </p:sp>
      <p:sp>
        <p:nvSpPr>
          <p:cNvPr id="4" name="Slide Number Placeholder 3"/>
          <p:cNvSpPr>
            <a:spLocks noGrp="1"/>
          </p:cNvSpPr>
          <p:nvPr>
            <p:ph type="sldNum" sz="quarter" idx="5"/>
          </p:nvPr>
        </p:nvSpPr>
        <p:spPr/>
        <p:txBody>
          <a:bodyPr/>
          <a:lstStyle/>
          <a:p>
            <a:fld id="{A2DEFB82-7418-45BD-B875-894C7C0ECA58}" type="slidenum">
              <a:rPr lang="en-US" smtClean="0"/>
              <a:t>10</a:t>
            </a:fld>
            <a:endParaRPr lang="en-US"/>
          </a:p>
        </p:txBody>
      </p:sp>
    </p:spTree>
    <p:extLst>
      <p:ext uri="{BB962C8B-B14F-4D97-AF65-F5344CB8AC3E}">
        <p14:creationId xmlns:p14="http://schemas.microsoft.com/office/powerpoint/2010/main" val="70904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p:txBody>
      </p:sp>
      <p:sp>
        <p:nvSpPr>
          <p:cNvPr id="4" name="Slide Number Placeholder 3"/>
          <p:cNvSpPr>
            <a:spLocks noGrp="1"/>
          </p:cNvSpPr>
          <p:nvPr>
            <p:ph type="sldNum" sz="quarter" idx="5"/>
          </p:nvPr>
        </p:nvSpPr>
        <p:spPr/>
        <p:txBody>
          <a:bodyPr/>
          <a:lstStyle/>
          <a:p>
            <a:fld id="{A2DEFB82-7418-45BD-B875-894C7C0ECA58}" type="slidenum">
              <a:rPr lang="en-US" smtClean="0"/>
              <a:t>11</a:t>
            </a:fld>
            <a:endParaRPr lang="en-US"/>
          </a:p>
        </p:txBody>
      </p:sp>
    </p:spTree>
    <p:extLst>
      <p:ext uri="{BB962C8B-B14F-4D97-AF65-F5344CB8AC3E}">
        <p14:creationId xmlns:p14="http://schemas.microsoft.com/office/powerpoint/2010/main" val="184403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Cathy</a:t>
            </a:r>
          </a:p>
        </p:txBody>
      </p:sp>
      <p:sp>
        <p:nvSpPr>
          <p:cNvPr id="4" name="Slide Number Placeholder 3"/>
          <p:cNvSpPr>
            <a:spLocks noGrp="1"/>
          </p:cNvSpPr>
          <p:nvPr>
            <p:ph type="sldNum" sz="quarter" idx="5"/>
          </p:nvPr>
        </p:nvSpPr>
        <p:spPr/>
        <p:txBody>
          <a:bodyPr/>
          <a:lstStyle/>
          <a:p>
            <a:fld id="{A2DEFB82-7418-45BD-B875-894C7C0ECA58}" type="slidenum">
              <a:rPr lang="en-US" smtClean="0"/>
              <a:t>12</a:t>
            </a:fld>
            <a:endParaRPr lang="en-US"/>
          </a:p>
        </p:txBody>
      </p:sp>
    </p:spTree>
    <p:extLst>
      <p:ext uri="{BB962C8B-B14F-4D97-AF65-F5344CB8AC3E}">
        <p14:creationId xmlns:p14="http://schemas.microsoft.com/office/powerpoint/2010/main" val="167926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Cathy</a:t>
            </a:r>
          </a:p>
          <a:p>
            <a:endParaRPr lang="en-US"/>
          </a:p>
        </p:txBody>
      </p:sp>
      <p:sp>
        <p:nvSpPr>
          <p:cNvPr id="4" name="Slide Number Placeholder 3"/>
          <p:cNvSpPr>
            <a:spLocks noGrp="1"/>
          </p:cNvSpPr>
          <p:nvPr>
            <p:ph type="sldNum" sz="quarter" idx="5"/>
          </p:nvPr>
        </p:nvSpPr>
        <p:spPr/>
        <p:txBody>
          <a:bodyPr/>
          <a:lstStyle/>
          <a:p>
            <a:fld id="{A2DEFB82-7418-45BD-B875-894C7C0ECA58}" type="slidenum">
              <a:rPr lang="en-US" smtClean="0"/>
              <a:t>13</a:t>
            </a:fld>
            <a:endParaRPr lang="en-US"/>
          </a:p>
        </p:txBody>
      </p:sp>
    </p:spTree>
    <p:extLst>
      <p:ext uri="{BB962C8B-B14F-4D97-AF65-F5344CB8AC3E}">
        <p14:creationId xmlns:p14="http://schemas.microsoft.com/office/powerpoint/2010/main" val="224052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a:t>
            </a:r>
          </a:p>
        </p:txBody>
      </p:sp>
      <p:sp>
        <p:nvSpPr>
          <p:cNvPr id="4" name="Slide Number Placeholder 3"/>
          <p:cNvSpPr>
            <a:spLocks noGrp="1"/>
          </p:cNvSpPr>
          <p:nvPr>
            <p:ph type="sldNum" sz="quarter" idx="5"/>
          </p:nvPr>
        </p:nvSpPr>
        <p:spPr/>
        <p:txBody>
          <a:bodyPr/>
          <a:lstStyle/>
          <a:p>
            <a:fld id="{A2DEFB82-7418-45BD-B875-894C7C0ECA58}" type="slidenum">
              <a:rPr lang="en-US" smtClean="0"/>
              <a:t>2</a:t>
            </a:fld>
            <a:endParaRPr lang="en-US"/>
          </a:p>
        </p:txBody>
      </p:sp>
    </p:spTree>
    <p:extLst>
      <p:ext uri="{BB962C8B-B14F-4D97-AF65-F5344CB8AC3E}">
        <p14:creationId xmlns:p14="http://schemas.microsoft.com/office/powerpoint/2010/main" val="132660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Cathy/Kayla</a:t>
            </a:r>
          </a:p>
        </p:txBody>
      </p:sp>
      <p:sp>
        <p:nvSpPr>
          <p:cNvPr id="4" name="Slide Number Placeholder 3"/>
          <p:cNvSpPr>
            <a:spLocks noGrp="1"/>
          </p:cNvSpPr>
          <p:nvPr>
            <p:ph type="sldNum" sz="quarter" idx="5"/>
          </p:nvPr>
        </p:nvSpPr>
        <p:spPr/>
        <p:txBody>
          <a:bodyPr/>
          <a:lstStyle/>
          <a:p>
            <a:fld id="{1AA6FF21-C933-034E-8A18-3B504A3A00D6}" type="slidenum">
              <a:rPr lang="en-US" smtClean="0"/>
              <a:t>3</a:t>
            </a:fld>
            <a:endParaRPr lang="en-US"/>
          </a:p>
        </p:txBody>
      </p:sp>
    </p:spTree>
    <p:extLst>
      <p:ext uri="{BB962C8B-B14F-4D97-AF65-F5344CB8AC3E}">
        <p14:creationId xmlns:p14="http://schemas.microsoft.com/office/powerpoint/2010/main" val="9668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a:t>
            </a:r>
          </a:p>
        </p:txBody>
      </p:sp>
      <p:sp>
        <p:nvSpPr>
          <p:cNvPr id="4" name="Slide Number Placeholder 3"/>
          <p:cNvSpPr>
            <a:spLocks noGrp="1"/>
          </p:cNvSpPr>
          <p:nvPr>
            <p:ph type="sldNum" sz="quarter" idx="5"/>
          </p:nvPr>
        </p:nvSpPr>
        <p:spPr/>
        <p:txBody>
          <a:bodyPr/>
          <a:lstStyle/>
          <a:p>
            <a:fld id="{A2DEFB82-7418-45BD-B875-894C7C0ECA58}" type="slidenum">
              <a:rPr lang="en-US" smtClean="0"/>
              <a:t>4</a:t>
            </a:fld>
            <a:endParaRPr lang="en-US"/>
          </a:p>
        </p:txBody>
      </p:sp>
    </p:spTree>
    <p:extLst>
      <p:ext uri="{BB962C8B-B14F-4D97-AF65-F5344CB8AC3E}">
        <p14:creationId xmlns:p14="http://schemas.microsoft.com/office/powerpoint/2010/main" val="269770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Kayla</a:t>
            </a:r>
          </a:p>
          <a:p>
            <a:endParaRPr lang="en-US" dirty="0"/>
          </a:p>
          <a:p>
            <a:r>
              <a:rPr lang="en-US" dirty="0"/>
              <a:t>Fringe benefit examples- vary by institution</a:t>
            </a:r>
          </a:p>
          <a:p>
            <a:r>
              <a:rPr lang="en-US" dirty="0"/>
              <a:t>Cathy to speak in more detail regarding Terminal Leave as new guidance have recently been published</a:t>
            </a:r>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5</a:t>
            </a:fld>
            <a:endParaRPr lang="en-US"/>
          </a:p>
        </p:txBody>
      </p:sp>
    </p:spTree>
    <p:extLst>
      <p:ext uri="{BB962C8B-B14F-4D97-AF65-F5344CB8AC3E}">
        <p14:creationId xmlns:p14="http://schemas.microsoft.com/office/powerpoint/2010/main" val="232532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Kayla</a:t>
            </a:r>
          </a:p>
          <a:p>
            <a:endParaRPr lang="en-US" dirty="0"/>
          </a:p>
          <a:p>
            <a:pPr marL="171450" indent="-171450">
              <a:buFontTx/>
              <a:buChar char="-"/>
            </a:pPr>
            <a:r>
              <a:rPr lang="en-US" dirty="0"/>
              <a:t>In our experience, institutions seeks to have less groupings</a:t>
            </a:r>
          </a:p>
          <a:p>
            <a:pPr marL="171450" indent="-171450">
              <a:buFontTx/>
              <a:buChar char="-"/>
            </a:pPr>
            <a:r>
              <a:rPr lang="en-US" dirty="0"/>
              <a:t>Fewer rate groupings = more averaged %; more rate groups = more diluted %</a:t>
            </a:r>
          </a:p>
        </p:txBody>
      </p:sp>
      <p:sp>
        <p:nvSpPr>
          <p:cNvPr id="4" name="Slide Number Placeholder 3"/>
          <p:cNvSpPr>
            <a:spLocks noGrp="1"/>
          </p:cNvSpPr>
          <p:nvPr>
            <p:ph type="sldNum" sz="quarter" idx="5"/>
          </p:nvPr>
        </p:nvSpPr>
        <p:spPr/>
        <p:txBody>
          <a:bodyPr/>
          <a:lstStyle/>
          <a:p>
            <a:fld id="{A2DEFB82-7418-45BD-B875-894C7C0ECA58}" type="slidenum">
              <a:rPr lang="en-US" smtClean="0"/>
              <a:t>6</a:t>
            </a:fld>
            <a:endParaRPr lang="en-US"/>
          </a:p>
        </p:txBody>
      </p:sp>
    </p:spTree>
    <p:extLst>
      <p:ext uri="{BB962C8B-B14F-4D97-AF65-F5344CB8AC3E}">
        <p14:creationId xmlns:p14="http://schemas.microsoft.com/office/powerpoint/2010/main" val="28559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Kayla</a:t>
            </a:r>
          </a:p>
          <a:p>
            <a:endParaRPr lang="en-US"/>
          </a:p>
        </p:txBody>
      </p:sp>
      <p:sp>
        <p:nvSpPr>
          <p:cNvPr id="4" name="Slide Number Placeholder 3"/>
          <p:cNvSpPr>
            <a:spLocks noGrp="1"/>
          </p:cNvSpPr>
          <p:nvPr>
            <p:ph type="sldNum" sz="quarter" idx="5"/>
          </p:nvPr>
        </p:nvSpPr>
        <p:spPr/>
        <p:txBody>
          <a:bodyPr/>
          <a:lstStyle/>
          <a:p>
            <a:fld id="{A2DEFB82-7418-45BD-B875-894C7C0ECA58}" type="slidenum">
              <a:rPr lang="en-US" smtClean="0"/>
              <a:t>7</a:t>
            </a:fld>
            <a:endParaRPr lang="en-US"/>
          </a:p>
        </p:txBody>
      </p:sp>
    </p:spTree>
    <p:extLst>
      <p:ext uri="{BB962C8B-B14F-4D97-AF65-F5344CB8AC3E}">
        <p14:creationId xmlns:p14="http://schemas.microsoft.com/office/powerpoint/2010/main" val="168517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Kayla</a:t>
            </a:r>
          </a:p>
          <a:p>
            <a:endParaRPr lang="en-US"/>
          </a:p>
        </p:txBody>
      </p:sp>
      <p:sp>
        <p:nvSpPr>
          <p:cNvPr id="4" name="Slide Number Placeholder 3"/>
          <p:cNvSpPr>
            <a:spLocks noGrp="1"/>
          </p:cNvSpPr>
          <p:nvPr>
            <p:ph type="sldNum" sz="quarter" idx="5"/>
          </p:nvPr>
        </p:nvSpPr>
        <p:spPr/>
        <p:txBody>
          <a:bodyPr/>
          <a:lstStyle/>
          <a:p>
            <a:fld id="{A2DEFB82-7418-45BD-B875-894C7C0ECA58}" type="slidenum">
              <a:rPr lang="en-US" smtClean="0"/>
              <a:t>8</a:t>
            </a:fld>
            <a:endParaRPr lang="en-US"/>
          </a:p>
        </p:txBody>
      </p:sp>
    </p:spTree>
    <p:extLst>
      <p:ext uri="{BB962C8B-B14F-4D97-AF65-F5344CB8AC3E}">
        <p14:creationId xmlns:p14="http://schemas.microsoft.com/office/powerpoint/2010/main" val="192972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Kayla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Advantage: Increased Recovery on Restricted Funds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there is no FB rate, benefits are paid centrally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Challenge: Cost Shifting: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Avg %, not direct costs, some </a:t>
            </a:r>
            <a:r>
              <a:rPr lang="en-US"/>
              <a:t>departments win, </a:t>
            </a:r>
            <a:r>
              <a:rPr lang="en-US" dirty="0"/>
              <a:t>and some lose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9</a:t>
            </a:fld>
            <a:endParaRPr lang="en-US"/>
          </a:p>
        </p:txBody>
      </p:sp>
    </p:spTree>
    <p:extLst>
      <p:ext uri="{BB962C8B-B14F-4D97-AF65-F5344CB8AC3E}">
        <p14:creationId xmlns:p14="http://schemas.microsoft.com/office/powerpoint/2010/main" val="196124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799433B8-4C78-4E43-BC5B-9722C9E1879B}"/>
              </a:ext>
            </a:extLst>
          </p:cNvPr>
          <p:cNvGrpSpPr>
            <a:grpSpLocks/>
          </p:cNvGrpSpPr>
          <p:nvPr/>
        </p:nvGrpSpPr>
        <p:grpSpPr bwMode="auto">
          <a:xfrm>
            <a:off x="-382588" y="-228600"/>
            <a:ext cx="9932988" cy="7086600"/>
            <a:chOff x="-382404" y="-228600"/>
            <a:chExt cx="9932332" cy="7086600"/>
          </a:xfrm>
        </p:grpSpPr>
        <p:grpSp>
          <p:nvGrpSpPr>
            <p:cNvPr id="5" name="Group 44">
              <a:extLst>
                <a:ext uri="{FF2B5EF4-FFF2-40B4-BE49-F238E27FC236}">
                  <a16:creationId xmlns:a16="http://schemas.microsoft.com/office/drawing/2014/main" id="{6E55F4AF-DDB0-4590-9557-CE938DD1C442}"/>
                </a:ext>
              </a:extLst>
            </p:cNvPr>
            <p:cNvGrpSpPr>
              <a:grpSpLocks/>
            </p:cNvGrpSpPr>
            <p:nvPr/>
          </p:nvGrpSpPr>
          <p:grpSpPr bwMode="auto">
            <a:xfrm>
              <a:off x="0" y="-228600"/>
              <a:ext cx="9144000" cy="7086600"/>
              <a:chOff x="0" y="-228600"/>
              <a:chExt cx="9144000" cy="7086600"/>
            </a:xfrm>
          </p:grpSpPr>
          <p:grpSp>
            <p:nvGrpSpPr>
              <p:cNvPr id="28" name="Group 4">
                <a:extLst>
                  <a:ext uri="{FF2B5EF4-FFF2-40B4-BE49-F238E27FC236}">
                    <a16:creationId xmlns:a16="http://schemas.microsoft.com/office/drawing/2014/main" id="{3C46849D-F646-4865-9145-12A2585DF151}"/>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52F95621-A0D5-4533-BDEF-CFC5D6EA43B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a:extLst>
                    <a:ext uri="{FF2B5EF4-FFF2-40B4-BE49-F238E27FC236}">
                      <a16:creationId xmlns:a16="http://schemas.microsoft.com/office/drawing/2014/main" id="{76F2DD80-4B40-4AB1-95DC-1ACA18D8408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a:extLst>
                    <a:ext uri="{FF2B5EF4-FFF2-40B4-BE49-F238E27FC236}">
                      <a16:creationId xmlns:a16="http://schemas.microsoft.com/office/drawing/2014/main" id="{5E5DDDDC-E580-45EE-ACD1-81EF48D7DB73}"/>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a:extLst>
                  <a:ext uri="{FF2B5EF4-FFF2-40B4-BE49-F238E27FC236}">
                    <a16:creationId xmlns:a16="http://schemas.microsoft.com/office/drawing/2014/main" id="{DF426414-12B5-4CFE-AE1A-6A82645E5D6B}"/>
                  </a:ext>
                </a:extLst>
              </p:cNvPr>
              <p:cNvGrpSpPr>
                <a:grpSpLocks/>
              </p:cNvGrpSpPr>
              <p:nvPr/>
            </p:nvGrpSpPr>
            <p:grpSpPr bwMode="auto">
              <a:xfrm>
                <a:off x="422406" y="-228600"/>
                <a:ext cx="2514434" cy="7086600"/>
                <a:chOff x="-504" y="-228600"/>
                <a:chExt cx="2514434" cy="7086600"/>
              </a:xfrm>
            </p:grpSpPr>
            <p:sp>
              <p:nvSpPr>
                <p:cNvPr id="37" name="Rectangle 36">
                  <a:extLst>
                    <a:ext uri="{FF2B5EF4-FFF2-40B4-BE49-F238E27FC236}">
                      <a16:creationId xmlns:a16="http://schemas.microsoft.com/office/drawing/2014/main" id="{7898F297-E78E-47B6-9FA7-332C597ABEA1}"/>
                    </a:ext>
                  </a:extLst>
                </p:cNvPr>
                <p:cNvSpPr/>
                <p:nvPr/>
              </p:nvSpPr>
              <p:spPr>
                <a:xfrm>
                  <a:off x="913836" y="-22860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F2B77278-40AB-4BE6-BBC0-F2D9C94B374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9C1E4E93-D215-4B8A-BEB9-54CE505D54D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a:extLst>
                  <a:ext uri="{FF2B5EF4-FFF2-40B4-BE49-F238E27FC236}">
                    <a16:creationId xmlns:a16="http://schemas.microsoft.com/office/drawing/2014/main" id="{00D92072-F8AE-43B8-91E7-D7EAB263ED5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64B31C3A-8214-49E4-A9EC-79651AF5C942}"/>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942D66F7-0629-4E49-A568-4CB093ED578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BC2B38AF-D9E8-49D9-984E-A39E8CC9350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a:extLst>
                  <a:ext uri="{FF2B5EF4-FFF2-40B4-BE49-F238E27FC236}">
                    <a16:creationId xmlns:a16="http://schemas.microsoft.com/office/drawing/2014/main" id="{7235A8CE-6384-42D9-9D1E-E04DED6C3889}"/>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C5C69563-8EAA-4E3D-A863-1180FCBA532C}"/>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F5952914-ACBF-4444-827C-D7B3CC07D7EF}"/>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62">
              <a:extLst>
                <a:ext uri="{FF2B5EF4-FFF2-40B4-BE49-F238E27FC236}">
                  <a16:creationId xmlns:a16="http://schemas.microsoft.com/office/drawing/2014/main" id="{2B310332-252E-47B8-A416-8D6371C076F6}"/>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3">
              <a:extLst>
                <a:ext uri="{FF2B5EF4-FFF2-40B4-BE49-F238E27FC236}">
                  <a16:creationId xmlns:a16="http://schemas.microsoft.com/office/drawing/2014/main" id="{A4B0E6D5-A8B6-4DA0-9F1B-05E8B8E054D8}"/>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64">
              <a:extLst>
                <a:ext uri="{FF2B5EF4-FFF2-40B4-BE49-F238E27FC236}">
                  <a16:creationId xmlns:a16="http://schemas.microsoft.com/office/drawing/2014/main" id="{D40CBA09-D0E9-4A59-AC7F-2830935D11C4}"/>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66">
              <a:extLst>
                <a:ext uri="{FF2B5EF4-FFF2-40B4-BE49-F238E27FC236}">
                  <a16:creationId xmlns:a16="http://schemas.microsoft.com/office/drawing/2014/main" id="{C3CED930-1EDA-41E0-8700-21324161DE9F}"/>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67">
              <a:extLst>
                <a:ext uri="{FF2B5EF4-FFF2-40B4-BE49-F238E27FC236}">
                  <a16:creationId xmlns:a16="http://schemas.microsoft.com/office/drawing/2014/main" id="{B9E272D1-B019-40A8-A7EA-7E2FD0E50CFA}"/>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a:extLst>
                <a:ext uri="{FF2B5EF4-FFF2-40B4-BE49-F238E27FC236}">
                  <a16:creationId xmlns:a16="http://schemas.microsoft.com/office/drawing/2014/main" id="{04D5C26B-E92D-4444-A301-E52B3AF0DC59}"/>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B08CA5FA-07AE-4EE0-BADD-2D8EDE9BD5F9}"/>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B708E48D-69BE-4373-8077-8DDA47BC081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E80B5E58-76B9-44F4-90EA-2A8340AFE6C0}"/>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E3D6F47A-B2EE-4AB0-BC1E-8A6F80FFDC5E}"/>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73">
              <a:extLst>
                <a:ext uri="{FF2B5EF4-FFF2-40B4-BE49-F238E27FC236}">
                  <a16:creationId xmlns:a16="http://schemas.microsoft.com/office/drawing/2014/main" id="{2FE6E17E-6F1E-411D-930D-4D885E7200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a:extLst>
                <a:ext uri="{FF2B5EF4-FFF2-40B4-BE49-F238E27FC236}">
                  <a16:creationId xmlns:a16="http://schemas.microsoft.com/office/drawing/2014/main" id="{BD7FD988-9B7E-4609-B050-F25174C3682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0A4C9950-AF58-4A62-8E2D-A0F166AAD18D}"/>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5FC23A63-3DE5-4C05-B607-2B62FBC82B48}"/>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717D90CC-CE21-44B5-9691-0D6833F4D405}"/>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ABE37BB1-0318-42F1-BF88-C2A8B2D99978}"/>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D346D90A-900B-465F-85E5-CDE5CC985F8D}"/>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9A495D6B-9EE4-4E93-99AA-0321D4D62D0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29A785AC-1384-49BC-8149-7AEABF95F087}"/>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25B557CD-4E91-4335-80EA-75566DD1A7C8}"/>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83">
              <a:extLst>
                <a:ext uri="{FF2B5EF4-FFF2-40B4-BE49-F238E27FC236}">
                  <a16:creationId xmlns:a16="http://schemas.microsoft.com/office/drawing/2014/main" id="{51A460E4-978B-4968-BDD3-2D6ACA778E79}"/>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84">
              <a:extLst>
                <a:ext uri="{FF2B5EF4-FFF2-40B4-BE49-F238E27FC236}">
                  <a16:creationId xmlns:a16="http://schemas.microsoft.com/office/drawing/2014/main" id="{EA2A3963-A68B-4A1F-9947-2B8B33CD2123}"/>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a:extLst>
              <a:ext uri="{FF2B5EF4-FFF2-40B4-BE49-F238E27FC236}">
                <a16:creationId xmlns:a16="http://schemas.microsoft.com/office/drawing/2014/main" id="{5C2880D3-0B45-42C3-A6C4-CFBFB7834DC5}"/>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a:extLst>
              <a:ext uri="{FF2B5EF4-FFF2-40B4-BE49-F238E27FC236}">
                <a16:creationId xmlns:a16="http://schemas.microsoft.com/office/drawing/2014/main" id="{FBCF7FC7-5BF5-4A8A-8791-9CA75C804F6F}"/>
              </a:ext>
            </a:extLst>
          </p:cNvPr>
          <p:cNvSpPr/>
          <p:nvPr/>
        </p:nvSpPr>
        <p:spPr>
          <a:xfrm>
            <a:off x="4649788" y="-22225"/>
            <a:ext cx="3505200" cy="1622425"/>
          </a:xfrm>
          <a:prstGeom prst="rect">
            <a:avLst/>
          </a:prstGeom>
          <a:gradFill>
            <a:gsLst>
              <a:gs pos="83750">
                <a:srgbClr val="464DD2"/>
              </a:gs>
              <a:gs pos="67500">
                <a:srgbClr val="CBD3E9"/>
              </a:gs>
              <a:gs pos="8000">
                <a:srgbClr val="ACB5BE"/>
              </a:gs>
              <a:gs pos="50000">
                <a:schemeClr val="accent2">
                  <a:tint val="44500"/>
                  <a:satMod val="160000"/>
                </a:schemeClr>
              </a:gs>
              <a:gs pos="100000">
                <a:schemeClr val="accent2">
                  <a:tint val="23500"/>
                  <a:satMod val="160000"/>
                </a:schemeClr>
              </a:gs>
            </a:gsLst>
            <a:lin ang="5400000" scaled="1"/>
          </a:gra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b="1">
              <a:solidFill>
                <a:srgbClr val="000080"/>
              </a:solidFill>
              <a:latin typeface="Wide Latin" pitchFamily="18" charset="0"/>
            </a:endParaRPr>
          </a:p>
          <a:p>
            <a:pPr eaLnBrk="1" hangingPunct="1">
              <a:defRPr/>
            </a:pPr>
            <a:endParaRPr lang="en-US" altLang="en-US" b="1">
              <a:solidFill>
                <a:srgbClr val="000080"/>
              </a:solidFill>
              <a:latin typeface="Wide Latin" pitchFamily="18" charset="0"/>
            </a:endParaRPr>
          </a:p>
          <a:p>
            <a:pPr algn="r" eaLnBrk="1" hangingPunct="1">
              <a:defRPr/>
            </a:pPr>
            <a:br>
              <a:rPr lang="en-US" altLang="en-US" b="1">
                <a:solidFill>
                  <a:srgbClr val="000080"/>
                </a:solidFill>
              </a:rPr>
            </a:br>
            <a:endParaRPr lang="en-US" altLang="en-US">
              <a:solidFill>
                <a:srgbClr val="000080"/>
              </a:solidFill>
            </a:endParaRPr>
          </a:p>
        </p:txBody>
      </p:sp>
      <p:sp>
        <p:nvSpPr>
          <p:cNvPr id="45" name="Rectangle 44">
            <a:extLst>
              <a:ext uri="{FF2B5EF4-FFF2-40B4-BE49-F238E27FC236}">
                <a16:creationId xmlns:a16="http://schemas.microsoft.com/office/drawing/2014/main" id="{10BF3941-E010-45CE-9B02-195E5244661D}"/>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EA602F60-8C3D-452D-BD61-1379D86B04FA}"/>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7" name="Picture 126">
            <a:extLst>
              <a:ext uri="{FF2B5EF4-FFF2-40B4-BE49-F238E27FC236}">
                <a16:creationId xmlns:a16="http://schemas.microsoft.com/office/drawing/2014/main" id="{65F13857-3957-4FEB-B0F2-664ADE4F6D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7525" y="-22225"/>
            <a:ext cx="42068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0" y="2362200"/>
            <a:ext cx="3319385" cy="2387600"/>
          </a:xfrm>
        </p:spPr>
        <p:txBody>
          <a:bodyPr>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5127834" y="5065630"/>
            <a:ext cx="3004046" cy="589756"/>
          </a:xfrm>
        </p:spPr>
        <p:txBody>
          <a:bodyPr>
            <a:normAutofit/>
          </a:bodyPr>
          <a:lstStyle>
            <a:lvl1pPr marL="0" indent="0" algn="l">
              <a:buNone/>
              <a:defRPr sz="14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p>
        </p:txBody>
      </p:sp>
      <p:sp>
        <p:nvSpPr>
          <p:cNvPr id="48" name="Date Placeholder 3">
            <a:extLst>
              <a:ext uri="{FF2B5EF4-FFF2-40B4-BE49-F238E27FC236}">
                <a16:creationId xmlns:a16="http://schemas.microsoft.com/office/drawing/2014/main" id="{9C2786D9-D248-4D7C-A292-EB46A1016BCC}"/>
              </a:ext>
            </a:extLst>
          </p:cNvPr>
          <p:cNvSpPr>
            <a:spLocks noGrp="1"/>
          </p:cNvSpPr>
          <p:nvPr>
            <p:ph type="dt" sz="half" idx="10"/>
          </p:nvPr>
        </p:nvSpPr>
        <p:spPr>
          <a:xfrm>
            <a:off x="4738688" y="1516063"/>
            <a:ext cx="2133600" cy="752475"/>
          </a:xfrm>
          <a:prstGeom prst="rect">
            <a:avLst/>
          </a:prstGeom>
        </p:spPr>
        <p:txBody>
          <a:bodyPr anchor="b"/>
          <a:lstStyle>
            <a:lvl1pPr algn="l" eaLnBrk="1" hangingPunct="1">
              <a:defRPr sz="2400">
                <a:latin typeface="Arial" panose="020B0604020202020204" pitchFamily="34" charset="0"/>
                <a:cs typeface="Arial" panose="020B0604020202020204" pitchFamily="34" charset="0"/>
              </a:defRPr>
            </a:lvl1pPr>
          </a:lstStyle>
          <a:p>
            <a:pPr>
              <a:defRPr/>
            </a:pPr>
            <a:fld id="{74CD2D26-93B9-4BE0-9114-B7A1DACB9FCB}" type="datetimeFigureOut">
              <a:rPr lang="en-US"/>
              <a:pPr>
                <a:defRPr/>
              </a:pPr>
              <a:t>10/22/2024</a:t>
            </a:fld>
            <a:endParaRPr lang="en-US"/>
          </a:p>
        </p:txBody>
      </p:sp>
      <p:sp>
        <p:nvSpPr>
          <p:cNvPr id="49" name="Footer Placeholder 4">
            <a:extLst>
              <a:ext uri="{FF2B5EF4-FFF2-40B4-BE49-F238E27FC236}">
                <a16:creationId xmlns:a16="http://schemas.microsoft.com/office/drawing/2014/main" id="{06E7D880-81B8-4C07-8ECC-52F19EB32D7B}"/>
              </a:ext>
            </a:extLst>
          </p:cNvPr>
          <p:cNvSpPr>
            <a:spLocks noGrp="1"/>
          </p:cNvSpPr>
          <p:nvPr>
            <p:ph type="ftr" sz="quarter" idx="11"/>
          </p:nvPr>
        </p:nvSpPr>
        <p:spPr>
          <a:xfrm>
            <a:off x="5303838" y="5840413"/>
            <a:ext cx="2830512" cy="244475"/>
          </a:xfrm>
        </p:spPr>
        <p:txBody>
          <a:bodyPr anchor="b">
            <a:normAutofit/>
          </a:bodyPr>
          <a:lstStyle>
            <a:lvl1pPr algn="r">
              <a:defRPr sz="1200" b="0">
                <a:solidFill>
                  <a:schemeClr val="accent1"/>
                </a:solidFill>
              </a:defRPr>
            </a:lvl1pPr>
          </a:lstStyle>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defRPr/>
            </a:pPr>
            <a:r>
              <a:rPr lang="en-US" altLang="en-US" b="1">
                <a:solidFill>
                  <a:srgbClr val="000080"/>
                </a:solidFill>
              </a:rPr>
              <a:t>October 12, 2015    Atlanta, Georgia</a:t>
            </a:r>
            <a:endParaRPr lang="en-US"/>
          </a:p>
          <a:p>
            <a:pPr>
              <a:defRPr/>
            </a:pPr>
            <a:endParaRPr lang="en-US"/>
          </a:p>
        </p:txBody>
      </p:sp>
      <p:sp>
        <p:nvSpPr>
          <p:cNvPr id="50" name="Slide Number Placeholder 5">
            <a:extLst>
              <a:ext uri="{FF2B5EF4-FFF2-40B4-BE49-F238E27FC236}">
                <a16:creationId xmlns:a16="http://schemas.microsoft.com/office/drawing/2014/main" id="{A8B96D91-0484-46D1-BDC0-CDF4CB6530F3}"/>
              </a:ext>
            </a:extLst>
          </p:cNvPr>
          <p:cNvSpPr>
            <a:spLocks noGrp="1"/>
          </p:cNvSpPr>
          <p:nvPr>
            <p:ph type="sldNum" sz="quarter" idx="12"/>
          </p:nvPr>
        </p:nvSpPr>
        <p:spPr>
          <a:xfrm>
            <a:off x="4649788" y="5719763"/>
            <a:ext cx="64293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accent1"/>
                </a:solidFill>
              </a:defRPr>
            </a:lvl1pPr>
          </a:lstStyle>
          <a:p>
            <a:fld id="{74A250A2-EAF9-4A74-8819-0DB39AFE2AE1}" type="slidenum">
              <a:rPr lang="en-US" altLang="en-US"/>
              <a:pPr/>
              <a:t>‹#›</a:t>
            </a:fld>
            <a:endParaRPr lang="en-US" altLang="en-US"/>
          </a:p>
        </p:txBody>
      </p:sp>
    </p:spTree>
    <p:extLst>
      <p:ext uri="{BB962C8B-B14F-4D97-AF65-F5344CB8AC3E}">
        <p14:creationId xmlns:p14="http://schemas.microsoft.com/office/powerpoint/2010/main" val="13080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687" cy="1143000"/>
          </a:xfrm>
        </p:spPr>
        <p:txBody>
          <a:bodyPr/>
          <a:lstStyle/>
          <a:p>
            <a:r>
              <a:rPr lang="en-US"/>
              <a:t>Click to edit Master title style</a:t>
            </a:r>
          </a:p>
        </p:txBody>
      </p:sp>
      <p:sp>
        <p:nvSpPr>
          <p:cNvPr id="3" name="Content Placeholder 2"/>
          <p:cNvSpPr>
            <a:spLocks noGrp="1"/>
          </p:cNvSpPr>
          <p:nvPr>
            <p:ph idx="1"/>
          </p:nvPr>
        </p:nvSpPr>
        <p:spPr>
          <a:xfrm>
            <a:off x="990600" y="2590800"/>
            <a:ext cx="6777037" cy="350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6ADBEFD3-3D6B-4798-84CD-0E6AE872FAEE}"/>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021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2F2C04-DB02-4231-938B-34BB318D34AD}"/>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9407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60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logo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14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734BE2-4511-60F5-AE52-6A02F3917843}"/>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12623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9C795226-0B2A-4559-87CC-9AAE105E44D2}"/>
              </a:ext>
            </a:extLst>
          </p:cNvPr>
          <p:cNvGrpSpPr>
            <a:grpSpLocks/>
          </p:cNvGrpSpPr>
          <p:nvPr/>
        </p:nvGrpSpPr>
        <p:grpSpPr bwMode="auto">
          <a:xfrm>
            <a:off x="-304800" y="0"/>
            <a:ext cx="9932988" cy="6858000"/>
            <a:chOff x="-382404" y="0"/>
            <a:chExt cx="9932332" cy="6858000"/>
          </a:xfrm>
        </p:grpSpPr>
        <p:grpSp>
          <p:nvGrpSpPr>
            <p:cNvPr id="1033" name="Group 44">
              <a:extLst>
                <a:ext uri="{FF2B5EF4-FFF2-40B4-BE49-F238E27FC236}">
                  <a16:creationId xmlns:a16="http://schemas.microsoft.com/office/drawing/2014/main" id="{9E1C9CB0-87B2-400D-B3F7-2CA9AF550AE1}"/>
                </a:ext>
              </a:extLst>
            </p:cNvPr>
            <p:cNvGrpSpPr>
              <a:grpSpLocks/>
            </p:cNvGrpSpPr>
            <p:nvPr/>
          </p:nvGrpSpPr>
          <p:grpSpPr bwMode="auto">
            <a:xfrm>
              <a:off x="0" y="0"/>
              <a:ext cx="9144000" cy="6858000"/>
              <a:chOff x="0" y="0"/>
              <a:chExt cx="9144000" cy="6858000"/>
            </a:xfrm>
          </p:grpSpPr>
          <p:grpSp>
            <p:nvGrpSpPr>
              <p:cNvPr id="1056" name="Group 4">
                <a:extLst>
                  <a:ext uri="{FF2B5EF4-FFF2-40B4-BE49-F238E27FC236}">
                    <a16:creationId xmlns:a16="http://schemas.microsoft.com/office/drawing/2014/main" id="{CA7C575A-CFEA-4A6F-A36A-99A3E7C652CA}"/>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BD7004D3-0F64-4FF1-B76E-DE98D23151AB}"/>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a:extLst>
                    <a:ext uri="{FF2B5EF4-FFF2-40B4-BE49-F238E27FC236}">
                      <a16:creationId xmlns:a16="http://schemas.microsoft.com/office/drawing/2014/main" id="{A913DA77-57A4-4431-8977-158DC5B92B7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a:extLst>
                    <a:ext uri="{FF2B5EF4-FFF2-40B4-BE49-F238E27FC236}">
                      <a16:creationId xmlns:a16="http://schemas.microsoft.com/office/drawing/2014/main" id="{CAB2FC85-FCE6-4D21-933C-B0AA60D6FDCC}"/>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7" name="Group 5">
                <a:extLst>
                  <a:ext uri="{FF2B5EF4-FFF2-40B4-BE49-F238E27FC236}">
                    <a16:creationId xmlns:a16="http://schemas.microsoft.com/office/drawing/2014/main" id="{BD05035E-FF7C-46D6-936A-08AD280DBF42}"/>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B39CFE56-7524-4D90-95F3-E2F22BA293F1}"/>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a:extLst>
                    <a:ext uri="{FF2B5EF4-FFF2-40B4-BE49-F238E27FC236}">
                      <a16:creationId xmlns:a16="http://schemas.microsoft.com/office/drawing/2014/main" id="{05794755-2695-4AAC-8B7B-51C9046ED492}"/>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a:extLst>
                    <a:ext uri="{FF2B5EF4-FFF2-40B4-BE49-F238E27FC236}">
                      <a16:creationId xmlns:a16="http://schemas.microsoft.com/office/drawing/2014/main" id="{2AE2D275-6825-4552-9755-5C00FF901985}"/>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8" name="Group 9">
                <a:extLst>
                  <a:ext uri="{FF2B5EF4-FFF2-40B4-BE49-F238E27FC236}">
                    <a16:creationId xmlns:a16="http://schemas.microsoft.com/office/drawing/2014/main" id="{853A144E-B215-4097-9CB5-39989C21D0EE}"/>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0C2E4E32-DE0D-4139-BEC2-364D0E8E558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a:extLst>
                    <a:ext uri="{FF2B5EF4-FFF2-40B4-BE49-F238E27FC236}">
                      <a16:creationId xmlns:a16="http://schemas.microsoft.com/office/drawing/2014/main" id="{22F3A541-CB0A-4BA7-A7FF-A9C273E4924C}"/>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a:extLst>
                    <a:ext uri="{FF2B5EF4-FFF2-40B4-BE49-F238E27FC236}">
                      <a16:creationId xmlns:a16="http://schemas.microsoft.com/office/drawing/2014/main" id="{A57D80E1-4364-4DF0-8D66-4634D2F0EB9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a:extLst>
                  <a:ext uri="{FF2B5EF4-FFF2-40B4-BE49-F238E27FC236}">
                    <a16:creationId xmlns:a16="http://schemas.microsoft.com/office/drawing/2014/main" id="{CDAF2FCB-7240-4E66-8BEC-B74DEBEF9A0A}"/>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a:extLst>
                  <a:ext uri="{FF2B5EF4-FFF2-40B4-BE49-F238E27FC236}">
                    <a16:creationId xmlns:a16="http://schemas.microsoft.com/office/drawing/2014/main" id="{CC16E5EE-C3F1-47C2-8D36-97D53D913663}"/>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a:extLst>
                  <a:ext uri="{FF2B5EF4-FFF2-40B4-BE49-F238E27FC236}">
                    <a16:creationId xmlns:a16="http://schemas.microsoft.com/office/drawing/2014/main" id="{CA7E361C-5895-4B34-AE9D-F17B4EA8D25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a:extLst>
                <a:ext uri="{FF2B5EF4-FFF2-40B4-BE49-F238E27FC236}">
                  <a16:creationId xmlns:a16="http://schemas.microsoft.com/office/drawing/2014/main" id="{87B23597-A00C-461F-909A-7D801B116CF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a:extLst>
                <a:ext uri="{FF2B5EF4-FFF2-40B4-BE49-F238E27FC236}">
                  <a16:creationId xmlns:a16="http://schemas.microsoft.com/office/drawing/2014/main" id="{88F04AFA-1AF2-4F0A-8B27-4F07B0612483}"/>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a:extLst>
                <a:ext uri="{FF2B5EF4-FFF2-40B4-BE49-F238E27FC236}">
                  <a16:creationId xmlns:a16="http://schemas.microsoft.com/office/drawing/2014/main" id="{C7C436F4-1F1F-4F96-9E36-3BD7835FFCDE}"/>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a:extLst>
                <a:ext uri="{FF2B5EF4-FFF2-40B4-BE49-F238E27FC236}">
                  <a16:creationId xmlns:a16="http://schemas.microsoft.com/office/drawing/2014/main" id="{4BF5EA0F-A1C8-4D09-A712-5FD3542A2C7F}"/>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a:extLst>
                <a:ext uri="{FF2B5EF4-FFF2-40B4-BE49-F238E27FC236}">
                  <a16:creationId xmlns:a16="http://schemas.microsoft.com/office/drawing/2014/main" id="{12AF8B5E-73D9-42FD-9A5A-2C6EE979B1B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a:extLst>
                <a:ext uri="{FF2B5EF4-FFF2-40B4-BE49-F238E27FC236}">
                  <a16:creationId xmlns:a16="http://schemas.microsoft.com/office/drawing/2014/main" id="{37EFA312-7CB0-4D70-8A0D-942C390008FE}"/>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a:extLst>
                <a:ext uri="{FF2B5EF4-FFF2-40B4-BE49-F238E27FC236}">
                  <a16:creationId xmlns:a16="http://schemas.microsoft.com/office/drawing/2014/main" id="{C9C3D644-9C5E-4CBC-BDD6-745AF7C3C7FE}"/>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a:extLst>
                <a:ext uri="{FF2B5EF4-FFF2-40B4-BE49-F238E27FC236}">
                  <a16:creationId xmlns:a16="http://schemas.microsoft.com/office/drawing/2014/main" id="{8EB1BA8C-83EB-44E3-8D24-11FBB95BC40C}"/>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a:extLst>
                <a:ext uri="{FF2B5EF4-FFF2-40B4-BE49-F238E27FC236}">
                  <a16:creationId xmlns:a16="http://schemas.microsoft.com/office/drawing/2014/main" id="{1B916C58-DE72-4CB0-ACD1-3018D03BC670}"/>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a:extLst>
                <a:ext uri="{FF2B5EF4-FFF2-40B4-BE49-F238E27FC236}">
                  <a16:creationId xmlns:a16="http://schemas.microsoft.com/office/drawing/2014/main" id="{4F8423C5-07E0-4656-B52A-12035C83DB52}"/>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8DCFEA72-BF63-4500-BFAC-41C1238AB5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a:extLst>
                <a:ext uri="{FF2B5EF4-FFF2-40B4-BE49-F238E27FC236}">
                  <a16:creationId xmlns:a16="http://schemas.microsoft.com/office/drawing/2014/main" id="{D5FB7728-F915-4C40-9E2C-A8311340D36F}"/>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a:extLst>
                <a:ext uri="{FF2B5EF4-FFF2-40B4-BE49-F238E27FC236}">
                  <a16:creationId xmlns:a16="http://schemas.microsoft.com/office/drawing/2014/main" id="{F584932E-F90C-4FB1-8307-294D2027F0B8}"/>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a:extLst>
                <a:ext uri="{FF2B5EF4-FFF2-40B4-BE49-F238E27FC236}">
                  <a16:creationId xmlns:a16="http://schemas.microsoft.com/office/drawing/2014/main" id="{F693AD8B-F4F6-4845-9B2E-C253BBB79BA1}"/>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a:extLst>
                <a:ext uri="{FF2B5EF4-FFF2-40B4-BE49-F238E27FC236}">
                  <a16:creationId xmlns:a16="http://schemas.microsoft.com/office/drawing/2014/main" id="{07DE1AD0-9524-4106-8DF8-D9A4FF04AD89}"/>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a:extLst>
                <a:ext uri="{FF2B5EF4-FFF2-40B4-BE49-F238E27FC236}">
                  <a16:creationId xmlns:a16="http://schemas.microsoft.com/office/drawing/2014/main" id="{F326AB93-97AB-4DDA-A763-64A2B1D16420}"/>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a:extLst>
                <a:ext uri="{FF2B5EF4-FFF2-40B4-BE49-F238E27FC236}">
                  <a16:creationId xmlns:a16="http://schemas.microsoft.com/office/drawing/2014/main" id="{75B1DBA0-2B17-4E5F-99A0-4C88EB11E577}"/>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a:extLst>
                <a:ext uri="{FF2B5EF4-FFF2-40B4-BE49-F238E27FC236}">
                  <a16:creationId xmlns:a16="http://schemas.microsoft.com/office/drawing/2014/main" id="{FB0FB81D-442A-4C80-A580-2E0CAE79F72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a:extLst>
                <a:ext uri="{FF2B5EF4-FFF2-40B4-BE49-F238E27FC236}">
                  <a16:creationId xmlns:a16="http://schemas.microsoft.com/office/drawing/2014/main" id="{E1AD1F76-A7D1-44D6-9F65-28B07230404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a:extLst>
                <a:ext uri="{FF2B5EF4-FFF2-40B4-BE49-F238E27FC236}">
                  <a16:creationId xmlns:a16="http://schemas.microsoft.com/office/drawing/2014/main" id="{9B473641-EC35-46BC-A8C1-8C41414521E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a:extLst>
                <a:ext uri="{FF2B5EF4-FFF2-40B4-BE49-F238E27FC236}">
                  <a16:creationId xmlns:a16="http://schemas.microsoft.com/office/drawing/2014/main" id="{620B9551-D44E-486B-AF44-69398FD00B71}"/>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a:extLst>
                <a:ext uri="{FF2B5EF4-FFF2-40B4-BE49-F238E27FC236}">
                  <a16:creationId xmlns:a16="http://schemas.microsoft.com/office/drawing/2014/main" id="{85EFA374-F59B-449E-BD4E-B2F66FAAE81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a:extLst>
              <a:ext uri="{FF2B5EF4-FFF2-40B4-BE49-F238E27FC236}">
                <a16:creationId xmlns:a16="http://schemas.microsoft.com/office/drawing/2014/main" id="{EF97AD58-0E0E-429C-A1AD-50E1FA03EECF}"/>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itle Placeholder 1">
            <a:extLst>
              <a:ext uri="{FF2B5EF4-FFF2-40B4-BE49-F238E27FC236}">
                <a16:creationId xmlns:a16="http://schemas.microsoft.com/office/drawing/2014/main" id="{1D96B2E6-343D-46D7-BB1F-34CB791E3290}"/>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9FBDDBC8-5599-46B5-AB4F-EDD8040F3D07}"/>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1747D3B-0081-4C70-B690-091F7860A844}"/>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latin typeface="Arial" charset="0"/>
                <a:cs typeface="Arial" charset="0"/>
              </a:defRPr>
            </a:lvl1pPr>
          </a:lstStyle>
          <a:p>
            <a:pPr>
              <a:defRPr/>
            </a:pPr>
            <a:endParaRPr lang="en-US"/>
          </a:p>
        </p:txBody>
      </p:sp>
      <p:sp>
        <p:nvSpPr>
          <p:cNvPr id="62" name="Slide Number Placeholder 5">
            <a:extLst>
              <a:ext uri="{FF2B5EF4-FFF2-40B4-BE49-F238E27FC236}">
                <a16:creationId xmlns:a16="http://schemas.microsoft.com/office/drawing/2014/main" id="{F2B107EE-22CF-481E-AAEF-39DE3E5D0BD0}"/>
              </a:ext>
            </a:extLst>
          </p:cNvPr>
          <p:cNvSpPr txBox="1">
            <a:spLocks/>
          </p:cNvSpPr>
          <p:nvPr userDrawn="1"/>
        </p:nvSpPr>
        <p:spPr>
          <a:xfrm>
            <a:off x="7986713" y="6124575"/>
            <a:ext cx="64135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61348-14C9-4C66-B6C1-D97210FFB2A3}" type="slidenum">
              <a:rPr lang="en-US" altLang="en-US">
                <a:solidFill>
                  <a:schemeClr val="accent1"/>
                </a:solidFill>
              </a:rPr>
              <a:pPr eaLnBrk="1" hangingPunct="1"/>
              <a:t>‹#›</a:t>
            </a:fld>
            <a:endParaRPr lang="en-US" altLang="en-US">
              <a:solidFill>
                <a:schemeClr val="accent1"/>
              </a:solidFill>
            </a:endParaRPr>
          </a:p>
        </p:txBody>
      </p:sp>
      <p:pic>
        <p:nvPicPr>
          <p:cNvPr id="1032" name="Picture 126">
            <a:extLst>
              <a:ext uri="{FF2B5EF4-FFF2-40B4-BE49-F238E27FC236}">
                <a16:creationId xmlns:a16="http://schemas.microsoft.com/office/drawing/2014/main" id="{FA977F94-48DD-488A-A100-FCE849717BB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87888" y="-149225"/>
            <a:ext cx="32559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19" r:id="rId2"/>
    <p:sldLayoutId id="2147484120" r:id="rId3"/>
    <p:sldLayoutId id="2147484122" r:id="rId4"/>
    <p:sldLayoutId id="2147484123" r:id="rId5"/>
    <p:sldLayoutId id="2147484124" r:id="rId6"/>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6.sv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4.svg"/><Relationship Id="rId5" Type="http://schemas.openxmlformats.org/officeDocument/2006/relationships/tags" Target="../tags/tag13.xml"/><Relationship Id="rId15" Type="http://schemas.openxmlformats.org/officeDocument/2006/relationships/image" Target="../media/image26.svg"/><Relationship Id="rId10" Type="http://schemas.openxmlformats.org/officeDocument/2006/relationships/image" Target="../media/image3.png"/><Relationship Id="rId4" Type="http://schemas.openxmlformats.org/officeDocument/2006/relationships/tags" Target="../tags/tag12.xml"/><Relationship Id="rId9" Type="http://schemas.openxmlformats.org/officeDocument/2006/relationships/notesSlide" Target="../notesSlides/notesSlide13.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6.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svg"/><Relationship Id="rId5" Type="http://schemas.openxmlformats.org/officeDocument/2006/relationships/tags" Target="../tags/tag6.xml"/><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notesSlide" Target="../notesSlides/notesSlide2.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7000">
              <a:schemeClr val="accent1">
                <a:lumMod val="0"/>
                <a:lumOff val="100000"/>
              </a:schemeClr>
            </a:gs>
            <a:gs pos="100000">
              <a:schemeClr val="accent1">
                <a:lumMod val="10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152CB3A2-7B9F-4FED-9B58-438A2AFDF7D2}"/>
              </a:ext>
            </a:extLst>
          </p:cNvPr>
          <p:cNvSpPr>
            <a:spLocks noGrp="1"/>
          </p:cNvSpPr>
          <p:nvPr>
            <p:ph type="ctrTitle"/>
          </p:nvPr>
        </p:nvSpPr>
        <p:spPr>
          <a:xfrm>
            <a:off x="4724400" y="1828800"/>
            <a:ext cx="3319463" cy="2278392"/>
          </a:xfrm>
        </p:spPr>
        <p:txBody>
          <a:bodyPr>
            <a:normAutofit fontScale="90000"/>
          </a:bodyPr>
          <a:lstStyle/>
          <a:p>
            <a:r>
              <a:rPr lang="en-US" altLang="en-US">
                <a:solidFill>
                  <a:schemeClr val="tx1"/>
                </a:solidFill>
                <a:latin typeface="Montserrat" pitchFamily="2" charset="0"/>
              </a:rPr>
              <a:t>Fringe Benefit Rates: The How to Guide</a:t>
            </a:r>
          </a:p>
        </p:txBody>
      </p:sp>
      <p:sp>
        <p:nvSpPr>
          <p:cNvPr id="4099" name="Subtitle 6">
            <a:extLst>
              <a:ext uri="{FF2B5EF4-FFF2-40B4-BE49-F238E27FC236}">
                <a16:creationId xmlns:a16="http://schemas.microsoft.com/office/drawing/2014/main" id="{B6A5BAF4-78F4-4C91-948B-B69D14917E59}"/>
              </a:ext>
            </a:extLst>
          </p:cNvPr>
          <p:cNvSpPr>
            <a:spLocks noGrp="1"/>
          </p:cNvSpPr>
          <p:nvPr>
            <p:ph type="subTitle" idx="1"/>
          </p:nvPr>
        </p:nvSpPr>
        <p:spPr>
          <a:xfrm>
            <a:off x="4802981" y="1694191"/>
            <a:ext cx="3162300" cy="523219"/>
          </a:xfrm>
        </p:spPr>
        <p:txBody>
          <a:bodyPr/>
          <a:lstStyle/>
          <a:p>
            <a:pPr algn="ctr"/>
            <a:r>
              <a:rPr lang="en-US" altLang="en-US" b="1">
                <a:solidFill>
                  <a:schemeClr val="bg2">
                    <a:lumMod val="90000"/>
                    <a:lumOff val="10000"/>
                  </a:schemeClr>
                </a:solidFill>
              </a:rPr>
              <a:t>Leading Excellence in Research Costing  Practices</a:t>
            </a:r>
          </a:p>
        </p:txBody>
      </p:sp>
      <p:sp>
        <p:nvSpPr>
          <p:cNvPr id="7" name="TextBox 6">
            <a:extLst>
              <a:ext uri="{FF2B5EF4-FFF2-40B4-BE49-F238E27FC236}">
                <a16:creationId xmlns:a16="http://schemas.microsoft.com/office/drawing/2014/main" id="{CAB0DC39-F1F5-4757-BB7E-DF316155B3F3}"/>
              </a:ext>
            </a:extLst>
          </p:cNvPr>
          <p:cNvSpPr txBox="1"/>
          <p:nvPr/>
        </p:nvSpPr>
        <p:spPr>
          <a:xfrm>
            <a:off x="4575174" y="5562600"/>
            <a:ext cx="3654425" cy="523220"/>
          </a:xfrm>
          <a:prstGeom prst="rect">
            <a:avLst/>
          </a:prstGeom>
          <a:noFill/>
        </p:spPr>
        <p:txBody>
          <a:bodyPr wrap="square">
            <a:spAutoFit/>
          </a:bodyPr>
          <a:lstStyle/>
          <a:p>
            <a:pPr algn="ctr" eaLnBrk="1" hangingPunct="1">
              <a:defRPr/>
            </a:pPr>
            <a:r>
              <a:rPr lang="en-US" sz="1400" b="1">
                <a:solidFill>
                  <a:schemeClr val="bg2">
                    <a:lumMod val="90000"/>
                    <a:lumOff val="10000"/>
                  </a:schemeClr>
                </a:solidFill>
                <a:latin typeface="+mn-lt"/>
                <a:cs typeface="Arial" charset="0"/>
              </a:rPr>
              <a:t>General Conference</a:t>
            </a:r>
          </a:p>
          <a:p>
            <a:pPr algn="ctr" eaLnBrk="1" hangingPunct="1">
              <a:defRPr/>
            </a:pPr>
            <a:r>
              <a:rPr lang="en-US" sz="1400" b="1">
                <a:solidFill>
                  <a:schemeClr val="bg2">
                    <a:lumMod val="90000"/>
                    <a:lumOff val="10000"/>
                  </a:schemeClr>
                </a:solidFill>
                <a:latin typeface="+mn-lt"/>
                <a:cs typeface="Arial" charset="0"/>
              </a:rPr>
              <a:t>October 30-November 1, 2024</a:t>
            </a:r>
          </a:p>
        </p:txBody>
      </p:sp>
      <p:sp>
        <p:nvSpPr>
          <p:cNvPr id="3" name="TextBox 2">
            <a:extLst>
              <a:ext uri="{FF2B5EF4-FFF2-40B4-BE49-F238E27FC236}">
                <a16:creationId xmlns:a16="http://schemas.microsoft.com/office/drawing/2014/main" id="{2F41F630-F010-617A-6411-C10AB7F1998B}"/>
              </a:ext>
            </a:extLst>
          </p:cNvPr>
          <p:cNvSpPr txBox="1"/>
          <p:nvPr/>
        </p:nvSpPr>
        <p:spPr>
          <a:xfrm>
            <a:off x="4724399" y="4191000"/>
            <a:ext cx="3429001" cy="1200329"/>
          </a:xfrm>
          <a:prstGeom prst="rect">
            <a:avLst/>
          </a:prstGeom>
          <a:noFill/>
        </p:spPr>
        <p:txBody>
          <a:bodyPr wrap="square" rtlCol="0">
            <a:spAutoFit/>
          </a:bodyPr>
          <a:lstStyle/>
          <a:p>
            <a:r>
              <a:rPr lang="en-US" sz="1200">
                <a:latin typeface="Montserrat" pitchFamily="2" charset="0"/>
              </a:rPr>
              <a:t>Cathy Snyder</a:t>
            </a:r>
          </a:p>
          <a:p>
            <a:r>
              <a:rPr lang="en-US" sz="1200">
                <a:latin typeface="Montserrat" pitchFamily="2" charset="0"/>
              </a:rPr>
              <a:t>University of California, Office of the President</a:t>
            </a:r>
          </a:p>
          <a:p>
            <a:endParaRPr lang="en-US" sz="1200">
              <a:latin typeface="Montserrat" pitchFamily="2" charset="0"/>
            </a:endParaRPr>
          </a:p>
          <a:p>
            <a:r>
              <a:rPr lang="en-US" sz="1200">
                <a:latin typeface="Montserrat" pitchFamily="2" charset="0"/>
              </a:rPr>
              <a:t>Kayla Guilford </a:t>
            </a:r>
          </a:p>
          <a:p>
            <a:r>
              <a:rPr lang="en-US" sz="1200">
                <a:latin typeface="Montserrat" pitchFamily="2" charset="0"/>
              </a:rPr>
              <a:t>Huron Consulting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E25D-5E29-CA25-E570-2EEE40301216}"/>
              </a:ext>
            </a:extLst>
          </p:cNvPr>
          <p:cNvSpPr>
            <a:spLocks noGrp="1"/>
          </p:cNvSpPr>
          <p:nvPr>
            <p:ph type="title"/>
          </p:nvPr>
        </p:nvSpPr>
        <p:spPr/>
        <p:txBody>
          <a:bodyPr/>
          <a:lstStyle/>
          <a:p>
            <a:r>
              <a:rPr lang="en-US" b="1">
                <a:solidFill>
                  <a:schemeClr val="tx1"/>
                </a:solidFill>
                <a:latin typeface="Montserrat" pitchFamily="2" charset="0"/>
              </a:rPr>
              <a:t>Timeline / Typical Process</a:t>
            </a:r>
            <a:endParaRPr lang="en-US">
              <a:latin typeface="Montserrat" pitchFamily="2" charset="0"/>
            </a:endParaRPr>
          </a:p>
        </p:txBody>
      </p:sp>
      <p:graphicFrame>
        <p:nvGraphicFramePr>
          <p:cNvPr id="5" name="Content Placeholder 4">
            <a:extLst>
              <a:ext uri="{FF2B5EF4-FFF2-40B4-BE49-F238E27FC236}">
                <a16:creationId xmlns:a16="http://schemas.microsoft.com/office/drawing/2014/main" id="{B0660CE4-5CCA-A62A-7350-90C26ECAD333}"/>
              </a:ext>
            </a:extLst>
          </p:cNvPr>
          <p:cNvGraphicFramePr>
            <a:graphicFrameLocks noGrp="1"/>
          </p:cNvGraphicFramePr>
          <p:nvPr>
            <p:ph idx="1"/>
            <p:extLst>
              <p:ext uri="{D42A27DB-BD31-4B8C-83A1-F6EECF244321}">
                <p14:modId xmlns:p14="http://schemas.microsoft.com/office/powerpoint/2010/main" val="1009860091"/>
              </p:ext>
            </p:extLst>
          </p:nvPr>
        </p:nvGraphicFramePr>
        <p:xfrm>
          <a:off x="990600" y="2590800"/>
          <a:ext cx="6777038"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84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Institution Specific Challenges</a:t>
            </a:r>
            <a:endParaRPr lang="en-US" altLang="en-US">
              <a:latin typeface="Montserrat" pitchFamily="2"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590800"/>
            <a:ext cx="6777038" cy="3508375"/>
          </a:xfrm>
        </p:spPr>
        <p:txBody>
          <a:bodyPr/>
          <a:lstStyle/>
          <a:p>
            <a:r>
              <a:rPr lang="en-US" altLang="en-US">
                <a:latin typeface="Montserrat" pitchFamily="2" charset="0"/>
              </a:rPr>
              <a:t>Averaging concept</a:t>
            </a:r>
          </a:p>
          <a:p>
            <a:r>
              <a:rPr lang="en-US" altLang="en-US">
                <a:latin typeface="Montserrat" pitchFamily="2" charset="0"/>
              </a:rPr>
              <a:t>Aligning rates to actual cost of benefits received</a:t>
            </a:r>
          </a:p>
          <a:p>
            <a:pPr lvl="1"/>
            <a:r>
              <a:rPr lang="en-US" altLang="en-US">
                <a:latin typeface="Montserrat" pitchFamily="2" charset="0"/>
              </a:rPr>
              <a:t>Highly compensated / Athletics bonuses</a:t>
            </a:r>
          </a:p>
          <a:p>
            <a:r>
              <a:rPr lang="en-US" altLang="en-US">
                <a:latin typeface="Montserrat" pitchFamily="2" charset="0"/>
              </a:rPr>
              <a:t>Timely negotiation of rates with federal government</a:t>
            </a:r>
          </a:p>
          <a:p>
            <a:r>
              <a:rPr lang="en-US" altLang="en-US">
                <a:latin typeface="Montserrat" pitchFamily="2" charset="0"/>
              </a:rPr>
              <a:t>Which benefits to include/exclude</a:t>
            </a:r>
          </a:p>
        </p:txBody>
      </p:sp>
    </p:spTree>
    <p:extLst>
      <p:ext uri="{BB962C8B-B14F-4D97-AF65-F5344CB8AC3E}">
        <p14:creationId xmlns:p14="http://schemas.microsoft.com/office/powerpoint/2010/main" val="367597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Uniform Guidance Update</a:t>
            </a:r>
            <a:endParaRPr lang="en-US" altLang="en-US">
              <a:latin typeface="Montserrat" pitchFamily="2"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590800"/>
            <a:ext cx="6777038" cy="3508375"/>
          </a:xfrm>
        </p:spPr>
        <p:txBody>
          <a:bodyPr/>
          <a:lstStyle/>
          <a:p>
            <a:r>
              <a:rPr lang="en-US" altLang="en-US">
                <a:latin typeface="Montserrat" pitchFamily="2" charset="0"/>
              </a:rPr>
              <a:t>Terminal Leave</a:t>
            </a:r>
          </a:p>
          <a:p>
            <a:pPr lvl="1"/>
            <a:r>
              <a:rPr lang="en-US" sz="1800">
                <a:latin typeface="Montserrat" pitchFamily="2" charset="0"/>
              </a:rPr>
              <a:t>200.431(b)(3):</a:t>
            </a:r>
          </a:p>
          <a:p>
            <a:pPr lvl="2"/>
            <a:r>
              <a:rPr lang="en-US" sz="1400">
                <a:latin typeface="Montserrat" pitchFamily="2" charset="0"/>
              </a:rPr>
              <a:t>(</a:t>
            </a:r>
            <a:r>
              <a:rPr lang="en-US" sz="1400" err="1">
                <a:latin typeface="Montserrat" pitchFamily="2" charset="0"/>
              </a:rPr>
              <a:t>i</a:t>
            </a:r>
            <a:r>
              <a:rPr lang="en-US" sz="1400">
                <a:latin typeface="Montserrat" pitchFamily="2" charset="0"/>
              </a:rPr>
              <a:t>) - When a recipient or subrecipient uses the cash basis of accounting, the cost of leave is recognized in the period that the leave is taken and paid for. Payments for unused leave when an employee retires or terminates employment are allowable in the year of payment and </a:t>
            </a:r>
            <a:r>
              <a:rPr lang="en-US" sz="1400" b="1" u="sng">
                <a:latin typeface="Montserrat" pitchFamily="2" charset="0"/>
              </a:rPr>
              <a:t>should</a:t>
            </a:r>
            <a:r>
              <a:rPr lang="en-US" sz="1400">
                <a:latin typeface="Montserrat" pitchFamily="2" charset="0"/>
              </a:rPr>
              <a:t> be allocated as a general administrative expense to all activities </a:t>
            </a:r>
            <a:r>
              <a:rPr lang="en-US" sz="1400" b="1">
                <a:latin typeface="Montserrat" pitchFamily="2" charset="0"/>
              </a:rPr>
              <a:t>or included in the fringe benefit rate.</a:t>
            </a:r>
          </a:p>
          <a:p>
            <a:pPr lvl="2"/>
            <a:r>
              <a:rPr lang="en-US" sz="1400">
                <a:latin typeface="Montserrat" pitchFamily="2" charset="0"/>
              </a:rPr>
              <a:t>(ii) - The accrual basis may be only used for those types of leave for which a liability as defined by GAAP exists when the leave is earned. When a recipient or subrecipient uses the accrual basis of accounting, allowable leave costs are the lesser of the amount accrued or funded.</a:t>
            </a:r>
            <a:endParaRPr lang="en-US" sz="1400" u="sng">
              <a:solidFill>
                <a:srgbClr val="FF0000"/>
              </a:solidFill>
              <a:latin typeface="Montserrat" pitchFamily="2" charset="0"/>
            </a:endParaRPr>
          </a:p>
        </p:txBody>
      </p:sp>
    </p:spTree>
    <p:extLst>
      <p:ext uri="{BB962C8B-B14F-4D97-AF65-F5344CB8AC3E}">
        <p14:creationId xmlns:p14="http://schemas.microsoft.com/office/powerpoint/2010/main" val="336235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4633FAB-FBA3-7ACD-24B2-38E819AC9F52}"/>
              </a:ext>
            </a:extLst>
          </p:cNvPr>
          <p:cNvSpPr/>
          <p:nvPr>
            <p:custDataLst>
              <p:tags r:id="rId2"/>
            </p:custDataLst>
          </p:nvPr>
        </p:nvSpPr>
        <p:spPr>
          <a:xfrm>
            <a:off x="4762500" y="365760"/>
            <a:ext cx="4000500" cy="891540"/>
          </a:xfrm>
          <a:prstGeom prst="roundRect">
            <a:avLst/>
          </a:prstGeom>
          <a:solidFill>
            <a:srgbClr val="F4F4F4"/>
          </a:solidFill>
          <a:ln w="19050" cap="flat" cmpd="sng" algn="ctr">
            <a:noFill/>
            <a:prstDash val="solid"/>
          </a:ln>
          <a:effectLst/>
          <a:extLst>
            <a:ext uri="{91240B29-F687-4F45-9708-019B960494DF}">
              <a14:hiddenLine xmlns:a14="http://schemas.microsoft.com/office/drawing/2010/main" w="1905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85000" lnSpcReduction="10000"/>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C3806FA1-05F8-EBA1-EFBE-771941CBCEAB}"/>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7778048" y="512864"/>
            <a:ext cx="597332" cy="597332"/>
          </a:xfrm>
          <a:prstGeom prst="rect">
            <a:avLst/>
          </a:prstGeom>
        </p:spPr>
      </p:pic>
      <p:pic>
        <p:nvPicPr>
          <p:cNvPr id="6" name="Graphic 5">
            <a:extLst>
              <a:ext uri="{FF2B5EF4-FFF2-40B4-BE49-F238E27FC236}">
                <a16:creationId xmlns:a16="http://schemas.microsoft.com/office/drawing/2014/main" id="{590F2D0A-45DD-1C0F-549A-257F389AB997}"/>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2926080" y="617220"/>
            <a:ext cx="777240" cy="388620"/>
          </a:xfrm>
          <a:prstGeom prst="rect">
            <a:avLst/>
          </a:prstGeom>
        </p:spPr>
      </p:pic>
      <p:pic>
        <p:nvPicPr>
          <p:cNvPr id="8" name="Graphic 7">
            <a:extLst>
              <a:ext uri="{FF2B5EF4-FFF2-40B4-BE49-F238E27FC236}">
                <a16:creationId xmlns:a16="http://schemas.microsoft.com/office/drawing/2014/main" id="{CB51039C-82B1-B6B1-B8B8-1D5188F5131D}"/>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868680" y="2560320"/>
            <a:ext cx="1737360" cy="1737360"/>
          </a:xfrm>
          <a:prstGeom prst="rect">
            <a:avLst/>
          </a:prstGeom>
        </p:spPr>
      </p:pic>
      <p:sp>
        <p:nvSpPr>
          <p:cNvPr id="9" name="Rectangle 8">
            <a:extLst>
              <a:ext uri="{FF2B5EF4-FFF2-40B4-BE49-F238E27FC236}">
                <a16:creationId xmlns:a16="http://schemas.microsoft.com/office/drawing/2014/main" id="{7075E5C5-7380-176A-DCE0-2F2D3235EFA8}"/>
              </a:ext>
            </a:extLst>
          </p:cNvPr>
          <p:cNvSpPr/>
          <p:nvPr>
            <p:custDataLst>
              <p:tags r:id="rId6"/>
            </p:custDataLst>
          </p:nvPr>
        </p:nvSpPr>
        <p:spPr>
          <a:xfrm>
            <a:off x="2926080" y="2571750"/>
            <a:ext cx="5486400" cy="17145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Audience Q&amp;A</a:t>
            </a:r>
          </a:p>
        </p:txBody>
      </p:sp>
      <p:sp>
        <p:nvSpPr>
          <p:cNvPr id="10" name="Rectangle 9">
            <a:extLst>
              <a:ext uri="{FF2B5EF4-FFF2-40B4-BE49-F238E27FC236}">
                <a16:creationId xmlns:a16="http://schemas.microsoft.com/office/drawing/2014/main" id="{4C6CC84A-C83E-4F72-95E5-F99379149AC2}"/>
              </a:ext>
            </a:extLst>
          </p:cNvPr>
          <p:cNvSpPr/>
          <p:nvPr>
            <p:custDataLst>
              <p:tags r:id="rId7"/>
            </p:custDataLst>
          </p:nvPr>
        </p:nvSpPr>
        <p:spPr>
          <a:xfrm>
            <a:off x="2926080" y="6032500"/>
            <a:ext cx="5486400" cy="388620"/>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62500" lnSpcReduction="20000"/>
          </a:bodyPr>
          <a:lstStyle/>
          <a:p>
            <a:r>
              <a:rPr lang="en-US" sz="2200" b="1">
                <a:solidFill>
                  <a:srgbClr val="5B5B5B"/>
                </a:solidFill>
              </a:rPr>
              <a:t>ⓘ</a:t>
            </a:r>
            <a:r>
              <a:rPr lang="en-US" sz="20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61088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967871C-6D5C-0BB6-D583-5506039BCCFC}"/>
              </a:ext>
            </a:extLst>
          </p:cNvPr>
          <p:cNvSpPr/>
          <p:nvPr>
            <p:custDataLst>
              <p:tags r:id="rId2"/>
            </p:custDataLst>
          </p:nvPr>
        </p:nvSpPr>
        <p:spPr>
          <a:xfrm>
            <a:off x="4762500" y="365760"/>
            <a:ext cx="4000500" cy="891540"/>
          </a:xfrm>
          <a:prstGeom prst="roundRect">
            <a:avLst/>
          </a:prstGeom>
          <a:solidFill>
            <a:srgbClr val="F4F4F4"/>
          </a:solidFill>
          <a:ln w="19050" cap="flat" cmpd="sng" algn="ctr">
            <a:noFill/>
            <a:prstDash val="solid"/>
          </a:ln>
          <a:effectLst/>
          <a:extLst>
            <a:ext uri="{91240B29-F687-4F45-9708-019B960494DF}">
              <a14:hiddenLine xmlns:a14="http://schemas.microsoft.com/office/drawing/2010/main" w="1905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85000" lnSpcReduction="10000"/>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149D4CF7-4456-FD8F-1172-D8CB9F3CB4A7}"/>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7778048" y="512864"/>
            <a:ext cx="597332" cy="597332"/>
          </a:xfrm>
          <a:prstGeom prst="rect">
            <a:avLst/>
          </a:prstGeom>
        </p:spPr>
      </p:pic>
      <p:pic>
        <p:nvPicPr>
          <p:cNvPr id="6" name="Graphic 5">
            <a:extLst>
              <a:ext uri="{FF2B5EF4-FFF2-40B4-BE49-F238E27FC236}">
                <a16:creationId xmlns:a16="http://schemas.microsoft.com/office/drawing/2014/main" id="{325048DC-A6CE-56C0-3BE5-FC8EE9AF7F4C}"/>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2926080" y="617220"/>
            <a:ext cx="777240" cy="388620"/>
          </a:xfrm>
          <a:prstGeom prst="rect">
            <a:avLst/>
          </a:prstGeom>
        </p:spPr>
      </p:pic>
      <p:pic>
        <p:nvPicPr>
          <p:cNvPr id="8" name="Graphic 7">
            <a:extLst>
              <a:ext uri="{FF2B5EF4-FFF2-40B4-BE49-F238E27FC236}">
                <a16:creationId xmlns:a16="http://schemas.microsoft.com/office/drawing/2014/main" id="{798F0D84-F3F7-141C-3183-1CC38C8B1FDC}"/>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868680" y="2560320"/>
            <a:ext cx="1737360" cy="1737360"/>
          </a:xfrm>
          <a:prstGeom prst="rect">
            <a:avLst/>
          </a:prstGeom>
        </p:spPr>
      </p:pic>
      <p:sp>
        <p:nvSpPr>
          <p:cNvPr id="9" name="Rectangle 8">
            <a:extLst>
              <a:ext uri="{FF2B5EF4-FFF2-40B4-BE49-F238E27FC236}">
                <a16:creationId xmlns:a16="http://schemas.microsoft.com/office/drawing/2014/main" id="{8F57007A-0DF1-8EB0-3648-7B9DAE60A8EF}"/>
              </a:ext>
            </a:extLst>
          </p:cNvPr>
          <p:cNvSpPr/>
          <p:nvPr>
            <p:custDataLst>
              <p:tags r:id="rId6"/>
            </p:custDataLst>
          </p:nvPr>
        </p:nvSpPr>
        <p:spPr>
          <a:xfrm>
            <a:off x="2926080" y="2571750"/>
            <a:ext cx="5486400" cy="17145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Does Your Institution Calculate Fringe Benefit Rates?</a:t>
            </a:r>
          </a:p>
        </p:txBody>
      </p:sp>
      <p:sp>
        <p:nvSpPr>
          <p:cNvPr id="10" name="Rectangle 9">
            <a:extLst>
              <a:ext uri="{FF2B5EF4-FFF2-40B4-BE49-F238E27FC236}">
                <a16:creationId xmlns:a16="http://schemas.microsoft.com/office/drawing/2014/main" id="{65C617AE-F3A4-6EC9-A6B0-43DC2BB5727A}"/>
              </a:ext>
            </a:extLst>
          </p:cNvPr>
          <p:cNvSpPr/>
          <p:nvPr>
            <p:custDataLst>
              <p:tags r:id="rId7"/>
            </p:custDataLst>
          </p:nvPr>
        </p:nvSpPr>
        <p:spPr>
          <a:xfrm>
            <a:off x="2926080" y="6032500"/>
            <a:ext cx="5486400" cy="388620"/>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81378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dium shot of a person smiling">
            <a:extLst>
              <a:ext uri="{FF2B5EF4-FFF2-40B4-BE49-F238E27FC236}">
                <a16:creationId xmlns:a16="http://schemas.microsoft.com/office/drawing/2014/main" id="{5C4E481F-6E33-E4EA-9A81-3BBC3D52F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275" y="1814093"/>
            <a:ext cx="2924175" cy="1904092"/>
          </a:xfrm>
          <a:prstGeom prst="rect">
            <a:avLst/>
          </a:prstGeom>
        </p:spPr>
      </p:pic>
      <p:sp>
        <p:nvSpPr>
          <p:cNvPr id="36" name="Rectangle 35">
            <a:extLst>
              <a:ext uri="{FF2B5EF4-FFF2-40B4-BE49-F238E27FC236}">
                <a16:creationId xmlns:a16="http://schemas.microsoft.com/office/drawing/2014/main" id="{7B76D568-F5E5-A34B-99C4-41B2730123BD}"/>
              </a:ext>
            </a:extLst>
          </p:cNvPr>
          <p:cNvSpPr/>
          <p:nvPr/>
        </p:nvSpPr>
        <p:spPr>
          <a:xfrm>
            <a:off x="1795961" y="4398952"/>
            <a:ext cx="2109301" cy="552283"/>
          </a:xfrm>
          <a:prstGeom prst="rect">
            <a:avLst/>
          </a:prstGeom>
        </p:spPr>
        <p:txBody>
          <a:bodyPr wrap="square">
            <a:noAutofit/>
          </a:bodyPr>
          <a:lstStyle/>
          <a:p>
            <a:r>
              <a:rPr lang="id-ID" sz="1000">
                <a:solidFill>
                  <a:schemeClr val="bg1"/>
                </a:solidFill>
                <a:latin typeface="Montserrat" pitchFamily="2" charset="77"/>
              </a:rPr>
              <a:t>Lorem ipsum dolor sit amet, consectetuer adipiscing elit. Maecenas porttitor.</a:t>
            </a:r>
          </a:p>
        </p:txBody>
      </p:sp>
      <p:sp>
        <p:nvSpPr>
          <p:cNvPr id="39" name="TextBox 38">
            <a:extLst>
              <a:ext uri="{FF2B5EF4-FFF2-40B4-BE49-F238E27FC236}">
                <a16:creationId xmlns:a16="http://schemas.microsoft.com/office/drawing/2014/main" id="{E8F1ACF5-9E2B-5F4A-ABB1-18E9FFFE1F7A}"/>
              </a:ext>
            </a:extLst>
          </p:cNvPr>
          <p:cNvSpPr txBox="1"/>
          <p:nvPr/>
        </p:nvSpPr>
        <p:spPr>
          <a:xfrm>
            <a:off x="5638800" y="3625360"/>
            <a:ext cx="2109301" cy="391200"/>
          </a:xfrm>
          <a:prstGeom prst="rect">
            <a:avLst/>
          </a:prstGeom>
          <a:noFill/>
        </p:spPr>
        <p:txBody>
          <a:bodyPr wrap="none" rtlCol="0">
            <a:noAutofit/>
          </a:bodyPr>
          <a:lstStyle/>
          <a:p>
            <a:r>
              <a:rPr lang="en-US" sz="1400">
                <a:solidFill>
                  <a:schemeClr val="bg1"/>
                </a:solidFill>
                <a:latin typeface="Montserrat" pitchFamily="2" charset="77"/>
              </a:rPr>
              <a:t>Title</a:t>
            </a:r>
            <a:endParaRPr lang="id-ID" sz="1400">
              <a:solidFill>
                <a:schemeClr val="bg1"/>
              </a:solidFill>
              <a:latin typeface="Montserrat" pitchFamily="2" charset="77"/>
            </a:endParaRPr>
          </a:p>
        </p:txBody>
      </p:sp>
      <p:sp>
        <p:nvSpPr>
          <p:cNvPr id="40" name="Rectangle 39">
            <a:extLst>
              <a:ext uri="{FF2B5EF4-FFF2-40B4-BE49-F238E27FC236}">
                <a16:creationId xmlns:a16="http://schemas.microsoft.com/office/drawing/2014/main" id="{A3331885-258E-DE4B-9A81-40D62F8B4C86}"/>
              </a:ext>
            </a:extLst>
          </p:cNvPr>
          <p:cNvSpPr/>
          <p:nvPr/>
        </p:nvSpPr>
        <p:spPr>
          <a:xfrm>
            <a:off x="5638800" y="3898585"/>
            <a:ext cx="2109301" cy="552283"/>
          </a:xfrm>
          <a:prstGeom prst="rect">
            <a:avLst/>
          </a:prstGeom>
        </p:spPr>
        <p:txBody>
          <a:bodyPr wrap="square">
            <a:noAutofit/>
          </a:bodyPr>
          <a:lstStyle/>
          <a:p>
            <a:r>
              <a:rPr lang="id-ID" sz="1000">
                <a:solidFill>
                  <a:schemeClr val="bg1"/>
                </a:solidFill>
                <a:latin typeface="Montserrat" pitchFamily="2" charset="77"/>
              </a:rPr>
              <a:t>Lorem ipsum dolor sit amet, consectetuer adipiscing elit. Maecenas porttitor.</a:t>
            </a:r>
          </a:p>
        </p:txBody>
      </p:sp>
      <p:sp>
        <p:nvSpPr>
          <p:cNvPr id="3" name="Title 3">
            <a:extLst>
              <a:ext uri="{FF2B5EF4-FFF2-40B4-BE49-F238E27FC236}">
                <a16:creationId xmlns:a16="http://schemas.microsoft.com/office/drawing/2014/main" id="{2F180B55-3544-62A0-B215-2057501F77B9}"/>
              </a:ext>
            </a:extLst>
          </p:cNvPr>
          <p:cNvSpPr txBox="1">
            <a:spLocks/>
          </p:cNvSpPr>
          <p:nvPr/>
        </p:nvSpPr>
        <p:spPr>
          <a:xfrm>
            <a:off x="1066800" y="1066800"/>
            <a:ext cx="7024688" cy="1143000"/>
          </a:xfrm>
          <a:prstGeom prst="rect">
            <a:avLst/>
          </a:prstGeom>
        </p:spPr>
        <p:txBody>
          <a:bodyPr anchor="t"/>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b="1">
                <a:solidFill>
                  <a:schemeClr val="tx1"/>
                </a:solidFill>
                <a:latin typeface="Montserrat" pitchFamily="2" charset="0"/>
              </a:rPr>
              <a:t>Meet the Presenters</a:t>
            </a:r>
            <a:endParaRPr lang="en-US" altLang="en-US">
              <a:latin typeface="Montserrat" pitchFamily="2" charset="0"/>
            </a:endParaRPr>
          </a:p>
        </p:txBody>
      </p:sp>
      <p:sp>
        <p:nvSpPr>
          <p:cNvPr id="7" name="Rectangle 6">
            <a:extLst>
              <a:ext uri="{FF2B5EF4-FFF2-40B4-BE49-F238E27FC236}">
                <a16:creationId xmlns:a16="http://schemas.microsoft.com/office/drawing/2014/main" id="{A3A13F97-5274-F0D1-F37B-9E476A27675C}"/>
              </a:ext>
            </a:extLst>
          </p:cNvPr>
          <p:cNvSpPr/>
          <p:nvPr/>
        </p:nvSpPr>
        <p:spPr>
          <a:xfrm>
            <a:off x="4823926" y="3558503"/>
            <a:ext cx="3100874" cy="185169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a:solidFill>
                  <a:schemeClr val="tx1"/>
                </a:solidFill>
              </a:rPr>
              <a:t>Kayla Guilford</a:t>
            </a:r>
          </a:p>
          <a:p>
            <a:endParaRPr lang="en-US" sz="1200" b="1" i="1">
              <a:solidFill>
                <a:schemeClr val="tx1"/>
              </a:solidFill>
            </a:endParaRPr>
          </a:p>
          <a:p>
            <a:r>
              <a:rPr lang="en-US" sz="1200" b="1" i="1">
                <a:solidFill>
                  <a:schemeClr val="tx1"/>
                </a:solidFill>
              </a:rPr>
              <a:t>Position at Huron: </a:t>
            </a:r>
            <a:r>
              <a:rPr lang="en-US" sz="1200">
                <a:solidFill>
                  <a:schemeClr val="tx1"/>
                </a:solidFill>
              </a:rPr>
              <a:t>Senior Associate</a:t>
            </a:r>
          </a:p>
          <a:p>
            <a:endParaRPr lang="en-US" sz="1200">
              <a:solidFill>
                <a:schemeClr val="tx1"/>
              </a:solidFill>
            </a:endParaRPr>
          </a:p>
          <a:p>
            <a:r>
              <a:rPr lang="en-US" sz="1200" b="1" i="1">
                <a:solidFill>
                  <a:schemeClr val="tx1"/>
                </a:solidFill>
              </a:rPr>
              <a:t>Tenure at Huron: </a:t>
            </a:r>
            <a:r>
              <a:rPr lang="en-US" sz="1200">
                <a:solidFill>
                  <a:schemeClr val="tx1"/>
                </a:solidFill>
              </a:rPr>
              <a:t>3 years</a:t>
            </a:r>
          </a:p>
          <a:p>
            <a:endParaRPr lang="en-US" sz="1200">
              <a:solidFill>
                <a:schemeClr val="tx1"/>
              </a:solidFill>
            </a:endParaRPr>
          </a:p>
          <a:p>
            <a:r>
              <a:rPr lang="en-US" sz="1200" b="1" i="1">
                <a:solidFill>
                  <a:schemeClr val="tx1"/>
                </a:solidFill>
              </a:rPr>
              <a:t>Fun Fact: </a:t>
            </a:r>
            <a:r>
              <a:rPr lang="en-US" sz="1200">
                <a:solidFill>
                  <a:schemeClr val="tx1"/>
                </a:solidFill>
              </a:rPr>
              <a:t>I live in Scranton, PA, the city where “The Office” is set.</a:t>
            </a:r>
          </a:p>
        </p:txBody>
      </p:sp>
      <p:pic>
        <p:nvPicPr>
          <p:cNvPr id="8" name="Picture 2">
            <a:extLst>
              <a:ext uri="{FF2B5EF4-FFF2-40B4-BE49-F238E27FC236}">
                <a16:creationId xmlns:a16="http://schemas.microsoft.com/office/drawing/2014/main" id="{6451196E-6396-AF68-2A02-BB7252A61FD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228" b="97468" l="3226" r="98387">
                        <a14:foregroundMark x1="41935" y1="8228" x2="41935" y2="8228"/>
                        <a14:foregroundMark x1="21774" y1="59494" x2="21774" y2="59494"/>
                        <a14:foregroundMark x1="18548" y1="63924" x2="18548" y2="63924"/>
                        <a14:foregroundMark x1="18548" y1="63924" x2="18548" y2="63924"/>
                        <a14:foregroundMark x1="16935" y1="65190" x2="16935" y2="65190"/>
                        <a14:foregroundMark x1="16129" y1="65823" x2="16129" y2="65823"/>
                        <a14:foregroundMark x1="19355" y1="61392" x2="3226" y2="67089"/>
                        <a14:foregroundMark x1="21774" y1="62658" x2="43548" y2="86076"/>
                        <a14:foregroundMark x1="43548" y1="86076" x2="72581" y2="68987"/>
                        <a14:foregroundMark x1="72581" y1="68987" x2="70968" y2="61392"/>
                        <a14:foregroundMark x1="3226" y1="68354" x2="4032" y2="94937"/>
                        <a14:foregroundMark x1="4032" y1="94937" x2="9677" y2="98101"/>
                        <a14:foregroundMark x1="73387" y1="63924" x2="96774" y2="90506"/>
                        <a14:foregroundMark x1="96774" y1="90506" x2="98387" y2="96835"/>
                        <a14:foregroundMark x1="89516" y1="70886" x2="81452" y2="66456"/>
                      </a14:backgroundRemoval>
                    </a14:imgEffect>
                  </a14:imgLayer>
                </a14:imgProps>
              </a:ext>
              <a:ext uri="{28A0092B-C50C-407E-A947-70E740481C1C}">
                <a14:useLocalDpi xmlns:a14="http://schemas.microsoft.com/office/drawing/2010/main" val="0"/>
              </a:ext>
            </a:extLst>
          </a:blip>
          <a:srcRect r="5264"/>
          <a:stretch/>
        </p:blipFill>
        <p:spPr bwMode="auto">
          <a:xfrm>
            <a:off x="2045737" y="1742068"/>
            <a:ext cx="1447800" cy="1947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5A229F-0F62-C39D-2720-6C8118282197}"/>
              </a:ext>
            </a:extLst>
          </p:cNvPr>
          <p:cNvSpPr/>
          <p:nvPr/>
        </p:nvSpPr>
        <p:spPr>
          <a:xfrm>
            <a:off x="1219200" y="3558504"/>
            <a:ext cx="3100874" cy="185169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a:solidFill>
                  <a:schemeClr val="tx1"/>
                </a:solidFill>
              </a:rPr>
              <a:t>Cathy Snyder</a:t>
            </a:r>
          </a:p>
          <a:p>
            <a:endParaRPr lang="en-US" sz="1200" b="1" i="1">
              <a:solidFill>
                <a:schemeClr val="tx1"/>
              </a:solidFill>
            </a:endParaRPr>
          </a:p>
          <a:p>
            <a:r>
              <a:rPr lang="en-US" sz="1200" b="1" i="1">
                <a:solidFill>
                  <a:schemeClr val="tx1"/>
                </a:solidFill>
              </a:rPr>
              <a:t>Position at UCOP: </a:t>
            </a:r>
            <a:r>
              <a:rPr lang="en-US" sz="1200">
                <a:solidFill>
                  <a:schemeClr val="tx1"/>
                </a:solidFill>
              </a:rPr>
              <a:t>Director of Cost Policy and Analysis </a:t>
            </a:r>
            <a:endParaRPr lang="en-US" sz="1200" b="1" i="1">
              <a:solidFill>
                <a:schemeClr val="tx1"/>
              </a:solidFill>
            </a:endParaRPr>
          </a:p>
          <a:p>
            <a:endParaRPr lang="en-US" sz="1200">
              <a:solidFill>
                <a:schemeClr val="tx1"/>
              </a:solidFill>
            </a:endParaRPr>
          </a:p>
          <a:p>
            <a:r>
              <a:rPr lang="en-US" sz="1200" b="1" i="1">
                <a:solidFill>
                  <a:schemeClr val="tx1"/>
                </a:solidFill>
              </a:rPr>
              <a:t>Tenure at UCOP:</a:t>
            </a:r>
            <a:r>
              <a:rPr lang="en-US" sz="1200">
                <a:solidFill>
                  <a:schemeClr val="tx1"/>
                </a:solidFill>
              </a:rPr>
              <a:t> 3 months, but…</a:t>
            </a:r>
            <a:endParaRPr lang="en-US" sz="1200" b="1" i="1">
              <a:solidFill>
                <a:schemeClr val="tx1"/>
              </a:solidFill>
            </a:endParaRPr>
          </a:p>
          <a:p>
            <a:endParaRPr lang="en-US" sz="1200">
              <a:solidFill>
                <a:schemeClr val="tx1"/>
              </a:solidFill>
            </a:endParaRPr>
          </a:p>
          <a:p>
            <a:r>
              <a:rPr lang="en-US" sz="1200" b="1" i="1">
                <a:solidFill>
                  <a:schemeClr val="tx1"/>
                </a:solidFill>
              </a:rPr>
              <a:t>Fun Fact: </a:t>
            </a:r>
            <a:r>
              <a:rPr lang="en-US" sz="1200">
                <a:solidFill>
                  <a:schemeClr val="tx1"/>
                </a:solidFill>
              </a:rPr>
              <a:t>I was supposed to be a florist.  I’m glad I didn’t listen to others!</a:t>
            </a:r>
            <a:endParaRPr lang="en-US" sz="1200" b="1">
              <a:solidFill>
                <a:schemeClr val="tx1"/>
              </a:solidFill>
            </a:endParaRPr>
          </a:p>
        </p:txBody>
      </p:sp>
      <p:pic>
        <p:nvPicPr>
          <p:cNvPr id="1026" name="Picture 2" descr="The Office | Cast, Steve Carell, Mockumentary, &amp; Facts | Britannica">
            <a:extLst>
              <a:ext uri="{FF2B5EF4-FFF2-40B4-BE49-F238E27FC236}">
                <a16:creationId xmlns:a16="http://schemas.microsoft.com/office/drawing/2014/main" id="{E5860385-7BD3-737A-41F6-C01EED464B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808" y="5181600"/>
            <a:ext cx="1189680" cy="109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7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301D3E65-7D12-D936-BB65-2EF62C3BB71B}"/>
              </a:ext>
            </a:extLst>
          </p:cNvPr>
          <p:cNvSpPr txBox="1">
            <a:spLocks/>
          </p:cNvSpPr>
          <p:nvPr/>
        </p:nvSpPr>
        <p:spPr>
          <a:xfrm>
            <a:off x="685800" y="4089400"/>
            <a:ext cx="1519903" cy="360974"/>
          </a:xfrm>
          <a:prstGeom prst="rect">
            <a:avLst/>
          </a:prstGeom>
        </p:spPr>
        <p:txBody>
          <a:bodyPr/>
          <a:lstStyle>
            <a:lvl1pPr marL="0" indent="0" algn="ctr" defTabSz="457200" rtl="0" eaLnBrk="1" latinLnBrk="0" hangingPunct="1">
              <a:lnSpc>
                <a:spcPct val="110000"/>
              </a:lnSpc>
              <a:spcBef>
                <a:spcPts val="1000"/>
              </a:spcBef>
              <a:buClr>
                <a:schemeClr val="tx1"/>
              </a:buClr>
              <a:buFont typeface="Arial" panose="020B0604020202020204" pitchFamily="34" charset="0"/>
              <a:buNone/>
              <a:defRPr sz="1400" b="1" i="0" kern="1200">
                <a:solidFill>
                  <a:schemeClr val="tx1"/>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Fringe Rates Overview</a:t>
            </a:r>
          </a:p>
        </p:txBody>
      </p:sp>
      <p:sp>
        <p:nvSpPr>
          <p:cNvPr id="4" name="Text Placeholder 16">
            <a:extLst>
              <a:ext uri="{FF2B5EF4-FFF2-40B4-BE49-F238E27FC236}">
                <a16:creationId xmlns:a16="http://schemas.microsoft.com/office/drawing/2014/main" id="{9BBA781D-DE1C-9FCA-29F8-D8A4286D468A}"/>
              </a:ext>
            </a:extLst>
          </p:cNvPr>
          <p:cNvSpPr txBox="1">
            <a:spLocks/>
          </p:cNvSpPr>
          <p:nvPr/>
        </p:nvSpPr>
        <p:spPr>
          <a:xfrm>
            <a:off x="2895600" y="4089400"/>
            <a:ext cx="1323975" cy="360974"/>
          </a:xfrm>
          <a:prstGeom prst="rect">
            <a:avLst/>
          </a:prstGeom>
        </p:spPr>
        <p:txBody>
          <a:bodyPr/>
          <a:lstStyle>
            <a:lvl1pPr marL="0" indent="0" algn="ctr" defTabSz="457200" rtl="0" eaLnBrk="1" latinLnBrk="0" hangingPunct="1">
              <a:lnSpc>
                <a:spcPct val="110000"/>
              </a:lnSpc>
              <a:spcBef>
                <a:spcPts val="1000"/>
              </a:spcBef>
              <a:buClr>
                <a:schemeClr val="tx1"/>
              </a:buClr>
              <a:buFont typeface="Arial" panose="020B0604020202020204" pitchFamily="34" charset="0"/>
              <a:buNone/>
              <a:defRPr sz="1400" b="1" i="0" kern="1200">
                <a:solidFill>
                  <a:schemeClr val="tx1"/>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Calculation Overview</a:t>
            </a:r>
          </a:p>
        </p:txBody>
      </p:sp>
      <p:sp>
        <p:nvSpPr>
          <p:cNvPr id="5" name="Text Placeholder 16">
            <a:extLst>
              <a:ext uri="{FF2B5EF4-FFF2-40B4-BE49-F238E27FC236}">
                <a16:creationId xmlns:a16="http://schemas.microsoft.com/office/drawing/2014/main" id="{0271BDFF-E5F7-49D8-597D-D346E9D0FFA3}"/>
              </a:ext>
            </a:extLst>
          </p:cNvPr>
          <p:cNvSpPr txBox="1">
            <a:spLocks/>
          </p:cNvSpPr>
          <p:nvPr/>
        </p:nvSpPr>
        <p:spPr>
          <a:xfrm>
            <a:off x="4267200" y="4089400"/>
            <a:ext cx="2667000" cy="360974"/>
          </a:xfrm>
          <a:prstGeom prst="rect">
            <a:avLst/>
          </a:prstGeom>
        </p:spPr>
        <p:txBody>
          <a:bodyPr/>
          <a:lstStyle>
            <a:lvl1pPr marL="0" indent="0" algn="ctr" defTabSz="457200" rtl="0" eaLnBrk="1" latinLnBrk="0" hangingPunct="1">
              <a:lnSpc>
                <a:spcPct val="110000"/>
              </a:lnSpc>
              <a:spcBef>
                <a:spcPts val="1000"/>
              </a:spcBef>
              <a:buClr>
                <a:schemeClr val="tx1"/>
              </a:buClr>
              <a:buFont typeface="Arial" panose="020B0604020202020204" pitchFamily="34" charset="0"/>
              <a:buNone/>
              <a:defRPr sz="1400" b="1" i="0" kern="1200">
                <a:solidFill>
                  <a:schemeClr val="tx1"/>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Institution Specific Nuances</a:t>
            </a:r>
          </a:p>
        </p:txBody>
      </p:sp>
      <p:sp>
        <p:nvSpPr>
          <p:cNvPr id="6" name="Text Placeholder 16">
            <a:extLst>
              <a:ext uri="{FF2B5EF4-FFF2-40B4-BE49-F238E27FC236}">
                <a16:creationId xmlns:a16="http://schemas.microsoft.com/office/drawing/2014/main" id="{62E44FBF-4229-1B03-0085-4E394FD55ED2}"/>
              </a:ext>
            </a:extLst>
          </p:cNvPr>
          <p:cNvSpPr txBox="1">
            <a:spLocks/>
          </p:cNvSpPr>
          <p:nvPr/>
        </p:nvSpPr>
        <p:spPr>
          <a:xfrm>
            <a:off x="6553200" y="4089400"/>
            <a:ext cx="2322097" cy="360974"/>
          </a:xfrm>
          <a:prstGeom prst="rect">
            <a:avLst/>
          </a:prstGeom>
        </p:spPr>
        <p:txBody>
          <a:bodyPr/>
          <a:lstStyle>
            <a:lvl1pPr marL="0" indent="0" algn="ctr" defTabSz="457200" rtl="0" eaLnBrk="1" latinLnBrk="0" hangingPunct="1">
              <a:lnSpc>
                <a:spcPct val="110000"/>
              </a:lnSpc>
              <a:spcBef>
                <a:spcPts val="1000"/>
              </a:spcBef>
              <a:buClr>
                <a:schemeClr val="tx1"/>
              </a:buClr>
              <a:buFont typeface="Arial" panose="020B0604020202020204" pitchFamily="34" charset="0"/>
              <a:buNone/>
              <a:defRPr sz="1400" b="1" i="0" kern="1200">
                <a:solidFill>
                  <a:schemeClr val="tx1"/>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Uniform Guidance Updates</a:t>
            </a:r>
          </a:p>
        </p:txBody>
      </p:sp>
      <p:pic>
        <p:nvPicPr>
          <p:cNvPr id="11" name="Picture 10" descr="A picture containing text&#10;&#10;Description automatically generated">
            <a:extLst>
              <a:ext uri="{FF2B5EF4-FFF2-40B4-BE49-F238E27FC236}">
                <a16:creationId xmlns:a16="http://schemas.microsoft.com/office/drawing/2014/main" id="{6170E67F-016C-9223-4446-E34D3FE28786}"/>
              </a:ext>
            </a:extLst>
          </p:cNvPr>
          <p:cNvPicPr>
            <a:picLocks noChangeAspect="1"/>
          </p:cNvPicPr>
          <p:nvPr/>
        </p:nvPicPr>
        <p:blipFill rotWithShape="1">
          <a:blip r:embed="rId3"/>
          <a:srcRect b="46664"/>
          <a:stretch/>
        </p:blipFill>
        <p:spPr>
          <a:xfrm>
            <a:off x="474075" y="1038176"/>
            <a:ext cx="8195849" cy="2305083"/>
          </a:xfrm>
          <a:prstGeom prst="rect">
            <a:avLst/>
          </a:prstGeom>
        </p:spPr>
      </p:pic>
      <p:sp>
        <p:nvSpPr>
          <p:cNvPr id="12" name="Oval 11">
            <a:extLst>
              <a:ext uri="{FF2B5EF4-FFF2-40B4-BE49-F238E27FC236}">
                <a16:creationId xmlns:a16="http://schemas.microsoft.com/office/drawing/2014/main" id="{421FBF1F-7A32-F02C-4D3B-369EA7C79F54}"/>
              </a:ext>
            </a:extLst>
          </p:cNvPr>
          <p:cNvSpPr/>
          <p:nvPr/>
        </p:nvSpPr>
        <p:spPr>
          <a:xfrm>
            <a:off x="1142540" y="3081642"/>
            <a:ext cx="688566" cy="68856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Montserrat" pitchFamily="2" charset="0"/>
              </a:rPr>
              <a:t>1</a:t>
            </a:r>
          </a:p>
        </p:txBody>
      </p:sp>
      <p:sp>
        <p:nvSpPr>
          <p:cNvPr id="13" name="Oval 12">
            <a:extLst>
              <a:ext uri="{FF2B5EF4-FFF2-40B4-BE49-F238E27FC236}">
                <a16:creationId xmlns:a16="http://schemas.microsoft.com/office/drawing/2014/main" id="{8BE56660-9D66-07BA-64B3-2D4017FFEC81}"/>
              </a:ext>
            </a:extLst>
          </p:cNvPr>
          <p:cNvSpPr/>
          <p:nvPr/>
        </p:nvSpPr>
        <p:spPr>
          <a:xfrm>
            <a:off x="3256628" y="3081642"/>
            <a:ext cx="688566" cy="68856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Montserrat" pitchFamily="2" charset="0"/>
              </a:rPr>
              <a:t>2</a:t>
            </a:r>
          </a:p>
        </p:txBody>
      </p:sp>
      <p:sp>
        <p:nvSpPr>
          <p:cNvPr id="14" name="Oval 13">
            <a:extLst>
              <a:ext uri="{FF2B5EF4-FFF2-40B4-BE49-F238E27FC236}">
                <a16:creationId xmlns:a16="http://schemas.microsoft.com/office/drawing/2014/main" id="{4FA5612D-0740-58DB-98D0-0D950C51B07B}"/>
              </a:ext>
            </a:extLst>
          </p:cNvPr>
          <p:cNvSpPr/>
          <p:nvPr/>
        </p:nvSpPr>
        <p:spPr>
          <a:xfrm>
            <a:off x="5308035" y="3081642"/>
            <a:ext cx="688566" cy="68856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Montserrat" pitchFamily="2" charset="0"/>
              </a:rPr>
              <a:t>3</a:t>
            </a:r>
          </a:p>
        </p:txBody>
      </p:sp>
      <p:sp>
        <p:nvSpPr>
          <p:cNvPr id="15" name="Oval 14">
            <a:extLst>
              <a:ext uri="{FF2B5EF4-FFF2-40B4-BE49-F238E27FC236}">
                <a16:creationId xmlns:a16="http://schemas.microsoft.com/office/drawing/2014/main" id="{AE46E897-DDEF-7A3B-404E-1E85146DCE50}"/>
              </a:ext>
            </a:extLst>
          </p:cNvPr>
          <p:cNvSpPr/>
          <p:nvPr/>
        </p:nvSpPr>
        <p:spPr>
          <a:xfrm>
            <a:off x="7359443" y="3081642"/>
            <a:ext cx="688566" cy="6885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solidFill>
                <a:latin typeface="Montserrat" pitchFamily="2" charset="0"/>
              </a:rPr>
              <a:t>4</a:t>
            </a:r>
          </a:p>
        </p:txBody>
      </p:sp>
    </p:spTree>
    <p:extLst>
      <p:ext uri="{BB962C8B-B14F-4D97-AF65-F5344CB8AC3E}">
        <p14:creationId xmlns:p14="http://schemas.microsoft.com/office/powerpoint/2010/main" val="186938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Fringe Rates Overview</a:t>
            </a:r>
            <a:endParaRPr lang="en-US" altLang="en-US">
              <a:latin typeface="Montserrat" pitchFamily="2" charset="0"/>
            </a:endParaRPr>
          </a:p>
        </p:txBody>
      </p:sp>
      <p:sp>
        <p:nvSpPr>
          <p:cNvPr id="13" name="TextBox 12">
            <a:extLst>
              <a:ext uri="{FF2B5EF4-FFF2-40B4-BE49-F238E27FC236}">
                <a16:creationId xmlns:a16="http://schemas.microsoft.com/office/drawing/2014/main" id="{50E715D3-BC5F-7113-9345-6B88A90D7C42}"/>
              </a:ext>
            </a:extLst>
          </p:cNvPr>
          <p:cNvSpPr txBox="1"/>
          <p:nvPr/>
        </p:nvSpPr>
        <p:spPr>
          <a:xfrm>
            <a:off x="4948727" y="3152156"/>
            <a:ext cx="1064646" cy="1107996"/>
          </a:xfrm>
          <a:prstGeom prst="rect">
            <a:avLst/>
          </a:prstGeom>
          <a:noFill/>
        </p:spPr>
        <p:txBody>
          <a:bodyPr wrap="square" rtlCol="0">
            <a:spAutoFit/>
          </a:bodyPr>
          <a:lstStyle/>
          <a:p>
            <a:pPr algn="ctr"/>
            <a:r>
              <a:rPr lang="en-US" sz="1100" b="1">
                <a:solidFill>
                  <a:schemeClr val="bg1"/>
                </a:solidFill>
                <a:latin typeface="Montserrat" pitchFamily="2" charset="77"/>
              </a:rPr>
              <a:t>Cost based calculation approved by cognizant agency</a:t>
            </a:r>
            <a:endParaRPr lang="en-US" sz="1100" b="1">
              <a:solidFill>
                <a:schemeClr val="bg1"/>
              </a:solidFill>
            </a:endParaRPr>
          </a:p>
        </p:txBody>
      </p:sp>
      <p:sp>
        <p:nvSpPr>
          <p:cNvPr id="14" name="TextBox 13">
            <a:extLst>
              <a:ext uri="{FF2B5EF4-FFF2-40B4-BE49-F238E27FC236}">
                <a16:creationId xmlns:a16="http://schemas.microsoft.com/office/drawing/2014/main" id="{D4362BCB-CBBE-EE5A-F71A-1EC2A22D8945}"/>
              </a:ext>
            </a:extLst>
          </p:cNvPr>
          <p:cNvSpPr txBox="1"/>
          <p:nvPr/>
        </p:nvSpPr>
        <p:spPr>
          <a:xfrm>
            <a:off x="6043280" y="2278984"/>
            <a:ext cx="1574045" cy="769441"/>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One rate (per group) for all benefits charged to fund</a:t>
            </a:r>
          </a:p>
        </p:txBody>
      </p:sp>
      <p:sp>
        <p:nvSpPr>
          <p:cNvPr id="20" name="TextBox 19">
            <a:extLst>
              <a:ext uri="{FF2B5EF4-FFF2-40B4-BE49-F238E27FC236}">
                <a16:creationId xmlns:a16="http://schemas.microsoft.com/office/drawing/2014/main" id="{B12712B8-6C20-95AE-E71D-7B45B89443C2}"/>
              </a:ext>
            </a:extLst>
          </p:cNvPr>
          <p:cNvSpPr txBox="1"/>
          <p:nvPr/>
        </p:nvSpPr>
        <p:spPr>
          <a:xfrm>
            <a:off x="7315200" y="3557081"/>
            <a:ext cx="979912" cy="938719"/>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Performed annually to set rates for a future rate</a:t>
            </a:r>
          </a:p>
        </p:txBody>
      </p:sp>
      <p:sp>
        <p:nvSpPr>
          <p:cNvPr id="21" name="TextBox 20">
            <a:extLst>
              <a:ext uri="{FF2B5EF4-FFF2-40B4-BE49-F238E27FC236}">
                <a16:creationId xmlns:a16="http://schemas.microsoft.com/office/drawing/2014/main" id="{AE9B8175-00F7-AFAD-014F-075902BDA9FC}"/>
              </a:ext>
            </a:extLst>
          </p:cNvPr>
          <p:cNvSpPr txBox="1"/>
          <p:nvPr/>
        </p:nvSpPr>
        <p:spPr>
          <a:xfrm>
            <a:off x="5791200" y="4663394"/>
            <a:ext cx="1446291" cy="769441"/>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Can include several employee categories</a:t>
            </a:r>
          </a:p>
        </p:txBody>
      </p:sp>
      <p:sp>
        <p:nvSpPr>
          <p:cNvPr id="29" name="Rectangle: Rounded Corners 28">
            <a:extLst>
              <a:ext uri="{FF2B5EF4-FFF2-40B4-BE49-F238E27FC236}">
                <a16:creationId xmlns:a16="http://schemas.microsoft.com/office/drawing/2014/main" id="{BC636649-EA97-D89B-ECF8-237217B339F4}"/>
              </a:ext>
            </a:extLst>
          </p:cNvPr>
          <p:cNvSpPr/>
          <p:nvPr/>
        </p:nvSpPr>
        <p:spPr>
          <a:xfrm>
            <a:off x="1105061" y="1696509"/>
            <a:ext cx="6972139" cy="80052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74A1EFB-1E74-CBAF-D0DA-09382A939105}"/>
              </a:ext>
            </a:extLst>
          </p:cNvPr>
          <p:cNvSpPr txBox="1"/>
          <p:nvPr/>
        </p:nvSpPr>
        <p:spPr>
          <a:xfrm>
            <a:off x="1219201" y="1744622"/>
            <a:ext cx="6629400" cy="757130"/>
          </a:xfrm>
          <a:prstGeom prst="rect">
            <a:avLst/>
          </a:prstGeom>
          <a:noFill/>
        </p:spPr>
        <p:txBody>
          <a:bodyPr wrap="square">
            <a:spAutoFit/>
          </a:bodyPr>
          <a:lstStyle/>
          <a:p>
            <a:pPr marL="182880" marR="0" lvl="0" indent="0" algn="l" defTabSz="914400" rtl="0" eaLnBrk="1" fontAlgn="auto" latinLnBrk="0" hangingPunct="1">
              <a:lnSpc>
                <a:spcPct val="90000"/>
              </a:lnSpc>
              <a:spcBef>
                <a:spcPts val="1000"/>
              </a:spcBef>
              <a:spcAft>
                <a:spcPts val="0"/>
              </a:spcAft>
              <a:buClr>
                <a:srgbClr val="6C489C"/>
              </a:buClr>
              <a:buSzTx/>
              <a:buFont typeface="Wingdings" pitchFamily="2" charset="2"/>
              <a:buNone/>
              <a:tabLst/>
              <a:defRPr/>
            </a:pPr>
            <a:r>
              <a:rPr kumimoji="0" lang="en-US" altLang="en-US" sz="1600" b="1" i="0" u="none" strike="noStrike" kern="1200" cap="none" spc="0" normalizeH="0" baseline="0" noProof="0">
                <a:ln>
                  <a:noFill/>
                </a:ln>
                <a:effectLst/>
                <a:uLnTx/>
                <a:uFillTx/>
                <a:latin typeface="+mn-lt"/>
                <a:ea typeface="+mn-ea"/>
                <a:cs typeface="+mn-cs"/>
              </a:rPr>
              <a:t>2 CFR Part 200 – 200.431 </a:t>
            </a:r>
            <a:r>
              <a:rPr kumimoji="0" lang="en-US" altLang="en-US" sz="1600" b="0" i="0" u="none" strike="noStrike" kern="1200" cap="none" spc="0" normalizeH="0" baseline="0" noProof="0">
                <a:ln>
                  <a:noFill/>
                </a:ln>
                <a:effectLst/>
                <a:uLnTx/>
                <a:uFillTx/>
                <a:latin typeface="+mn-lt"/>
                <a:ea typeface="+mn-ea"/>
                <a:cs typeface="+mn-cs"/>
              </a:rPr>
              <a:t>Benefits paid by an organization to or on behalf of its employees that are in addition to employee’s salaries and wages</a:t>
            </a:r>
          </a:p>
        </p:txBody>
      </p:sp>
      <p:grpSp>
        <p:nvGrpSpPr>
          <p:cNvPr id="47" name="Group 46">
            <a:extLst>
              <a:ext uri="{FF2B5EF4-FFF2-40B4-BE49-F238E27FC236}">
                <a16:creationId xmlns:a16="http://schemas.microsoft.com/office/drawing/2014/main" id="{ABE49D23-4FEB-AE1E-F740-F7E50EF38C83}"/>
              </a:ext>
            </a:extLst>
          </p:cNvPr>
          <p:cNvGrpSpPr/>
          <p:nvPr/>
        </p:nvGrpSpPr>
        <p:grpSpPr>
          <a:xfrm>
            <a:off x="848888" y="2578042"/>
            <a:ext cx="7616322" cy="3870184"/>
            <a:chOff x="684749" y="697153"/>
            <a:chExt cx="7616322" cy="4656540"/>
          </a:xfrm>
        </p:grpSpPr>
        <p:sp>
          <p:nvSpPr>
            <p:cNvPr id="48" name="Freeform 5">
              <a:extLst>
                <a:ext uri="{FF2B5EF4-FFF2-40B4-BE49-F238E27FC236}">
                  <a16:creationId xmlns:a16="http://schemas.microsoft.com/office/drawing/2014/main" id="{541C5079-2C31-9283-D2FE-97F5DA915585}"/>
                </a:ext>
              </a:extLst>
            </p:cNvPr>
            <p:cNvSpPr>
              <a:spLocks/>
            </p:cNvSpPr>
            <p:nvPr/>
          </p:nvSpPr>
          <p:spPr bwMode="auto">
            <a:xfrm>
              <a:off x="4624915" y="1703070"/>
              <a:ext cx="0" cy="3455925"/>
            </a:xfrm>
            <a:custGeom>
              <a:avLst/>
              <a:gdLst>
                <a:gd name="T0" fmla="*/ 0 h 2417"/>
                <a:gd name="T1" fmla="*/ 2417 h 2417"/>
                <a:gd name="T2" fmla="*/ 0 h 2417"/>
              </a:gdLst>
              <a:ahLst/>
              <a:cxnLst>
                <a:cxn ang="0">
                  <a:pos x="0" y="T0"/>
                </a:cxn>
                <a:cxn ang="0">
                  <a:pos x="0" y="T1"/>
                </a:cxn>
                <a:cxn ang="0">
                  <a:pos x="0" y="T2"/>
                </a:cxn>
              </a:cxnLst>
              <a:rect l="0" t="0" r="r" b="b"/>
              <a:pathLst>
                <a:path h="2417">
                  <a:moveTo>
                    <a:pt x="0" y="0"/>
                  </a:moveTo>
                  <a:lnTo>
                    <a:pt x="0" y="2417"/>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49" name="Line 6">
              <a:extLst>
                <a:ext uri="{FF2B5EF4-FFF2-40B4-BE49-F238E27FC236}">
                  <a16:creationId xmlns:a16="http://schemas.microsoft.com/office/drawing/2014/main" id="{3CC2D9F3-BFAC-EF75-72DF-3A3BBDDCC060}"/>
                </a:ext>
              </a:extLst>
            </p:cNvPr>
            <p:cNvSpPr>
              <a:spLocks noChangeShapeType="1"/>
            </p:cNvSpPr>
            <p:nvPr/>
          </p:nvSpPr>
          <p:spPr bwMode="auto">
            <a:xfrm>
              <a:off x="4624915" y="1495532"/>
              <a:ext cx="0" cy="3663464"/>
            </a:xfrm>
            <a:prstGeom prst="line">
              <a:avLst/>
            </a:prstGeom>
            <a:noFill/>
            <a:ln w="3492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0" name="Freeform 7">
              <a:extLst>
                <a:ext uri="{FF2B5EF4-FFF2-40B4-BE49-F238E27FC236}">
                  <a16:creationId xmlns:a16="http://schemas.microsoft.com/office/drawing/2014/main" id="{CCBEEA3B-6433-7C35-57CF-3AFE41C004D6}"/>
                </a:ext>
              </a:extLst>
            </p:cNvPr>
            <p:cNvSpPr>
              <a:spLocks/>
            </p:cNvSpPr>
            <p:nvPr/>
          </p:nvSpPr>
          <p:spPr bwMode="auto">
            <a:xfrm>
              <a:off x="3444904" y="2079117"/>
              <a:ext cx="1017051" cy="3079878"/>
            </a:xfrm>
            <a:custGeom>
              <a:avLst/>
              <a:gdLst>
                <a:gd name="T0" fmla="*/ 1320 w 1320"/>
                <a:gd name="T1" fmla="*/ 2154 h 2154"/>
                <a:gd name="T2" fmla="*/ 1320 w 1320"/>
                <a:gd name="T3" fmla="*/ 0 h 2154"/>
                <a:gd name="T4" fmla="*/ 0 w 1320"/>
                <a:gd name="T5" fmla="*/ 0 h 2154"/>
              </a:gdLst>
              <a:ahLst/>
              <a:cxnLst>
                <a:cxn ang="0">
                  <a:pos x="T0" y="T1"/>
                </a:cxn>
                <a:cxn ang="0">
                  <a:pos x="T2" y="T3"/>
                </a:cxn>
                <a:cxn ang="0">
                  <a:pos x="T4" y="T5"/>
                </a:cxn>
              </a:cxnLst>
              <a:rect l="0" t="0" r="r" b="b"/>
              <a:pathLst>
                <a:path w="1320" h="2154">
                  <a:moveTo>
                    <a:pt x="1320" y="2154"/>
                  </a:moveTo>
                  <a:lnTo>
                    <a:pt x="1320" y="0"/>
                  </a:lnTo>
                  <a:lnTo>
                    <a:pt x="0" y="0"/>
                  </a:lnTo>
                </a:path>
              </a:pathLst>
            </a:custGeom>
            <a:noFill/>
            <a:ln w="3492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1" name="Freeform 8">
              <a:extLst>
                <a:ext uri="{FF2B5EF4-FFF2-40B4-BE49-F238E27FC236}">
                  <a16:creationId xmlns:a16="http://schemas.microsoft.com/office/drawing/2014/main" id="{2022D159-B645-461B-613B-891D2358B26B}"/>
                </a:ext>
              </a:extLst>
            </p:cNvPr>
            <p:cNvSpPr>
              <a:spLocks/>
            </p:cNvSpPr>
            <p:nvPr/>
          </p:nvSpPr>
          <p:spPr bwMode="auto">
            <a:xfrm>
              <a:off x="1674115" y="2749713"/>
              <a:ext cx="2787840" cy="447540"/>
            </a:xfrm>
            <a:custGeom>
              <a:avLst/>
              <a:gdLst>
                <a:gd name="T0" fmla="*/ 1512 w 1512"/>
                <a:gd name="T1" fmla="*/ 313 h 313"/>
                <a:gd name="T2" fmla="*/ 1101 w 1512"/>
                <a:gd name="T3" fmla="*/ 313 h 313"/>
                <a:gd name="T4" fmla="*/ 1101 w 1512"/>
                <a:gd name="T5" fmla="*/ 0 h 313"/>
                <a:gd name="T6" fmla="*/ 0 w 1512"/>
                <a:gd name="T7" fmla="*/ 0 h 313"/>
              </a:gdLst>
              <a:ahLst/>
              <a:cxnLst>
                <a:cxn ang="0">
                  <a:pos x="T0" y="T1"/>
                </a:cxn>
                <a:cxn ang="0">
                  <a:pos x="T2" y="T3"/>
                </a:cxn>
                <a:cxn ang="0">
                  <a:pos x="T4" y="T5"/>
                </a:cxn>
                <a:cxn ang="0">
                  <a:pos x="T6" y="T7"/>
                </a:cxn>
              </a:cxnLst>
              <a:rect l="0" t="0" r="r" b="b"/>
              <a:pathLst>
                <a:path w="1512" h="313">
                  <a:moveTo>
                    <a:pt x="1512" y="313"/>
                  </a:moveTo>
                  <a:lnTo>
                    <a:pt x="1101" y="313"/>
                  </a:lnTo>
                  <a:lnTo>
                    <a:pt x="1101" y="0"/>
                  </a:lnTo>
                  <a:lnTo>
                    <a:pt x="0" y="0"/>
                  </a:lnTo>
                </a:path>
              </a:pathLst>
            </a:custGeom>
            <a:noFill/>
            <a:ln w="3492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2" name="Freeform 9">
              <a:extLst>
                <a:ext uri="{FF2B5EF4-FFF2-40B4-BE49-F238E27FC236}">
                  <a16:creationId xmlns:a16="http://schemas.microsoft.com/office/drawing/2014/main" id="{402C7617-05AE-FAE7-3871-C6F97E419A58}"/>
                </a:ext>
              </a:extLst>
            </p:cNvPr>
            <p:cNvSpPr>
              <a:spLocks/>
            </p:cNvSpPr>
            <p:nvPr/>
          </p:nvSpPr>
          <p:spPr bwMode="auto">
            <a:xfrm>
              <a:off x="1454994" y="3899305"/>
              <a:ext cx="2845432" cy="1259690"/>
            </a:xfrm>
            <a:custGeom>
              <a:avLst/>
              <a:gdLst>
                <a:gd name="T0" fmla="*/ 1122 w 1122"/>
                <a:gd name="T1" fmla="*/ 881 h 881"/>
                <a:gd name="T2" fmla="*/ 1122 w 1122"/>
                <a:gd name="T3" fmla="*/ 0 h 881"/>
                <a:gd name="T4" fmla="*/ 710 w 1122"/>
                <a:gd name="T5" fmla="*/ 0 h 881"/>
                <a:gd name="T6" fmla="*/ 710 w 1122"/>
                <a:gd name="T7" fmla="*/ 120 h 881"/>
                <a:gd name="T8" fmla="*/ 0 w 1122"/>
                <a:gd name="T9" fmla="*/ 120 h 881"/>
              </a:gdLst>
              <a:ahLst/>
              <a:cxnLst>
                <a:cxn ang="0">
                  <a:pos x="T0" y="T1"/>
                </a:cxn>
                <a:cxn ang="0">
                  <a:pos x="T2" y="T3"/>
                </a:cxn>
                <a:cxn ang="0">
                  <a:pos x="T4" y="T5"/>
                </a:cxn>
                <a:cxn ang="0">
                  <a:pos x="T6" y="T7"/>
                </a:cxn>
                <a:cxn ang="0">
                  <a:pos x="T8" y="T9"/>
                </a:cxn>
              </a:cxnLst>
              <a:rect l="0" t="0" r="r" b="b"/>
              <a:pathLst>
                <a:path w="1122" h="881">
                  <a:moveTo>
                    <a:pt x="1122" y="881"/>
                  </a:moveTo>
                  <a:lnTo>
                    <a:pt x="1122" y="0"/>
                  </a:lnTo>
                  <a:lnTo>
                    <a:pt x="710" y="0"/>
                  </a:lnTo>
                  <a:lnTo>
                    <a:pt x="710" y="120"/>
                  </a:lnTo>
                  <a:lnTo>
                    <a:pt x="0" y="120"/>
                  </a:lnTo>
                </a:path>
              </a:pathLst>
            </a:custGeom>
            <a:noFill/>
            <a:ln w="3492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3" name="Freeform 10">
              <a:extLst>
                <a:ext uri="{FF2B5EF4-FFF2-40B4-BE49-F238E27FC236}">
                  <a16:creationId xmlns:a16="http://schemas.microsoft.com/office/drawing/2014/main" id="{D56692CF-F5B5-CE8B-ADE1-13CCDA5E0931}"/>
                </a:ext>
              </a:extLst>
            </p:cNvPr>
            <p:cNvSpPr>
              <a:spLocks/>
            </p:cNvSpPr>
            <p:nvPr/>
          </p:nvSpPr>
          <p:spPr bwMode="auto">
            <a:xfrm>
              <a:off x="2841954" y="3481792"/>
              <a:ext cx="1094530" cy="417513"/>
            </a:xfrm>
            <a:custGeom>
              <a:avLst/>
              <a:gdLst>
                <a:gd name="T0" fmla="*/ 0 w 1370"/>
                <a:gd name="T1" fmla="*/ 0 h 292"/>
                <a:gd name="T2" fmla="*/ 1370 w 1370"/>
                <a:gd name="T3" fmla="*/ 0 h 292"/>
                <a:gd name="T4" fmla="*/ 1370 w 1370"/>
                <a:gd name="T5" fmla="*/ 292 h 292"/>
              </a:gdLst>
              <a:ahLst/>
              <a:cxnLst>
                <a:cxn ang="0">
                  <a:pos x="T0" y="T1"/>
                </a:cxn>
                <a:cxn ang="0">
                  <a:pos x="T2" y="T3"/>
                </a:cxn>
                <a:cxn ang="0">
                  <a:pos x="T4" y="T5"/>
                </a:cxn>
              </a:cxnLst>
              <a:rect l="0" t="0" r="r" b="b"/>
              <a:pathLst>
                <a:path w="1370" h="292">
                  <a:moveTo>
                    <a:pt x="0" y="0"/>
                  </a:moveTo>
                  <a:lnTo>
                    <a:pt x="1370" y="0"/>
                  </a:lnTo>
                  <a:lnTo>
                    <a:pt x="1370" y="292"/>
                  </a:lnTo>
                </a:path>
              </a:pathLst>
            </a:custGeom>
            <a:noFill/>
            <a:ln w="3492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4" name="Freeform 11">
              <a:extLst>
                <a:ext uri="{FF2B5EF4-FFF2-40B4-BE49-F238E27FC236}">
                  <a16:creationId xmlns:a16="http://schemas.microsoft.com/office/drawing/2014/main" id="{94BE4640-AD3E-AFE6-0E7C-1BA40D8197BC}"/>
                </a:ext>
              </a:extLst>
            </p:cNvPr>
            <p:cNvSpPr>
              <a:spLocks/>
            </p:cNvSpPr>
            <p:nvPr/>
          </p:nvSpPr>
          <p:spPr bwMode="auto">
            <a:xfrm>
              <a:off x="4624915" y="2079118"/>
              <a:ext cx="2879234" cy="1352630"/>
            </a:xfrm>
            <a:custGeom>
              <a:avLst/>
              <a:gdLst>
                <a:gd name="T0" fmla="*/ 0 w 1320"/>
                <a:gd name="T1" fmla="*/ 690 h 690"/>
                <a:gd name="T2" fmla="*/ 270 w 1320"/>
                <a:gd name="T3" fmla="*/ 690 h 690"/>
                <a:gd name="T4" fmla="*/ 270 w 1320"/>
                <a:gd name="T5" fmla="*/ 0 h 690"/>
                <a:gd name="T6" fmla="*/ 1320 w 1320"/>
                <a:gd name="T7" fmla="*/ 0 h 690"/>
              </a:gdLst>
              <a:ahLst/>
              <a:cxnLst>
                <a:cxn ang="0">
                  <a:pos x="T0" y="T1"/>
                </a:cxn>
                <a:cxn ang="0">
                  <a:pos x="T2" y="T3"/>
                </a:cxn>
                <a:cxn ang="0">
                  <a:pos x="T4" y="T5"/>
                </a:cxn>
                <a:cxn ang="0">
                  <a:pos x="T6" y="T7"/>
                </a:cxn>
              </a:cxnLst>
              <a:rect l="0" t="0" r="r" b="b"/>
              <a:pathLst>
                <a:path w="1320" h="690">
                  <a:moveTo>
                    <a:pt x="0" y="690"/>
                  </a:moveTo>
                  <a:lnTo>
                    <a:pt x="270" y="690"/>
                  </a:lnTo>
                  <a:lnTo>
                    <a:pt x="270" y="0"/>
                  </a:lnTo>
                  <a:lnTo>
                    <a:pt x="1320" y="0"/>
                  </a:lnTo>
                </a:path>
              </a:pathLst>
            </a:custGeom>
            <a:noFill/>
            <a:ln w="3492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5" name="Line 12">
              <a:extLst>
                <a:ext uri="{FF2B5EF4-FFF2-40B4-BE49-F238E27FC236}">
                  <a16:creationId xmlns:a16="http://schemas.microsoft.com/office/drawing/2014/main" id="{4D4D38E4-3746-7830-05EC-41DC09F1B048}"/>
                </a:ext>
              </a:extLst>
            </p:cNvPr>
            <p:cNvSpPr>
              <a:spLocks noChangeShapeType="1"/>
            </p:cNvSpPr>
            <p:nvPr/>
          </p:nvSpPr>
          <p:spPr bwMode="auto">
            <a:xfrm flipH="1">
              <a:off x="5219751" y="3085725"/>
              <a:ext cx="1206578" cy="0"/>
            </a:xfrm>
            <a:prstGeom prst="line">
              <a:avLst/>
            </a:prstGeom>
            <a:noFill/>
            <a:ln w="3492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6" name="Freeform 13">
              <a:extLst>
                <a:ext uri="{FF2B5EF4-FFF2-40B4-BE49-F238E27FC236}">
                  <a16:creationId xmlns:a16="http://schemas.microsoft.com/office/drawing/2014/main" id="{EEC6704A-7ACD-D525-97F3-50E6971E3F97}"/>
                </a:ext>
              </a:extLst>
            </p:cNvPr>
            <p:cNvSpPr>
              <a:spLocks/>
            </p:cNvSpPr>
            <p:nvPr/>
          </p:nvSpPr>
          <p:spPr bwMode="auto">
            <a:xfrm>
              <a:off x="4787874" y="4193853"/>
              <a:ext cx="435989" cy="965142"/>
            </a:xfrm>
            <a:custGeom>
              <a:avLst/>
              <a:gdLst>
                <a:gd name="T0" fmla="*/ 0 w 305"/>
                <a:gd name="T1" fmla="*/ 675 h 675"/>
                <a:gd name="T2" fmla="*/ 0 w 305"/>
                <a:gd name="T3" fmla="*/ 0 h 675"/>
                <a:gd name="T4" fmla="*/ 305 w 305"/>
                <a:gd name="T5" fmla="*/ 0 h 675"/>
              </a:gdLst>
              <a:ahLst/>
              <a:cxnLst>
                <a:cxn ang="0">
                  <a:pos x="T0" y="T1"/>
                </a:cxn>
                <a:cxn ang="0">
                  <a:pos x="T2" y="T3"/>
                </a:cxn>
                <a:cxn ang="0">
                  <a:pos x="T4" y="T5"/>
                </a:cxn>
              </a:cxnLst>
              <a:rect l="0" t="0" r="r" b="b"/>
              <a:pathLst>
                <a:path w="305" h="675">
                  <a:moveTo>
                    <a:pt x="0" y="675"/>
                  </a:moveTo>
                  <a:lnTo>
                    <a:pt x="0" y="0"/>
                  </a:lnTo>
                  <a:lnTo>
                    <a:pt x="305" y="0"/>
                  </a:lnTo>
                </a:path>
              </a:pathLst>
            </a:custGeom>
            <a:noFill/>
            <a:ln w="34925"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7" name="Freeform 14">
              <a:extLst>
                <a:ext uri="{FF2B5EF4-FFF2-40B4-BE49-F238E27FC236}">
                  <a16:creationId xmlns:a16="http://schemas.microsoft.com/office/drawing/2014/main" id="{D8338316-0329-2550-6C77-045DCB615521}"/>
                </a:ext>
              </a:extLst>
            </p:cNvPr>
            <p:cNvSpPr>
              <a:spLocks/>
            </p:cNvSpPr>
            <p:nvPr/>
          </p:nvSpPr>
          <p:spPr bwMode="auto">
            <a:xfrm>
              <a:off x="5223862" y="3807796"/>
              <a:ext cx="1879237" cy="660587"/>
            </a:xfrm>
            <a:custGeom>
              <a:avLst/>
              <a:gdLst>
                <a:gd name="T0" fmla="*/ 1654 w 1654"/>
                <a:gd name="T1" fmla="*/ 0 h 462"/>
                <a:gd name="T2" fmla="*/ 0 w 1654"/>
                <a:gd name="T3" fmla="*/ 0 h 462"/>
                <a:gd name="T4" fmla="*/ 0 w 1654"/>
                <a:gd name="T5" fmla="*/ 462 h 462"/>
                <a:gd name="T6" fmla="*/ 752 w 1654"/>
                <a:gd name="T7" fmla="*/ 462 h 462"/>
              </a:gdLst>
              <a:ahLst/>
              <a:cxnLst>
                <a:cxn ang="0">
                  <a:pos x="T0" y="T1"/>
                </a:cxn>
                <a:cxn ang="0">
                  <a:pos x="T2" y="T3"/>
                </a:cxn>
                <a:cxn ang="0">
                  <a:pos x="T4" y="T5"/>
                </a:cxn>
                <a:cxn ang="0">
                  <a:pos x="T6" y="T7"/>
                </a:cxn>
              </a:cxnLst>
              <a:rect l="0" t="0" r="r" b="b"/>
              <a:pathLst>
                <a:path w="1654" h="462">
                  <a:moveTo>
                    <a:pt x="1654" y="0"/>
                  </a:moveTo>
                  <a:lnTo>
                    <a:pt x="0" y="0"/>
                  </a:lnTo>
                  <a:lnTo>
                    <a:pt x="0" y="462"/>
                  </a:lnTo>
                  <a:lnTo>
                    <a:pt x="752" y="462"/>
                  </a:lnTo>
                </a:path>
              </a:pathLst>
            </a:custGeom>
            <a:noFill/>
            <a:ln w="34925"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24" tIns="45712" rIns="91424" bIns="4571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8" name="Oval 57">
              <a:extLst>
                <a:ext uri="{FF2B5EF4-FFF2-40B4-BE49-F238E27FC236}">
                  <a16:creationId xmlns:a16="http://schemas.microsoft.com/office/drawing/2014/main" id="{EE78CD95-1506-2DCE-520B-75893F03F426}"/>
                </a:ext>
              </a:extLst>
            </p:cNvPr>
            <p:cNvSpPr>
              <a:spLocks noChangeAspect="1"/>
            </p:cNvSpPr>
            <p:nvPr/>
          </p:nvSpPr>
          <p:spPr>
            <a:xfrm>
              <a:off x="3019376" y="1790861"/>
              <a:ext cx="576362" cy="576512"/>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9" name="Oval 58">
              <a:extLst>
                <a:ext uri="{FF2B5EF4-FFF2-40B4-BE49-F238E27FC236}">
                  <a16:creationId xmlns:a16="http://schemas.microsoft.com/office/drawing/2014/main" id="{90A42616-7BE7-5D44-D937-C16E520D1656}"/>
                </a:ext>
              </a:extLst>
            </p:cNvPr>
            <p:cNvSpPr>
              <a:spLocks noChangeAspect="1"/>
            </p:cNvSpPr>
            <p:nvPr/>
          </p:nvSpPr>
          <p:spPr>
            <a:xfrm>
              <a:off x="1200569" y="2461141"/>
              <a:ext cx="576362" cy="576512"/>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60" name="Oval 59">
              <a:extLst>
                <a:ext uri="{FF2B5EF4-FFF2-40B4-BE49-F238E27FC236}">
                  <a16:creationId xmlns:a16="http://schemas.microsoft.com/office/drawing/2014/main" id="{2EB0FC53-78BB-20CC-2865-40EEBE7B8E41}"/>
                </a:ext>
              </a:extLst>
            </p:cNvPr>
            <p:cNvSpPr>
              <a:spLocks noChangeAspect="1"/>
            </p:cNvSpPr>
            <p:nvPr/>
          </p:nvSpPr>
          <p:spPr>
            <a:xfrm>
              <a:off x="2443015" y="3186189"/>
              <a:ext cx="576362" cy="57651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61" name="Oval 60">
              <a:extLst>
                <a:ext uri="{FF2B5EF4-FFF2-40B4-BE49-F238E27FC236}">
                  <a16:creationId xmlns:a16="http://schemas.microsoft.com/office/drawing/2014/main" id="{EBC3C87A-40EA-F68E-BF03-690FFDA688D4}"/>
                </a:ext>
              </a:extLst>
            </p:cNvPr>
            <p:cNvSpPr>
              <a:spLocks noChangeAspect="1"/>
            </p:cNvSpPr>
            <p:nvPr/>
          </p:nvSpPr>
          <p:spPr>
            <a:xfrm>
              <a:off x="1097753" y="3786367"/>
              <a:ext cx="576362" cy="57651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62" name="Oval 61">
              <a:extLst>
                <a:ext uri="{FF2B5EF4-FFF2-40B4-BE49-F238E27FC236}">
                  <a16:creationId xmlns:a16="http://schemas.microsoft.com/office/drawing/2014/main" id="{F287F384-15B7-CA6C-0B7A-93FAC7802978}"/>
                </a:ext>
              </a:extLst>
            </p:cNvPr>
            <p:cNvSpPr>
              <a:spLocks noChangeAspect="1"/>
            </p:cNvSpPr>
            <p:nvPr/>
          </p:nvSpPr>
          <p:spPr>
            <a:xfrm>
              <a:off x="4341363" y="981692"/>
              <a:ext cx="576362" cy="576512"/>
            </a:xfrm>
            <a:prstGeom prst="ellipse">
              <a:avLst/>
            </a:prstGeom>
            <a:solidFill>
              <a:schemeClr val="accent3"/>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63" name="Oval 62">
              <a:extLst>
                <a:ext uri="{FF2B5EF4-FFF2-40B4-BE49-F238E27FC236}">
                  <a16:creationId xmlns:a16="http://schemas.microsoft.com/office/drawing/2014/main" id="{2E250D61-7B00-0DBC-1FDB-923147A991A8}"/>
                </a:ext>
              </a:extLst>
            </p:cNvPr>
            <p:cNvSpPr>
              <a:spLocks noChangeAspect="1"/>
            </p:cNvSpPr>
            <p:nvPr/>
          </p:nvSpPr>
          <p:spPr>
            <a:xfrm>
              <a:off x="7204484" y="1799216"/>
              <a:ext cx="576362" cy="576512"/>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120" name="Oval 5119">
              <a:extLst>
                <a:ext uri="{FF2B5EF4-FFF2-40B4-BE49-F238E27FC236}">
                  <a16:creationId xmlns:a16="http://schemas.microsoft.com/office/drawing/2014/main" id="{262FFD29-54D5-CA84-AD5F-2308C1677D74}"/>
                </a:ext>
              </a:extLst>
            </p:cNvPr>
            <p:cNvSpPr>
              <a:spLocks noChangeAspect="1"/>
            </p:cNvSpPr>
            <p:nvPr/>
          </p:nvSpPr>
          <p:spPr>
            <a:xfrm>
              <a:off x="6038551" y="2800500"/>
              <a:ext cx="576362" cy="576512"/>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121" name="Oval 5120">
              <a:extLst>
                <a:ext uri="{FF2B5EF4-FFF2-40B4-BE49-F238E27FC236}">
                  <a16:creationId xmlns:a16="http://schemas.microsoft.com/office/drawing/2014/main" id="{EBA4CD53-8390-BDA1-F293-477D591667B4}"/>
                </a:ext>
              </a:extLst>
            </p:cNvPr>
            <p:cNvSpPr>
              <a:spLocks noChangeAspect="1"/>
            </p:cNvSpPr>
            <p:nvPr/>
          </p:nvSpPr>
          <p:spPr>
            <a:xfrm>
              <a:off x="6814918" y="3516916"/>
              <a:ext cx="576362" cy="576512"/>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124" name="Oval 5123">
              <a:extLst>
                <a:ext uri="{FF2B5EF4-FFF2-40B4-BE49-F238E27FC236}">
                  <a16:creationId xmlns:a16="http://schemas.microsoft.com/office/drawing/2014/main" id="{2161245C-E3C1-074F-A406-A4BFFB916803}"/>
                </a:ext>
              </a:extLst>
            </p:cNvPr>
            <p:cNvSpPr>
              <a:spLocks noChangeAspect="1"/>
            </p:cNvSpPr>
            <p:nvPr/>
          </p:nvSpPr>
          <p:spPr>
            <a:xfrm>
              <a:off x="5940727" y="4302508"/>
              <a:ext cx="576362" cy="576512"/>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i="0" u="none" strike="noStrike" kern="1200" cap="none" spc="0" normalizeH="0" baseline="0" noProof="0">
                <a:ln>
                  <a:noFill/>
                </a:ln>
                <a:solidFill>
                  <a:srgbClr val="00548B"/>
                </a:solidFill>
                <a:effectLst/>
                <a:uLnTx/>
                <a:uFillTx/>
                <a:latin typeface="Montserrat" panose="00000500000000000000" pitchFamily="2" charset="0"/>
                <a:ea typeface="+mn-ea"/>
                <a:cs typeface="+mn-cs"/>
              </a:endParaRPr>
            </a:p>
          </p:txBody>
        </p:sp>
        <p:sp>
          <p:nvSpPr>
            <p:cNvPr id="5125" name="Rectangle 5124">
              <a:extLst>
                <a:ext uri="{FF2B5EF4-FFF2-40B4-BE49-F238E27FC236}">
                  <a16:creationId xmlns:a16="http://schemas.microsoft.com/office/drawing/2014/main" id="{7DA4A77D-0DC1-7BE0-4F73-C9427DE2E841}"/>
                </a:ext>
              </a:extLst>
            </p:cNvPr>
            <p:cNvSpPr/>
            <p:nvPr/>
          </p:nvSpPr>
          <p:spPr>
            <a:xfrm>
              <a:off x="684749" y="2194902"/>
              <a:ext cx="1581318"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Health &amp; Dental</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sp>
          <p:nvSpPr>
            <p:cNvPr id="5126" name="Rectangle 5125">
              <a:extLst>
                <a:ext uri="{FF2B5EF4-FFF2-40B4-BE49-F238E27FC236}">
                  <a16:creationId xmlns:a16="http://schemas.microsoft.com/office/drawing/2014/main" id="{7E665013-1558-F44B-3B3E-A066F26C83E1}"/>
                </a:ext>
              </a:extLst>
            </p:cNvPr>
            <p:cNvSpPr/>
            <p:nvPr/>
          </p:nvSpPr>
          <p:spPr>
            <a:xfrm>
              <a:off x="2538868" y="1088808"/>
              <a:ext cx="1478495" cy="861264"/>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Employee &amp; Graduate Tuition Remission</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sp>
          <p:nvSpPr>
            <p:cNvPr id="5127" name="Rectangle 5126">
              <a:extLst>
                <a:ext uri="{FF2B5EF4-FFF2-40B4-BE49-F238E27FC236}">
                  <a16:creationId xmlns:a16="http://schemas.microsoft.com/office/drawing/2014/main" id="{2317F9A9-2A89-B963-BA7E-F0F69B52991D}"/>
                </a:ext>
              </a:extLst>
            </p:cNvPr>
            <p:cNvSpPr/>
            <p:nvPr/>
          </p:nvSpPr>
          <p:spPr>
            <a:xfrm>
              <a:off x="3864502" y="697153"/>
              <a:ext cx="1520833"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Workers Comp</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sp>
          <p:nvSpPr>
            <p:cNvPr id="5128" name="Rectangle 5127">
              <a:extLst>
                <a:ext uri="{FF2B5EF4-FFF2-40B4-BE49-F238E27FC236}">
                  <a16:creationId xmlns:a16="http://schemas.microsoft.com/office/drawing/2014/main" id="{304B8B82-D62F-07D6-9C7F-B5225661516E}"/>
                </a:ext>
              </a:extLst>
            </p:cNvPr>
            <p:cNvSpPr/>
            <p:nvPr/>
          </p:nvSpPr>
          <p:spPr>
            <a:xfrm>
              <a:off x="6707239" y="1434140"/>
              <a:ext cx="1593832"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Unemployment</a:t>
              </a:r>
            </a:p>
          </p:txBody>
        </p:sp>
        <p:sp>
          <p:nvSpPr>
            <p:cNvPr id="5129" name="Rectangle 5128">
              <a:extLst>
                <a:ext uri="{FF2B5EF4-FFF2-40B4-BE49-F238E27FC236}">
                  <a16:creationId xmlns:a16="http://schemas.microsoft.com/office/drawing/2014/main" id="{815C3C23-5F31-0D7C-CBE0-6A10CD654C4C}"/>
                </a:ext>
              </a:extLst>
            </p:cNvPr>
            <p:cNvSpPr/>
            <p:nvPr/>
          </p:nvSpPr>
          <p:spPr>
            <a:xfrm>
              <a:off x="5990062" y="2501585"/>
              <a:ext cx="638593"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FICA</a:t>
              </a:r>
            </a:p>
          </p:txBody>
        </p:sp>
        <p:sp>
          <p:nvSpPr>
            <p:cNvPr id="5130" name="Rectangle 5129">
              <a:extLst>
                <a:ext uri="{FF2B5EF4-FFF2-40B4-BE49-F238E27FC236}">
                  <a16:creationId xmlns:a16="http://schemas.microsoft.com/office/drawing/2014/main" id="{1CA544F1-AA3E-F86A-AB57-E863475C6D98}"/>
                </a:ext>
              </a:extLst>
            </p:cNvPr>
            <p:cNvSpPr/>
            <p:nvPr/>
          </p:nvSpPr>
          <p:spPr>
            <a:xfrm>
              <a:off x="6579439" y="3205036"/>
              <a:ext cx="1022357"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Disability</a:t>
              </a:r>
            </a:p>
          </p:txBody>
        </p:sp>
        <p:sp>
          <p:nvSpPr>
            <p:cNvPr id="5131" name="Rectangle 5130">
              <a:extLst>
                <a:ext uri="{FF2B5EF4-FFF2-40B4-BE49-F238E27FC236}">
                  <a16:creationId xmlns:a16="http://schemas.microsoft.com/office/drawing/2014/main" id="{2F399891-A222-5B5E-1046-4E183906BA24}"/>
                </a:ext>
              </a:extLst>
            </p:cNvPr>
            <p:cNvSpPr/>
            <p:nvPr/>
          </p:nvSpPr>
          <p:spPr>
            <a:xfrm>
              <a:off x="5238441" y="4867524"/>
              <a:ext cx="1997284" cy="486169"/>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Employee Welfare Programs</a:t>
              </a:r>
            </a:p>
          </p:txBody>
        </p:sp>
        <p:sp>
          <p:nvSpPr>
            <p:cNvPr id="5132" name="Rectangle 5131">
              <a:extLst>
                <a:ext uri="{FF2B5EF4-FFF2-40B4-BE49-F238E27FC236}">
                  <a16:creationId xmlns:a16="http://schemas.microsoft.com/office/drawing/2014/main" id="{4750FD47-2C6E-54A3-EF6D-B88125582302}"/>
                </a:ext>
              </a:extLst>
            </p:cNvPr>
            <p:cNvSpPr/>
            <p:nvPr/>
          </p:nvSpPr>
          <p:spPr>
            <a:xfrm>
              <a:off x="1926947" y="2738366"/>
              <a:ext cx="1577147" cy="486169"/>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highlight>
                    <a:srgbClr val="FFFF00"/>
                  </a:highlight>
                  <a:latin typeface="Montserrat" panose="00000500000000000000" pitchFamily="2" charset="0"/>
                  <a:cs typeface="Roboto Regular" charset="0"/>
                </a:rPr>
                <a:t>Terminal Leave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highlight>
                    <a:srgbClr val="FFFF00"/>
                  </a:highlight>
                  <a:latin typeface="Montserrat" panose="00000500000000000000" pitchFamily="2" charset="0"/>
                  <a:cs typeface="Roboto Regular" charset="0"/>
                </a:rPr>
                <a:t>Payments</a:t>
              </a:r>
              <a:endParaRPr kumimoji="0" lang="en-US" sz="1013" i="0" u="none" strike="noStrike" kern="1200" cap="none" spc="0" normalizeH="0" baseline="0" noProof="0">
                <a:ln>
                  <a:noFill/>
                </a:ln>
                <a:solidFill>
                  <a:srgbClr val="00548B"/>
                </a:solidFill>
                <a:effectLst/>
                <a:highlight>
                  <a:srgbClr val="FFFF00"/>
                </a:highlight>
                <a:uLnTx/>
                <a:uFillTx/>
                <a:latin typeface="Montserrat" panose="00000500000000000000" pitchFamily="2" charset="0"/>
                <a:ea typeface="+mn-ea"/>
                <a:cs typeface="Roboto Regular" charset="0"/>
              </a:endParaRPr>
            </a:p>
          </p:txBody>
        </p:sp>
        <p:sp>
          <p:nvSpPr>
            <p:cNvPr id="5133" name="Rectangle 5132">
              <a:extLst>
                <a:ext uri="{FF2B5EF4-FFF2-40B4-BE49-F238E27FC236}">
                  <a16:creationId xmlns:a16="http://schemas.microsoft.com/office/drawing/2014/main" id="{7D184EF4-C0E7-7ED2-AF8A-A29A3AE7881A}"/>
                </a:ext>
              </a:extLst>
            </p:cNvPr>
            <p:cNvSpPr/>
            <p:nvPr/>
          </p:nvSpPr>
          <p:spPr>
            <a:xfrm>
              <a:off x="767580" y="3475059"/>
              <a:ext cx="1214239" cy="313830"/>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Retirement</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grpSp>
      <p:sp>
        <p:nvSpPr>
          <p:cNvPr id="5163" name="Rectangle 5162">
            <a:extLst>
              <a:ext uri="{FF2B5EF4-FFF2-40B4-BE49-F238E27FC236}">
                <a16:creationId xmlns:a16="http://schemas.microsoft.com/office/drawing/2014/main" id="{54D9F69B-2E6B-A06E-67C4-A955D59BAFDA}"/>
              </a:ext>
            </a:extLst>
          </p:cNvPr>
          <p:cNvSpPr/>
          <p:nvPr/>
        </p:nvSpPr>
        <p:spPr>
          <a:xfrm>
            <a:off x="7119116" y="3986283"/>
            <a:ext cx="1098346" cy="248193"/>
          </a:xfrm>
          <a:prstGeom prst="rect">
            <a:avLst/>
          </a:prstGeom>
        </p:spPr>
        <p:txBody>
          <a:bodyPr wrap="non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Life Insurance</a:t>
            </a:r>
          </a:p>
        </p:txBody>
      </p:sp>
      <p:sp>
        <p:nvSpPr>
          <p:cNvPr id="5165" name="Rectangle 5164">
            <a:extLst>
              <a:ext uri="{FF2B5EF4-FFF2-40B4-BE49-F238E27FC236}">
                <a16:creationId xmlns:a16="http://schemas.microsoft.com/office/drawing/2014/main" id="{3A0FACCF-48C5-5229-0F67-41EFBD3D25A7}"/>
              </a:ext>
            </a:extLst>
          </p:cNvPr>
          <p:cNvSpPr/>
          <p:nvPr/>
        </p:nvSpPr>
        <p:spPr>
          <a:xfrm>
            <a:off x="1031134" y="5675596"/>
            <a:ext cx="1024526" cy="559945"/>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Graduate Health Insurance</a:t>
            </a:r>
          </a:p>
        </p:txBody>
      </p:sp>
      <p:sp>
        <p:nvSpPr>
          <p:cNvPr id="5166" name="Rectangle 5165">
            <a:extLst>
              <a:ext uri="{FF2B5EF4-FFF2-40B4-BE49-F238E27FC236}">
                <a16:creationId xmlns:a16="http://schemas.microsoft.com/office/drawing/2014/main" id="{8230440A-390E-FC88-4D3B-47A08EC00CDD}"/>
              </a:ext>
            </a:extLst>
          </p:cNvPr>
          <p:cNvSpPr/>
          <p:nvPr/>
        </p:nvSpPr>
        <p:spPr>
          <a:xfrm>
            <a:off x="6499705" y="5420741"/>
            <a:ext cx="1535067" cy="404069"/>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rPr>
              <a:t>Self Insurance Program Costs</a:t>
            </a:r>
          </a:p>
        </p:txBody>
      </p:sp>
      <p:sp>
        <p:nvSpPr>
          <p:cNvPr id="5167" name="Rectangle 5166">
            <a:extLst>
              <a:ext uri="{FF2B5EF4-FFF2-40B4-BE49-F238E27FC236}">
                <a16:creationId xmlns:a16="http://schemas.microsoft.com/office/drawing/2014/main" id="{FE494740-D95E-3DFF-D24E-236AB21C38EB}"/>
              </a:ext>
            </a:extLst>
          </p:cNvPr>
          <p:cNvSpPr/>
          <p:nvPr/>
        </p:nvSpPr>
        <p:spPr>
          <a:xfrm>
            <a:off x="2855889" y="3899357"/>
            <a:ext cx="1263894" cy="404069"/>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Transportation Subsidies</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sp>
        <p:nvSpPr>
          <p:cNvPr id="5168" name="Rectangle 5167">
            <a:extLst>
              <a:ext uri="{FF2B5EF4-FFF2-40B4-BE49-F238E27FC236}">
                <a16:creationId xmlns:a16="http://schemas.microsoft.com/office/drawing/2014/main" id="{41D3C701-D3BA-890F-884E-44516656FC74}"/>
              </a:ext>
            </a:extLst>
          </p:cNvPr>
          <p:cNvSpPr/>
          <p:nvPr/>
        </p:nvSpPr>
        <p:spPr>
          <a:xfrm>
            <a:off x="992513" y="4519851"/>
            <a:ext cx="1263894" cy="404069"/>
          </a:xfrm>
          <a:prstGeom prst="rect">
            <a:avLst/>
          </a:prstGeom>
        </p:spPr>
        <p:txBody>
          <a:bodyPr wrap="square" lIns="91424" tIns="45712" rIns="91424"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13">
                <a:solidFill>
                  <a:srgbClr val="00548B"/>
                </a:solidFill>
                <a:latin typeface="Montserrat" panose="00000500000000000000" pitchFamily="2" charset="0"/>
                <a:cs typeface="Roboto Regular" charset="0"/>
              </a:rPr>
              <a:t>Incentive Award Plans</a:t>
            </a:r>
            <a:endParaRPr kumimoji="0" lang="en-US" sz="1013" i="0" u="none" strike="noStrike" kern="1200" cap="none" spc="0" normalizeH="0" baseline="0" noProof="0">
              <a:ln>
                <a:noFill/>
              </a:ln>
              <a:solidFill>
                <a:srgbClr val="00548B"/>
              </a:solidFill>
              <a:effectLst/>
              <a:uLnTx/>
              <a:uFillTx/>
              <a:latin typeface="Montserrat" panose="00000500000000000000" pitchFamily="2" charset="0"/>
              <a:ea typeface="+mn-ea"/>
              <a:cs typeface="Roboto Regular" charset="0"/>
            </a:endParaRPr>
          </a:p>
        </p:txBody>
      </p:sp>
    </p:spTree>
    <p:extLst>
      <p:ext uri="{BB962C8B-B14F-4D97-AF65-F5344CB8AC3E}">
        <p14:creationId xmlns:p14="http://schemas.microsoft.com/office/powerpoint/2010/main" val="421285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Fringe Rates Overview</a:t>
            </a:r>
            <a:endParaRPr lang="en-US" altLang="en-US">
              <a:latin typeface="Montserrat" pitchFamily="2" charset="0"/>
            </a:endParaRPr>
          </a:p>
        </p:txBody>
      </p:sp>
      <p:sp>
        <p:nvSpPr>
          <p:cNvPr id="3" name="Rectangle 2">
            <a:extLst>
              <a:ext uri="{FF2B5EF4-FFF2-40B4-BE49-F238E27FC236}">
                <a16:creationId xmlns:a16="http://schemas.microsoft.com/office/drawing/2014/main" id="{DFB6C6CE-F001-4947-803A-DC393D3924B1}"/>
              </a:ext>
            </a:extLst>
          </p:cNvPr>
          <p:cNvSpPr/>
          <p:nvPr/>
        </p:nvSpPr>
        <p:spPr>
          <a:xfrm>
            <a:off x="457200" y="1981200"/>
            <a:ext cx="8229600" cy="2844053"/>
          </a:xfrm>
          <a:prstGeom prst="rect">
            <a:avLst/>
          </a:prstGeom>
          <a:solidFill>
            <a:srgbClr val="F3F3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Montserrat" pitchFamily="2" charset="0"/>
            </a:endParaRPr>
          </a:p>
        </p:txBody>
      </p:sp>
      <p:grpSp>
        <p:nvGrpSpPr>
          <p:cNvPr id="4" name="Группа">
            <a:extLst>
              <a:ext uri="{FF2B5EF4-FFF2-40B4-BE49-F238E27FC236}">
                <a16:creationId xmlns:a16="http://schemas.microsoft.com/office/drawing/2014/main" id="{99B2A469-D1B4-853A-180B-7816EF184650}"/>
              </a:ext>
            </a:extLst>
          </p:cNvPr>
          <p:cNvGrpSpPr>
            <a:grpSpLocks/>
          </p:cNvGrpSpPr>
          <p:nvPr/>
        </p:nvGrpSpPr>
        <p:grpSpPr bwMode="auto">
          <a:xfrm>
            <a:off x="4953000" y="1828800"/>
            <a:ext cx="3408155" cy="3410068"/>
            <a:chOff x="0" y="-49"/>
            <a:chExt cx="9214689" cy="9218919"/>
          </a:xfrm>
        </p:grpSpPr>
        <p:sp>
          <p:nvSpPr>
            <p:cNvPr id="5" name="Фигура">
              <a:extLst>
                <a:ext uri="{FF2B5EF4-FFF2-40B4-BE49-F238E27FC236}">
                  <a16:creationId xmlns:a16="http://schemas.microsoft.com/office/drawing/2014/main" id="{428FA868-22A6-E1E5-7E7E-C85A4ADEC57C}"/>
                </a:ext>
              </a:extLst>
            </p:cNvPr>
            <p:cNvSpPr/>
            <p:nvPr/>
          </p:nvSpPr>
          <p:spPr>
            <a:xfrm>
              <a:off x="434544" y="5495112"/>
              <a:ext cx="5941797" cy="3723758"/>
            </a:xfrm>
            <a:custGeom>
              <a:avLst/>
              <a:gdLst/>
              <a:ahLst/>
              <a:cxnLst>
                <a:cxn ang="0">
                  <a:pos x="wd2" y="hd2"/>
                </a:cxn>
                <a:cxn ang="5400000">
                  <a:pos x="wd2" y="hd2"/>
                </a:cxn>
                <a:cxn ang="10800000">
                  <a:pos x="wd2" y="hd2"/>
                </a:cxn>
                <a:cxn ang="16200000">
                  <a:pos x="wd2" y="hd2"/>
                </a:cxn>
              </a:cxnLst>
              <a:rect l="0" t="0" r="r" b="b"/>
              <a:pathLst>
                <a:path w="21600" h="20741" extrusionOk="0">
                  <a:moveTo>
                    <a:pt x="0" y="5992"/>
                  </a:moveTo>
                  <a:lnTo>
                    <a:pt x="15648" y="5992"/>
                  </a:lnTo>
                  <a:cubicBezTo>
                    <a:pt x="16961" y="5846"/>
                    <a:pt x="18223" y="5160"/>
                    <a:pt x="19303" y="4007"/>
                  </a:cubicBezTo>
                  <a:cubicBezTo>
                    <a:pt x="20268" y="2975"/>
                    <a:pt x="21057" y="1600"/>
                    <a:pt x="21600" y="0"/>
                  </a:cubicBezTo>
                  <a:lnTo>
                    <a:pt x="21600" y="18781"/>
                  </a:lnTo>
                  <a:cubicBezTo>
                    <a:pt x="17155" y="21600"/>
                    <a:pt x="12135" y="21369"/>
                    <a:pt x="7808" y="18146"/>
                  </a:cubicBezTo>
                  <a:cubicBezTo>
                    <a:pt x="4373" y="15587"/>
                    <a:pt x="1616" y="11295"/>
                    <a:pt x="0" y="5992"/>
                  </a:cubicBezTo>
                  <a:close/>
                </a:path>
              </a:pathLst>
            </a:custGeom>
            <a:solidFill>
              <a:srgbClr val="00548B">
                <a:lumMod val="60000"/>
                <a:lumOff val="40000"/>
              </a:srgbClr>
            </a:solidFill>
            <a:ln w="12700" cap="flat">
              <a:noFill/>
              <a:miter lim="400000"/>
            </a:ln>
            <a:effectLst/>
          </p:spPr>
          <p:txBody>
            <a:bodyPr lIns="38100" tIns="38100" rIns="38100" bIns="3810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ea typeface="Arial"/>
                <a:cs typeface="Arial"/>
                <a:sym typeface="Arial"/>
              </a:endParaRPr>
            </a:p>
          </p:txBody>
        </p:sp>
        <p:sp>
          <p:nvSpPr>
            <p:cNvPr id="6" name="Фигура">
              <a:extLst>
                <a:ext uri="{FF2B5EF4-FFF2-40B4-BE49-F238E27FC236}">
                  <a16:creationId xmlns:a16="http://schemas.microsoft.com/office/drawing/2014/main" id="{ABD10057-1C5A-7271-4E10-694E9030F816}"/>
                </a:ext>
              </a:extLst>
            </p:cNvPr>
            <p:cNvSpPr>
              <a:spLocks/>
            </p:cNvSpPr>
            <p:nvPr/>
          </p:nvSpPr>
          <p:spPr bwMode="auto">
            <a:xfrm>
              <a:off x="0" y="427468"/>
              <a:ext cx="3722661" cy="5930105"/>
            </a:xfrm>
            <a:custGeom>
              <a:avLst/>
              <a:gdLst>
                <a:gd name="T0" fmla="*/ 335208956 w 20671"/>
                <a:gd name="T1" fmla="*/ 814031279 h 21600"/>
                <a:gd name="T2" fmla="*/ 335208956 w 20671"/>
                <a:gd name="T3" fmla="*/ 814031279 h 21600"/>
                <a:gd name="T4" fmla="*/ 335208956 w 20671"/>
                <a:gd name="T5" fmla="*/ 814031279 h 21600"/>
                <a:gd name="T6" fmla="*/ 335208956 w 20671"/>
                <a:gd name="T7" fmla="*/ 81403127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671" h="21600" extrusionOk="0">
                  <a:moveTo>
                    <a:pt x="14723" y="0"/>
                  </a:moveTo>
                  <a:lnTo>
                    <a:pt x="14723" y="15647"/>
                  </a:lnTo>
                  <a:cubicBezTo>
                    <a:pt x="14788" y="16830"/>
                    <a:pt x="15319" y="17982"/>
                    <a:pt x="16263" y="18992"/>
                  </a:cubicBezTo>
                  <a:cubicBezTo>
                    <a:pt x="17319" y="20121"/>
                    <a:pt x="18850" y="21027"/>
                    <a:pt x="20671" y="21600"/>
                  </a:cubicBezTo>
                  <a:lnTo>
                    <a:pt x="1913" y="21600"/>
                  </a:lnTo>
                  <a:cubicBezTo>
                    <a:pt x="-929" y="17038"/>
                    <a:pt x="-591" y="11890"/>
                    <a:pt x="2837" y="7505"/>
                  </a:cubicBezTo>
                  <a:cubicBezTo>
                    <a:pt x="5417" y="4206"/>
                    <a:pt x="9599" y="1565"/>
                    <a:pt x="14723" y="0"/>
                  </a:cubicBezTo>
                  <a:close/>
                </a:path>
              </a:pathLst>
            </a:custGeom>
            <a:solidFill>
              <a:srgbClr val="00548B">
                <a:lumMod val="40000"/>
                <a:lumOff val="6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48B"/>
                </a:solidFill>
                <a:effectLst/>
                <a:uLnTx/>
                <a:uFillTx/>
              </a:endParaRPr>
            </a:p>
          </p:txBody>
        </p:sp>
        <p:sp>
          <p:nvSpPr>
            <p:cNvPr id="7" name="Фигура">
              <a:extLst>
                <a:ext uri="{FF2B5EF4-FFF2-40B4-BE49-F238E27FC236}">
                  <a16:creationId xmlns:a16="http://schemas.microsoft.com/office/drawing/2014/main" id="{0770ED39-E885-3A5B-6890-1A495C47B41C}"/>
                </a:ext>
              </a:extLst>
            </p:cNvPr>
            <p:cNvSpPr/>
            <p:nvPr/>
          </p:nvSpPr>
          <p:spPr>
            <a:xfrm>
              <a:off x="2855395" y="-49"/>
              <a:ext cx="5921160" cy="3699949"/>
            </a:xfrm>
            <a:custGeom>
              <a:avLst/>
              <a:gdLst/>
              <a:ahLst/>
              <a:cxnLst>
                <a:cxn ang="0">
                  <a:pos x="wd2" y="hd2"/>
                </a:cxn>
                <a:cxn ang="5400000">
                  <a:pos x="wd2" y="hd2"/>
                </a:cxn>
                <a:cxn ang="10800000">
                  <a:pos x="wd2" y="hd2"/>
                </a:cxn>
                <a:cxn ang="16200000">
                  <a:pos x="wd2" y="hd2"/>
                </a:cxn>
              </a:cxnLst>
              <a:rect l="0" t="0" r="r" b="b"/>
              <a:pathLst>
                <a:path w="21600" h="20949" extrusionOk="0">
                  <a:moveTo>
                    <a:pt x="21600" y="14920"/>
                  </a:moveTo>
                  <a:lnTo>
                    <a:pt x="6055" y="14895"/>
                  </a:lnTo>
                  <a:cubicBezTo>
                    <a:pt x="4851" y="14989"/>
                    <a:pt x="3681" y="15550"/>
                    <a:pt x="2652" y="16527"/>
                  </a:cubicBezTo>
                  <a:cubicBezTo>
                    <a:pt x="1524" y="17597"/>
                    <a:pt x="607" y="19127"/>
                    <a:pt x="0" y="20949"/>
                  </a:cubicBezTo>
                  <a:lnTo>
                    <a:pt x="0" y="1905"/>
                  </a:lnTo>
                  <a:cubicBezTo>
                    <a:pt x="4089" y="-651"/>
                    <a:pt x="8658" y="-634"/>
                    <a:pt x="12739" y="1953"/>
                  </a:cubicBezTo>
                  <a:cubicBezTo>
                    <a:pt x="16628" y="4417"/>
                    <a:pt x="19786" y="9039"/>
                    <a:pt x="21600" y="14920"/>
                  </a:cubicBezTo>
                  <a:close/>
                </a:path>
              </a:pathLst>
            </a:custGeom>
            <a:solidFill>
              <a:srgbClr val="00548B">
                <a:lumMod val="75000"/>
              </a:srgbClr>
            </a:solidFill>
            <a:ln w="12700" cap="flat">
              <a:noFill/>
              <a:miter lim="400000"/>
            </a:ln>
            <a:effectLst/>
          </p:spPr>
          <p:txBody>
            <a:bodyPr lIns="38100" tIns="38100" rIns="38100" bIns="3810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ea typeface="Arial"/>
                <a:cs typeface="Arial"/>
                <a:sym typeface="Arial"/>
              </a:endParaRPr>
            </a:p>
          </p:txBody>
        </p:sp>
        <p:sp>
          <p:nvSpPr>
            <p:cNvPr id="8" name="Фигура">
              <a:extLst>
                <a:ext uri="{FF2B5EF4-FFF2-40B4-BE49-F238E27FC236}">
                  <a16:creationId xmlns:a16="http://schemas.microsoft.com/office/drawing/2014/main" id="{E1A935D6-D5B2-A57A-39F6-077A92A9E281}"/>
                </a:ext>
              </a:extLst>
            </p:cNvPr>
            <p:cNvSpPr/>
            <p:nvPr/>
          </p:nvSpPr>
          <p:spPr>
            <a:xfrm>
              <a:off x="5509598" y="2852293"/>
              <a:ext cx="3705091" cy="5930077"/>
            </a:xfrm>
            <a:custGeom>
              <a:avLst/>
              <a:gdLst/>
              <a:ahLst/>
              <a:cxnLst>
                <a:cxn ang="0">
                  <a:pos x="wd2" y="hd2"/>
                </a:cxn>
                <a:cxn ang="5400000">
                  <a:pos x="wd2" y="hd2"/>
                </a:cxn>
                <a:cxn ang="10800000">
                  <a:pos x="wd2" y="hd2"/>
                </a:cxn>
                <a:cxn ang="16200000">
                  <a:pos x="wd2" y="hd2"/>
                </a:cxn>
              </a:cxnLst>
              <a:rect l="0" t="0" r="r" b="b"/>
              <a:pathLst>
                <a:path w="20935" h="21600" extrusionOk="0">
                  <a:moveTo>
                    <a:pt x="18989" y="0"/>
                  </a:moveTo>
                  <a:lnTo>
                    <a:pt x="0" y="0"/>
                  </a:lnTo>
                  <a:cubicBezTo>
                    <a:pt x="1892" y="637"/>
                    <a:pt x="3461" y="1610"/>
                    <a:pt x="4524" y="2803"/>
                  </a:cubicBezTo>
                  <a:cubicBezTo>
                    <a:pt x="5491" y="3890"/>
                    <a:pt x="6002" y="5121"/>
                    <a:pt x="6005" y="6374"/>
                  </a:cubicBezTo>
                  <a:lnTo>
                    <a:pt x="6005" y="21600"/>
                  </a:lnTo>
                  <a:cubicBezTo>
                    <a:pt x="11854" y="19815"/>
                    <a:pt x="16466" y="16693"/>
                    <a:pt x="18943" y="12838"/>
                  </a:cubicBezTo>
                  <a:cubicBezTo>
                    <a:pt x="21584" y="8730"/>
                    <a:pt x="21600" y="4116"/>
                    <a:pt x="18989" y="0"/>
                  </a:cubicBezTo>
                  <a:close/>
                </a:path>
              </a:pathLst>
            </a:custGeom>
            <a:solidFill>
              <a:srgbClr val="00548B"/>
            </a:solidFill>
            <a:ln w="12700" cap="flat">
              <a:noFill/>
              <a:miter lim="400000"/>
            </a:ln>
            <a:effectLst/>
          </p:spPr>
          <p:txBody>
            <a:bodyPr lIns="38100" tIns="38100" rIns="38100" bIns="3810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ea typeface="Arial"/>
                <a:cs typeface="Arial"/>
                <a:sym typeface="Arial"/>
              </a:endParaRPr>
            </a:p>
          </p:txBody>
        </p:sp>
      </p:grpSp>
      <p:sp>
        <p:nvSpPr>
          <p:cNvPr id="10" name="TextBox 9">
            <a:extLst>
              <a:ext uri="{FF2B5EF4-FFF2-40B4-BE49-F238E27FC236}">
                <a16:creationId xmlns:a16="http://schemas.microsoft.com/office/drawing/2014/main" id="{4B3E3A04-6169-4DDB-0CAD-E3E4F92B95E5}"/>
              </a:ext>
            </a:extLst>
          </p:cNvPr>
          <p:cNvSpPr txBox="1"/>
          <p:nvPr/>
        </p:nvSpPr>
        <p:spPr>
          <a:xfrm>
            <a:off x="2019959" y="2438400"/>
            <a:ext cx="1828800" cy="1446550"/>
          </a:xfrm>
          <a:prstGeom prst="rect">
            <a:avLst/>
          </a:prstGeom>
          <a:noFill/>
        </p:spPr>
        <p:txBody>
          <a:bodyPr wrap="square" rtlCol="0">
            <a:spAutoFit/>
          </a:bodyPr>
          <a:lstStyle/>
          <a:p>
            <a:pPr algn="ctr"/>
            <a:r>
              <a:rPr lang="en-US" sz="4400">
                <a:latin typeface="+mn-lt"/>
              </a:rPr>
              <a:t>Key Points</a:t>
            </a:r>
          </a:p>
        </p:txBody>
      </p:sp>
      <p:pic>
        <p:nvPicPr>
          <p:cNvPr id="12" name="Graphic 11" descr="Key outline">
            <a:extLst>
              <a:ext uri="{FF2B5EF4-FFF2-40B4-BE49-F238E27FC236}">
                <a16:creationId xmlns:a16="http://schemas.microsoft.com/office/drawing/2014/main" id="{FF0EABA2-4117-483A-F391-8F08389DC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74544" y="2667000"/>
            <a:ext cx="1029911" cy="1029911"/>
          </a:xfrm>
          <a:prstGeom prst="rect">
            <a:avLst/>
          </a:prstGeom>
        </p:spPr>
      </p:pic>
      <p:sp>
        <p:nvSpPr>
          <p:cNvPr id="13" name="TextBox 12">
            <a:extLst>
              <a:ext uri="{FF2B5EF4-FFF2-40B4-BE49-F238E27FC236}">
                <a16:creationId xmlns:a16="http://schemas.microsoft.com/office/drawing/2014/main" id="{50E715D3-BC5F-7113-9345-6B88A90D7C42}"/>
              </a:ext>
            </a:extLst>
          </p:cNvPr>
          <p:cNvSpPr txBox="1"/>
          <p:nvPr/>
        </p:nvSpPr>
        <p:spPr>
          <a:xfrm>
            <a:off x="4948727" y="2854404"/>
            <a:ext cx="1064646" cy="1107996"/>
          </a:xfrm>
          <a:prstGeom prst="rect">
            <a:avLst/>
          </a:prstGeom>
          <a:noFill/>
        </p:spPr>
        <p:txBody>
          <a:bodyPr wrap="square" rtlCol="0">
            <a:spAutoFit/>
          </a:bodyPr>
          <a:lstStyle/>
          <a:p>
            <a:pPr algn="ctr"/>
            <a:r>
              <a:rPr lang="en-US" sz="1100" b="1">
                <a:solidFill>
                  <a:schemeClr val="bg1"/>
                </a:solidFill>
                <a:latin typeface="Montserrat" pitchFamily="2" charset="77"/>
              </a:rPr>
              <a:t>Cost based calculation approved by cognizant agency</a:t>
            </a:r>
            <a:endParaRPr lang="en-US" sz="1100" b="1">
              <a:solidFill>
                <a:schemeClr val="bg1"/>
              </a:solidFill>
            </a:endParaRPr>
          </a:p>
        </p:txBody>
      </p:sp>
      <p:sp>
        <p:nvSpPr>
          <p:cNvPr id="14" name="TextBox 13">
            <a:extLst>
              <a:ext uri="{FF2B5EF4-FFF2-40B4-BE49-F238E27FC236}">
                <a16:creationId xmlns:a16="http://schemas.microsoft.com/office/drawing/2014/main" id="{D4362BCB-CBBE-EE5A-F71A-1EC2A22D8945}"/>
              </a:ext>
            </a:extLst>
          </p:cNvPr>
          <p:cNvSpPr txBox="1"/>
          <p:nvPr/>
        </p:nvSpPr>
        <p:spPr>
          <a:xfrm>
            <a:off x="6043280" y="1973759"/>
            <a:ext cx="1574045" cy="769441"/>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One rate (per group) for all benefits charged to fund</a:t>
            </a:r>
          </a:p>
        </p:txBody>
      </p:sp>
      <p:sp>
        <p:nvSpPr>
          <p:cNvPr id="20" name="TextBox 19">
            <a:extLst>
              <a:ext uri="{FF2B5EF4-FFF2-40B4-BE49-F238E27FC236}">
                <a16:creationId xmlns:a16="http://schemas.microsoft.com/office/drawing/2014/main" id="{B12712B8-6C20-95AE-E71D-7B45B89443C2}"/>
              </a:ext>
            </a:extLst>
          </p:cNvPr>
          <p:cNvSpPr txBox="1"/>
          <p:nvPr/>
        </p:nvSpPr>
        <p:spPr>
          <a:xfrm>
            <a:off x="7325888" y="3252281"/>
            <a:ext cx="979912" cy="938719"/>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Performed annually to set rates for a future rate</a:t>
            </a:r>
          </a:p>
        </p:txBody>
      </p:sp>
      <p:sp>
        <p:nvSpPr>
          <p:cNvPr id="21" name="TextBox 20">
            <a:extLst>
              <a:ext uri="{FF2B5EF4-FFF2-40B4-BE49-F238E27FC236}">
                <a16:creationId xmlns:a16="http://schemas.microsoft.com/office/drawing/2014/main" id="{AE9B8175-00F7-AFAD-014F-075902BDA9FC}"/>
              </a:ext>
            </a:extLst>
          </p:cNvPr>
          <p:cNvSpPr txBox="1"/>
          <p:nvPr/>
        </p:nvSpPr>
        <p:spPr>
          <a:xfrm>
            <a:off x="5791200" y="4343400"/>
            <a:ext cx="1446291" cy="769441"/>
          </a:xfrm>
          <a:prstGeom prst="rect">
            <a:avLst/>
          </a:prstGeom>
          <a:noFill/>
        </p:spPr>
        <p:txBody>
          <a:bodyPr wrap="square" rtlCol="0">
            <a:spAutoFit/>
          </a:bodyPr>
          <a:lstStyle/>
          <a:p>
            <a:pPr algn="ctr" defTabSz="342900">
              <a:spcBef>
                <a:spcPts val="216"/>
              </a:spcBef>
              <a:spcAft>
                <a:spcPts val="600"/>
              </a:spcAft>
              <a:buClr>
                <a:srgbClr val="00538A"/>
              </a:buClr>
            </a:pPr>
            <a:r>
              <a:rPr lang="en-US" sz="1100" b="1">
                <a:solidFill>
                  <a:schemeClr val="bg1"/>
                </a:solidFill>
                <a:latin typeface="Montserrat" pitchFamily="2" charset="77"/>
              </a:rPr>
              <a:t>Can include several employee categories</a:t>
            </a:r>
          </a:p>
        </p:txBody>
      </p:sp>
      <p:pic>
        <p:nvPicPr>
          <p:cNvPr id="24" name="Picture 23">
            <a:extLst>
              <a:ext uri="{FF2B5EF4-FFF2-40B4-BE49-F238E27FC236}">
                <a16:creationId xmlns:a16="http://schemas.microsoft.com/office/drawing/2014/main" id="{E6044C8E-0338-76C6-B283-AE98ABB172EB}"/>
              </a:ext>
            </a:extLst>
          </p:cNvPr>
          <p:cNvPicPr>
            <a:picLocks noChangeAspect="1"/>
          </p:cNvPicPr>
          <p:nvPr/>
        </p:nvPicPr>
        <p:blipFill>
          <a:blip r:embed="rId5"/>
          <a:stretch>
            <a:fillRect/>
          </a:stretch>
        </p:blipFill>
        <p:spPr>
          <a:xfrm>
            <a:off x="714654" y="4216135"/>
            <a:ext cx="3784226" cy="703138"/>
          </a:xfrm>
          <a:prstGeom prst="rect">
            <a:avLst/>
          </a:prstGeom>
          <a:ln>
            <a:solidFill>
              <a:schemeClr val="tx1"/>
            </a:solidFill>
          </a:ln>
        </p:spPr>
      </p:pic>
      <p:pic>
        <p:nvPicPr>
          <p:cNvPr id="26" name="Picture 25">
            <a:extLst>
              <a:ext uri="{FF2B5EF4-FFF2-40B4-BE49-F238E27FC236}">
                <a16:creationId xmlns:a16="http://schemas.microsoft.com/office/drawing/2014/main" id="{7EA147DC-3B43-0D90-40D1-DF045CB8AB58}"/>
              </a:ext>
            </a:extLst>
          </p:cNvPr>
          <p:cNvPicPr>
            <a:picLocks noChangeAspect="1"/>
          </p:cNvPicPr>
          <p:nvPr/>
        </p:nvPicPr>
        <p:blipFill>
          <a:blip r:embed="rId6"/>
          <a:stretch>
            <a:fillRect/>
          </a:stretch>
        </p:blipFill>
        <p:spPr>
          <a:xfrm>
            <a:off x="714654" y="5019217"/>
            <a:ext cx="3784226" cy="1377414"/>
          </a:xfrm>
          <a:prstGeom prst="rect">
            <a:avLst/>
          </a:prstGeom>
          <a:ln>
            <a:solidFill>
              <a:schemeClr val="tx1"/>
            </a:solidFill>
          </a:ln>
        </p:spPr>
      </p:pic>
    </p:spTree>
    <p:extLst>
      <p:ext uri="{BB962C8B-B14F-4D97-AF65-F5344CB8AC3E}">
        <p14:creationId xmlns:p14="http://schemas.microsoft.com/office/powerpoint/2010/main" val="40106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Calculation Overview</a:t>
            </a:r>
            <a:endParaRPr lang="en-US" altLang="en-US">
              <a:latin typeface="Montserrat" pitchFamily="2" charset="0"/>
            </a:endParaRPr>
          </a:p>
        </p:txBody>
      </p:sp>
      <p:sp>
        <p:nvSpPr>
          <p:cNvPr id="2" name="Subtitle 5">
            <a:extLst>
              <a:ext uri="{FF2B5EF4-FFF2-40B4-BE49-F238E27FC236}">
                <a16:creationId xmlns:a16="http://schemas.microsoft.com/office/drawing/2014/main" id="{80E472CC-1781-CDE8-5E8C-37B31531C62D}"/>
              </a:ext>
            </a:extLst>
          </p:cNvPr>
          <p:cNvSpPr txBox="1">
            <a:spLocks/>
          </p:cNvSpPr>
          <p:nvPr/>
        </p:nvSpPr>
        <p:spPr>
          <a:xfrm>
            <a:off x="1066800" y="1770600"/>
            <a:ext cx="7315200" cy="439200"/>
          </a:xfrm>
          <a:prstGeom prst="rect">
            <a:avLst/>
          </a:prstGeom>
        </p:spPr>
        <p:txBody>
          <a:bodyPr>
            <a:noAutofit/>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sz="1200" b="1">
                <a:latin typeface="Montserrat"/>
              </a:rPr>
              <a:t>Preliminary Calculation: What Will You Need?</a:t>
            </a:r>
          </a:p>
        </p:txBody>
      </p:sp>
      <p:grpSp>
        <p:nvGrpSpPr>
          <p:cNvPr id="5" name="Group 4">
            <a:extLst>
              <a:ext uri="{FF2B5EF4-FFF2-40B4-BE49-F238E27FC236}">
                <a16:creationId xmlns:a16="http://schemas.microsoft.com/office/drawing/2014/main" id="{0DD92C7E-30ED-131F-B06F-46E1417F192E}"/>
              </a:ext>
            </a:extLst>
          </p:cNvPr>
          <p:cNvGrpSpPr/>
          <p:nvPr/>
        </p:nvGrpSpPr>
        <p:grpSpPr>
          <a:xfrm>
            <a:off x="1473034" y="2133600"/>
            <a:ext cx="6197931" cy="4014181"/>
            <a:chOff x="1400045" y="673344"/>
            <a:chExt cx="6197931" cy="4014181"/>
          </a:xfrm>
        </p:grpSpPr>
        <p:sp>
          <p:nvSpPr>
            <p:cNvPr id="6" name="Oval 5">
              <a:extLst>
                <a:ext uri="{FF2B5EF4-FFF2-40B4-BE49-F238E27FC236}">
                  <a16:creationId xmlns:a16="http://schemas.microsoft.com/office/drawing/2014/main" id="{F9B71566-2084-3338-8BC8-79E59FFBD311}"/>
                </a:ext>
              </a:extLst>
            </p:cNvPr>
            <p:cNvSpPr/>
            <p:nvPr/>
          </p:nvSpPr>
          <p:spPr>
            <a:xfrm>
              <a:off x="1672770" y="1765024"/>
              <a:ext cx="1888192" cy="1870597"/>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Calibri" panose="020F0502020204030204"/>
              </a:endParaRPr>
            </a:p>
          </p:txBody>
        </p:sp>
        <p:sp>
          <p:nvSpPr>
            <p:cNvPr id="7" name="Freeform 14">
              <a:extLst>
                <a:ext uri="{FF2B5EF4-FFF2-40B4-BE49-F238E27FC236}">
                  <a16:creationId xmlns:a16="http://schemas.microsoft.com/office/drawing/2014/main" id="{29A56BD9-B1F5-6BF7-3E51-E11D7A2331D1}"/>
                </a:ext>
              </a:extLst>
            </p:cNvPr>
            <p:cNvSpPr>
              <a:spLocks noEditPoints="1"/>
            </p:cNvSpPr>
            <p:nvPr/>
          </p:nvSpPr>
          <p:spPr bwMode="auto">
            <a:xfrm>
              <a:off x="1400045" y="1482909"/>
              <a:ext cx="2433638" cy="2434828"/>
            </a:xfrm>
            <a:custGeom>
              <a:avLst/>
              <a:gdLst>
                <a:gd name="T0" fmla="*/ 426 w 852"/>
                <a:gd name="T1" fmla="*/ 852 h 852"/>
                <a:gd name="T2" fmla="*/ 460 w 852"/>
                <a:gd name="T3" fmla="*/ 845 h 852"/>
                <a:gd name="T4" fmla="*/ 370 w 852"/>
                <a:gd name="T5" fmla="*/ 848 h 852"/>
                <a:gd name="T6" fmla="*/ 337 w 852"/>
                <a:gd name="T7" fmla="*/ 837 h 852"/>
                <a:gd name="T8" fmla="*/ 511 w 852"/>
                <a:gd name="T9" fmla="*/ 843 h 852"/>
                <a:gd name="T10" fmla="*/ 543 w 852"/>
                <a:gd name="T11" fmla="*/ 830 h 852"/>
                <a:gd name="T12" fmla="*/ 288 w 852"/>
                <a:gd name="T13" fmla="*/ 828 h 852"/>
                <a:gd name="T14" fmla="*/ 264 w 852"/>
                <a:gd name="T15" fmla="*/ 809 h 852"/>
                <a:gd name="T16" fmla="*/ 586 w 852"/>
                <a:gd name="T17" fmla="*/ 815 h 852"/>
                <a:gd name="T18" fmla="*/ 619 w 852"/>
                <a:gd name="T19" fmla="*/ 805 h 852"/>
                <a:gd name="T20" fmla="*/ 638 w 852"/>
                <a:gd name="T21" fmla="*/ 783 h 852"/>
                <a:gd name="T22" fmla="*/ 188 w 852"/>
                <a:gd name="T23" fmla="*/ 778 h 852"/>
                <a:gd name="T24" fmla="*/ 168 w 852"/>
                <a:gd name="T25" fmla="*/ 752 h 852"/>
                <a:gd name="T26" fmla="*/ 687 w 852"/>
                <a:gd name="T27" fmla="*/ 760 h 852"/>
                <a:gd name="T28" fmla="*/ 712 w 852"/>
                <a:gd name="T29" fmla="*/ 734 h 852"/>
                <a:gd name="T30" fmla="*/ 120 w 852"/>
                <a:gd name="T31" fmla="*/ 722 h 852"/>
                <a:gd name="T32" fmla="*/ 108 w 852"/>
                <a:gd name="T33" fmla="*/ 701 h 852"/>
                <a:gd name="T34" fmla="*/ 744 w 852"/>
                <a:gd name="T35" fmla="*/ 701 h 852"/>
                <a:gd name="T36" fmla="*/ 768 w 852"/>
                <a:gd name="T37" fmla="*/ 671 h 852"/>
                <a:gd name="T38" fmla="*/ 67 w 852"/>
                <a:gd name="T39" fmla="*/ 655 h 852"/>
                <a:gd name="T40" fmla="*/ 59 w 852"/>
                <a:gd name="T41" fmla="*/ 632 h 852"/>
                <a:gd name="T42" fmla="*/ 42 w 852"/>
                <a:gd name="T43" fmla="*/ 598 h 852"/>
                <a:gd name="T44" fmla="*/ 808 w 852"/>
                <a:gd name="T45" fmla="*/ 607 h 852"/>
                <a:gd name="T46" fmla="*/ 821 w 852"/>
                <a:gd name="T47" fmla="*/ 572 h 852"/>
                <a:gd name="T48" fmla="*/ 24 w 852"/>
                <a:gd name="T49" fmla="*/ 556 h 852"/>
                <a:gd name="T50" fmla="*/ 21 w 852"/>
                <a:gd name="T51" fmla="*/ 522 h 852"/>
                <a:gd name="T52" fmla="*/ 834 w 852"/>
                <a:gd name="T53" fmla="*/ 527 h 852"/>
                <a:gd name="T54" fmla="*/ 846 w 852"/>
                <a:gd name="T55" fmla="*/ 496 h 852"/>
                <a:gd name="T56" fmla="*/ 2 w 852"/>
                <a:gd name="T57" fmla="*/ 469 h 852"/>
                <a:gd name="T58" fmla="*/ 5 w 852"/>
                <a:gd name="T59" fmla="*/ 445 h 852"/>
                <a:gd name="T60" fmla="*/ 0 w 852"/>
                <a:gd name="T61" fmla="*/ 412 h 852"/>
                <a:gd name="T62" fmla="*/ 852 w 852"/>
                <a:gd name="T63" fmla="*/ 411 h 852"/>
                <a:gd name="T64" fmla="*/ 7 w 852"/>
                <a:gd name="T65" fmla="*/ 389 h 852"/>
                <a:gd name="T66" fmla="*/ 6 w 852"/>
                <a:gd name="T67" fmla="*/ 355 h 852"/>
                <a:gd name="T68" fmla="*/ 842 w 852"/>
                <a:gd name="T69" fmla="*/ 360 h 852"/>
                <a:gd name="T70" fmla="*/ 834 w 852"/>
                <a:gd name="T71" fmla="*/ 323 h 852"/>
                <a:gd name="T72" fmla="*/ 25 w 852"/>
                <a:gd name="T73" fmla="*/ 297 h 852"/>
                <a:gd name="T74" fmla="*/ 823 w 852"/>
                <a:gd name="T75" fmla="*/ 302 h 852"/>
                <a:gd name="T76" fmla="*/ 823 w 852"/>
                <a:gd name="T77" fmla="*/ 272 h 852"/>
                <a:gd name="T78" fmla="*/ 44 w 852"/>
                <a:gd name="T79" fmla="*/ 254 h 852"/>
                <a:gd name="T80" fmla="*/ 52 w 852"/>
                <a:gd name="T81" fmla="*/ 221 h 852"/>
                <a:gd name="T82" fmla="*/ 795 w 852"/>
                <a:gd name="T83" fmla="*/ 228 h 852"/>
                <a:gd name="T84" fmla="*/ 778 w 852"/>
                <a:gd name="T85" fmla="*/ 195 h 852"/>
                <a:gd name="T86" fmla="*/ 87 w 852"/>
                <a:gd name="T87" fmla="*/ 181 h 852"/>
                <a:gd name="T88" fmla="*/ 101 w 852"/>
                <a:gd name="T89" fmla="*/ 151 h 852"/>
                <a:gd name="T90" fmla="*/ 750 w 852"/>
                <a:gd name="T91" fmla="*/ 157 h 852"/>
                <a:gd name="T92" fmla="*/ 724 w 852"/>
                <a:gd name="T93" fmla="*/ 129 h 852"/>
                <a:gd name="T94" fmla="*/ 143 w 852"/>
                <a:gd name="T95" fmla="*/ 119 h 852"/>
                <a:gd name="T96" fmla="*/ 169 w 852"/>
                <a:gd name="T97" fmla="*/ 93 h 852"/>
                <a:gd name="T98" fmla="*/ 183 w 852"/>
                <a:gd name="T99" fmla="*/ 82 h 852"/>
                <a:gd name="T100" fmla="*/ 666 w 852"/>
                <a:gd name="T101" fmla="*/ 74 h 852"/>
                <a:gd name="T102" fmla="*/ 211 w 852"/>
                <a:gd name="T103" fmla="*/ 69 h 852"/>
                <a:gd name="T104" fmla="*/ 234 w 852"/>
                <a:gd name="T105" fmla="*/ 46 h 852"/>
                <a:gd name="T106" fmla="*/ 615 w 852"/>
                <a:gd name="T107" fmla="*/ 55 h 852"/>
                <a:gd name="T108" fmla="*/ 592 w 852"/>
                <a:gd name="T109" fmla="*/ 33 h 852"/>
                <a:gd name="T110" fmla="*/ 562 w 852"/>
                <a:gd name="T111" fmla="*/ 33 h 852"/>
                <a:gd name="T112" fmla="*/ 319 w 852"/>
                <a:gd name="T113" fmla="*/ 18 h 852"/>
                <a:gd name="T114" fmla="*/ 337 w 852"/>
                <a:gd name="T115" fmla="*/ 14 h 852"/>
                <a:gd name="T116" fmla="*/ 514 w 852"/>
                <a:gd name="T117" fmla="*/ 14 h 852"/>
                <a:gd name="T118" fmla="*/ 477 w 852"/>
                <a:gd name="T119" fmla="*/ 8 h 852"/>
                <a:gd name="T120" fmla="*/ 397 w 852"/>
                <a:gd name="T121" fmla="*/ 11 h 852"/>
                <a:gd name="T122" fmla="*/ 430 w 852"/>
                <a:gd name="T123" fmla="*/ 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2" h="852">
                  <a:moveTo>
                    <a:pt x="426" y="852"/>
                  </a:moveTo>
                  <a:cubicBezTo>
                    <a:pt x="426" y="852"/>
                    <a:pt x="426" y="852"/>
                    <a:pt x="426" y="852"/>
                  </a:cubicBezTo>
                  <a:cubicBezTo>
                    <a:pt x="426" y="852"/>
                    <a:pt x="426" y="852"/>
                    <a:pt x="426" y="852"/>
                  </a:cubicBezTo>
                  <a:cubicBezTo>
                    <a:pt x="423" y="852"/>
                    <a:pt x="421" y="849"/>
                    <a:pt x="421" y="847"/>
                  </a:cubicBezTo>
                  <a:cubicBezTo>
                    <a:pt x="421" y="847"/>
                    <a:pt x="421" y="847"/>
                    <a:pt x="421" y="847"/>
                  </a:cubicBezTo>
                  <a:cubicBezTo>
                    <a:pt x="421" y="844"/>
                    <a:pt x="423" y="842"/>
                    <a:pt x="426" y="842"/>
                  </a:cubicBezTo>
                  <a:cubicBezTo>
                    <a:pt x="426" y="842"/>
                    <a:pt x="426" y="842"/>
                    <a:pt x="426" y="842"/>
                  </a:cubicBezTo>
                  <a:cubicBezTo>
                    <a:pt x="426" y="842"/>
                    <a:pt x="426" y="842"/>
                    <a:pt x="426" y="842"/>
                  </a:cubicBezTo>
                  <a:cubicBezTo>
                    <a:pt x="426" y="842"/>
                    <a:pt x="426" y="842"/>
                    <a:pt x="426" y="842"/>
                  </a:cubicBezTo>
                  <a:cubicBezTo>
                    <a:pt x="427" y="842"/>
                    <a:pt x="427" y="842"/>
                    <a:pt x="427" y="842"/>
                  </a:cubicBezTo>
                  <a:cubicBezTo>
                    <a:pt x="427" y="842"/>
                    <a:pt x="427" y="842"/>
                    <a:pt x="427" y="842"/>
                  </a:cubicBezTo>
                  <a:cubicBezTo>
                    <a:pt x="430" y="842"/>
                    <a:pt x="432" y="844"/>
                    <a:pt x="432" y="847"/>
                  </a:cubicBezTo>
                  <a:cubicBezTo>
                    <a:pt x="432" y="847"/>
                    <a:pt x="432" y="847"/>
                    <a:pt x="432" y="847"/>
                  </a:cubicBezTo>
                  <a:cubicBezTo>
                    <a:pt x="432" y="849"/>
                    <a:pt x="430" y="852"/>
                    <a:pt x="427" y="852"/>
                  </a:cubicBezTo>
                  <a:cubicBezTo>
                    <a:pt x="427" y="852"/>
                    <a:pt x="427" y="852"/>
                    <a:pt x="427" y="852"/>
                  </a:cubicBezTo>
                  <a:cubicBezTo>
                    <a:pt x="427" y="852"/>
                    <a:pt x="427" y="852"/>
                    <a:pt x="426" y="852"/>
                  </a:cubicBezTo>
                  <a:close/>
                  <a:moveTo>
                    <a:pt x="397" y="851"/>
                  </a:moveTo>
                  <a:cubicBezTo>
                    <a:pt x="397" y="851"/>
                    <a:pt x="397" y="851"/>
                    <a:pt x="397" y="851"/>
                  </a:cubicBezTo>
                  <a:cubicBezTo>
                    <a:pt x="397" y="851"/>
                    <a:pt x="397" y="851"/>
                    <a:pt x="397" y="851"/>
                  </a:cubicBezTo>
                  <a:cubicBezTo>
                    <a:pt x="395" y="850"/>
                    <a:pt x="393" y="848"/>
                    <a:pt x="393" y="845"/>
                  </a:cubicBezTo>
                  <a:cubicBezTo>
                    <a:pt x="393" y="845"/>
                    <a:pt x="393" y="845"/>
                    <a:pt x="393" y="845"/>
                  </a:cubicBezTo>
                  <a:cubicBezTo>
                    <a:pt x="393" y="843"/>
                    <a:pt x="395" y="841"/>
                    <a:pt x="398" y="841"/>
                  </a:cubicBezTo>
                  <a:cubicBezTo>
                    <a:pt x="398" y="841"/>
                    <a:pt x="398" y="841"/>
                    <a:pt x="398" y="841"/>
                  </a:cubicBezTo>
                  <a:cubicBezTo>
                    <a:pt x="401" y="841"/>
                    <a:pt x="403" y="843"/>
                    <a:pt x="403" y="846"/>
                  </a:cubicBezTo>
                  <a:cubicBezTo>
                    <a:pt x="403" y="846"/>
                    <a:pt x="403" y="846"/>
                    <a:pt x="403" y="846"/>
                  </a:cubicBezTo>
                  <a:cubicBezTo>
                    <a:pt x="403" y="849"/>
                    <a:pt x="400" y="851"/>
                    <a:pt x="398" y="851"/>
                  </a:cubicBezTo>
                  <a:cubicBezTo>
                    <a:pt x="398" y="851"/>
                    <a:pt x="398" y="851"/>
                    <a:pt x="398" y="851"/>
                  </a:cubicBezTo>
                  <a:cubicBezTo>
                    <a:pt x="398" y="851"/>
                    <a:pt x="398" y="851"/>
                    <a:pt x="397" y="851"/>
                  </a:cubicBezTo>
                  <a:close/>
                  <a:moveTo>
                    <a:pt x="450" y="846"/>
                  </a:moveTo>
                  <a:cubicBezTo>
                    <a:pt x="450" y="843"/>
                    <a:pt x="452" y="841"/>
                    <a:pt x="455" y="841"/>
                  </a:cubicBezTo>
                  <a:cubicBezTo>
                    <a:pt x="455" y="841"/>
                    <a:pt x="455" y="841"/>
                    <a:pt x="455" y="841"/>
                  </a:cubicBezTo>
                  <a:cubicBezTo>
                    <a:pt x="457" y="840"/>
                    <a:pt x="460" y="843"/>
                    <a:pt x="460" y="845"/>
                  </a:cubicBezTo>
                  <a:cubicBezTo>
                    <a:pt x="460" y="845"/>
                    <a:pt x="460" y="845"/>
                    <a:pt x="460" y="845"/>
                  </a:cubicBezTo>
                  <a:cubicBezTo>
                    <a:pt x="460" y="848"/>
                    <a:pt x="458" y="850"/>
                    <a:pt x="455" y="851"/>
                  </a:cubicBezTo>
                  <a:cubicBezTo>
                    <a:pt x="455" y="851"/>
                    <a:pt x="455" y="851"/>
                    <a:pt x="455" y="851"/>
                  </a:cubicBezTo>
                  <a:cubicBezTo>
                    <a:pt x="455" y="851"/>
                    <a:pt x="455" y="851"/>
                    <a:pt x="455" y="851"/>
                  </a:cubicBezTo>
                  <a:cubicBezTo>
                    <a:pt x="455" y="851"/>
                    <a:pt x="455" y="851"/>
                    <a:pt x="455" y="851"/>
                  </a:cubicBezTo>
                  <a:cubicBezTo>
                    <a:pt x="455" y="851"/>
                    <a:pt x="455" y="851"/>
                    <a:pt x="455" y="851"/>
                  </a:cubicBezTo>
                  <a:cubicBezTo>
                    <a:pt x="455" y="851"/>
                    <a:pt x="455" y="851"/>
                    <a:pt x="455" y="851"/>
                  </a:cubicBezTo>
                  <a:cubicBezTo>
                    <a:pt x="452" y="851"/>
                    <a:pt x="450" y="849"/>
                    <a:pt x="450" y="846"/>
                  </a:cubicBezTo>
                  <a:close/>
                  <a:moveTo>
                    <a:pt x="369" y="848"/>
                  </a:moveTo>
                  <a:cubicBezTo>
                    <a:pt x="366" y="847"/>
                    <a:pt x="364" y="845"/>
                    <a:pt x="365" y="842"/>
                  </a:cubicBezTo>
                  <a:cubicBezTo>
                    <a:pt x="365" y="842"/>
                    <a:pt x="365" y="842"/>
                    <a:pt x="365" y="842"/>
                  </a:cubicBezTo>
                  <a:cubicBezTo>
                    <a:pt x="365" y="840"/>
                    <a:pt x="368" y="838"/>
                    <a:pt x="370" y="838"/>
                  </a:cubicBezTo>
                  <a:cubicBezTo>
                    <a:pt x="370" y="838"/>
                    <a:pt x="370" y="838"/>
                    <a:pt x="370" y="838"/>
                  </a:cubicBezTo>
                  <a:cubicBezTo>
                    <a:pt x="373" y="838"/>
                    <a:pt x="375" y="841"/>
                    <a:pt x="375" y="844"/>
                  </a:cubicBezTo>
                  <a:cubicBezTo>
                    <a:pt x="375" y="844"/>
                    <a:pt x="375" y="844"/>
                    <a:pt x="375" y="844"/>
                  </a:cubicBezTo>
                  <a:cubicBezTo>
                    <a:pt x="374" y="846"/>
                    <a:pt x="372" y="848"/>
                    <a:pt x="370" y="848"/>
                  </a:cubicBezTo>
                  <a:cubicBezTo>
                    <a:pt x="370" y="848"/>
                    <a:pt x="370" y="848"/>
                    <a:pt x="370" y="848"/>
                  </a:cubicBezTo>
                  <a:cubicBezTo>
                    <a:pt x="370" y="848"/>
                    <a:pt x="369" y="848"/>
                    <a:pt x="369" y="848"/>
                  </a:cubicBezTo>
                  <a:close/>
                  <a:moveTo>
                    <a:pt x="478" y="843"/>
                  </a:moveTo>
                  <a:cubicBezTo>
                    <a:pt x="478" y="841"/>
                    <a:pt x="480" y="838"/>
                    <a:pt x="482" y="838"/>
                  </a:cubicBezTo>
                  <a:cubicBezTo>
                    <a:pt x="482" y="838"/>
                    <a:pt x="482" y="838"/>
                    <a:pt x="482" y="838"/>
                  </a:cubicBezTo>
                  <a:cubicBezTo>
                    <a:pt x="485" y="837"/>
                    <a:pt x="487" y="839"/>
                    <a:pt x="488" y="842"/>
                  </a:cubicBezTo>
                  <a:cubicBezTo>
                    <a:pt x="488" y="842"/>
                    <a:pt x="488" y="842"/>
                    <a:pt x="488" y="842"/>
                  </a:cubicBezTo>
                  <a:cubicBezTo>
                    <a:pt x="488" y="845"/>
                    <a:pt x="486" y="847"/>
                    <a:pt x="484" y="848"/>
                  </a:cubicBezTo>
                  <a:cubicBezTo>
                    <a:pt x="484" y="848"/>
                    <a:pt x="484" y="848"/>
                    <a:pt x="484" y="848"/>
                  </a:cubicBezTo>
                  <a:cubicBezTo>
                    <a:pt x="484" y="848"/>
                    <a:pt x="484" y="848"/>
                    <a:pt x="484" y="848"/>
                  </a:cubicBezTo>
                  <a:cubicBezTo>
                    <a:pt x="484" y="848"/>
                    <a:pt x="484" y="848"/>
                    <a:pt x="484" y="848"/>
                  </a:cubicBezTo>
                  <a:cubicBezTo>
                    <a:pt x="483" y="848"/>
                    <a:pt x="483" y="848"/>
                    <a:pt x="483" y="848"/>
                  </a:cubicBezTo>
                  <a:cubicBezTo>
                    <a:pt x="483" y="848"/>
                    <a:pt x="483" y="848"/>
                    <a:pt x="483" y="848"/>
                  </a:cubicBezTo>
                  <a:cubicBezTo>
                    <a:pt x="480" y="848"/>
                    <a:pt x="478" y="846"/>
                    <a:pt x="478" y="843"/>
                  </a:cubicBezTo>
                  <a:close/>
                  <a:moveTo>
                    <a:pt x="341" y="843"/>
                  </a:moveTo>
                  <a:cubicBezTo>
                    <a:pt x="338" y="843"/>
                    <a:pt x="337" y="840"/>
                    <a:pt x="337" y="837"/>
                  </a:cubicBezTo>
                  <a:cubicBezTo>
                    <a:pt x="337" y="837"/>
                    <a:pt x="337" y="837"/>
                    <a:pt x="337" y="837"/>
                  </a:cubicBezTo>
                  <a:cubicBezTo>
                    <a:pt x="338" y="835"/>
                    <a:pt x="340" y="833"/>
                    <a:pt x="343" y="833"/>
                  </a:cubicBezTo>
                  <a:cubicBezTo>
                    <a:pt x="343" y="833"/>
                    <a:pt x="343" y="833"/>
                    <a:pt x="343" y="833"/>
                  </a:cubicBezTo>
                  <a:cubicBezTo>
                    <a:pt x="346" y="834"/>
                    <a:pt x="348" y="837"/>
                    <a:pt x="347" y="839"/>
                  </a:cubicBezTo>
                  <a:cubicBezTo>
                    <a:pt x="347" y="839"/>
                    <a:pt x="347" y="839"/>
                    <a:pt x="347" y="839"/>
                  </a:cubicBezTo>
                  <a:cubicBezTo>
                    <a:pt x="346" y="842"/>
                    <a:pt x="344" y="843"/>
                    <a:pt x="342" y="843"/>
                  </a:cubicBezTo>
                  <a:cubicBezTo>
                    <a:pt x="342" y="843"/>
                    <a:pt x="342" y="843"/>
                    <a:pt x="342" y="843"/>
                  </a:cubicBezTo>
                  <a:cubicBezTo>
                    <a:pt x="342" y="843"/>
                    <a:pt x="341" y="843"/>
                    <a:pt x="341" y="843"/>
                  </a:cubicBezTo>
                  <a:close/>
                  <a:moveTo>
                    <a:pt x="506" y="839"/>
                  </a:moveTo>
                  <a:cubicBezTo>
                    <a:pt x="505" y="836"/>
                    <a:pt x="507" y="834"/>
                    <a:pt x="510" y="833"/>
                  </a:cubicBezTo>
                  <a:cubicBezTo>
                    <a:pt x="510" y="833"/>
                    <a:pt x="510" y="833"/>
                    <a:pt x="510" y="833"/>
                  </a:cubicBezTo>
                  <a:cubicBezTo>
                    <a:pt x="512" y="833"/>
                    <a:pt x="515" y="834"/>
                    <a:pt x="516" y="837"/>
                  </a:cubicBezTo>
                  <a:cubicBezTo>
                    <a:pt x="516" y="837"/>
                    <a:pt x="516" y="837"/>
                    <a:pt x="516" y="837"/>
                  </a:cubicBezTo>
                  <a:cubicBezTo>
                    <a:pt x="516" y="840"/>
                    <a:pt x="514" y="842"/>
                    <a:pt x="512" y="843"/>
                  </a:cubicBezTo>
                  <a:cubicBezTo>
                    <a:pt x="512" y="843"/>
                    <a:pt x="512" y="843"/>
                    <a:pt x="512" y="843"/>
                  </a:cubicBezTo>
                  <a:cubicBezTo>
                    <a:pt x="511" y="843"/>
                    <a:pt x="511" y="843"/>
                    <a:pt x="511" y="843"/>
                  </a:cubicBezTo>
                  <a:cubicBezTo>
                    <a:pt x="511" y="843"/>
                    <a:pt x="511" y="843"/>
                    <a:pt x="511" y="843"/>
                  </a:cubicBezTo>
                  <a:cubicBezTo>
                    <a:pt x="508" y="843"/>
                    <a:pt x="506" y="841"/>
                    <a:pt x="506" y="839"/>
                  </a:cubicBezTo>
                  <a:close/>
                  <a:moveTo>
                    <a:pt x="313" y="837"/>
                  </a:moveTo>
                  <a:cubicBezTo>
                    <a:pt x="311" y="836"/>
                    <a:pt x="309" y="833"/>
                    <a:pt x="310" y="830"/>
                  </a:cubicBezTo>
                  <a:cubicBezTo>
                    <a:pt x="310" y="830"/>
                    <a:pt x="310" y="830"/>
                    <a:pt x="310" y="830"/>
                  </a:cubicBezTo>
                  <a:cubicBezTo>
                    <a:pt x="311" y="828"/>
                    <a:pt x="313" y="826"/>
                    <a:pt x="316" y="827"/>
                  </a:cubicBezTo>
                  <a:cubicBezTo>
                    <a:pt x="316" y="827"/>
                    <a:pt x="316" y="827"/>
                    <a:pt x="316" y="827"/>
                  </a:cubicBezTo>
                  <a:cubicBezTo>
                    <a:pt x="319" y="828"/>
                    <a:pt x="320" y="830"/>
                    <a:pt x="320" y="833"/>
                  </a:cubicBezTo>
                  <a:cubicBezTo>
                    <a:pt x="320" y="833"/>
                    <a:pt x="320" y="833"/>
                    <a:pt x="320" y="833"/>
                  </a:cubicBezTo>
                  <a:cubicBezTo>
                    <a:pt x="319" y="835"/>
                    <a:pt x="317" y="837"/>
                    <a:pt x="315" y="837"/>
                  </a:cubicBezTo>
                  <a:cubicBezTo>
                    <a:pt x="315" y="837"/>
                    <a:pt x="315" y="837"/>
                    <a:pt x="315" y="837"/>
                  </a:cubicBezTo>
                  <a:cubicBezTo>
                    <a:pt x="314" y="837"/>
                    <a:pt x="314" y="837"/>
                    <a:pt x="313" y="837"/>
                  </a:cubicBezTo>
                  <a:close/>
                  <a:moveTo>
                    <a:pt x="533" y="833"/>
                  </a:moveTo>
                  <a:cubicBezTo>
                    <a:pt x="532" y="830"/>
                    <a:pt x="534" y="827"/>
                    <a:pt x="537" y="827"/>
                  </a:cubicBezTo>
                  <a:cubicBezTo>
                    <a:pt x="537" y="827"/>
                    <a:pt x="537" y="827"/>
                    <a:pt x="537" y="827"/>
                  </a:cubicBezTo>
                  <a:cubicBezTo>
                    <a:pt x="539" y="826"/>
                    <a:pt x="542" y="827"/>
                    <a:pt x="543" y="830"/>
                  </a:cubicBezTo>
                  <a:cubicBezTo>
                    <a:pt x="543" y="830"/>
                    <a:pt x="543" y="830"/>
                    <a:pt x="543" y="830"/>
                  </a:cubicBezTo>
                  <a:cubicBezTo>
                    <a:pt x="544" y="833"/>
                    <a:pt x="542" y="836"/>
                    <a:pt x="539" y="836"/>
                  </a:cubicBezTo>
                  <a:cubicBezTo>
                    <a:pt x="539" y="836"/>
                    <a:pt x="539" y="836"/>
                    <a:pt x="539" y="836"/>
                  </a:cubicBezTo>
                  <a:cubicBezTo>
                    <a:pt x="539" y="836"/>
                    <a:pt x="539" y="836"/>
                    <a:pt x="539" y="836"/>
                  </a:cubicBezTo>
                  <a:cubicBezTo>
                    <a:pt x="539" y="836"/>
                    <a:pt x="539" y="836"/>
                    <a:pt x="539" y="836"/>
                  </a:cubicBezTo>
                  <a:cubicBezTo>
                    <a:pt x="539" y="836"/>
                    <a:pt x="538" y="836"/>
                    <a:pt x="538" y="836"/>
                  </a:cubicBezTo>
                  <a:cubicBezTo>
                    <a:pt x="538" y="836"/>
                    <a:pt x="538" y="836"/>
                    <a:pt x="538" y="836"/>
                  </a:cubicBezTo>
                  <a:cubicBezTo>
                    <a:pt x="536" y="836"/>
                    <a:pt x="534" y="835"/>
                    <a:pt x="533" y="833"/>
                  </a:cubicBezTo>
                  <a:close/>
                  <a:moveTo>
                    <a:pt x="286" y="828"/>
                  </a:moveTo>
                  <a:cubicBezTo>
                    <a:pt x="284" y="827"/>
                    <a:pt x="282" y="824"/>
                    <a:pt x="283" y="822"/>
                  </a:cubicBezTo>
                  <a:cubicBezTo>
                    <a:pt x="283" y="822"/>
                    <a:pt x="283" y="822"/>
                    <a:pt x="283" y="822"/>
                  </a:cubicBezTo>
                  <a:cubicBezTo>
                    <a:pt x="284" y="819"/>
                    <a:pt x="287" y="818"/>
                    <a:pt x="290" y="819"/>
                  </a:cubicBezTo>
                  <a:cubicBezTo>
                    <a:pt x="290" y="819"/>
                    <a:pt x="290" y="819"/>
                    <a:pt x="290" y="819"/>
                  </a:cubicBezTo>
                  <a:cubicBezTo>
                    <a:pt x="292" y="820"/>
                    <a:pt x="294" y="822"/>
                    <a:pt x="293" y="825"/>
                  </a:cubicBezTo>
                  <a:cubicBezTo>
                    <a:pt x="293" y="825"/>
                    <a:pt x="293" y="825"/>
                    <a:pt x="293" y="825"/>
                  </a:cubicBezTo>
                  <a:cubicBezTo>
                    <a:pt x="292" y="827"/>
                    <a:pt x="290" y="828"/>
                    <a:pt x="288" y="828"/>
                  </a:cubicBezTo>
                  <a:cubicBezTo>
                    <a:pt x="288" y="828"/>
                    <a:pt x="288" y="828"/>
                    <a:pt x="288" y="828"/>
                  </a:cubicBezTo>
                  <a:cubicBezTo>
                    <a:pt x="287" y="828"/>
                    <a:pt x="287" y="828"/>
                    <a:pt x="286" y="828"/>
                  </a:cubicBezTo>
                  <a:close/>
                  <a:moveTo>
                    <a:pt x="560" y="825"/>
                  </a:moveTo>
                  <a:cubicBezTo>
                    <a:pt x="559" y="822"/>
                    <a:pt x="561" y="819"/>
                    <a:pt x="563" y="818"/>
                  </a:cubicBezTo>
                  <a:cubicBezTo>
                    <a:pt x="563" y="818"/>
                    <a:pt x="563" y="818"/>
                    <a:pt x="563" y="818"/>
                  </a:cubicBezTo>
                  <a:cubicBezTo>
                    <a:pt x="566" y="817"/>
                    <a:pt x="569" y="819"/>
                    <a:pt x="570" y="821"/>
                  </a:cubicBezTo>
                  <a:cubicBezTo>
                    <a:pt x="570" y="821"/>
                    <a:pt x="570" y="821"/>
                    <a:pt x="570" y="821"/>
                  </a:cubicBezTo>
                  <a:cubicBezTo>
                    <a:pt x="570" y="824"/>
                    <a:pt x="569" y="827"/>
                    <a:pt x="566" y="828"/>
                  </a:cubicBezTo>
                  <a:cubicBezTo>
                    <a:pt x="566" y="828"/>
                    <a:pt x="566" y="828"/>
                    <a:pt x="566" y="828"/>
                  </a:cubicBezTo>
                  <a:cubicBezTo>
                    <a:pt x="566" y="828"/>
                    <a:pt x="565" y="828"/>
                    <a:pt x="565" y="828"/>
                  </a:cubicBezTo>
                  <a:cubicBezTo>
                    <a:pt x="565" y="828"/>
                    <a:pt x="565" y="828"/>
                    <a:pt x="565" y="828"/>
                  </a:cubicBezTo>
                  <a:cubicBezTo>
                    <a:pt x="563" y="828"/>
                    <a:pt x="561" y="827"/>
                    <a:pt x="560" y="825"/>
                  </a:cubicBezTo>
                  <a:close/>
                  <a:moveTo>
                    <a:pt x="260" y="818"/>
                  </a:moveTo>
                  <a:cubicBezTo>
                    <a:pt x="257" y="817"/>
                    <a:pt x="256" y="814"/>
                    <a:pt x="257" y="811"/>
                  </a:cubicBezTo>
                  <a:cubicBezTo>
                    <a:pt x="257" y="811"/>
                    <a:pt x="257" y="811"/>
                    <a:pt x="257" y="811"/>
                  </a:cubicBezTo>
                  <a:cubicBezTo>
                    <a:pt x="258" y="809"/>
                    <a:pt x="261" y="808"/>
                    <a:pt x="264" y="809"/>
                  </a:cubicBezTo>
                  <a:cubicBezTo>
                    <a:pt x="264" y="809"/>
                    <a:pt x="264" y="809"/>
                    <a:pt x="264" y="809"/>
                  </a:cubicBezTo>
                  <a:cubicBezTo>
                    <a:pt x="266" y="810"/>
                    <a:pt x="267" y="813"/>
                    <a:pt x="266" y="815"/>
                  </a:cubicBezTo>
                  <a:cubicBezTo>
                    <a:pt x="266" y="815"/>
                    <a:pt x="266" y="815"/>
                    <a:pt x="266" y="815"/>
                  </a:cubicBezTo>
                  <a:cubicBezTo>
                    <a:pt x="265" y="817"/>
                    <a:pt x="264" y="818"/>
                    <a:pt x="262" y="818"/>
                  </a:cubicBezTo>
                  <a:cubicBezTo>
                    <a:pt x="262" y="818"/>
                    <a:pt x="262" y="818"/>
                    <a:pt x="262" y="818"/>
                  </a:cubicBezTo>
                  <a:cubicBezTo>
                    <a:pt x="261" y="818"/>
                    <a:pt x="260" y="818"/>
                    <a:pt x="260" y="818"/>
                  </a:cubicBezTo>
                  <a:close/>
                  <a:moveTo>
                    <a:pt x="586" y="815"/>
                  </a:moveTo>
                  <a:cubicBezTo>
                    <a:pt x="585" y="812"/>
                    <a:pt x="586" y="809"/>
                    <a:pt x="589" y="808"/>
                  </a:cubicBezTo>
                  <a:cubicBezTo>
                    <a:pt x="589" y="808"/>
                    <a:pt x="589" y="808"/>
                    <a:pt x="589" y="808"/>
                  </a:cubicBezTo>
                  <a:cubicBezTo>
                    <a:pt x="592" y="807"/>
                    <a:pt x="594" y="808"/>
                    <a:pt x="596" y="811"/>
                  </a:cubicBezTo>
                  <a:cubicBezTo>
                    <a:pt x="596" y="811"/>
                    <a:pt x="596" y="811"/>
                    <a:pt x="596" y="811"/>
                  </a:cubicBezTo>
                  <a:cubicBezTo>
                    <a:pt x="597" y="813"/>
                    <a:pt x="595" y="816"/>
                    <a:pt x="593" y="817"/>
                  </a:cubicBezTo>
                  <a:cubicBezTo>
                    <a:pt x="593" y="817"/>
                    <a:pt x="593" y="817"/>
                    <a:pt x="593" y="817"/>
                  </a:cubicBezTo>
                  <a:cubicBezTo>
                    <a:pt x="592" y="818"/>
                    <a:pt x="592" y="818"/>
                    <a:pt x="591" y="818"/>
                  </a:cubicBezTo>
                  <a:cubicBezTo>
                    <a:pt x="591" y="818"/>
                    <a:pt x="591" y="818"/>
                    <a:pt x="591" y="818"/>
                  </a:cubicBezTo>
                  <a:cubicBezTo>
                    <a:pt x="589" y="818"/>
                    <a:pt x="587" y="817"/>
                    <a:pt x="586" y="815"/>
                  </a:cubicBezTo>
                  <a:close/>
                  <a:moveTo>
                    <a:pt x="234" y="806"/>
                  </a:moveTo>
                  <a:cubicBezTo>
                    <a:pt x="231" y="805"/>
                    <a:pt x="230" y="802"/>
                    <a:pt x="232" y="799"/>
                  </a:cubicBezTo>
                  <a:cubicBezTo>
                    <a:pt x="232" y="799"/>
                    <a:pt x="232" y="799"/>
                    <a:pt x="232" y="799"/>
                  </a:cubicBezTo>
                  <a:cubicBezTo>
                    <a:pt x="233" y="797"/>
                    <a:pt x="236" y="796"/>
                    <a:pt x="238" y="797"/>
                  </a:cubicBezTo>
                  <a:cubicBezTo>
                    <a:pt x="238" y="797"/>
                    <a:pt x="238" y="797"/>
                    <a:pt x="238" y="797"/>
                  </a:cubicBezTo>
                  <a:cubicBezTo>
                    <a:pt x="241" y="798"/>
                    <a:pt x="242" y="801"/>
                    <a:pt x="241" y="804"/>
                  </a:cubicBezTo>
                  <a:cubicBezTo>
                    <a:pt x="241" y="804"/>
                    <a:pt x="241" y="804"/>
                    <a:pt x="241" y="804"/>
                  </a:cubicBezTo>
                  <a:cubicBezTo>
                    <a:pt x="240" y="805"/>
                    <a:pt x="238" y="806"/>
                    <a:pt x="236" y="806"/>
                  </a:cubicBezTo>
                  <a:cubicBezTo>
                    <a:pt x="236" y="806"/>
                    <a:pt x="236" y="806"/>
                    <a:pt x="236" y="806"/>
                  </a:cubicBezTo>
                  <a:cubicBezTo>
                    <a:pt x="235" y="806"/>
                    <a:pt x="235" y="806"/>
                    <a:pt x="234" y="806"/>
                  </a:cubicBezTo>
                  <a:close/>
                  <a:moveTo>
                    <a:pt x="612" y="803"/>
                  </a:moveTo>
                  <a:cubicBezTo>
                    <a:pt x="611" y="801"/>
                    <a:pt x="612" y="798"/>
                    <a:pt x="614" y="797"/>
                  </a:cubicBezTo>
                  <a:cubicBezTo>
                    <a:pt x="614" y="797"/>
                    <a:pt x="614" y="797"/>
                    <a:pt x="614" y="797"/>
                  </a:cubicBezTo>
                  <a:cubicBezTo>
                    <a:pt x="617" y="795"/>
                    <a:pt x="620" y="796"/>
                    <a:pt x="621" y="799"/>
                  </a:cubicBezTo>
                  <a:cubicBezTo>
                    <a:pt x="621" y="799"/>
                    <a:pt x="621" y="799"/>
                    <a:pt x="621" y="799"/>
                  </a:cubicBezTo>
                  <a:cubicBezTo>
                    <a:pt x="622" y="801"/>
                    <a:pt x="621" y="804"/>
                    <a:pt x="619" y="805"/>
                  </a:cubicBezTo>
                  <a:cubicBezTo>
                    <a:pt x="619" y="805"/>
                    <a:pt x="619" y="805"/>
                    <a:pt x="619" y="805"/>
                  </a:cubicBezTo>
                  <a:cubicBezTo>
                    <a:pt x="618" y="806"/>
                    <a:pt x="617" y="806"/>
                    <a:pt x="616" y="806"/>
                  </a:cubicBezTo>
                  <a:cubicBezTo>
                    <a:pt x="616" y="806"/>
                    <a:pt x="616" y="806"/>
                    <a:pt x="616" y="806"/>
                  </a:cubicBezTo>
                  <a:cubicBezTo>
                    <a:pt x="615" y="806"/>
                    <a:pt x="613" y="805"/>
                    <a:pt x="612" y="803"/>
                  </a:cubicBezTo>
                  <a:close/>
                  <a:moveTo>
                    <a:pt x="209" y="792"/>
                  </a:moveTo>
                  <a:cubicBezTo>
                    <a:pt x="207" y="791"/>
                    <a:pt x="206" y="788"/>
                    <a:pt x="207" y="785"/>
                  </a:cubicBezTo>
                  <a:cubicBezTo>
                    <a:pt x="207" y="785"/>
                    <a:pt x="207" y="785"/>
                    <a:pt x="207" y="785"/>
                  </a:cubicBezTo>
                  <a:cubicBezTo>
                    <a:pt x="209" y="783"/>
                    <a:pt x="212" y="782"/>
                    <a:pt x="214" y="784"/>
                  </a:cubicBezTo>
                  <a:cubicBezTo>
                    <a:pt x="214" y="784"/>
                    <a:pt x="214" y="784"/>
                    <a:pt x="214" y="784"/>
                  </a:cubicBezTo>
                  <a:cubicBezTo>
                    <a:pt x="216" y="785"/>
                    <a:pt x="217" y="788"/>
                    <a:pt x="216" y="790"/>
                  </a:cubicBezTo>
                  <a:cubicBezTo>
                    <a:pt x="216" y="790"/>
                    <a:pt x="216" y="790"/>
                    <a:pt x="216" y="790"/>
                  </a:cubicBezTo>
                  <a:cubicBezTo>
                    <a:pt x="215" y="792"/>
                    <a:pt x="213" y="793"/>
                    <a:pt x="211" y="793"/>
                  </a:cubicBezTo>
                  <a:cubicBezTo>
                    <a:pt x="211" y="793"/>
                    <a:pt x="211" y="793"/>
                    <a:pt x="211" y="793"/>
                  </a:cubicBezTo>
                  <a:cubicBezTo>
                    <a:pt x="211" y="793"/>
                    <a:pt x="210" y="793"/>
                    <a:pt x="209" y="792"/>
                  </a:cubicBezTo>
                  <a:close/>
                  <a:moveTo>
                    <a:pt x="637" y="790"/>
                  </a:moveTo>
                  <a:cubicBezTo>
                    <a:pt x="635" y="788"/>
                    <a:pt x="636" y="785"/>
                    <a:pt x="638" y="783"/>
                  </a:cubicBezTo>
                  <a:cubicBezTo>
                    <a:pt x="638" y="783"/>
                    <a:pt x="638" y="783"/>
                    <a:pt x="638" y="783"/>
                  </a:cubicBezTo>
                  <a:cubicBezTo>
                    <a:pt x="641" y="782"/>
                    <a:pt x="644" y="782"/>
                    <a:pt x="645" y="785"/>
                  </a:cubicBezTo>
                  <a:cubicBezTo>
                    <a:pt x="645" y="785"/>
                    <a:pt x="645" y="785"/>
                    <a:pt x="645" y="785"/>
                  </a:cubicBezTo>
                  <a:cubicBezTo>
                    <a:pt x="647" y="787"/>
                    <a:pt x="646" y="790"/>
                    <a:pt x="644" y="792"/>
                  </a:cubicBezTo>
                  <a:cubicBezTo>
                    <a:pt x="644" y="792"/>
                    <a:pt x="644" y="792"/>
                    <a:pt x="644" y="792"/>
                  </a:cubicBezTo>
                  <a:cubicBezTo>
                    <a:pt x="643" y="792"/>
                    <a:pt x="642" y="792"/>
                    <a:pt x="641" y="792"/>
                  </a:cubicBezTo>
                  <a:cubicBezTo>
                    <a:pt x="641" y="792"/>
                    <a:pt x="641" y="792"/>
                    <a:pt x="641" y="792"/>
                  </a:cubicBezTo>
                  <a:cubicBezTo>
                    <a:pt x="639" y="792"/>
                    <a:pt x="638" y="792"/>
                    <a:pt x="637" y="790"/>
                  </a:cubicBezTo>
                  <a:close/>
                  <a:moveTo>
                    <a:pt x="185" y="777"/>
                  </a:moveTo>
                  <a:cubicBezTo>
                    <a:pt x="183" y="775"/>
                    <a:pt x="182" y="772"/>
                    <a:pt x="184" y="770"/>
                  </a:cubicBezTo>
                  <a:cubicBezTo>
                    <a:pt x="184" y="770"/>
                    <a:pt x="184" y="770"/>
                    <a:pt x="184" y="770"/>
                  </a:cubicBezTo>
                  <a:cubicBezTo>
                    <a:pt x="185" y="768"/>
                    <a:pt x="188" y="767"/>
                    <a:pt x="191" y="769"/>
                  </a:cubicBezTo>
                  <a:cubicBezTo>
                    <a:pt x="191" y="769"/>
                    <a:pt x="191" y="769"/>
                    <a:pt x="191" y="769"/>
                  </a:cubicBezTo>
                  <a:cubicBezTo>
                    <a:pt x="193" y="770"/>
                    <a:pt x="193" y="773"/>
                    <a:pt x="192" y="775"/>
                  </a:cubicBezTo>
                  <a:cubicBezTo>
                    <a:pt x="192" y="775"/>
                    <a:pt x="192" y="775"/>
                    <a:pt x="192" y="775"/>
                  </a:cubicBezTo>
                  <a:cubicBezTo>
                    <a:pt x="191" y="777"/>
                    <a:pt x="189" y="778"/>
                    <a:pt x="188" y="778"/>
                  </a:cubicBezTo>
                  <a:cubicBezTo>
                    <a:pt x="188" y="778"/>
                    <a:pt x="188" y="778"/>
                    <a:pt x="188" y="778"/>
                  </a:cubicBezTo>
                  <a:cubicBezTo>
                    <a:pt x="187" y="778"/>
                    <a:pt x="186" y="777"/>
                    <a:pt x="185" y="777"/>
                  </a:cubicBezTo>
                  <a:close/>
                  <a:moveTo>
                    <a:pt x="661" y="775"/>
                  </a:moveTo>
                  <a:cubicBezTo>
                    <a:pt x="659" y="773"/>
                    <a:pt x="660" y="770"/>
                    <a:pt x="662" y="768"/>
                  </a:cubicBezTo>
                  <a:cubicBezTo>
                    <a:pt x="662" y="768"/>
                    <a:pt x="662" y="768"/>
                    <a:pt x="662" y="768"/>
                  </a:cubicBezTo>
                  <a:cubicBezTo>
                    <a:pt x="664" y="767"/>
                    <a:pt x="667" y="767"/>
                    <a:pt x="669" y="769"/>
                  </a:cubicBezTo>
                  <a:cubicBezTo>
                    <a:pt x="669" y="769"/>
                    <a:pt x="669" y="769"/>
                    <a:pt x="669" y="769"/>
                  </a:cubicBezTo>
                  <a:cubicBezTo>
                    <a:pt x="670" y="772"/>
                    <a:pt x="670" y="775"/>
                    <a:pt x="667" y="776"/>
                  </a:cubicBezTo>
                  <a:cubicBezTo>
                    <a:pt x="667" y="776"/>
                    <a:pt x="667" y="776"/>
                    <a:pt x="667" y="776"/>
                  </a:cubicBezTo>
                  <a:cubicBezTo>
                    <a:pt x="667" y="777"/>
                    <a:pt x="666" y="777"/>
                    <a:pt x="665" y="777"/>
                  </a:cubicBezTo>
                  <a:cubicBezTo>
                    <a:pt x="665" y="777"/>
                    <a:pt x="665" y="777"/>
                    <a:pt x="665" y="777"/>
                  </a:cubicBezTo>
                  <a:cubicBezTo>
                    <a:pt x="663" y="777"/>
                    <a:pt x="661" y="776"/>
                    <a:pt x="661" y="775"/>
                  </a:cubicBezTo>
                  <a:close/>
                  <a:moveTo>
                    <a:pt x="162" y="760"/>
                  </a:moveTo>
                  <a:cubicBezTo>
                    <a:pt x="160" y="758"/>
                    <a:pt x="159" y="755"/>
                    <a:pt x="161" y="753"/>
                  </a:cubicBezTo>
                  <a:cubicBezTo>
                    <a:pt x="161" y="753"/>
                    <a:pt x="161" y="753"/>
                    <a:pt x="161" y="753"/>
                  </a:cubicBezTo>
                  <a:cubicBezTo>
                    <a:pt x="163" y="751"/>
                    <a:pt x="166" y="750"/>
                    <a:pt x="168" y="752"/>
                  </a:cubicBezTo>
                  <a:cubicBezTo>
                    <a:pt x="168" y="752"/>
                    <a:pt x="168" y="752"/>
                    <a:pt x="168" y="752"/>
                  </a:cubicBezTo>
                  <a:cubicBezTo>
                    <a:pt x="170" y="754"/>
                    <a:pt x="171" y="757"/>
                    <a:pt x="169" y="759"/>
                  </a:cubicBezTo>
                  <a:cubicBezTo>
                    <a:pt x="169" y="759"/>
                    <a:pt x="169" y="759"/>
                    <a:pt x="169" y="759"/>
                  </a:cubicBezTo>
                  <a:cubicBezTo>
                    <a:pt x="168" y="760"/>
                    <a:pt x="167" y="761"/>
                    <a:pt x="165" y="761"/>
                  </a:cubicBezTo>
                  <a:cubicBezTo>
                    <a:pt x="165" y="761"/>
                    <a:pt x="165" y="761"/>
                    <a:pt x="165" y="761"/>
                  </a:cubicBezTo>
                  <a:cubicBezTo>
                    <a:pt x="164" y="761"/>
                    <a:pt x="163" y="761"/>
                    <a:pt x="162" y="760"/>
                  </a:cubicBezTo>
                  <a:close/>
                  <a:moveTo>
                    <a:pt x="683" y="759"/>
                  </a:moveTo>
                  <a:cubicBezTo>
                    <a:pt x="682" y="756"/>
                    <a:pt x="682" y="753"/>
                    <a:pt x="684" y="752"/>
                  </a:cubicBezTo>
                  <a:cubicBezTo>
                    <a:pt x="684" y="752"/>
                    <a:pt x="684" y="752"/>
                    <a:pt x="684" y="752"/>
                  </a:cubicBezTo>
                  <a:cubicBezTo>
                    <a:pt x="686" y="750"/>
                    <a:pt x="689" y="750"/>
                    <a:pt x="691" y="752"/>
                  </a:cubicBezTo>
                  <a:cubicBezTo>
                    <a:pt x="691" y="752"/>
                    <a:pt x="691" y="752"/>
                    <a:pt x="691" y="752"/>
                  </a:cubicBezTo>
                  <a:cubicBezTo>
                    <a:pt x="693" y="755"/>
                    <a:pt x="692" y="758"/>
                    <a:pt x="690" y="759"/>
                  </a:cubicBezTo>
                  <a:cubicBezTo>
                    <a:pt x="690" y="759"/>
                    <a:pt x="690" y="759"/>
                    <a:pt x="690" y="759"/>
                  </a:cubicBezTo>
                  <a:cubicBezTo>
                    <a:pt x="690" y="759"/>
                    <a:pt x="690" y="759"/>
                    <a:pt x="690" y="759"/>
                  </a:cubicBezTo>
                  <a:cubicBezTo>
                    <a:pt x="690" y="759"/>
                    <a:pt x="690" y="759"/>
                    <a:pt x="690" y="759"/>
                  </a:cubicBezTo>
                  <a:cubicBezTo>
                    <a:pt x="689" y="760"/>
                    <a:pt x="688" y="760"/>
                    <a:pt x="687" y="760"/>
                  </a:cubicBezTo>
                  <a:cubicBezTo>
                    <a:pt x="687" y="760"/>
                    <a:pt x="687" y="760"/>
                    <a:pt x="687" y="760"/>
                  </a:cubicBezTo>
                  <a:cubicBezTo>
                    <a:pt x="686" y="760"/>
                    <a:pt x="684" y="760"/>
                    <a:pt x="683" y="759"/>
                  </a:cubicBezTo>
                  <a:close/>
                  <a:moveTo>
                    <a:pt x="140" y="741"/>
                  </a:moveTo>
                  <a:cubicBezTo>
                    <a:pt x="138" y="740"/>
                    <a:pt x="138" y="736"/>
                    <a:pt x="140" y="734"/>
                  </a:cubicBezTo>
                  <a:cubicBezTo>
                    <a:pt x="140" y="734"/>
                    <a:pt x="140" y="734"/>
                    <a:pt x="140" y="734"/>
                  </a:cubicBezTo>
                  <a:cubicBezTo>
                    <a:pt x="142" y="732"/>
                    <a:pt x="145" y="732"/>
                    <a:pt x="147" y="734"/>
                  </a:cubicBezTo>
                  <a:cubicBezTo>
                    <a:pt x="147" y="734"/>
                    <a:pt x="147" y="734"/>
                    <a:pt x="147" y="734"/>
                  </a:cubicBezTo>
                  <a:cubicBezTo>
                    <a:pt x="149" y="736"/>
                    <a:pt x="149" y="739"/>
                    <a:pt x="147" y="741"/>
                  </a:cubicBezTo>
                  <a:cubicBezTo>
                    <a:pt x="147" y="741"/>
                    <a:pt x="147" y="741"/>
                    <a:pt x="147" y="741"/>
                  </a:cubicBezTo>
                  <a:cubicBezTo>
                    <a:pt x="146" y="742"/>
                    <a:pt x="145" y="743"/>
                    <a:pt x="144" y="743"/>
                  </a:cubicBezTo>
                  <a:cubicBezTo>
                    <a:pt x="144" y="743"/>
                    <a:pt x="144" y="743"/>
                    <a:pt x="144" y="743"/>
                  </a:cubicBezTo>
                  <a:cubicBezTo>
                    <a:pt x="142" y="743"/>
                    <a:pt x="141" y="742"/>
                    <a:pt x="140" y="741"/>
                  </a:cubicBezTo>
                  <a:close/>
                  <a:moveTo>
                    <a:pt x="705" y="741"/>
                  </a:moveTo>
                  <a:cubicBezTo>
                    <a:pt x="703" y="739"/>
                    <a:pt x="703" y="735"/>
                    <a:pt x="705" y="734"/>
                  </a:cubicBezTo>
                  <a:cubicBezTo>
                    <a:pt x="705" y="734"/>
                    <a:pt x="705" y="734"/>
                    <a:pt x="705" y="734"/>
                  </a:cubicBezTo>
                  <a:cubicBezTo>
                    <a:pt x="707" y="732"/>
                    <a:pt x="710" y="732"/>
                    <a:pt x="712" y="734"/>
                  </a:cubicBezTo>
                  <a:cubicBezTo>
                    <a:pt x="712" y="734"/>
                    <a:pt x="712" y="734"/>
                    <a:pt x="712" y="734"/>
                  </a:cubicBezTo>
                  <a:cubicBezTo>
                    <a:pt x="714" y="736"/>
                    <a:pt x="714" y="739"/>
                    <a:pt x="712" y="741"/>
                  </a:cubicBezTo>
                  <a:cubicBezTo>
                    <a:pt x="712" y="741"/>
                    <a:pt x="712" y="741"/>
                    <a:pt x="712" y="741"/>
                  </a:cubicBezTo>
                  <a:cubicBezTo>
                    <a:pt x="711" y="742"/>
                    <a:pt x="710" y="742"/>
                    <a:pt x="709" y="742"/>
                  </a:cubicBezTo>
                  <a:cubicBezTo>
                    <a:pt x="709" y="742"/>
                    <a:pt x="709" y="742"/>
                    <a:pt x="709" y="742"/>
                  </a:cubicBezTo>
                  <a:cubicBezTo>
                    <a:pt x="707" y="742"/>
                    <a:pt x="706" y="742"/>
                    <a:pt x="705" y="741"/>
                  </a:cubicBezTo>
                  <a:close/>
                  <a:moveTo>
                    <a:pt x="120" y="722"/>
                  </a:moveTo>
                  <a:cubicBezTo>
                    <a:pt x="118" y="720"/>
                    <a:pt x="118" y="717"/>
                    <a:pt x="120" y="715"/>
                  </a:cubicBezTo>
                  <a:cubicBezTo>
                    <a:pt x="120" y="715"/>
                    <a:pt x="120" y="715"/>
                    <a:pt x="120" y="715"/>
                  </a:cubicBezTo>
                  <a:cubicBezTo>
                    <a:pt x="122" y="713"/>
                    <a:pt x="125" y="713"/>
                    <a:pt x="127" y="715"/>
                  </a:cubicBezTo>
                  <a:cubicBezTo>
                    <a:pt x="127" y="715"/>
                    <a:pt x="127" y="715"/>
                    <a:pt x="127" y="715"/>
                  </a:cubicBezTo>
                  <a:cubicBezTo>
                    <a:pt x="129" y="717"/>
                    <a:pt x="129" y="720"/>
                    <a:pt x="127" y="722"/>
                  </a:cubicBezTo>
                  <a:cubicBezTo>
                    <a:pt x="127" y="722"/>
                    <a:pt x="127" y="722"/>
                    <a:pt x="127" y="722"/>
                  </a:cubicBezTo>
                  <a:cubicBezTo>
                    <a:pt x="126" y="723"/>
                    <a:pt x="125" y="723"/>
                    <a:pt x="123" y="723"/>
                  </a:cubicBezTo>
                  <a:cubicBezTo>
                    <a:pt x="123" y="723"/>
                    <a:pt x="123" y="723"/>
                    <a:pt x="123" y="723"/>
                  </a:cubicBezTo>
                  <a:cubicBezTo>
                    <a:pt x="122" y="723"/>
                    <a:pt x="121" y="723"/>
                    <a:pt x="120" y="722"/>
                  </a:cubicBezTo>
                  <a:close/>
                  <a:moveTo>
                    <a:pt x="725" y="721"/>
                  </a:moveTo>
                  <a:cubicBezTo>
                    <a:pt x="723" y="719"/>
                    <a:pt x="723" y="716"/>
                    <a:pt x="725" y="714"/>
                  </a:cubicBezTo>
                  <a:cubicBezTo>
                    <a:pt x="725" y="714"/>
                    <a:pt x="725" y="714"/>
                    <a:pt x="725" y="714"/>
                  </a:cubicBezTo>
                  <a:cubicBezTo>
                    <a:pt x="727" y="712"/>
                    <a:pt x="730" y="712"/>
                    <a:pt x="732" y="714"/>
                  </a:cubicBezTo>
                  <a:cubicBezTo>
                    <a:pt x="732" y="714"/>
                    <a:pt x="732" y="714"/>
                    <a:pt x="732" y="714"/>
                  </a:cubicBezTo>
                  <a:cubicBezTo>
                    <a:pt x="734" y="716"/>
                    <a:pt x="734" y="719"/>
                    <a:pt x="732" y="721"/>
                  </a:cubicBezTo>
                  <a:cubicBezTo>
                    <a:pt x="732" y="721"/>
                    <a:pt x="732" y="721"/>
                    <a:pt x="732" y="721"/>
                  </a:cubicBezTo>
                  <a:cubicBezTo>
                    <a:pt x="731" y="722"/>
                    <a:pt x="730" y="723"/>
                    <a:pt x="729" y="723"/>
                  </a:cubicBezTo>
                  <a:cubicBezTo>
                    <a:pt x="729" y="723"/>
                    <a:pt x="729" y="723"/>
                    <a:pt x="729" y="723"/>
                  </a:cubicBezTo>
                  <a:cubicBezTo>
                    <a:pt x="728" y="723"/>
                    <a:pt x="726" y="722"/>
                    <a:pt x="725" y="721"/>
                  </a:cubicBezTo>
                  <a:close/>
                  <a:moveTo>
                    <a:pt x="101" y="701"/>
                  </a:moveTo>
                  <a:cubicBezTo>
                    <a:pt x="99" y="698"/>
                    <a:pt x="99" y="695"/>
                    <a:pt x="101" y="694"/>
                  </a:cubicBezTo>
                  <a:cubicBezTo>
                    <a:pt x="101" y="694"/>
                    <a:pt x="101" y="694"/>
                    <a:pt x="101" y="694"/>
                  </a:cubicBezTo>
                  <a:cubicBezTo>
                    <a:pt x="103" y="692"/>
                    <a:pt x="107" y="692"/>
                    <a:pt x="108" y="694"/>
                  </a:cubicBezTo>
                  <a:cubicBezTo>
                    <a:pt x="108" y="694"/>
                    <a:pt x="108" y="694"/>
                    <a:pt x="108" y="694"/>
                  </a:cubicBezTo>
                  <a:cubicBezTo>
                    <a:pt x="110" y="696"/>
                    <a:pt x="110" y="699"/>
                    <a:pt x="108" y="701"/>
                  </a:cubicBezTo>
                  <a:cubicBezTo>
                    <a:pt x="108" y="701"/>
                    <a:pt x="108" y="701"/>
                    <a:pt x="108" y="701"/>
                  </a:cubicBezTo>
                  <a:cubicBezTo>
                    <a:pt x="107" y="702"/>
                    <a:pt x="106" y="702"/>
                    <a:pt x="105" y="702"/>
                  </a:cubicBezTo>
                  <a:cubicBezTo>
                    <a:pt x="105" y="702"/>
                    <a:pt x="105" y="702"/>
                    <a:pt x="105" y="702"/>
                  </a:cubicBezTo>
                  <a:cubicBezTo>
                    <a:pt x="103" y="702"/>
                    <a:pt x="102" y="702"/>
                    <a:pt x="101" y="701"/>
                  </a:cubicBezTo>
                  <a:close/>
                  <a:moveTo>
                    <a:pt x="744" y="701"/>
                  </a:moveTo>
                  <a:cubicBezTo>
                    <a:pt x="742" y="699"/>
                    <a:pt x="742" y="696"/>
                    <a:pt x="744" y="694"/>
                  </a:cubicBezTo>
                  <a:cubicBezTo>
                    <a:pt x="744" y="694"/>
                    <a:pt x="744" y="694"/>
                    <a:pt x="744" y="694"/>
                  </a:cubicBezTo>
                  <a:cubicBezTo>
                    <a:pt x="746" y="691"/>
                    <a:pt x="749" y="691"/>
                    <a:pt x="751" y="693"/>
                  </a:cubicBezTo>
                  <a:cubicBezTo>
                    <a:pt x="751" y="693"/>
                    <a:pt x="751" y="693"/>
                    <a:pt x="751" y="693"/>
                  </a:cubicBezTo>
                  <a:cubicBezTo>
                    <a:pt x="753" y="695"/>
                    <a:pt x="753" y="698"/>
                    <a:pt x="751" y="700"/>
                  </a:cubicBezTo>
                  <a:cubicBezTo>
                    <a:pt x="751" y="700"/>
                    <a:pt x="751" y="700"/>
                    <a:pt x="751" y="700"/>
                  </a:cubicBezTo>
                  <a:cubicBezTo>
                    <a:pt x="751" y="700"/>
                    <a:pt x="751" y="700"/>
                    <a:pt x="751" y="700"/>
                  </a:cubicBezTo>
                  <a:cubicBezTo>
                    <a:pt x="751" y="700"/>
                    <a:pt x="751" y="700"/>
                    <a:pt x="751" y="700"/>
                  </a:cubicBezTo>
                  <a:cubicBezTo>
                    <a:pt x="750" y="701"/>
                    <a:pt x="749" y="702"/>
                    <a:pt x="748" y="702"/>
                  </a:cubicBezTo>
                  <a:cubicBezTo>
                    <a:pt x="748" y="702"/>
                    <a:pt x="748" y="702"/>
                    <a:pt x="748" y="702"/>
                  </a:cubicBezTo>
                  <a:cubicBezTo>
                    <a:pt x="746" y="702"/>
                    <a:pt x="745" y="701"/>
                    <a:pt x="744" y="701"/>
                  </a:cubicBezTo>
                  <a:close/>
                  <a:moveTo>
                    <a:pt x="83" y="678"/>
                  </a:moveTo>
                  <a:cubicBezTo>
                    <a:pt x="83" y="678"/>
                    <a:pt x="83" y="678"/>
                    <a:pt x="83" y="678"/>
                  </a:cubicBezTo>
                  <a:cubicBezTo>
                    <a:pt x="83" y="678"/>
                    <a:pt x="83" y="678"/>
                    <a:pt x="83" y="678"/>
                  </a:cubicBezTo>
                  <a:cubicBezTo>
                    <a:pt x="81" y="676"/>
                    <a:pt x="82" y="673"/>
                    <a:pt x="84" y="671"/>
                  </a:cubicBezTo>
                  <a:cubicBezTo>
                    <a:pt x="84" y="671"/>
                    <a:pt x="84" y="671"/>
                    <a:pt x="84" y="671"/>
                  </a:cubicBezTo>
                  <a:cubicBezTo>
                    <a:pt x="86" y="670"/>
                    <a:pt x="90" y="670"/>
                    <a:pt x="91" y="672"/>
                  </a:cubicBezTo>
                  <a:cubicBezTo>
                    <a:pt x="91" y="672"/>
                    <a:pt x="91" y="672"/>
                    <a:pt x="91" y="672"/>
                  </a:cubicBezTo>
                  <a:cubicBezTo>
                    <a:pt x="93" y="675"/>
                    <a:pt x="92" y="678"/>
                    <a:pt x="90" y="679"/>
                  </a:cubicBezTo>
                  <a:cubicBezTo>
                    <a:pt x="90" y="679"/>
                    <a:pt x="90" y="679"/>
                    <a:pt x="90" y="679"/>
                  </a:cubicBezTo>
                  <a:cubicBezTo>
                    <a:pt x="89" y="680"/>
                    <a:pt x="88" y="680"/>
                    <a:pt x="87" y="680"/>
                  </a:cubicBezTo>
                  <a:cubicBezTo>
                    <a:pt x="87" y="680"/>
                    <a:pt x="87" y="680"/>
                    <a:pt x="87" y="680"/>
                  </a:cubicBezTo>
                  <a:cubicBezTo>
                    <a:pt x="86" y="680"/>
                    <a:pt x="84" y="680"/>
                    <a:pt x="83" y="678"/>
                  </a:cubicBezTo>
                  <a:close/>
                  <a:moveTo>
                    <a:pt x="762" y="679"/>
                  </a:moveTo>
                  <a:cubicBezTo>
                    <a:pt x="760" y="677"/>
                    <a:pt x="759" y="674"/>
                    <a:pt x="761" y="672"/>
                  </a:cubicBezTo>
                  <a:cubicBezTo>
                    <a:pt x="761" y="672"/>
                    <a:pt x="761" y="672"/>
                    <a:pt x="761" y="672"/>
                  </a:cubicBezTo>
                  <a:cubicBezTo>
                    <a:pt x="763" y="670"/>
                    <a:pt x="766" y="669"/>
                    <a:pt x="768" y="671"/>
                  </a:cubicBezTo>
                  <a:cubicBezTo>
                    <a:pt x="768" y="671"/>
                    <a:pt x="768" y="671"/>
                    <a:pt x="768" y="671"/>
                  </a:cubicBezTo>
                  <a:cubicBezTo>
                    <a:pt x="770" y="672"/>
                    <a:pt x="771" y="675"/>
                    <a:pt x="769" y="678"/>
                  </a:cubicBezTo>
                  <a:cubicBezTo>
                    <a:pt x="769" y="678"/>
                    <a:pt x="769" y="678"/>
                    <a:pt x="769" y="678"/>
                  </a:cubicBezTo>
                  <a:cubicBezTo>
                    <a:pt x="768" y="679"/>
                    <a:pt x="767" y="680"/>
                    <a:pt x="765" y="680"/>
                  </a:cubicBezTo>
                  <a:cubicBezTo>
                    <a:pt x="765" y="680"/>
                    <a:pt x="765" y="680"/>
                    <a:pt x="765" y="680"/>
                  </a:cubicBezTo>
                  <a:cubicBezTo>
                    <a:pt x="764" y="680"/>
                    <a:pt x="763" y="679"/>
                    <a:pt x="762" y="679"/>
                  </a:cubicBezTo>
                  <a:close/>
                  <a:moveTo>
                    <a:pt x="67" y="655"/>
                  </a:moveTo>
                  <a:cubicBezTo>
                    <a:pt x="65" y="653"/>
                    <a:pt x="66" y="649"/>
                    <a:pt x="68" y="648"/>
                  </a:cubicBezTo>
                  <a:cubicBezTo>
                    <a:pt x="68" y="648"/>
                    <a:pt x="68" y="648"/>
                    <a:pt x="68" y="648"/>
                  </a:cubicBezTo>
                  <a:cubicBezTo>
                    <a:pt x="71" y="646"/>
                    <a:pt x="74" y="647"/>
                    <a:pt x="75" y="649"/>
                  </a:cubicBezTo>
                  <a:cubicBezTo>
                    <a:pt x="75" y="649"/>
                    <a:pt x="75" y="649"/>
                    <a:pt x="75" y="649"/>
                  </a:cubicBezTo>
                  <a:cubicBezTo>
                    <a:pt x="77" y="652"/>
                    <a:pt x="76" y="655"/>
                    <a:pt x="74" y="656"/>
                  </a:cubicBezTo>
                  <a:cubicBezTo>
                    <a:pt x="74" y="656"/>
                    <a:pt x="74" y="656"/>
                    <a:pt x="74" y="656"/>
                  </a:cubicBezTo>
                  <a:cubicBezTo>
                    <a:pt x="73" y="657"/>
                    <a:pt x="72" y="657"/>
                    <a:pt x="71" y="657"/>
                  </a:cubicBezTo>
                  <a:cubicBezTo>
                    <a:pt x="71" y="657"/>
                    <a:pt x="71" y="657"/>
                    <a:pt x="71" y="657"/>
                  </a:cubicBezTo>
                  <a:cubicBezTo>
                    <a:pt x="70" y="657"/>
                    <a:pt x="68" y="656"/>
                    <a:pt x="67" y="655"/>
                  </a:cubicBezTo>
                  <a:close/>
                  <a:moveTo>
                    <a:pt x="778" y="656"/>
                  </a:moveTo>
                  <a:cubicBezTo>
                    <a:pt x="776" y="654"/>
                    <a:pt x="775" y="651"/>
                    <a:pt x="777" y="649"/>
                  </a:cubicBezTo>
                  <a:cubicBezTo>
                    <a:pt x="777" y="649"/>
                    <a:pt x="777" y="649"/>
                    <a:pt x="777" y="649"/>
                  </a:cubicBezTo>
                  <a:cubicBezTo>
                    <a:pt x="778" y="646"/>
                    <a:pt x="781" y="646"/>
                    <a:pt x="784" y="647"/>
                  </a:cubicBezTo>
                  <a:cubicBezTo>
                    <a:pt x="784" y="647"/>
                    <a:pt x="784" y="647"/>
                    <a:pt x="784" y="647"/>
                  </a:cubicBezTo>
                  <a:cubicBezTo>
                    <a:pt x="786" y="649"/>
                    <a:pt x="787" y="652"/>
                    <a:pt x="785" y="654"/>
                  </a:cubicBezTo>
                  <a:cubicBezTo>
                    <a:pt x="785" y="654"/>
                    <a:pt x="785" y="654"/>
                    <a:pt x="785" y="654"/>
                  </a:cubicBezTo>
                  <a:cubicBezTo>
                    <a:pt x="784" y="656"/>
                    <a:pt x="783" y="657"/>
                    <a:pt x="781" y="657"/>
                  </a:cubicBezTo>
                  <a:cubicBezTo>
                    <a:pt x="781" y="657"/>
                    <a:pt x="781" y="657"/>
                    <a:pt x="781" y="657"/>
                  </a:cubicBezTo>
                  <a:cubicBezTo>
                    <a:pt x="780" y="657"/>
                    <a:pt x="779" y="656"/>
                    <a:pt x="778" y="656"/>
                  </a:cubicBezTo>
                  <a:close/>
                  <a:moveTo>
                    <a:pt x="52" y="630"/>
                  </a:moveTo>
                  <a:cubicBezTo>
                    <a:pt x="51" y="628"/>
                    <a:pt x="52" y="625"/>
                    <a:pt x="54" y="624"/>
                  </a:cubicBezTo>
                  <a:cubicBezTo>
                    <a:pt x="54" y="624"/>
                    <a:pt x="54" y="624"/>
                    <a:pt x="54" y="624"/>
                  </a:cubicBezTo>
                  <a:cubicBezTo>
                    <a:pt x="57" y="622"/>
                    <a:pt x="60" y="623"/>
                    <a:pt x="61" y="626"/>
                  </a:cubicBezTo>
                  <a:cubicBezTo>
                    <a:pt x="61" y="626"/>
                    <a:pt x="61" y="626"/>
                    <a:pt x="61" y="626"/>
                  </a:cubicBezTo>
                  <a:cubicBezTo>
                    <a:pt x="63" y="628"/>
                    <a:pt x="62" y="631"/>
                    <a:pt x="59" y="632"/>
                  </a:cubicBezTo>
                  <a:cubicBezTo>
                    <a:pt x="59" y="632"/>
                    <a:pt x="59" y="632"/>
                    <a:pt x="59" y="632"/>
                  </a:cubicBezTo>
                  <a:cubicBezTo>
                    <a:pt x="58" y="633"/>
                    <a:pt x="58" y="633"/>
                    <a:pt x="57" y="633"/>
                  </a:cubicBezTo>
                  <a:cubicBezTo>
                    <a:pt x="57" y="633"/>
                    <a:pt x="57" y="633"/>
                    <a:pt x="57" y="633"/>
                  </a:cubicBezTo>
                  <a:cubicBezTo>
                    <a:pt x="55" y="633"/>
                    <a:pt x="53" y="632"/>
                    <a:pt x="52" y="630"/>
                  </a:cubicBezTo>
                  <a:close/>
                  <a:moveTo>
                    <a:pt x="793" y="632"/>
                  </a:moveTo>
                  <a:cubicBezTo>
                    <a:pt x="790" y="630"/>
                    <a:pt x="790" y="627"/>
                    <a:pt x="791" y="625"/>
                  </a:cubicBezTo>
                  <a:cubicBezTo>
                    <a:pt x="791" y="625"/>
                    <a:pt x="791" y="625"/>
                    <a:pt x="791" y="625"/>
                  </a:cubicBezTo>
                  <a:cubicBezTo>
                    <a:pt x="792" y="622"/>
                    <a:pt x="795" y="622"/>
                    <a:pt x="798" y="623"/>
                  </a:cubicBezTo>
                  <a:cubicBezTo>
                    <a:pt x="798" y="623"/>
                    <a:pt x="798" y="623"/>
                    <a:pt x="798" y="623"/>
                  </a:cubicBezTo>
                  <a:cubicBezTo>
                    <a:pt x="800" y="624"/>
                    <a:pt x="801" y="627"/>
                    <a:pt x="800" y="630"/>
                  </a:cubicBezTo>
                  <a:cubicBezTo>
                    <a:pt x="800" y="630"/>
                    <a:pt x="800" y="630"/>
                    <a:pt x="800" y="630"/>
                  </a:cubicBezTo>
                  <a:cubicBezTo>
                    <a:pt x="799" y="631"/>
                    <a:pt x="797" y="632"/>
                    <a:pt x="795" y="632"/>
                  </a:cubicBezTo>
                  <a:cubicBezTo>
                    <a:pt x="795" y="632"/>
                    <a:pt x="795" y="632"/>
                    <a:pt x="795" y="632"/>
                  </a:cubicBezTo>
                  <a:cubicBezTo>
                    <a:pt x="794" y="632"/>
                    <a:pt x="794" y="632"/>
                    <a:pt x="793" y="632"/>
                  </a:cubicBezTo>
                  <a:close/>
                  <a:moveTo>
                    <a:pt x="40" y="605"/>
                  </a:moveTo>
                  <a:cubicBezTo>
                    <a:pt x="38" y="603"/>
                    <a:pt x="39" y="600"/>
                    <a:pt x="42" y="598"/>
                  </a:cubicBezTo>
                  <a:cubicBezTo>
                    <a:pt x="42" y="598"/>
                    <a:pt x="42" y="598"/>
                    <a:pt x="42" y="598"/>
                  </a:cubicBezTo>
                  <a:cubicBezTo>
                    <a:pt x="45" y="597"/>
                    <a:pt x="47" y="598"/>
                    <a:pt x="49" y="601"/>
                  </a:cubicBezTo>
                  <a:cubicBezTo>
                    <a:pt x="49" y="601"/>
                    <a:pt x="49" y="601"/>
                    <a:pt x="49" y="601"/>
                  </a:cubicBezTo>
                  <a:cubicBezTo>
                    <a:pt x="50" y="603"/>
                    <a:pt x="49" y="606"/>
                    <a:pt x="46" y="607"/>
                  </a:cubicBezTo>
                  <a:cubicBezTo>
                    <a:pt x="46" y="607"/>
                    <a:pt x="46" y="607"/>
                    <a:pt x="46" y="607"/>
                  </a:cubicBezTo>
                  <a:cubicBezTo>
                    <a:pt x="46" y="608"/>
                    <a:pt x="45" y="608"/>
                    <a:pt x="44" y="608"/>
                  </a:cubicBezTo>
                  <a:cubicBezTo>
                    <a:pt x="44" y="608"/>
                    <a:pt x="44" y="608"/>
                    <a:pt x="44" y="608"/>
                  </a:cubicBezTo>
                  <a:cubicBezTo>
                    <a:pt x="42" y="608"/>
                    <a:pt x="40" y="607"/>
                    <a:pt x="40" y="605"/>
                  </a:cubicBezTo>
                  <a:close/>
                  <a:moveTo>
                    <a:pt x="806" y="607"/>
                  </a:moveTo>
                  <a:cubicBezTo>
                    <a:pt x="803" y="606"/>
                    <a:pt x="802" y="603"/>
                    <a:pt x="803" y="600"/>
                  </a:cubicBezTo>
                  <a:cubicBezTo>
                    <a:pt x="803" y="600"/>
                    <a:pt x="803" y="600"/>
                    <a:pt x="803" y="600"/>
                  </a:cubicBezTo>
                  <a:cubicBezTo>
                    <a:pt x="805" y="598"/>
                    <a:pt x="808" y="596"/>
                    <a:pt x="810" y="598"/>
                  </a:cubicBezTo>
                  <a:cubicBezTo>
                    <a:pt x="810" y="598"/>
                    <a:pt x="810" y="598"/>
                    <a:pt x="810" y="598"/>
                  </a:cubicBezTo>
                  <a:cubicBezTo>
                    <a:pt x="813" y="599"/>
                    <a:pt x="814" y="602"/>
                    <a:pt x="813" y="604"/>
                  </a:cubicBezTo>
                  <a:cubicBezTo>
                    <a:pt x="813" y="604"/>
                    <a:pt x="813" y="604"/>
                    <a:pt x="813" y="604"/>
                  </a:cubicBezTo>
                  <a:cubicBezTo>
                    <a:pt x="812" y="606"/>
                    <a:pt x="810" y="607"/>
                    <a:pt x="808" y="607"/>
                  </a:cubicBezTo>
                  <a:cubicBezTo>
                    <a:pt x="808" y="607"/>
                    <a:pt x="808" y="607"/>
                    <a:pt x="808" y="607"/>
                  </a:cubicBezTo>
                  <a:cubicBezTo>
                    <a:pt x="807" y="607"/>
                    <a:pt x="807" y="607"/>
                    <a:pt x="806" y="607"/>
                  </a:cubicBezTo>
                  <a:close/>
                  <a:moveTo>
                    <a:pt x="28" y="579"/>
                  </a:moveTo>
                  <a:cubicBezTo>
                    <a:pt x="27" y="576"/>
                    <a:pt x="29" y="573"/>
                    <a:pt x="31" y="572"/>
                  </a:cubicBezTo>
                  <a:cubicBezTo>
                    <a:pt x="31" y="572"/>
                    <a:pt x="31" y="572"/>
                    <a:pt x="31" y="572"/>
                  </a:cubicBezTo>
                  <a:cubicBezTo>
                    <a:pt x="34" y="571"/>
                    <a:pt x="37" y="573"/>
                    <a:pt x="38" y="575"/>
                  </a:cubicBezTo>
                  <a:cubicBezTo>
                    <a:pt x="38" y="575"/>
                    <a:pt x="38" y="575"/>
                    <a:pt x="38" y="575"/>
                  </a:cubicBezTo>
                  <a:cubicBezTo>
                    <a:pt x="39" y="578"/>
                    <a:pt x="37" y="581"/>
                    <a:pt x="35" y="582"/>
                  </a:cubicBezTo>
                  <a:cubicBezTo>
                    <a:pt x="35" y="582"/>
                    <a:pt x="35" y="582"/>
                    <a:pt x="35" y="582"/>
                  </a:cubicBezTo>
                  <a:cubicBezTo>
                    <a:pt x="34" y="582"/>
                    <a:pt x="34" y="582"/>
                    <a:pt x="33" y="582"/>
                  </a:cubicBezTo>
                  <a:cubicBezTo>
                    <a:pt x="33" y="582"/>
                    <a:pt x="33" y="582"/>
                    <a:pt x="33" y="582"/>
                  </a:cubicBezTo>
                  <a:cubicBezTo>
                    <a:pt x="31" y="582"/>
                    <a:pt x="29" y="581"/>
                    <a:pt x="28" y="579"/>
                  </a:cubicBezTo>
                  <a:close/>
                  <a:moveTo>
                    <a:pt x="817" y="581"/>
                  </a:moveTo>
                  <a:cubicBezTo>
                    <a:pt x="815" y="580"/>
                    <a:pt x="813" y="577"/>
                    <a:pt x="814" y="574"/>
                  </a:cubicBezTo>
                  <a:cubicBezTo>
                    <a:pt x="814" y="574"/>
                    <a:pt x="814" y="574"/>
                    <a:pt x="814" y="574"/>
                  </a:cubicBezTo>
                  <a:cubicBezTo>
                    <a:pt x="815" y="572"/>
                    <a:pt x="818" y="571"/>
                    <a:pt x="821" y="572"/>
                  </a:cubicBezTo>
                  <a:cubicBezTo>
                    <a:pt x="821" y="572"/>
                    <a:pt x="821" y="572"/>
                    <a:pt x="821" y="572"/>
                  </a:cubicBezTo>
                  <a:cubicBezTo>
                    <a:pt x="823" y="573"/>
                    <a:pt x="825" y="575"/>
                    <a:pt x="824" y="578"/>
                  </a:cubicBezTo>
                  <a:cubicBezTo>
                    <a:pt x="824" y="578"/>
                    <a:pt x="824" y="578"/>
                    <a:pt x="824" y="578"/>
                  </a:cubicBezTo>
                  <a:cubicBezTo>
                    <a:pt x="824" y="578"/>
                    <a:pt x="824" y="578"/>
                    <a:pt x="824" y="578"/>
                  </a:cubicBezTo>
                  <a:cubicBezTo>
                    <a:pt x="824" y="578"/>
                    <a:pt x="824" y="578"/>
                    <a:pt x="824" y="578"/>
                  </a:cubicBezTo>
                  <a:cubicBezTo>
                    <a:pt x="823" y="580"/>
                    <a:pt x="821" y="581"/>
                    <a:pt x="819" y="581"/>
                  </a:cubicBezTo>
                  <a:cubicBezTo>
                    <a:pt x="819" y="581"/>
                    <a:pt x="819" y="581"/>
                    <a:pt x="819" y="581"/>
                  </a:cubicBezTo>
                  <a:cubicBezTo>
                    <a:pt x="818" y="581"/>
                    <a:pt x="818" y="581"/>
                    <a:pt x="817" y="581"/>
                  </a:cubicBezTo>
                  <a:close/>
                  <a:moveTo>
                    <a:pt x="19" y="552"/>
                  </a:moveTo>
                  <a:cubicBezTo>
                    <a:pt x="18" y="549"/>
                    <a:pt x="20" y="547"/>
                    <a:pt x="22" y="546"/>
                  </a:cubicBezTo>
                  <a:cubicBezTo>
                    <a:pt x="22" y="546"/>
                    <a:pt x="22" y="546"/>
                    <a:pt x="22" y="546"/>
                  </a:cubicBezTo>
                  <a:cubicBezTo>
                    <a:pt x="25" y="545"/>
                    <a:pt x="28" y="546"/>
                    <a:pt x="29" y="549"/>
                  </a:cubicBezTo>
                  <a:cubicBezTo>
                    <a:pt x="29" y="549"/>
                    <a:pt x="29" y="549"/>
                    <a:pt x="29" y="549"/>
                  </a:cubicBezTo>
                  <a:cubicBezTo>
                    <a:pt x="29" y="552"/>
                    <a:pt x="28" y="555"/>
                    <a:pt x="25" y="555"/>
                  </a:cubicBezTo>
                  <a:cubicBezTo>
                    <a:pt x="25" y="555"/>
                    <a:pt x="25" y="555"/>
                    <a:pt x="25" y="555"/>
                  </a:cubicBezTo>
                  <a:cubicBezTo>
                    <a:pt x="25" y="556"/>
                    <a:pt x="24" y="556"/>
                    <a:pt x="24" y="556"/>
                  </a:cubicBezTo>
                  <a:cubicBezTo>
                    <a:pt x="24" y="556"/>
                    <a:pt x="24" y="556"/>
                    <a:pt x="24" y="556"/>
                  </a:cubicBezTo>
                  <a:cubicBezTo>
                    <a:pt x="22" y="556"/>
                    <a:pt x="20" y="554"/>
                    <a:pt x="19" y="552"/>
                  </a:cubicBezTo>
                  <a:close/>
                  <a:moveTo>
                    <a:pt x="827" y="554"/>
                  </a:moveTo>
                  <a:cubicBezTo>
                    <a:pt x="824" y="554"/>
                    <a:pt x="823" y="551"/>
                    <a:pt x="823" y="548"/>
                  </a:cubicBezTo>
                  <a:cubicBezTo>
                    <a:pt x="823" y="548"/>
                    <a:pt x="823" y="548"/>
                    <a:pt x="823" y="548"/>
                  </a:cubicBezTo>
                  <a:cubicBezTo>
                    <a:pt x="824" y="546"/>
                    <a:pt x="827" y="544"/>
                    <a:pt x="830" y="545"/>
                  </a:cubicBezTo>
                  <a:cubicBezTo>
                    <a:pt x="830" y="545"/>
                    <a:pt x="830" y="545"/>
                    <a:pt x="830" y="545"/>
                  </a:cubicBezTo>
                  <a:cubicBezTo>
                    <a:pt x="832" y="546"/>
                    <a:pt x="834" y="548"/>
                    <a:pt x="833" y="551"/>
                  </a:cubicBezTo>
                  <a:cubicBezTo>
                    <a:pt x="833" y="551"/>
                    <a:pt x="833" y="551"/>
                    <a:pt x="833" y="551"/>
                  </a:cubicBezTo>
                  <a:cubicBezTo>
                    <a:pt x="832" y="553"/>
                    <a:pt x="830" y="555"/>
                    <a:pt x="828" y="555"/>
                  </a:cubicBezTo>
                  <a:cubicBezTo>
                    <a:pt x="828" y="555"/>
                    <a:pt x="828" y="555"/>
                    <a:pt x="828" y="555"/>
                  </a:cubicBezTo>
                  <a:cubicBezTo>
                    <a:pt x="828" y="555"/>
                    <a:pt x="827" y="555"/>
                    <a:pt x="827" y="554"/>
                  </a:cubicBezTo>
                  <a:close/>
                  <a:moveTo>
                    <a:pt x="12" y="525"/>
                  </a:moveTo>
                  <a:cubicBezTo>
                    <a:pt x="11" y="522"/>
                    <a:pt x="13" y="519"/>
                    <a:pt x="15" y="519"/>
                  </a:cubicBezTo>
                  <a:cubicBezTo>
                    <a:pt x="15" y="519"/>
                    <a:pt x="15" y="519"/>
                    <a:pt x="15" y="519"/>
                  </a:cubicBezTo>
                  <a:cubicBezTo>
                    <a:pt x="18" y="518"/>
                    <a:pt x="21" y="520"/>
                    <a:pt x="21" y="522"/>
                  </a:cubicBezTo>
                  <a:cubicBezTo>
                    <a:pt x="21" y="522"/>
                    <a:pt x="21" y="522"/>
                    <a:pt x="21" y="522"/>
                  </a:cubicBezTo>
                  <a:cubicBezTo>
                    <a:pt x="22" y="525"/>
                    <a:pt x="20" y="528"/>
                    <a:pt x="18" y="528"/>
                  </a:cubicBezTo>
                  <a:cubicBezTo>
                    <a:pt x="18" y="528"/>
                    <a:pt x="18" y="528"/>
                    <a:pt x="18" y="528"/>
                  </a:cubicBezTo>
                  <a:cubicBezTo>
                    <a:pt x="17" y="528"/>
                    <a:pt x="17" y="528"/>
                    <a:pt x="16" y="528"/>
                  </a:cubicBezTo>
                  <a:cubicBezTo>
                    <a:pt x="16" y="528"/>
                    <a:pt x="16" y="528"/>
                    <a:pt x="16" y="528"/>
                  </a:cubicBezTo>
                  <a:cubicBezTo>
                    <a:pt x="14" y="528"/>
                    <a:pt x="12" y="527"/>
                    <a:pt x="12" y="525"/>
                  </a:cubicBezTo>
                  <a:close/>
                  <a:moveTo>
                    <a:pt x="834" y="527"/>
                  </a:moveTo>
                  <a:cubicBezTo>
                    <a:pt x="832" y="527"/>
                    <a:pt x="830" y="524"/>
                    <a:pt x="831" y="521"/>
                  </a:cubicBezTo>
                  <a:cubicBezTo>
                    <a:pt x="831" y="521"/>
                    <a:pt x="831" y="521"/>
                    <a:pt x="831" y="521"/>
                  </a:cubicBezTo>
                  <a:cubicBezTo>
                    <a:pt x="831" y="519"/>
                    <a:pt x="834" y="517"/>
                    <a:pt x="837" y="518"/>
                  </a:cubicBezTo>
                  <a:cubicBezTo>
                    <a:pt x="837" y="518"/>
                    <a:pt x="837" y="518"/>
                    <a:pt x="837" y="518"/>
                  </a:cubicBezTo>
                  <a:cubicBezTo>
                    <a:pt x="839" y="518"/>
                    <a:pt x="841" y="521"/>
                    <a:pt x="840" y="524"/>
                  </a:cubicBezTo>
                  <a:cubicBezTo>
                    <a:pt x="840" y="524"/>
                    <a:pt x="840" y="524"/>
                    <a:pt x="840" y="524"/>
                  </a:cubicBezTo>
                  <a:cubicBezTo>
                    <a:pt x="840" y="526"/>
                    <a:pt x="838" y="528"/>
                    <a:pt x="836" y="528"/>
                  </a:cubicBezTo>
                  <a:cubicBezTo>
                    <a:pt x="836" y="528"/>
                    <a:pt x="836" y="528"/>
                    <a:pt x="836" y="528"/>
                  </a:cubicBezTo>
                  <a:cubicBezTo>
                    <a:pt x="835" y="528"/>
                    <a:pt x="835" y="527"/>
                    <a:pt x="834" y="527"/>
                  </a:cubicBezTo>
                  <a:close/>
                  <a:moveTo>
                    <a:pt x="6" y="497"/>
                  </a:moveTo>
                  <a:cubicBezTo>
                    <a:pt x="5" y="494"/>
                    <a:pt x="7" y="491"/>
                    <a:pt x="10" y="491"/>
                  </a:cubicBezTo>
                  <a:cubicBezTo>
                    <a:pt x="10" y="491"/>
                    <a:pt x="10" y="491"/>
                    <a:pt x="10" y="491"/>
                  </a:cubicBezTo>
                  <a:cubicBezTo>
                    <a:pt x="13" y="491"/>
                    <a:pt x="15" y="492"/>
                    <a:pt x="16" y="495"/>
                  </a:cubicBezTo>
                  <a:cubicBezTo>
                    <a:pt x="16" y="495"/>
                    <a:pt x="16" y="495"/>
                    <a:pt x="16" y="495"/>
                  </a:cubicBezTo>
                  <a:cubicBezTo>
                    <a:pt x="16" y="498"/>
                    <a:pt x="14" y="500"/>
                    <a:pt x="12" y="501"/>
                  </a:cubicBezTo>
                  <a:cubicBezTo>
                    <a:pt x="12" y="501"/>
                    <a:pt x="12" y="501"/>
                    <a:pt x="12" y="501"/>
                  </a:cubicBezTo>
                  <a:cubicBezTo>
                    <a:pt x="11" y="501"/>
                    <a:pt x="11" y="501"/>
                    <a:pt x="11" y="501"/>
                  </a:cubicBezTo>
                  <a:cubicBezTo>
                    <a:pt x="11" y="501"/>
                    <a:pt x="11" y="501"/>
                    <a:pt x="11" y="501"/>
                  </a:cubicBezTo>
                  <a:cubicBezTo>
                    <a:pt x="8" y="501"/>
                    <a:pt x="6" y="499"/>
                    <a:pt x="6" y="497"/>
                  </a:cubicBezTo>
                  <a:close/>
                  <a:moveTo>
                    <a:pt x="840" y="500"/>
                  </a:moveTo>
                  <a:cubicBezTo>
                    <a:pt x="838" y="499"/>
                    <a:pt x="836" y="497"/>
                    <a:pt x="836" y="494"/>
                  </a:cubicBezTo>
                  <a:cubicBezTo>
                    <a:pt x="836" y="494"/>
                    <a:pt x="836" y="494"/>
                    <a:pt x="836" y="494"/>
                  </a:cubicBezTo>
                  <a:cubicBezTo>
                    <a:pt x="837" y="491"/>
                    <a:pt x="839" y="490"/>
                    <a:pt x="842" y="490"/>
                  </a:cubicBezTo>
                  <a:cubicBezTo>
                    <a:pt x="842" y="490"/>
                    <a:pt x="842" y="490"/>
                    <a:pt x="842" y="490"/>
                  </a:cubicBezTo>
                  <a:cubicBezTo>
                    <a:pt x="845" y="490"/>
                    <a:pt x="846" y="493"/>
                    <a:pt x="846" y="496"/>
                  </a:cubicBezTo>
                  <a:cubicBezTo>
                    <a:pt x="846" y="496"/>
                    <a:pt x="846" y="496"/>
                    <a:pt x="846" y="496"/>
                  </a:cubicBezTo>
                  <a:cubicBezTo>
                    <a:pt x="846" y="498"/>
                    <a:pt x="844" y="500"/>
                    <a:pt x="841" y="500"/>
                  </a:cubicBezTo>
                  <a:cubicBezTo>
                    <a:pt x="841" y="500"/>
                    <a:pt x="841" y="500"/>
                    <a:pt x="841" y="500"/>
                  </a:cubicBezTo>
                  <a:cubicBezTo>
                    <a:pt x="841" y="500"/>
                    <a:pt x="841" y="500"/>
                    <a:pt x="840" y="500"/>
                  </a:cubicBezTo>
                  <a:close/>
                  <a:moveTo>
                    <a:pt x="2" y="469"/>
                  </a:moveTo>
                  <a:cubicBezTo>
                    <a:pt x="2" y="469"/>
                    <a:pt x="2" y="469"/>
                    <a:pt x="2" y="469"/>
                  </a:cubicBezTo>
                  <a:cubicBezTo>
                    <a:pt x="2" y="469"/>
                    <a:pt x="2" y="469"/>
                    <a:pt x="2" y="469"/>
                  </a:cubicBezTo>
                  <a:cubicBezTo>
                    <a:pt x="2" y="466"/>
                    <a:pt x="4" y="463"/>
                    <a:pt x="7" y="463"/>
                  </a:cubicBezTo>
                  <a:cubicBezTo>
                    <a:pt x="7" y="463"/>
                    <a:pt x="7" y="463"/>
                    <a:pt x="7" y="463"/>
                  </a:cubicBezTo>
                  <a:cubicBezTo>
                    <a:pt x="9" y="463"/>
                    <a:pt x="12" y="465"/>
                    <a:pt x="12" y="468"/>
                  </a:cubicBezTo>
                  <a:cubicBezTo>
                    <a:pt x="12" y="468"/>
                    <a:pt x="12" y="468"/>
                    <a:pt x="12" y="468"/>
                  </a:cubicBezTo>
                  <a:cubicBezTo>
                    <a:pt x="12" y="470"/>
                    <a:pt x="10" y="473"/>
                    <a:pt x="8" y="473"/>
                  </a:cubicBezTo>
                  <a:cubicBezTo>
                    <a:pt x="8" y="473"/>
                    <a:pt x="8" y="473"/>
                    <a:pt x="8" y="473"/>
                  </a:cubicBezTo>
                  <a:cubicBezTo>
                    <a:pt x="7" y="473"/>
                    <a:pt x="7" y="473"/>
                    <a:pt x="7" y="473"/>
                  </a:cubicBezTo>
                  <a:cubicBezTo>
                    <a:pt x="7" y="473"/>
                    <a:pt x="7" y="473"/>
                    <a:pt x="7" y="473"/>
                  </a:cubicBezTo>
                  <a:cubicBezTo>
                    <a:pt x="5" y="473"/>
                    <a:pt x="2" y="471"/>
                    <a:pt x="2" y="469"/>
                  </a:cubicBezTo>
                  <a:close/>
                  <a:moveTo>
                    <a:pt x="844" y="472"/>
                  </a:moveTo>
                  <a:cubicBezTo>
                    <a:pt x="842" y="472"/>
                    <a:pt x="840" y="469"/>
                    <a:pt x="840" y="467"/>
                  </a:cubicBezTo>
                  <a:cubicBezTo>
                    <a:pt x="840" y="467"/>
                    <a:pt x="840" y="467"/>
                    <a:pt x="840" y="467"/>
                  </a:cubicBezTo>
                  <a:cubicBezTo>
                    <a:pt x="840" y="464"/>
                    <a:pt x="843" y="462"/>
                    <a:pt x="845" y="462"/>
                  </a:cubicBezTo>
                  <a:cubicBezTo>
                    <a:pt x="845" y="462"/>
                    <a:pt x="845" y="462"/>
                    <a:pt x="845" y="462"/>
                  </a:cubicBezTo>
                  <a:cubicBezTo>
                    <a:pt x="848" y="462"/>
                    <a:pt x="850" y="465"/>
                    <a:pt x="850" y="468"/>
                  </a:cubicBezTo>
                  <a:cubicBezTo>
                    <a:pt x="850" y="468"/>
                    <a:pt x="850" y="468"/>
                    <a:pt x="850" y="468"/>
                  </a:cubicBezTo>
                  <a:cubicBezTo>
                    <a:pt x="850" y="470"/>
                    <a:pt x="847" y="472"/>
                    <a:pt x="845" y="472"/>
                  </a:cubicBezTo>
                  <a:cubicBezTo>
                    <a:pt x="845" y="472"/>
                    <a:pt x="845" y="472"/>
                    <a:pt x="845" y="472"/>
                  </a:cubicBezTo>
                  <a:cubicBezTo>
                    <a:pt x="845" y="472"/>
                    <a:pt x="844" y="472"/>
                    <a:pt x="844" y="472"/>
                  </a:cubicBezTo>
                  <a:close/>
                  <a:moveTo>
                    <a:pt x="0" y="440"/>
                  </a:moveTo>
                  <a:cubicBezTo>
                    <a:pt x="0" y="437"/>
                    <a:pt x="2" y="435"/>
                    <a:pt x="5" y="435"/>
                  </a:cubicBezTo>
                  <a:cubicBezTo>
                    <a:pt x="5" y="435"/>
                    <a:pt x="5" y="435"/>
                    <a:pt x="5" y="435"/>
                  </a:cubicBezTo>
                  <a:cubicBezTo>
                    <a:pt x="8" y="435"/>
                    <a:pt x="10" y="437"/>
                    <a:pt x="10" y="440"/>
                  </a:cubicBezTo>
                  <a:cubicBezTo>
                    <a:pt x="10" y="440"/>
                    <a:pt x="10" y="440"/>
                    <a:pt x="10" y="440"/>
                  </a:cubicBezTo>
                  <a:cubicBezTo>
                    <a:pt x="10" y="443"/>
                    <a:pt x="8" y="445"/>
                    <a:pt x="5" y="445"/>
                  </a:cubicBezTo>
                  <a:cubicBezTo>
                    <a:pt x="5" y="445"/>
                    <a:pt x="5" y="445"/>
                    <a:pt x="5" y="445"/>
                  </a:cubicBezTo>
                  <a:cubicBezTo>
                    <a:pt x="5" y="445"/>
                    <a:pt x="5" y="445"/>
                    <a:pt x="5" y="445"/>
                  </a:cubicBezTo>
                  <a:cubicBezTo>
                    <a:pt x="5" y="445"/>
                    <a:pt x="5" y="445"/>
                    <a:pt x="5" y="445"/>
                  </a:cubicBezTo>
                  <a:cubicBezTo>
                    <a:pt x="2" y="445"/>
                    <a:pt x="0" y="443"/>
                    <a:pt x="0" y="440"/>
                  </a:cubicBezTo>
                  <a:close/>
                  <a:moveTo>
                    <a:pt x="846" y="444"/>
                  </a:moveTo>
                  <a:cubicBezTo>
                    <a:pt x="844" y="444"/>
                    <a:pt x="842" y="442"/>
                    <a:pt x="842" y="439"/>
                  </a:cubicBezTo>
                  <a:cubicBezTo>
                    <a:pt x="842" y="439"/>
                    <a:pt x="842" y="439"/>
                    <a:pt x="842" y="439"/>
                  </a:cubicBezTo>
                  <a:cubicBezTo>
                    <a:pt x="842" y="436"/>
                    <a:pt x="844" y="434"/>
                    <a:pt x="847" y="434"/>
                  </a:cubicBezTo>
                  <a:cubicBezTo>
                    <a:pt x="847" y="434"/>
                    <a:pt x="847" y="434"/>
                    <a:pt x="847" y="434"/>
                  </a:cubicBezTo>
                  <a:cubicBezTo>
                    <a:pt x="850" y="434"/>
                    <a:pt x="852" y="436"/>
                    <a:pt x="852" y="439"/>
                  </a:cubicBezTo>
                  <a:cubicBezTo>
                    <a:pt x="852" y="439"/>
                    <a:pt x="852" y="439"/>
                    <a:pt x="852" y="439"/>
                  </a:cubicBezTo>
                  <a:cubicBezTo>
                    <a:pt x="852" y="442"/>
                    <a:pt x="849" y="444"/>
                    <a:pt x="847" y="444"/>
                  </a:cubicBezTo>
                  <a:cubicBezTo>
                    <a:pt x="847" y="444"/>
                    <a:pt x="847" y="444"/>
                    <a:pt x="847" y="444"/>
                  </a:cubicBezTo>
                  <a:cubicBezTo>
                    <a:pt x="847" y="444"/>
                    <a:pt x="846" y="444"/>
                    <a:pt x="846" y="444"/>
                  </a:cubicBezTo>
                  <a:close/>
                  <a:moveTo>
                    <a:pt x="5" y="417"/>
                  </a:moveTo>
                  <a:cubicBezTo>
                    <a:pt x="2" y="417"/>
                    <a:pt x="0" y="414"/>
                    <a:pt x="0" y="412"/>
                  </a:cubicBezTo>
                  <a:cubicBezTo>
                    <a:pt x="0" y="412"/>
                    <a:pt x="0" y="412"/>
                    <a:pt x="0" y="412"/>
                  </a:cubicBezTo>
                  <a:cubicBezTo>
                    <a:pt x="0" y="412"/>
                    <a:pt x="0" y="412"/>
                    <a:pt x="0" y="412"/>
                  </a:cubicBezTo>
                  <a:cubicBezTo>
                    <a:pt x="0" y="412"/>
                    <a:pt x="0" y="412"/>
                    <a:pt x="0" y="412"/>
                  </a:cubicBezTo>
                  <a:cubicBezTo>
                    <a:pt x="0" y="409"/>
                    <a:pt x="3" y="407"/>
                    <a:pt x="5" y="407"/>
                  </a:cubicBezTo>
                  <a:cubicBezTo>
                    <a:pt x="5" y="407"/>
                    <a:pt x="5" y="407"/>
                    <a:pt x="5" y="407"/>
                  </a:cubicBezTo>
                  <a:cubicBezTo>
                    <a:pt x="8" y="407"/>
                    <a:pt x="10" y="409"/>
                    <a:pt x="10" y="412"/>
                  </a:cubicBezTo>
                  <a:cubicBezTo>
                    <a:pt x="10" y="412"/>
                    <a:pt x="10" y="412"/>
                    <a:pt x="10" y="412"/>
                  </a:cubicBezTo>
                  <a:cubicBezTo>
                    <a:pt x="10" y="415"/>
                    <a:pt x="8" y="417"/>
                    <a:pt x="5" y="417"/>
                  </a:cubicBezTo>
                  <a:cubicBezTo>
                    <a:pt x="5" y="417"/>
                    <a:pt x="5" y="417"/>
                    <a:pt x="5" y="417"/>
                  </a:cubicBezTo>
                  <a:cubicBezTo>
                    <a:pt x="5" y="417"/>
                    <a:pt x="5" y="417"/>
                    <a:pt x="5" y="417"/>
                  </a:cubicBezTo>
                  <a:close/>
                  <a:moveTo>
                    <a:pt x="842" y="411"/>
                  </a:moveTo>
                  <a:cubicBezTo>
                    <a:pt x="842" y="411"/>
                    <a:pt x="842" y="411"/>
                    <a:pt x="842" y="411"/>
                  </a:cubicBezTo>
                  <a:cubicBezTo>
                    <a:pt x="841" y="408"/>
                    <a:pt x="844" y="406"/>
                    <a:pt x="846" y="406"/>
                  </a:cubicBezTo>
                  <a:cubicBezTo>
                    <a:pt x="846" y="406"/>
                    <a:pt x="846" y="406"/>
                    <a:pt x="846" y="406"/>
                  </a:cubicBezTo>
                  <a:cubicBezTo>
                    <a:pt x="849" y="406"/>
                    <a:pt x="851" y="408"/>
                    <a:pt x="852" y="411"/>
                  </a:cubicBezTo>
                  <a:cubicBezTo>
                    <a:pt x="852" y="411"/>
                    <a:pt x="852" y="411"/>
                    <a:pt x="852" y="411"/>
                  </a:cubicBezTo>
                  <a:cubicBezTo>
                    <a:pt x="852" y="413"/>
                    <a:pt x="849" y="416"/>
                    <a:pt x="847" y="416"/>
                  </a:cubicBezTo>
                  <a:cubicBezTo>
                    <a:pt x="847" y="416"/>
                    <a:pt x="847" y="416"/>
                    <a:pt x="847" y="416"/>
                  </a:cubicBezTo>
                  <a:cubicBezTo>
                    <a:pt x="847" y="416"/>
                    <a:pt x="847" y="416"/>
                    <a:pt x="847" y="416"/>
                  </a:cubicBezTo>
                  <a:cubicBezTo>
                    <a:pt x="847" y="416"/>
                    <a:pt x="847" y="416"/>
                    <a:pt x="847" y="416"/>
                  </a:cubicBezTo>
                  <a:cubicBezTo>
                    <a:pt x="844" y="416"/>
                    <a:pt x="842" y="414"/>
                    <a:pt x="842" y="411"/>
                  </a:cubicBezTo>
                  <a:close/>
                  <a:moveTo>
                    <a:pt x="7" y="389"/>
                  </a:moveTo>
                  <a:cubicBezTo>
                    <a:pt x="4" y="389"/>
                    <a:pt x="2" y="386"/>
                    <a:pt x="2" y="383"/>
                  </a:cubicBezTo>
                  <a:cubicBezTo>
                    <a:pt x="2" y="383"/>
                    <a:pt x="2" y="383"/>
                    <a:pt x="2" y="383"/>
                  </a:cubicBezTo>
                  <a:cubicBezTo>
                    <a:pt x="2" y="383"/>
                    <a:pt x="2" y="383"/>
                    <a:pt x="2" y="383"/>
                  </a:cubicBezTo>
                  <a:cubicBezTo>
                    <a:pt x="2" y="383"/>
                    <a:pt x="2" y="383"/>
                    <a:pt x="2" y="383"/>
                  </a:cubicBezTo>
                  <a:cubicBezTo>
                    <a:pt x="2" y="381"/>
                    <a:pt x="5" y="379"/>
                    <a:pt x="7" y="379"/>
                  </a:cubicBezTo>
                  <a:cubicBezTo>
                    <a:pt x="7" y="379"/>
                    <a:pt x="7" y="379"/>
                    <a:pt x="7" y="379"/>
                  </a:cubicBezTo>
                  <a:cubicBezTo>
                    <a:pt x="10" y="379"/>
                    <a:pt x="12" y="382"/>
                    <a:pt x="12" y="384"/>
                  </a:cubicBezTo>
                  <a:cubicBezTo>
                    <a:pt x="12" y="384"/>
                    <a:pt x="12" y="384"/>
                    <a:pt x="12" y="384"/>
                  </a:cubicBezTo>
                  <a:cubicBezTo>
                    <a:pt x="12" y="387"/>
                    <a:pt x="10" y="389"/>
                    <a:pt x="7" y="389"/>
                  </a:cubicBezTo>
                  <a:cubicBezTo>
                    <a:pt x="7" y="389"/>
                    <a:pt x="7" y="389"/>
                    <a:pt x="7" y="389"/>
                  </a:cubicBezTo>
                  <a:cubicBezTo>
                    <a:pt x="7" y="389"/>
                    <a:pt x="7" y="389"/>
                    <a:pt x="7" y="389"/>
                  </a:cubicBezTo>
                  <a:close/>
                  <a:moveTo>
                    <a:pt x="840" y="383"/>
                  </a:moveTo>
                  <a:cubicBezTo>
                    <a:pt x="839" y="381"/>
                    <a:pt x="841" y="378"/>
                    <a:pt x="844" y="378"/>
                  </a:cubicBezTo>
                  <a:cubicBezTo>
                    <a:pt x="844" y="378"/>
                    <a:pt x="844" y="378"/>
                    <a:pt x="844" y="378"/>
                  </a:cubicBezTo>
                  <a:cubicBezTo>
                    <a:pt x="847" y="378"/>
                    <a:pt x="849" y="380"/>
                    <a:pt x="850" y="382"/>
                  </a:cubicBezTo>
                  <a:cubicBezTo>
                    <a:pt x="850" y="382"/>
                    <a:pt x="850" y="382"/>
                    <a:pt x="850" y="382"/>
                  </a:cubicBezTo>
                  <a:cubicBezTo>
                    <a:pt x="850" y="382"/>
                    <a:pt x="850" y="382"/>
                    <a:pt x="850" y="382"/>
                  </a:cubicBezTo>
                  <a:cubicBezTo>
                    <a:pt x="850" y="382"/>
                    <a:pt x="850" y="382"/>
                    <a:pt x="850" y="382"/>
                  </a:cubicBezTo>
                  <a:cubicBezTo>
                    <a:pt x="850" y="385"/>
                    <a:pt x="848" y="388"/>
                    <a:pt x="845" y="388"/>
                  </a:cubicBezTo>
                  <a:cubicBezTo>
                    <a:pt x="845" y="388"/>
                    <a:pt x="845" y="388"/>
                    <a:pt x="845" y="388"/>
                  </a:cubicBezTo>
                  <a:cubicBezTo>
                    <a:pt x="845" y="388"/>
                    <a:pt x="845" y="388"/>
                    <a:pt x="845" y="388"/>
                  </a:cubicBezTo>
                  <a:cubicBezTo>
                    <a:pt x="845" y="388"/>
                    <a:pt x="845" y="388"/>
                    <a:pt x="845" y="388"/>
                  </a:cubicBezTo>
                  <a:cubicBezTo>
                    <a:pt x="842" y="388"/>
                    <a:pt x="840" y="386"/>
                    <a:pt x="840" y="383"/>
                  </a:cubicBezTo>
                  <a:close/>
                  <a:moveTo>
                    <a:pt x="10" y="361"/>
                  </a:moveTo>
                  <a:cubicBezTo>
                    <a:pt x="7" y="360"/>
                    <a:pt x="5" y="358"/>
                    <a:pt x="6" y="355"/>
                  </a:cubicBezTo>
                  <a:cubicBezTo>
                    <a:pt x="6" y="355"/>
                    <a:pt x="6" y="355"/>
                    <a:pt x="6" y="355"/>
                  </a:cubicBezTo>
                  <a:cubicBezTo>
                    <a:pt x="6" y="355"/>
                    <a:pt x="6" y="355"/>
                    <a:pt x="6" y="355"/>
                  </a:cubicBezTo>
                  <a:cubicBezTo>
                    <a:pt x="6" y="355"/>
                    <a:pt x="6" y="355"/>
                    <a:pt x="6" y="355"/>
                  </a:cubicBezTo>
                  <a:cubicBezTo>
                    <a:pt x="6" y="352"/>
                    <a:pt x="9" y="351"/>
                    <a:pt x="12" y="351"/>
                  </a:cubicBezTo>
                  <a:cubicBezTo>
                    <a:pt x="12" y="351"/>
                    <a:pt x="12" y="351"/>
                    <a:pt x="12" y="351"/>
                  </a:cubicBezTo>
                  <a:cubicBezTo>
                    <a:pt x="14" y="351"/>
                    <a:pt x="16" y="354"/>
                    <a:pt x="16" y="357"/>
                  </a:cubicBezTo>
                  <a:cubicBezTo>
                    <a:pt x="16" y="357"/>
                    <a:pt x="16" y="357"/>
                    <a:pt x="16" y="357"/>
                  </a:cubicBezTo>
                  <a:cubicBezTo>
                    <a:pt x="15" y="359"/>
                    <a:pt x="13" y="361"/>
                    <a:pt x="11" y="361"/>
                  </a:cubicBezTo>
                  <a:cubicBezTo>
                    <a:pt x="11" y="361"/>
                    <a:pt x="11" y="361"/>
                    <a:pt x="11" y="361"/>
                  </a:cubicBezTo>
                  <a:cubicBezTo>
                    <a:pt x="10" y="361"/>
                    <a:pt x="10" y="361"/>
                    <a:pt x="10" y="361"/>
                  </a:cubicBezTo>
                  <a:close/>
                  <a:moveTo>
                    <a:pt x="836" y="356"/>
                  </a:moveTo>
                  <a:cubicBezTo>
                    <a:pt x="835" y="353"/>
                    <a:pt x="837" y="351"/>
                    <a:pt x="840" y="350"/>
                  </a:cubicBezTo>
                  <a:cubicBezTo>
                    <a:pt x="840" y="350"/>
                    <a:pt x="840" y="350"/>
                    <a:pt x="840" y="350"/>
                  </a:cubicBezTo>
                  <a:cubicBezTo>
                    <a:pt x="843" y="350"/>
                    <a:pt x="845" y="351"/>
                    <a:pt x="846" y="354"/>
                  </a:cubicBezTo>
                  <a:cubicBezTo>
                    <a:pt x="846" y="354"/>
                    <a:pt x="846" y="354"/>
                    <a:pt x="846" y="354"/>
                  </a:cubicBezTo>
                  <a:cubicBezTo>
                    <a:pt x="846" y="357"/>
                    <a:pt x="844" y="359"/>
                    <a:pt x="842" y="360"/>
                  </a:cubicBezTo>
                  <a:cubicBezTo>
                    <a:pt x="842" y="360"/>
                    <a:pt x="842" y="360"/>
                    <a:pt x="842" y="360"/>
                  </a:cubicBezTo>
                  <a:cubicBezTo>
                    <a:pt x="841" y="360"/>
                    <a:pt x="841" y="360"/>
                    <a:pt x="841" y="360"/>
                  </a:cubicBezTo>
                  <a:cubicBezTo>
                    <a:pt x="841" y="360"/>
                    <a:pt x="841" y="360"/>
                    <a:pt x="841" y="360"/>
                  </a:cubicBezTo>
                  <a:cubicBezTo>
                    <a:pt x="838" y="360"/>
                    <a:pt x="836" y="358"/>
                    <a:pt x="836" y="356"/>
                  </a:cubicBezTo>
                  <a:close/>
                  <a:moveTo>
                    <a:pt x="15" y="333"/>
                  </a:moveTo>
                  <a:cubicBezTo>
                    <a:pt x="12" y="333"/>
                    <a:pt x="11" y="330"/>
                    <a:pt x="11" y="327"/>
                  </a:cubicBezTo>
                  <a:cubicBezTo>
                    <a:pt x="11" y="327"/>
                    <a:pt x="11" y="327"/>
                    <a:pt x="11" y="327"/>
                  </a:cubicBezTo>
                  <a:cubicBezTo>
                    <a:pt x="12" y="325"/>
                    <a:pt x="15" y="323"/>
                    <a:pt x="17" y="324"/>
                  </a:cubicBezTo>
                  <a:cubicBezTo>
                    <a:pt x="17" y="324"/>
                    <a:pt x="17" y="324"/>
                    <a:pt x="17" y="324"/>
                  </a:cubicBezTo>
                  <a:cubicBezTo>
                    <a:pt x="20" y="324"/>
                    <a:pt x="22" y="327"/>
                    <a:pt x="21" y="330"/>
                  </a:cubicBezTo>
                  <a:cubicBezTo>
                    <a:pt x="21" y="330"/>
                    <a:pt x="21" y="330"/>
                    <a:pt x="21" y="330"/>
                  </a:cubicBezTo>
                  <a:cubicBezTo>
                    <a:pt x="21" y="332"/>
                    <a:pt x="19" y="333"/>
                    <a:pt x="16" y="333"/>
                  </a:cubicBezTo>
                  <a:cubicBezTo>
                    <a:pt x="16" y="333"/>
                    <a:pt x="16" y="333"/>
                    <a:pt x="16" y="333"/>
                  </a:cubicBezTo>
                  <a:cubicBezTo>
                    <a:pt x="16" y="333"/>
                    <a:pt x="16" y="333"/>
                    <a:pt x="15" y="333"/>
                  </a:cubicBezTo>
                  <a:close/>
                  <a:moveTo>
                    <a:pt x="830" y="329"/>
                  </a:moveTo>
                  <a:cubicBezTo>
                    <a:pt x="830" y="326"/>
                    <a:pt x="831" y="323"/>
                    <a:pt x="834" y="323"/>
                  </a:cubicBezTo>
                  <a:cubicBezTo>
                    <a:pt x="834" y="323"/>
                    <a:pt x="834" y="323"/>
                    <a:pt x="834" y="323"/>
                  </a:cubicBezTo>
                  <a:cubicBezTo>
                    <a:pt x="837" y="322"/>
                    <a:pt x="839" y="324"/>
                    <a:pt x="840" y="326"/>
                  </a:cubicBezTo>
                  <a:cubicBezTo>
                    <a:pt x="840" y="326"/>
                    <a:pt x="840" y="326"/>
                    <a:pt x="840" y="326"/>
                  </a:cubicBezTo>
                  <a:cubicBezTo>
                    <a:pt x="840" y="326"/>
                    <a:pt x="840" y="326"/>
                    <a:pt x="840" y="326"/>
                  </a:cubicBezTo>
                  <a:cubicBezTo>
                    <a:pt x="840" y="326"/>
                    <a:pt x="840" y="326"/>
                    <a:pt x="840" y="326"/>
                  </a:cubicBezTo>
                  <a:cubicBezTo>
                    <a:pt x="841" y="329"/>
                    <a:pt x="839" y="332"/>
                    <a:pt x="836" y="332"/>
                  </a:cubicBezTo>
                  <a:cubicBezTo>
                    <a:pt x="836" y="332"/>
                    <a:pt x="836" y="332"/>
                    <a:pt x="836" y="332"/>
                  </a:cubicBezTo>
                  <a:cubicBezTo>
                    <a:pt x="836" y="332"/>
                    <a:pt x="836" y="332"/>
                    <a:pt x="835" y="332"/>
                  </a:cubicBezTo>
                  <a:cubicBezTo>
                    <a:pt x="835" y="332"/>
                    <a:pt x="835" y="332"/>
                    <a:pt x="835" y="332"/>
                  </a:cubicBezTo>
                  <a:cubicBezTo>
                    <a:pt x="833" y="332"/>
                    <a:pt x="831" y="331"/>
                    <a:pt x="830" y="329"/>
                  </a:cubicBezTo>
                  <a:close/>
                  <a:moveTo>
                    <a:pt x="22" y="306"/>
                  </a:moveTo>
                  <a:cubicBezTo>
                    <a:pt x="20" y="305"/>
                    <a:pt x="18" y="302"/>
                    <a:pt x="19" y="300"/>
                  </a:cubicBezTo>
                  <a:cubicBezTo>
                    <a:pt x="19" y="300"/>
                    <a:pt x="19" y="300"/>
                    <a:pt x="19" y="300"/>
                  </a:cubicBezTo>
                  <a:cubicBezTo>
                    <a:pt x="19" y="300"/>
                    <a:pt x="19" y="300"/>
                    <a:pt x="19" y="300"/>
                  </a:cubicBezTo>
                  <a:cubicBezTo>
                    <a:pt x="19" y="300"/>
                    <a:pt x="19" y="300"/>
                    <a:pt x="19" y="300"/>
                  </a:cubicBezTo>
                  <a:cubicBezTo>
                    <a:pt x="20" y="297"/>
                    <a:pt x="23" y="296"/>
                    <a:pt x="25" y="297"/>
                  </a:cubicBezTo>
                  <a:cubicBezTo>
                    <a:pt x="25" y="297"/>
                    <a:pt x="25" y="297"/>
                    <a:pt x="25" y="297"/>
                  </a:cubicBezTo>
                  <a:cubicBezTo>
                    <a:pt x="28" y="297"/>
                    <a:pt x="29" y="300"/>
                    <a:pt x="28" y="303"/>
                  </a:cubicBezTo>
                  <a:cubicBezTo>
                    <a:pt x="28" y="303"/>
                    <a:pt x="28" y="303"/>
                    <a:pt x="28" y="303"/>
                  </a:cubicBezTo>
                  <a:cubicBezTo>
                    <a:pt x="28" y="305"/>
                    <a:pt x="26" y="306"/>
                    <a:pt x="24" y="306"/>
                  </a:cubicBezTo>
                  <a:cubicBezTo>
                    <a:pt x="24" y="306"/>
                    <a:pt x="24" y="306"/>
                    <a:pt x="24" y="306"/>
                  </a:cubicBezTo>
                  <a:cubicBezTo>
                    <a:pt x="23" y="306"/>
                    <a:pt x="23" y="306"/>
                    <a:pt x="22" y="306"/>
                  </a:cubicBezTo>
                  <a:close/>
                  <a:moveTo>
                    <a:pt x="823" y="302"/>
                  </a:moveTo>
                  <a:cubicBezTo>
                    <a:pt x="823" y="302"/>
                    <a:pt x="823" y="302"/>
                    <a:pt x="823" y="302"/>
                  </a:cubicBezTo>
                  <a:cubicBezTo>
                    <a:pt x="822" y="299"/>
                    <a:pt x="824" y="296"/>
                    <a:pt x="826" y="296"/>
                  </a:cubicBezTo>
                  <a:cubicBezTo>
                    <a:pt x="826" y="296"/>
                    <a:pt x="826" y="296"/>
                    <a:pt x="826" y="296"/>
                  </a:cubicBezTo>
                  <a:cubicBezTo>
                    <a:pt x="829" y="295"/>
                    <a:pt x="832" y="296"/>
                    <a:pt x="833" y="299"/>
                  </a:cubicBezTo>
                  <a:cubicBezTo>
                    <a:pt x="833" y="299"/>
                    <a:pt x="833" y="299"/>
                    <a:pt x="833" y="299"/>
                  </a:cubicBezTo>
                  <a:cubicBezTo>
                    <a:pt x="833" y="301"/>
                    <a:pt x="832" y="304"/>
                    <a:pt x="829" y="305"/>
                  </a:cubicBezTo>
                  <a:cubicBezTo>
                    <a:pt x="829" y="305"/>
                    <a:pt x="829" y="305"/>
                    <a:pt x="829" y="305"/>
                  </a:cubicBezTo>
                  <a:cubicBezTo>
                    <a:pt x="829" y="305"/>
                    <a:pt x="828" y="305"/>
                    <a:pt x="828" y="305"/>
                  </a:cubicBezTo>
                  <a:cubicBezTo>
                    <a:pt x="828" y="305"/>
                    <a:pt x="828" y="305"/>
                    <a:pt x="828" y="305"/>
                  </a:cubicBezTo>
                  <a:cubicBezTo>
                    <a:pt x="826" y="305"/>
                    <a:pt x="824" y="304"/>
                    <a:pt x="823" y="302"/>
                  </a:cubicBezTo>
                  <a:close/>
                  <a:moveTo>
                    <a:pt x="31" y="279"/>
                  </a:moveTo>
                  <a:cubicBezTo>
                    <a:pt x="29" y="278"/>
                    <a:pt x="27" y="275"/>
                    <a:pt x="28" y="273"/>
                  </a:cubicBezTo>
                  <a:cubicBezTo>
                    <a:pt x="28" y="273"/>
                    <a:pt x="28" y="273"/>
                    <a:pt x="28" y="273"/>
                  </a:cubicBezTo>
                  <a:cubicBezTo>
                    <a:pt x="29" y="270"/>
                    <a:pt x="32" y="269"/>
                    <a:pt x="35" y="270"/>
                  </a:cubicBezTo>
                  <a:cubicBezTo>
                    <a:pt x="35" y="270"/>
                    <a:pt x="35" y="270"/>
                    <a:pt x="35" y="270"/>
                  </a:cubicBezTo>
                  <a:cubicBezTo>
                    <a:pt x="37" y="271"/>
                    <a:pt x="39" y="274"/>
                    <a:pt x="38" y="276"/>
                  </a:cubicBezTo>
                  <a:cubicBezTo>
                    <a:pt x="38" y="276"/>
                    <a:pt x="38" y="276"/>
                    <a:pt x="38" y="276"/>
                  </a:cubicBezTo>
                  <a:cubicBezTo>
                    <a:pt x="37" y="278"/>
                    <a:pt x="35" y="280"/>
                    <a:pt x="33" y="280"/>
                  </a:cubicBezTo>
                  <a:cubicBezTo>
                    <a:pt x="33" y="280"/>
                    <a:pt x="33" y="280"/>
                    <a:pt x="33" y="280"/>
                  </a:cubicBezTo>
                  <a:cubicBezTo>
                    <a:pt x="32" y="280"/>
                    <a:pt x="32" y="280"/>
                    <a:pt x="31" y="279"/>
                  </a:cubicBezTo>
                  <a:close/>
                  <a:moveTo>
                    <a:pt x="814" y="276"/>
                  </a:moveTo>
                  <a:cubicBezTo>
                    <a:pt x="814" y="276"/>
                    <a:pt x="814" y="276"/>
                    <a:pt x="814" y="276"/>
                  </a:cubicBezTo>
                  <a:cubicBezTo>
                    <a:pt x="813" y="273"/>
                    <a:pt x="814" y="270"/>
                    <a:pt x="817" y="269"/>
                  </a:cubicBezTo>
                  <a:cubicBezTo>
                    <a:pt x="817" y="269"/>
                    <a:pt x="817" y="269"/>
                    <a:pt x="817" y="269"/>
                  </a:cubicBezTo>
                  <a:cubicBezTo>
                    <a:pt x="819" y="268"/>
                    <a:pt x="822" y="269"/>
                    <a:pt x="823" y="272"/>
                  </a:cubicBezTo>
                  <a:cubicBezTo>
                    <a:pt x="823" y="272"/>
                    <a:pt x="823" y="272"/>
                    <a:pt x="823" y="272"/>
                  </a:cubicBezTo>
                  <a:cubicBezTo>
                    <a:pt x="824" y="275"/>
                    <a:pt x="823" y="277"/>
                    <a:pt x="820" y="278"/>
                  </a:cubicBezTo>
                  <a:cubicBezTo>
                    <a:pt x="820" y="278"/>
                    <a:pt x="820" y="278"/>
                    <a:pt x="820" y="278"/>
                  </a:cubicBezTo>
                  <a:cubicBezTo>
                    <a:pt x="820" y="279"/>
                    <a:pt x="819" y="279"/>
                    <a:pt x="818" y="279"/>
                  </a:cubicBezTo>
                  <a:cubicBezTo>
                    <a:pt x="818" y="279"/>
                    <a:pt x="818" y="279"/>
                    <a:pt x="818" y="279"/>
                  </a:cubicBezTo>
                  <a:cubicBezTo>
                    <a:pt x="816" y="279"/>
                    <a:pt x="815" y="278"/>
                    <a:pt x="814" y="276"/>
                  </a:cubicBezTo>
                  <a:close/>
                  <a:moveTo>
                    <a:pt x="42" y="253"/>
                  </a:moveTo>
                  <a:cubicBezTo>
                    <a:pt x="39" y="252"/>
                    <a:pt x="38" y="249"/>
                    <a:pt x="39" y="247"/>
                  </a:cubicBezTo>
                  <a:cubicBezTo>
                    <a:pt x="39" y="247"/>
                    <a:pt x="39" y="247"/>
                    <a:pt x="39" y="247"/>
                  </a:cubicBezTo>
                  <a:cubicBezTo>
                    <a:pt x="39" y="247"/>
                    <a:pt x="39" y="247"/>
                    <a:pt x="39" y="247"/>
                  </a:cubicBezTo>
                  <a:cubicBezTo>
                    <a:pt x="39" y="247"/>
                    <a:pt x="39" y="247"/>
                    <a:pt x="39" y="247"/>
                  </a:cubicBezTo>
                  <a:cubicBezTo>
                    <a:pt x="41" y="244"/>
                    <a:pt x="44" y="243"/>
                    <a:pt x="46" y="244"/>
                  </a:cubicBezTo>
                  <a:cubicBezTo>
                    <a:pt x="46" y="244"/>
                    <a:pt x="46" y="244"/>
                    <a:pt x="46" y="244"/>
                  </a:cubicBezTo>
                  <a:cubicBezTo>
                    <a:pt x="49" y="245"/>
                    <a:pt x="50" y="248"/>
                    <a:pt x="48" y="251"/>
                  </a:cubicBezTo>
                  <a:cubicBezTo>
                    <a:pt x="48" y="251"/>
                    <a:pt x="48" y="251"/>
                    <a:pt x="48" y="251"/>
                  </a:cubicBezTo>
                  <a:cubicBezTo>
                    <a:pt x="48" y="253"/>
                    <a:pt x="46" y="254"/>
                    <a:pt x="44" y="254"/>
                  </a:cubicBezTo>
                  <a:cubicBezTo>
                    <a:pt x="44" y="254"/>
                    <a:pt x="44" y="254"/>
                    <a:pt x="44" y="254"/>
                  </a:cubicBezTo>
                  <a:cubicBezTo>
                    <a:pt x="43" y="254"/>
                    <a:pt x="43" y="254"/>
                    <a:pt x="42" y="253"/>
                  </a:cubicBezTo>
                  <a:close/>
                  <a:moveTo>
                    <a:pt x="803" y="250"/>
                  </a:moveTo>
                  <a:cubicBezTo>
                    <a:pt x="803" y="250"/>
                    <a:pt x="803" y="250"/>
                    <a:pt x="803" y="250"/>
                  </a:cubicBezTo>
                  <a:cubicBezTo>
                    <a:pt x="802" y="248"/>
                    <a:pt x="803" y="245"/>
                    <a:pt x="805" y="243"/>
                  </a:cubicBezTo>
                  <a:cubicBezTo>
                    <a:pt x="805" y="243"/>
                    <a:pt x="805" y="243"/>
                    <a:pt x="805" y="243"/>
                  </a:cubicBezTo>
                  <a:cubicBezTo>
                    <a:pt x="808" y="242"/>
                    <a:pt x="811" y="243"/>
                    <a:pt x="812" y="246"/>
                  </a:cubicBezTo>
                  <a:cubicBezTo>
                    <a:pt x="812" y="246"/>
                    <a:pt x="812" y="246"/>
                    <a:pt x="812" y="246"/>
                  </a:cubicBezTo>
                  <a:cubicBezTo>
                    <a:pt x="812" y="246"/>
                    <a:pt x="812" y="246"/>
                    <a:pt x="812" y="246"/>
                  </a:cubicBezTo>
                  <a:cubicBezTo>
                    <a:pt x="812" y="246"/>
                    <a:pt x="812" y="246"/>
                    <a:pt x="812" y="246"/>
                  </a:cubicBezTo>
                  <a:cubicBezTo>
                    <a:pt x="813" y="248"/>
                    <a:pt x="812" y="251"/>
                    <a:pt x="810" y="253"/>
                  </a:cubicBezTo>
                  <a:cubicBezTo>
                    <a:pt x="810" y="253"/>
                    <a:pt x="810" y="253"/>
                    <a:pt x="810" y="253"/>
                  </a:cubicBezTo>
                  <a:cubicBezTo>
                    <a:pt x="809" y="253"/>
                    <a:pt x="808" y="253"/>
                    <a:pt x="807" y="253"/>
                  </a:cubicBezTo>
                  <a:cubicBezTo>
                    <a:pt x="807" y="253"/>
                    <a:pt x="807" y="253"/>
                    <a:pt x="807" y="253"/>
                  </a:cubicBezTo>
                  <a:cubicBezTo>
                    <a:pt x="806" y="253"/>
                    <a:pt x="804" y="252"/>
                    <a:pt x="803" y="250"/>
                  </a:cubicBezTo>
                  <a:close/>
                  <a:moveTo>
                    <a:pt x="54" y="228"/>
                  </a:moveTo>
                  <a:cubicBezTo>
                    <a:pt x="52" y="227"/>
                    <a:pt x="51" y="224"/>
                    <a:pt x="52" y="221"/>
                  </a:cubicBezTo>
                  <a:cubicBezTo>
                    <a:pt x="52" y="221"/>
                    <a:pt x="52" y="221"/>
                    <a:pt x="52" y="221"/>
                  </a:cubicBezTo>
                  <a:cubicBezTo>
                    <a:pt x="54" y="219"/>
                    <a:pt x="57" y="218"/>
                    <a:pt x="59" y="219"/>
                  </a:cubicBezTo>
                  <a:cubicBezTo>
                    <a:pt x="59" y="219"/>
                    <a:pt x="59" y="219"/>
                    <a:pt x="59" y="219"/>
                  </a:cubicBezTo>
                  <a:cubicBezTo>
                    <a:pt x="61" y="221"/>
                    <a:pt x="62" y="224"/>
                    <a:pt x="61" y="226"/>
                  </a:cubicBezTo>
                  <a:cubicBezTo>
                    <a:pt x="61" y="226"/>
                    <a:pt x="61" y="226"/>
                    <a:pt x="61" y="226"/>
                  </a:cubicBezTo>
                  <a:cubicBezTo>
                    <a:pt x="60" y="228"/>
                    <a:pt x="58" y="229"/>
                    <a:pt x="57" y="229"/>
                  </a:cubicBezTo>
                  <a:cubicBezTo>
                    <a:pt x="57" y="229"/>
                    <a:pt x="57" y="229"/>
                    <a:pt x="57" y="229"/>
                  </a:cubicBezTo>
                  <a:cubicBezTo>
                    <a:pt x="56" y="229"/>
                    <a:pt x="55" y="228"/>
                    <a:pt x="54" y="228"/>
                  </a:cubicBezTo>
                  <a:close/>
                  <a:moveTo>
                    <a:pt x="790" y="225"/>
                  </a:moveTo>
                  <a:cubicBezTo>
                    <a:pt x="789" y="223"/>
                    <a:pt x="790" y="220"/>
                    <a:pt x="792" y="219"/>
                  </a:cubicBezTo>
                  <a:cubicBezTo>
                    <a:pt x="792" y="219"/>
                    <a:pt x="792" y="219"/>
                    <a:pt x="792" y="219"/>
                  </a:cubicBezTo>
                  <a:cubicBezTo>
                    <a:pt x="795" y="217"/>
                    <a:pt x="798" y="218"/>
                    <a:pt x="799" y="221"/>
                  </a:cubicBezTo>
                  <a:cubicBezTo>
                    <a:pt x="799" y="221"/>
                    <a:pt x="799" y="221"/>
                    <a:pt x="799" y="221"/>
                  </a:cubicBezTo>
                  <a:cubicBezTo>
                    <a:pt x="800" y="223"/>
                    <a:pt x="800" y="226"/>
                    <a:pt x="797" y="227"/>
                  </a:cubicBezTo>
                  <a:cubicBezTo>
                    <a:pt x="797" y="227"/>
                    <a:pt x="797" y="227"/>
                    <a:pt x="797" y="227"/>
                  </a:cubicBezTo>
                  <a:cubicBezTo>
                    <a:pt x="796" y="228"/>
                    <a:pt x="796" y="228"/>
                    <a:pt x="795" y="228"/>
                  </a:cubicBezTo>
                  <a:cubicBezTo>
                    <a:pt x="795" y="228"/>
                    <a:pt x="795" y="228"/>
                    <a:pt x="795" y="228"/>
                  </a:cubicBezTo>
                  <a:cubicBezTo>
                    <a:pt x="793" y="228"/>
                    <a:pt x="791" y="227"/>
                    <a:pt x="790" y="225"/>
                  </a:cubicBezTo>
                  <a:close/>
                  <a:moveTo>
                    <a:pt x="68" y="204"/>
                  </a:moveTo>
                  <a:cubicBezTo>
                    <a:pt x="66" y="202"/>
                    <a:pt x="65" y="199"/>
                    <a:pt x="67" y="197"/>
                  </a:cubicBezTo>
                  <a:cubicBezTo>
                    <a:pt x="67" y="197"/>
                    <a:pt x="67" y="197"/>
                    <a:pt x="67" y="197"/>
                  </a:cubicBezTo>
                  <a:cubicBezTo>
                    <a:pt x="68" y="194"/>
                    <a:pt x="71" y="194"/>
                    <a:pt x="74" y="195"/>
                  </a:cubicBezTo>
                  <a:cubicBezTo>
                    <a:pt x="74" y="195"/>
                    <a:pt x="74" y="195"/>
                    <a:pt x="74" y="195"/>
                  </a:cubicBezTo>
                  <a:cubicBezTo>
                    <a:pt x="76" y="197"/>
                    <a:pt x="77" y="200"/>
                    <a:pt x="75" y="202"/>
                  </a:cubicBezTo>
                  <a:cubicBezTo>
                    <a:pt x="75" y="202"/>
                    <a:pt x="75" y="202"/>
                    <a:pt x="75" y="202"/>
                  </a:cubicBezTo>
                  <a:cubicBezTo>
                    <a:pt x="74" y="204"/>
                    <a:pt x="73" y="204"/>
                    <a:pt x="71" y="204"/>
                  </a:cubicBezTo>
                  <a:cubicBezTo>
                    <a:pt x="71" y="204"/>
                    <a:pt x="71" y="204"/>
                    <a:pt x="71" y="204"/>
                  </a:cubicBezTo>
                  <a:cubicBezTo>
                    <a:pt x="70" y="204"/>
                    <a:pt x="69" y="204"/>
                    <a:pt x="68" y="204"/>
                  </a:cubicBezTo>
                  <a:close/>
                  <a:moveTo>
                    <a:pt x="776" y="202"/>
                  </a:moveTo>
                  <a:cubicBezTo>
                    <a:pt x="776" y="202"/>
                    <a:pt x="776" y="202"/>
                    <a:pt x="776" y="202"/>
                  </a:cubicBezTo>
                  <a:cubicBezTo>
                    <a:pt x="775" y="199"/>
                    <a:pt x="775" y="196"/>
                    <a:pt x="778" y="195"/>
                  </a:cubicBezTo>
                  <a:cubicBezTo>
                    <a:pt x="778" y="195"/>
                    <a:pt x="778" y="195"/>
                    <a:pt x="778" y="195"/>
                  </a:cubicBezTo>
                  <a:cubicBezTo>
                    <a:pt x="780" y="193"/>
                    <a:pt x="783" y="194"/>
                    <a:pt x="785" y="196"/>
                  </a:cubicBezTo>
                  <a:cubicBezTo>
                    <a:pt x="785" y="196"/>
                    <a:pt x="785" y="196"/>
                    <a:pt x="785" y="196"/>
                  </a:cubicBezTo>
                  <a:cubicBezTo>
                    <a:pt x="786" y="198"/>
                    <a:pt x="785" y="202"/>
                    <a:pt x="783" y="203"/>
                  </a:cubicBezTo>
                  <a:cubicBezTo>
                    <a:pt x="783" y="203"/>
                    <a:pt x="783" y="203"/>
                    <a:pt x="783" y="203"/>
                  </a:cubicBezTo>
                  <a:cubicBezTo>
                    <a:pt x="782" y="204"/>
                    <a:pt x="781" y="204"/>
                    <a:pt x="780" y="204"/>
                  </a:cubicBezTo>
                  <a:cubicBezTo>
                    <a:pt x="780" y="204"/>
                    <a:pt x="780" y="204"/>
                    <a:pt x="780" y="204"/>
                  </a:cubicBezTo>
                  <a:cubicBezTo>
                    <a:pt x="779" y="204"/>
                    <a:pt x="777" y="203"/>
                    <a:pt x="776" y="202"/>
                  </a:cubicBezTo>
                  <a:close/>
                  <a:moveTo>
                    <a:pt x="84" y="180"/>
                  </a:moveTo>
                  <a:cubicBezTo>
                    <a:pt x="82" y="179"/>
                    <a:pt x="81" y="176"/>
                    <a:pt x="83" y="173"/>
                  </a:cubicBezTo>
                  <a:cubicBezTo>
                    <a:pt x="83" y="173"/>
                    <a:pt x="83" y="173"/>
                    <a:pt x="83" y="173"/>
                  </a:cubicBezTo>
                  <a:cubicBezTo>
                    <a:pt x="85" y="171"/>
                    <a:pt x="88" y="171"/>
                    <a:pt x="90" y="172"/>
                  </a:cubicBezTo>
                  <a:cubicBezTo>
                    <a:pt x="90" y="172"/>
                    <a:pt x="90" y="172"/>
                    <a:pt x="90" y="172"/>
                  </a:cubicBezTo>
                  <a:cubicBezTo>
                    <a:pt x="92" y="174"/>
                    <a:pt x="93" y="177"/>
                    <a:pt x="91" y="179"/>
                  </a:cubicBezTo>
                  <a:cubicBezTo>
                    <a:pt x="91" y="179"/>
                    <a:pt x="91" y="179"/>
                    <a:pt x="91" y="179"/>
                  </a:cubicBezTo>
                  <a:cubicBezTo>
                    <a:pt x="90" y="181"/>
                    <a:pt x="89" y="181"/>
                    <a:pt x="87" y="181"/>
                  </a:cubicBezTo>
                  <a:cubicBezTo>
                    <a:pt x="87" y="181"/>
                    <a:pt x="87" y="181"/>
                    <a:pt x="87" y="181"/>
                  </a:cubicBezTo>
                  <a:cubicBezTo>
                    <a:pt x="86" y="181"/>
                    <a:pt x="85" y="181"/>
                    <a:pt x="84" y="180"/>
                  </a:cubicBezTo>
                  <a:close/>
                  <a:moveTo>
                    <a:pt x="760" y="179"/>
                  </a:moveTo>
                  <a:cubicBezTo>
                    <a:pt x="759" y="176"/>
                    <a:pt x="759" y="173"/>
                    <a:pt x="761" y="172"/>
                  </a:cubicBezTo>
                  <a:cubicBezTo>
                    <a:pt x="761" y="172"/>
                    <a:pt x="761" y="172"/>
                    <a:pt x="761" y="172"/>
                  </a:cubicBezTo>
                  <a:cubicBezTo>
                    <a:pt x="764" y="170"/>
                    <a:pt x="767" y="171"/>
                    <a:pt x="768" y="173"/>
                  </a:cubicBezTo>
                  <a:cubicBezTo>
                    <a:pt x="768" y="173"/>
                    <a:pt x="768" y="173"/>
                    <a:pt x="768" y="173"/>
                  </a:cubicBezTo>
                  <a:cubicBezTo>
                    <a:pt x="770" y="175"/>
                    <a:pt x="770" y="178"/>
                    <a:pt x="767" y="180"/>
                  </a:cubicBezTo>
                  <a:cubicBezTo>
                    <a:pt x="767" y="180"/>
                    <a:pt x="767" y="180"/>
                    <a:pt x="767" y="180"/>
                  </a:cubicBezTo>
                  <a:cubicBezTo>
                    <a:pt x="766" y="180"/>
                    <a:pt x="765" y="181"/>
                    <a:pt x="764" y="181"/>
                  </a:cubicBezTo>
                  <a:cubicBezTo>
                    <a:pt x="764" y="181"/>
                    <a:pt x="764" y="181"/>
                    <a:pt x="764" y="181"/>
                  </a:cubicBezTo>
                  <a:cubicBezTo>
                    <a:pt x="763" y="181"/>
                    <a:pt x="761" y="180"/>
                    <a:pt x="760" y="179"/>
                  </a:cubicBezTo>
                  <a:close/>
                  <a:moveTo>
                    <a:pt x="101" y="158"/>
                  </a:moveTo>
                  <a:cubicBezTo>
                    <a:pt x="99" y="156"/>
                    <a:pt x="99" y="153"/>
                    <a:pt x="101" y="151"/>
                  </a:cubicBezTo>
                  <a:cubicBezTo>
                    <a:pt x="101" y="151"/>
                    <a:pt x="101" y="151"/>
                    <a:pt x="101" y="151"/>
                  </a:cubicBezTo>
                  <a:cubicBezTo>
                    <a:pt x="101" y="151"/>
                    <a:pt x="101" y="151"/>
                    <a:pt x="101" y="151"/>
                  </a:cubicBezTo>
                  <a:cubicBezTo>
                    <a:pt x="101" y="151"/>
                    <a:pt x="101" y="151"/>
                    <a:pt x="101" y="151"/>
                  </a:cubicBezTo>
                  <a:cubicBezTo>
                    <a:pt x="102" y="149"/>
                    <a:pt x="106" y="149"/>
                    <a:pt x="108" y="150"/>
                  </a:cubicBezTo>
                  <a:cubicBezTo>
                    <a:pt x="108" y="150"/>
                    <a:pt x="108" y="150"/>
                    <a:pt x="108" y="150"/>
                  </a:cubicBezTo>
                  <a:cubicBezTo>
                    <a:pt x="110" y="152"/>
                    <a:pt x="110" y="155"/>
                    <a:pt x="108" y="157"/>
                  </a:cubicBezTo>
                  <a:cubicBezTo>
                    <a:pt x="108" y="157"/>
                    <a:pt x="108" y="157"/>
                    <a:pt x="108" y="157"/>
                  </a:cubicBezTo>
                  <a:cubicBezTo>
                    <a:pt x="107" y="159"/>
                    <a:pt x="106" y="159"/>
                    <a:pt x="104" y="159"/>
                  </a:cubicBezTo>
                  <a:cubicBezTo>
                    <a:pt x="104" y="159"/>
                    <a:pt x="104" y="159"/>
                    <a:pt x="104" y="159"/>
                  </a:cubicBezTo>
                  <a:cubicBezTo>
                    <a:pt x="103" y="159"/>
                    <a:pt x="102" y="159"/>
                    <a:pt x="101" y="158"/>
                  </a:cubicBezTo>
                  <a:close/>
                  <a:moveTo>
                    <a:pt x="743" y="157"/>
                  </a:moveTo>
                  <a:cubicBezTo>
                    <a:pt x="741" y="155"/>
                    <a:pt x="742" y="152"/>
                    <a:pt x="744" y="150"/>
                  </a:cubicBezTo>
                  <a:cubicBezTo>
                    <a:pt x="744" y="150"/>
                    <a:pt x="744" y="150"/>
                    <a:pt x="744" y="150"/>
                  </a:cubicBezTo>
                  <a:cubicBezTo>
                    <a:pt x="746" y="148"/>
                    <a:pt x="749" y="148"/>
                    <a:pt x="751" y="150"/>
                  </a:cubicBezTo>
                  <a:cubicBezTo>
                    <a:pt x="751" y="150"/>
                    <a:pt x="751" y="150"/>
                    <a:pt x="751" y="150"/>
                  </a:cubicBezTo>
                  <a:cubicBezTo>
                    <a:pt x="751" y="150"/>
                    <a:pt x="751" y="150"/>
                    <a:pt x="751" y="150"/>
                  </a:cubicBezTo>
                  <a:cubicBezTo>
                    <a:pt x="751" y="150"/>
                    <a:pt x="751" y="150"/>
                    <a:pt x="751" y="150"/>
                  </a:cubicBezTo>
                  <a:cubicBezTo>
                    <a:pt x="752" y="153"/>
                    <a:pt x="752" y="156"/>
                    <a:pt x="750" y="157"/>
                  </a:cubicBezTo>
                  <a:cubicBezTo>
                    <a:pt x="750" y="157"/>
                    <a:pt x="750" y="157"/>
                    <a:pt x="750" y="157"/>
                  </a:cubicBezTo>
                  <a:cubicBezTo>
                    <a:pt x="749" y="158"/>
                    <a:pt x="748" y="159"/>
                    <a:pt x="747" y="159"/>
                  </a:cubicBezTo>
                  <a:cubicBezTo>
                    <a:pt x="747" y="159"/>
                    <a:pt x="747" y="159"/>
                    <a:pt x="747" y="159"/>
                  </a:cubicBezTo>
                  <a:cubicBezTo>
                    <a:pt x="745" y="159"/>
                    <a:pt x="744" y="158"/>
                    <a:pt x="743" y="157"/>
                  </a:cubicBezTo>
                  <a:close/>
                  <a:moveTo>
                    <a:pt x="120" y="137"/>
                  </a:moveTo>
                  <a:cubicBezTo>
                    <a:pt x="118" y="135"/>
                    <a:pt x="118" y="132"/>
                    <a:pt x="120" y="130"/>
                  </a:cubicBezTo>
                  <a:cubicBezTo>
                    <a:pt x="120" y="130"/>
                    <a:pt x="120" y="130"/>
                    <a:pt x="120" y="130"/>
                  </a:cubicBezTo>
                  <a:cubicBezTo>
                    <a:pt x="122" y="128"/>
                    <a:pt x="125" y="128"/>
                    <a:pt x="127" y="130"/>
                  </a:cubicBezTo>
                  <a:cubicBezTo>
                    <a:pt x="127" y="130"/>
                    <a:pt x="127" y="130"/>
                    <a:pt x="127" y="130"/>
                  </a:cubicBezTo>
                  <a:cubicBezTo>
                    <a:pt x="129" y="132"/>
                    <a:pt x="129" y="135"/>
                    <a:pt x="127" y="137"/>
                  </a:cubicBezTo>
                  <a:cubicBezTo>
                    <a:pt x="127" y="137"/>
                    <a:pt x="127" y="137"/>
                    <a:pt x="127" y="137"/>
                  </a:cubicBezTo>
                  <a:cubicBezTo>
                    <a:pt x="126" y="138"/>
                    <a:pt x="125" y="138"/>
                    <a:pt x="123" y="138"/>
                  </a:cubicBezTo>
                  <a:cubicBezTo>
                    <a:pt x="123" y="138"/>
                    <a:pt x="123" y="138"/>
                    <a:pt x="123" y="138"/>
                  </a:cubicBezTo>
                  <a:cubicBezTo>
                    <a:pt x="122" y="138"/>
                    <a:pt x="121" y="138"/>
                    <a:pt x="120" y="137"/>
                  </a:cubicBezTo>
                  <a:close/>
                  <a:moveTo>
                    <a:pt x="724" y="136"/>
                  </a:moveTo>
                  <a:cubicBezTo>
                    <a:pt x="722" y="134"/>
                    <a:pt x="723" y="131"/>
                    <a:pt x="724" y="129"/>
                  </a:cubicBezTo>
                  <a:cubicBezTo>
                    <a:pt x="724" y="129"/>
                    <a:pt x="724" y="129"/>
                    <a:pt x="724" y="129"/>
                  </a:cubicBezTo>
                  <a:cubicBezTo>
                    <a:pt x="726" y="127"/>
                    <a:pt x="730" y="127"/>
                    <a:pt x="732" y="129"/>
                  </a:cubicBezTo>
                  <a:cubicBezTo>
                    <a:pt x="732" y="129"/>
                    <a:pt x="732" y="129"/>
                    <a:pt x="732" y="129"/>
                  </a:cubicBezTo>
                  <a:cubicBezTo>
                    <a:pt x="733" y="131"/>
                    <a:pt x="733" y="135"/>
                    <a:pt x="731" y="136"/>
                  </a:cubicBezTo>
                  <a:cubicBezTo>
                    <a:pt x="731" y="136"/>
                    <a:pt x="731" y="136"/>
                    <a:pt x="731" y="136"/>
                  </a:cubicBezTo>
                  <a:cubicBezTo>
                    <a:pt x="730" y="137"/>
                    <a:pt x="729" y="138"/>
                    <a:pt x="728" y="138"/>
                  </a:cubicBezTo>
                  <a:cubicBezTo>
                    <a:pt x="728" y="138"/>
                    <a:pt x="728" y="138"/>
                    <a:pt x="728" y="138"/>
                  </a:cubicBezTo>
                  <a:cubicBezTo>
                    <a:pt x="727" y="138"/>
                    <a:pt x="725" y="137"/>
                    <a:pt x="724" y="136"/>
                  </a:cubicBezTo>
                  <a:close/>
                  <a:moveTo>
                    <a:pt x="140" y="117"/>
                  </a:moveTo>
                  <a:cubicBezTo>
                    <a:pt x="138" y="115"/>
                    <a:pt x="138" y="112"/>
                    <a:pt x="140" y="110"/>
                  </a:cubicBezTo>
                  <a:cubicBezTo>
                    <a:pt x="140" y="110"/>
                    <a:pt x="140" y="110"/>
                    <a:pt x="140" y="110"/>
                  </a:cubicBezTo>
                  <a:cubicBezTo>
                    <a:pt x="142" y="108"/>
                    <a:pt x="145" y="108"/>
                    <a:pt x="147" y="110"/>
                  </a:cubicBezTo>
                  <a:cubicBezTo>
                    <a:pt x="147" y="110"/>
                    <a:pt x="147" y="110"/>
                    <a:pt x="147" y="110"/>
                  </a:cubicBezTo>
                  <a:cubicBezTo>
                    <a:pt x="149" y="112"/>
                    <a:pt x="149" y="116"/>
                    <a:pt x="147" y="118"/>
                  </a:cubicBezTo>
                  <a:cubicBezTo>
                    <a:pt x="147" y="118"/>
                    <a:pt x="147" y="118"/>
                    <a:pt x="147" y="118"/>
                  </a:cubicBezTo>
                  <a:cubicBezTo>
                    <a:pt x="146" y="118"/>
                    <a:pt x="145" y="119"/>
                    <a:pt x="143" y="119"/>
                  </a:cubicBezTo>
                  <a:cubicBezTo>
                    <a:pt x="143" y="119"/>
                    <a:pt x="143" y="119"/>
                    <a:pt x="143" y="119"/>
                  </a:cubicBezTo>
                  <a:cubicBezTo>
                    <a:pt x="142" y="119"/>
                    <a:pt x="141" y="118"/>
                    <a:pt x="140" y="117"/>
                  </a:cubicBezTo>
                  <a:close/>
                  <a:moveTo>
                    <a:pt x="704" y="117"/>
                  </a:moveTo>
                  <a:cubicBezTo>
                    <a:pt x="702" y="115"/>
                    <a:pt x="702" y="112"/>
                    <a:pt x="704" y="110"/>
                  </a:cubicBezTo>
                  <a:cubicBezTo>
                    <a:pt x="704" y="110"/>
                    <a:pt x="704" y="110"/>
                    <a:pt x="704" y="110"/>
                  </a:cubicBezTo>
                  <a:cubicBezTo>
                    <a:pt x="706" y="108"/>
                    <a:pt x="709" y="108"/>
                    <a:pt x="711" y="110"/>
                  </a:cubicBezTo>
                  <a:cubicBezTo>
                    <a:pt x="711" y="110"/>
                    <a:pt x="711" y="110"/>
                    <a:pt x="711" y="110"/>
                  </a:cubicBezTo>
                  <a:cubicBezTo>
                    <a:pt x="713" y="111"/>
                    <a:pt x="713" y="115"/>
                    <a:pt x="711" y="117"/>
                  </a:cubicBezTo>
                  <a:cubicBezTo>
                    <a:pt x="711" y="117"/>
                    <a:pt x="711" y="117"/>
                    <a:pt x="711" y="117"/>
                  </a:cubicBezTo>
                  <a:cubicBezTo>
                    <a:pt x="710" y="118"/>
                    <a:pt x="709" y="118"/>
                    <a:pt x="708" y="118"/>
                  </a:cubicBezTo>
                  <a:cubicBezTo>
                    <a:pt x="708" y="118"/>
                    <a:pt x="708" y="118"/>
                    <a:pt x="708" y="118"/>
                  </a:cubicBezTo>
                  <a:cubicBezTo>
                    <a:pt x="707" y="118"/>
                    <a:pt x="705" y="118"/>
                    <a:pt x="704" y="117"/>
                  </a:cubicBezTo>
                  <a:close/>
                  <a:moveTo>
                    <a:pt x="161" y="99"/>
                  </a:moveTo>
                  <a:cubicBezTo>
                    <a:pt x="159" y="97"/>
                    <a:pt x="160" y="93"/>
                    <a:pt x="162" y="92"/>
                  </a:cubicBezTo>
                  <a:cubicBezTo>
                    <a:pt x="162" y="92"/>
                    <a:pt x="162" y="92"/>
                    <a:pt x="162" y="92"/>
                  </a:cubicBezTo>
                  <a:cubicBezTo>
                    <a:pt x="164" y="90"/>
                    <a:pt x="167" y="90"/>
                    <a:pt x="169" y="93"/>
                  </a:cubicBezTo>
                  <a:cubicBezTo>
                    <a:pt x="169" y="93"/>
                    <a:pt x="169" y="93"/>
                    <a:pt x="169" y="93"/>
                  </a:cubicBezTo>
                  <a:cubicBezTo>
                    <a:pt x="171" y="95"/>
                    <a:pt x="170" y="98"/>
                    <a:pt x="168" y="100"/>
                  </a:cubicBezTo>
                  <a:cubicBezTo>
                    <a:pt x="168" y="100"/>
                    <a:pt x="168" y="100"/>
                    <a:pt x="168" y="100"/>
                  </a:cubicBezTo>
                  <a:cubicBezTo>
                    <a:pt x="167" y="100"/>
                    <a:pt x="166" y="101"/>
                    <a:pt x="165" y="101"/>
                  </a:cubicBezTo>
                  <a:cubicBezTo>
                    <a:pt x="165" y="101"/>
                    <a:pt x="165" y="101"/>
                    <a:pt x="165" y="101"/>
                  </a:cubicBezTo>
                  <a:cubicBezTo>
                    <a:pt x="163" y="101"/>
                    <a:pt x="162" y="100"/>
                    <a:pt x="161" y="99"/>
                  </a:cubicBezTo>
                  <a:close/>
                  <a:moveTo>
                    <a:pt x="683" y="99"/>
                  </a:moveTo>
                  <a:cubicBezTo>
                    <a:pt x="681" y="97"/>
                    <a:pt x="681" y="94"/>
                    <a:pt x="682" y="92"/>
                  </a:cubicBezTo>
                  <a:cubicBezTo>
                    <a:pt x="682" y="92"/>
                    <a:pt x="682" y="92"/>
                    <a:pt x="682" y="92"/>
                  </a:cubicBezTo>
                  <a:cubicBezTo>
                    <a:pt x="684" y="90"/>
                    <a:pt x="687" y="90"/>
                    <a:pt x="689" y="91"/>
                  </a:cubicBezTo>
                  <a:cubicBezTo>
                    <a:pt x="689" y="91"/>
                    <a:pt x="689" y="91"/>
                    <a:pt x="689" y="91"/>
                  </a:cubicBezTo>
                  <a:cubicBezTo>
                    <a:pt x="692" y="93"/>
                    <a:pt x="692" y="96"/>
                    <a:pt x="690" y="98"/>
                  </a:cubicBezTo>
                  <a:cubicBezTo>
                    <a:pt x="690" y="98"/>
                    <a:pt x="690" y="98"/>
                    <a:pt x="690" y="98"/>
                  </a:cubicBezTo>
                  <a:cubicBezTo>
                    <a:pt x="689" y="100"/>
                    <a:pt x="688" y="100"/>
                    <a:pt x="686" y="100"/>
                  </a:cubicBezTo>
                  <a:cubicBezTo>
                    <a:pt x="686" y="100"/>
                    <a:pt x="686" y="100"/>
                    <a:pt x="686" y="100"/>
                  </a:cubicBezTo>
                  <a:cubicBezTo>
                    <a:pt x="685" y="100"/>
                    <a:pt x="684" y="100"/>
                    <a:pt x="683" y="99"/>
                  </a:cubicBezTo>
                  <a:close/>
                  <a:moveTo>
                    <a:pt x="183" y="82"/>
                  </a:moveTo>
                  <a:cubicBezTo>
                    <a:pt x="182" y="79"/>
                    <a:pt x="182" y="76"/>
                    <a:pt x="185" y="75"/>
                  </a:cubicBezTo>
                  <a:cubicBezTo>
                    <a:pt x="185" y="75"/>
                    <a:pt x="185" y="75"/>
                    <a:pt x="185" y="75"/>
                  </a:cubicBezTo>
                  <a:cubicBezTo>
                    <a:pt x="185" y="75"/>
                    <a:pt x="185" y="75"/>
                    <a:pt x="185" y="75"/>
                  </a:cubicBezTo>
                  <a:cubicBezTo>
                    <a:pt x="185" y="75"/>
                    <a:pt x="185" y="75"/>
                    <a:pt x="185" y="75"/>
                  </a:cubicBezTo>
                  <a:cubicBezTo>
                    <a:pt x="187" y="73"/>
                    <a:pt x="190" y="74"/>
                    <a:pt x="192" y="76"/>
                  </a:cubicBezTo>
                  <a:cubicBezTo>
                    <a:pt x="192" y="76"/>
                    <a:pt x="192" y="76"/>
                    <a:pt x="192" y="76"/>
                  </a:cubicBezTo>
                  <a:cubicBezTo>
                    <a:pt x="193" y="78"/>
                    <a:pt x="193" y="81"/>
                    <a:pt x="190" y="83"/>
                  </a:cubicBezTo>
                  <a:cubicBezTo>
                    <a:pt x="190" y="83"/>
                    <a:pt x="190" y="83"/>
                    <a:pt x="190" y="83"/>
                  </a:cubicBezTo>
                  <a:cubicBezTo>
                    <a:pt x="189" y="84"/>
                    <a:pt x="189" y="84"/>
                    <a:pt x="188" y="84"/>
                  </a:cubicBezTo>
                  <a:cubicBezTo>
                    <a:pt x="188" y="84"/>
                    <a:pt x="188" y="84"/>
                    <a:pt x="188" y="84"/>
                  </a:cubicBezTo>
                  <a:cubicBezTo>
                    <a:pt x="186" y="84"/>
                    <a:pt x="184" y="83"/>
                    <a:pt x="183" y="82"/>
                  </a:cubicBezTo>
                  <a:close/>
                  <a:moveTo>
                    <a:pt x="661" y="83"/>
                  </a:moveTo>
                  <a:cubicBezTo>
                    <a:pt x="658" y="81"/>
                    <a:pt x="658" y="78"/>
                    <a:pt x="659" y="76"/>
                  </a:cubicBezTo>
                  <a:cubicBezTo>
                    <a:pt x="659" y="76"/>
                    <a:pt x="659" y="76"/>
                    <a:pt x="659" y="76"/>
                  </a:cubicBezTo>
                  <a:cubicBezTo>
                    <a:pt x="661" y="73"/>
                    <a:pt x="664" y="73"/>
                    <a:pt x="666" y="74"/>
                  </a:cubicBezTo>
                  <a:cubicBezTo>
                    <a:pt x="666" y="74"/>
                    <a:pt x="666" y="74"/>
                    <a:pt x="666" y="74"/>
                  </a:cubicBezTo>
                  <a:cubicBezTo>
                    <a:pt x="669" y="76"/>
                    <a:pt x="669" y="79"/>
                    <a:pt x="668" y="81"/>
                  </a:cubicBezTo>
                  <a:cubicBezTo>
                    <a:pt x="668" y="81"/>
                    <a:pt x="668" y="81"/>
                    <a:pt x="668" y="81"/>
                  </a:cubicBezTo>
                  <a:cubicBezTo>
                    <a:pt x="667" y="83"/>
                    <a:pt x="665" y="83"/>
                    <a:pt x="664" y="83"/>
                  </a:cubicBezTo>
                  <a:cubicBezTo>
                    <a:pt x="664" y="83"/>
                    <a:pt x="664" y="83"/>
                    <a:pt x="664" y="83"/>
                  </a:cubicBezTo>
                  <a:cubicBezTo>
                    <a:pt x="663" y="83"/>
                    <a:pt x="662" y="83"/>
                    <a:pt x="661" y="83"/>
                  </a:cubicBezTo>
                  <a:close/>
                  <a:moveTo>
                    <a:pt x="207" y="66"/>
                  </a:moveTo>
                  <a:cubicBezTo>
                    <a:pt x="205" y="64"/>
                    <a:pt x="206" y="61"/>
                    <a:pt x="209" y="59"/>
                  </a:cubicBezTo>
                  <a:cubicBezTo>
                    <a:pt x="209" y="59"/>
                    <a:pt x="209" y="59"/>
                    <a:pt x="209" y="59"/>
                  </a:cubicBezTo>
                  <a:cubicBezTo>
                    <a:pt x="209" y="59"/>
                    <a:pt x="209" y="59"/>
                    <a:pt x="209" y="59"/>
                  </a:cubicBezTo>
                  <a:cubicBezTo>
                    <a:pt x="209" y="59"/>
                    <a:pt x="209" y="59"/>
                    <a:pt x="209" y="59"/>
                  </a:cubicBezTo>
                  <a:cubicBezTo>
                    <a:pt x="211" y="58"/>
                    <a:pt x="214" y="59"/>
                    <a:pt x="215" y="61"/>
                  </a:cubicBezTo>
                  <a:cubicBezTo>
                    <a:pt x="215" y="61"/>
                    <a:pt x="215" y="61"/>
                    <a:pt x="215" y="61"/>
                  </a:cubicBezTo>
                  <a:cubicBezTo>
                    <a:pt x="217" y="64"/>
                    <a:pt x="216" y="67"/>
                    <a:pt x="214" y="68"/>
                  </a:cubicBezTo>
                  <a:cubicBezTo>
                    <a:pt x="214" y="68"/>
                    <a:pt x="214" y="68"/>
                    <a:pt x="214" y="68"/>
                  </a:cubicBezTo>
                  <a:cubicBezTo>
                    <a:pt x="213" y="69"/>
                    <a:pt x="212" y="69"/>
                    <a:pt x="211" y="69"/>
                  </a:cubicBezTo>
                  <a:cubicBezTo>
                    <a:pt x="211" y="69"/>
                    <a:pt x="211" y="69"/>
                    <a:pt x="211" y="69"/>
                  </a:cubicBezTo>
                  <a:cubicBezTo>
                    <a:pt x="209" y="69"/>
                    <a:pt x="208" y="68"/>
                    <a:pt x="207" y="66"/>
                  </a:cubicBezTo>
                  <a:close/>
                  <a:moveTo>
                    <a:pt x="637" y="68"/>
                  </a:moveTo>
                  <a:cubicBezTo>
                    <a:pt x="635" y="66"/>
                    <a:pt x="634" y="63"/>
                    <a:pt x="636" y="61"/>
                  </a:cubicBezTo>
                  <a:cubicBezTo>
                    <a:pt x="636" y="61"/>
                    <a:pt x="636" y="61"/>
                    <a:pt x="636" y="61"/>
                  </a:cubicBezTo>
                  <a:cubicBezTo>
                    <a:pt x="637" y="58"/>
                    <a:pt x="640" y="58"/>
                    <a:pt x="642" y="59"/>
                  </a:cubicBezTo>
                  <a:cubicBezTo>
                    <a:pt x="642" y="59"/>
                    <a:pt x="642" y="59"/>
                    <a:pt x="642" y="59"/>
                  </a:cubicBezTo>
                  <a:cubicBezTo>
                    <a:pt x="642" y="59"/>
                    <a:pt x="642" y="59"/>
                    <a:pt x="642" y="59"/>
                  </a:cubicBezTo>
                  <a:cubicBezTo>
                    <a:pt x="642" y="59"/>
                    <a:pt x="642" y="59"/>
                    <a:pt x="642" y="59"/>
                  </a:cubicBezTo>
                  <a:cubicBezTo>
                    <a:pt x="645" y="60"/>
                    <a:pt x="646" y="64"/>
                    <a:pt x="644" y="66"/>
                  </a:cubicBezTo>
                  <a:cubicBezTo>
                    <a:pt x="644" y="66"/>
                    <a:pt x="644" y="66"/>
                    <a:pt x="644" y="66"/>
                  </a:cubicBezTo>
                  <a:cubicBezTo>
                    <a:pt x="643" y="67"/>
                    <a:pt x="642" y="68"/>
                    <a:pt x="640" y="68"/>
                  </a:cubicBezTo>
                  <a:cubicBezTo>
                    <a:pt x="640" y="68"/>
                    <a:pt x="640" y="68"/>
                    <a:pt x="640" y="68"/>
                  </a:cubicBezTo>
                  <a:cubicBezTo>
                    <a:pt x="639" y="68"/>
                    <a:pt x="638" y="68"/>
                    <a:pt x="637" y="68"/>
                  </a:cubicBezTo>
                  <a:close/>
                  <a:moveTo>
                    <a:pt x="231" y="52"/>
                  </a:moveTo>
                  <a:cubicBezTo>
                    <a:pt x="230" y="50"/>
                    <a:pt x="231" y="47"/>
                    <a:pt x="234" y="46"/>
                  </a:cubicBezTo>
                  <a:cubicBezTo>
                    <a:pt x="234" y="46"/>
                    <a:pt x="234" y="46"/>
                    <a:pt x="234" y="46"/>
                  </a:cubicBezTo>
                  <a:cubicBezTo>
                    <a:pt x="236" y="44"/>
                    <a:pt x="239" y="45"/>
                    <a:pt x="240" y="48"/>
                  </a:cubicBezTo>
                  <a:cubicBezTo>
                    <a:pt x="240" y="48"/>
                    <a:pt x="240" y="48"/>
                    <a:pt x="240" y="48"/>
                  </a:cubicBezTo>
                  <a:cubicBezTo>
                    <a:pt x="241" y="50"/>
                    <a:pt x="241" y="53"/>
                    <a:pt x="238" y="55"/>
                  </a:cubicBezTo>
                  <a:cubicBezTo>
                    <a:pt x="238" y="55"/>
                    <a:pt x="238" y="55"/>
                    <a:pt x="238" y="55"/>
                  </a:cubicBezTo>
                  <a:cubicBezTo>
                    <a:pt x="237" y="55"/>
                    <a:pt x="237" y="55"/>
                    <a:pt x="236" y="55"/>
                  </a:cubicBezTo>
                  <a:cubicBezTo>
                    <a:pt x="236" y="55"/>
                    <a:pt x="236" y="55"/>
                    <a:pt x="236" y="55"/>
                  </a:cubicBezTo>
                  <a:cubicBezTo>
                    <a:pt x="234" y="55"/>
                    <a:pt x="232" y="54"/>
                    <a:pt x="231" y="52"/>
                  </a:cubicBezTo>
                  <a:close/>
                  <a:moveTo>
                    <a:pt x="613" y="54"/>
                  </a:moveTo>
                  <a:cubicBezTo>
                    <a:pt x="610" y="53"/>
                    <a:pt x="610" y="50"/>
                    <a:pt x="611" y="48"/>
                  </a:cubicBezTo>
                  <a:cubicBezTo>
                    <a:pt x="611" y="48"/>
                    <a:pt x="611" y="48"/>
                    <a:pt x="611" y="48"/>
                  </a:cubicBezTo>
                  <a:cubicBezTo>
                    <a:pt x="612" y="45"/>
                    <a:pt x="615" y="44"/>
                    <a:pt x="617" y="45"/>
                  </a:cubicBezTo>
                  <a:cubicBezTo>
                    <a:pt x="617" y="45"/>
                    <a:pt x="617" y="45"/>
                    <a:pt x="617" y="45"/>
                  </a:cubicBezTo>
                  <a:cubicBezTo>
                    <a:pt x="620" y="47"/>
                    <a:pt x="621" y="50"/>
                    <a:pt x="620" y="52"/>
                  </a:cubicBezTo>
                  <a:cubicBezTo>
                    <a:pt x="620" y="52"/>
                    <a:pt x="620" y="52"/>
                    <a:pt x="620" y="52"/>
                  </a:cubicBezTo>
                  <a:cubicBezTo>
                    <a:pt x="619" y="54"/>
                    <a:pt x="617" y="55"/>
                    <a:pt x="615" y="55"/>
                  </a:cubicBezTo>
                  <a:cubicBezTo>
                    <a:pt x="615" y="55"/>
                    <a:pt x="615" y="55"/>
                    <a:pt x="615" y="55"/>
                  </a:cubicBezTo>
                  <a:cubicBezTo>
                    <a:pt x="614" y="55"/>
                    <a:pt x="614" y="55"/>
                    <a:pt x="613" y="54"/>
                  </a:cubicBezTo>
                  <a:close/>
                  <a:moveTo>
                    <a:pt x="257" y="40"/>
                  </a:moveTo>
                  <a:cubicBezTo>
                    <a:pt x="256" y="38"/>
                    <a:pt x="257" y="35"/>
                    <a:pt x="259" y="34"/>
                  </a:cubicBezTo>
                  <a:cubicBezTo>
                    <a:pt x="259" y="34"/>
                    <a:pt x="259" y="34"/>
                    <a:pt x="259" y="34"/>
                  </a:cubicBezTo>
                  <a:cubicBezTo>
                    <a:pt x="262" y="33"/>
                    <a:pt x="265" y="34"/>
                    <a:pt x="266" y="36"/>
                  </a:cubicBezTo>
                  <a:cubicBezTo>
                    <a:pt x="266" y="36"/>
                    <a:pt x="266" y="36"/>
                    <a:pt x="266" y="36"/>
                  </a:cubicBezTo>
                  <a:cubicBezTo>
                    <a:pt x="267" y="39"/>
                    <a:pt x="266" y="42"/>
                    <a:pt x="263" y="43"/>
                  </a:cubicBezTo>
                  <a:cubicBezTo>
                    <a:pt x="263" y="43"/>
                    <a:pt x="263" y="43"/>
                    <a:pt x="263" y="43"/>
                  </a:cubicBezTo>
                  <a:cubicBezTo>
                    <a:pt x="263" y="43"/>
                    <a:pt x="262" y="43"/>
                    <a:pt x="261" y="43"/>
                  </a:cubicBezTo>
                  <a:cubicBezTo>
                    <a:pt x="261" y="43"/>
                    <a:pt x="261" y="43"/>
                    <a:pt x="261" y="43"/>
                  </a:cubicBezTo>
                  <a:cubicBezTo>
                    <a:pt x="259" y="43"/>
                    <a:pt x="257" y="42"/>
                    <a:pt x="257" y="40"/>
                  </a:cubicBezTo>
                  <a:close/>
                  <a:moveTo>
                    <a:pt x="588" y="43"/>
                  </a:moveTo>
                  <a:cubicBezTo>
                    <a:pt x="585" y="41"/>
                    <a:pt x="584" y="39"/>
                    <a:pt x="585" y="36"/>
                  </a:cubicBezTo>
                  <a:cubicBezTo>
                    <a:pt x="585" y="36"/>
                    <a:pt x="585" y="36"/>
                    <a:pt x="585" y="36"/>
                  </a:cubicBezTo>
                  <a:cubicBezTo>
                    <a:pt x="586" y="33"/>
                    <a:pt x="589" y="32"/>
                    <a:pt x="592" y="33"/>
                  </a:cubicBezTo>
                  <a:cubicBezTo>
                    <a:pt x="592" y="33"/>
                    <a:pt x="592" y="33"/>
                    <a:pt x="592" y="33"/>
                  </a:cubicBezTo>
                  <a:cubicBezTo>
                    <a:pt x="594" y="34"/>
                    <a:pt x="595" y="37"/>
                    <a:pt x="594" y="40"/>
                  </a:cubicBezTo>
                  <a:cubicBezTo>
                    <a:pt x="594" y="40"/>
                    <a:pt x="594" y="40"/>
                    <a:pt x="594" y="40"/>
                  </a:cubicBezTo>
                  <a:cubicBezTo>
                    <a:pt x="593" y="42"/>
                    <a:pt x="592" y="43"/>
                    <a:pt x="590" y="43"/>
                  </a:cubicBezTo>
                  <a:cubicBezTo>
                    <a:pt x="590" y="43"/>
                    <a:pt x="590" y="43"/>
                    <a:pt x="590" y="43"/>
                  </a:cubicBezTo>
                  <a:cubicBezTo>
                    <a:pt x="589" y="43"/>
                    <a:pt x="588" y="43"/>
                    <a:pt x="588" y="43"/>
                  </a:cubicBezTo>
                  <a:close/>
                  <a:moveTo>
                    <a:pt x="283" y="30"/>
                  </a:moveTo>
                  <a:cubicBezTo>
                    <a:pt x="282" y="27"/>
                    <a:pt x="283" y="24"/>
                    <a:pt x="286" y="23"/>
                  </a:cubicBezTo>
                  <a:cubicBezTo>
                    <a:pt x="286" y="23"/>
                    <a:pt x="286" y="23"/>
                    <a:pt x="286" y="23"/>
                  </a:cubicBezTo>
                  <a:cubicBezTo>
                    <a:pt x="288" y="23"/>
                    <a:pt x="291" y="24"/>
                    <a:pt x="292" y="27"/>
                  </a:cubicBezTo>
                  <a:cubicBezTo>
                    <a:pt x="292" y="27"/>
                    <a:pt x="292" y="27"/>
                    <a:pt x="292" y="27"/>
                  </a:cubicBezTo>
                  <a:cubicBezTo>
                    <a:pt x="293" y="29"/>
                    <a:pt x="292" y="32"/>
                    <a:pt x="289" y="33"/>
                  </a:cubicBezTo>
                  <a:cubicBezTo>
                    <a:pt x="289" y="33"/>
                    <a:pt x="289" y="33"/>
                    <a:pt x="289" y="33"/>
                  </a:cubicBezTo>
                  <a:cubicBezTo>
                    <a:pt x="289" y="33"/>
                    <a:pt x="288" y="33"/>
                    <a:pt x="287" y="33"/>
                  </a:cubicBezTo>
                  <a:cubicBezTo>
                    <a:pt x="287" y="33"/>
                    <a:pt x="287" y="33"/>
                    <a:pt x="287" y="33"/>
                  </a:cubicBezTo>
                  <a:cubicBezTo>
                    <a:pt x="285" y="33"/>
                    <a:pt x="283" y="32"/>
                    <a:pt x="283" y="30"/>
                  </a:cubicBezTo>
                  <a:close/>
                  <a:moveTo>
                    <a:pt x="562" y="33"/>
                  </a:moveTo>
                  <a:cubicBezTo>
                    <a:pt x="559" y="32"/>
                    <a:pt x="558" y="29"/>
                    <a:pt x="559" y="26"/>
                  </a:cubicBezTo>
                  <a:cubicBezTo>
                    <a:pt x="559" y="26"/>
                    <a:pt x="559" y="26"/>
                    <a:pt x="559" y="26"/>
                  </a:cubicBezTo>
                  <a:cubicBezTo>
                    <a:pt x="560" y="24"/>
                    <a:pt x="562" y="22"/>
                    <a:pt x="565" y="23"/>
                  </a:cubicBezTo>
                  <a:cubicBezTo>
                    <a:pt x="565" y="23"/>
                    <a:pt x="565" y="23"/>
                    <a:pt x="565" y="23"/>
                  </a:cubicBezTo>
                  <a:cubicBezTo>
                    <a:pt x="568" y="24"/>
                    <a:pt x="569" y="27"/>
                    <a:pt x="568" y="29"/>
                  </a:cubicBezTo>
                  <a:cubicBezTo>
                    <a:pt x="568" y="29"/>
                    <a:pt x="568" y="29"/>
                    <a:pt x="568" y="29"/>
                  </a:cubicBezTo>
                  <a:cubicBezTo>
                    <a:pt x="567" y="32"/>
                    <a:pt x="565" y="33"/>
                    <a:pt x="563" y="33"/>
                  </a:cubicBezTo>
                  <a:cubicBezTo>
                    <a:pt x="563" y="33"/>
                    <a:pt x="563" y="33"/>
                    <a:pt x="563" y="33"/>
                  </a:cubicBezTo>
                  <a:cubicBezTo>
                    <a:pt x="563" y="33"/>
                    <a:pt x="562" y="33"/>
                    <a:pt x="562" y="33"/>
                  </a:cubicBezTo>
                  <a:close/>
                  <a:moveTo>
                    <a:pt x="309" y="21"/>
                  </a:moveTo>
                  <a:cubicBezTo>
                    <a:pt x="309" y="18"/>
                    <a:pt x="310" y="16"/>
                    <a:pt x="313" y="15"/>
                  </a:cubicBezTo>
                  <a:cubicBezTo>
                    <a:pt x="313" y="15"/>
                    <a:pt x="313" y="15"/>
                    <a:pt x="313" y="15"/>
                  </a:cubicBezTo>
                  <a:cubicBezTo>
                    <a:pt x="313" y="15"/>
                    <a:pt x="313" y="15"/>
                    <a:pt x="313" y="15"/>
                  </a:cubicBezTo>
                  <a:cubicBezTo>
                    <a:pt x="313" y="15"/>
                    <a:pt x="313" y="15"/>
                    <a:pt x="313" y="15"/>
                  </a:cubicBezTo>
                  <a:cubicBezTo>
                    <a:pt x="316" y="14"/>
                    <a:pt x="318" y="16"/>
                    <a:pt x="319" y="18"/>
                  </a:cubicBezTo>
                  <a:cubicBezTo>
                    <a:pt x="319" y="18"/>
                    <a:pt x="319" y="18"/>
                    <a:pt x="319" y="18"/>
                  </a:cubicBezTo>
                  <a:cubicBezTo>
                    <a:pt x="320" y="21"/>
                    <a:pt x="318" y="24"/>
                    <a:pt x="316" y="25"/>
                  </a:cubicBezTo>
                  <a:cubicBezTo>
                    <a:pt x="316" y="25"/>
                    <a:pt x="316" y="25"/>
                    <a:pt x="316" y="25"/>
                  </a:cubicBezTo>
                  <a:cubicBezTo>
                    <a:pt x="315" y="25"/>
                    <a:pt x="315" y="25"/>
                    <a:pt x="314" y="25"/>
                  </a:cubicBezTo>
                  <a:cubicBezTo>
                    <a:pt x="314" y="25"/>
                    <a:pt x="314" y="25"/>
                    <a:pt x="314" y="25"/>
                  </a:cubicBezTo>
                  <a:cubicBezTo>
                    <a:pt x="312" y="25"/>
                    <a:pt x="310" y="23"/>
                    <a:pt x="309" y="21"/>
                  </a:cubicBezTo>
                  <a:close/>
                  <a:moveTo>
                    <a:pt x="535" y="24"/>
                  </a:moveTo>
                  <a:cubicBezTo>
                    <a:pt x="533" y="24"/>
                    <a:pt x="531" y="21"/>
                    <a:pt x="532" y="18"/>
                  </a:cubicBezTo>
                  <a:cubicBezTo>
                    <a:pt x="532" y="18"/>
                    <a:pt x="532" y="18"/>
                    <a:pt x="532" y="18"/>
                  </a:cubicBezTo>
                  <a:cubicBezTo>
                    <a:pt x="532" y="16"/>
                    <a:pt x="535" y="14"/>
                    <a:pt x="538" y="15"/>
                  </a:cubicBezTo>
                  <a:cubicBezTo>
                    <a:pt x="538" y="15"/>
                    <a:pt x="538" y="15"/>
                    <a:pt x="538" y="15"/>
                  </a:cubicBezTo>
                  <a:cubicBezTo>
                    <a:pt x="541" y="15"/>
                    <a:pt x="542" y="18"/>
                    <a:pt x="541" y="21"/>
                  </a:cubicBezTo>
                  <a:cubicBezTo>
                    <a:pt x="541" y="21"/>
                    <a:pt x="541" y="21"/>
                    <a:pt x="541" y="21"/>
                  </a:cubicBezTo>
                  <a:cubicBezTo>
                    <a:pt x="541" y="23"/>
                    <a:pt x="539" y="25"/>
                    <a:pt x="537" y="25"/>
                  </a:cubicBezTo>
                  <a:cubicBezTo>
                    <a:pt x="537" y="25"/>
                    <a:pt x="537" y="25"/>
                    <a:pt x="537" y="25"/>
                  </a:cubicBezTo>
                  <a:cubicBezTo>
                    <a:pt x="536" y="25"/>
                    <a:pt x="536" y="24"/>
                    <a:pt x="535" y="24"/>
                  </a:cubicBezTo>
                  <a:close/>
                  <a:moveTo>
                    <a:pt x="337" y="14"/>
                  </a:moveTo>
                  <a:cubicBezTo>
                    <a:pt x="336" y="12"/>
                    <a:pt x="338" y="9"/>
                    <a:pt x="341" y="8"/>
                  </a:cubicBezTo>
                  <a:cubicBezTo>
                    <a:pt x="341" y="8"/>
                    <a:pt x="341" y="8"/>
                    <a:pt x="341" y="8"/>
                  </a:cubicBezTo>
                  <a:cubicBezTo>
                    <a:pt x="343" y="8"/>
                    <a:pt x="346" y="10"/>
                    <a:pt x="346" y="12"/>
                  </a:cubicBezTo>
                  <a:cubicBezTo>
                    <a:pt x="346" y="12"/>
                    <a:pt x="346" y="12"/>
                    <a:pt x="346" y="12"/>
                  </a:cubicBezTo>
                  <a:cubicBezTo>
                    <a:pt x="347" y="15"/>
                    <a:pt x="345" y="18"/>
                    <a:pt x="343" y="18"/>
                  </a:cubicBezTo>
                  <a:cubicBezTo>
                    <a:pt x="343" y="18"/>
                    <a:pt x="343" y="18"/>
                    <a:pt x="343" y="18"/>
                  </a:cubicBezTo>
                  <a:cubicBezTo>
                    <a:pt x="342" y="18"/>
                    <a:pt x="342" y="18"/>
                    <a:pt x="342" y="18"/>
                  </a:cubicBezTo>
                  <a:cubicBezTo>
                    <a:pt x="342" y="18"/>
                    <a:pt x="342" y="18"/>
                    <a:pt x="342" y="18"/>
                  </a:cubicBezTo>
                  <a:cubicBezTo>
                    <a:pt x="339" y="18"/>
                    <a:pt x="337" y="17"/>
                    <a:pt x="337" y="14"/>
                  </a:cubicBezTo>
                  <a:close/>
                  <a:moveTo>
                    <a:pt x="508" y="18"/>
                  </a:moveTo>
                  <a:cubicBezTo>
                    <a:pt x="505" y="17"/>
                    <a:pt x="504" y="15"/>
                    <a:pt x="504" y="12"/>
                  </a:cubicBezTo>
                  <a:cubicBezTo>
                    <a:pt x="504" y="12"/>
                    <a:pt x="504" y="12"/>
                    <a:pt x="504" y="12"/>
                  </a:cubicBezTo>
                  <a:cubicBezTo>
                    <a:pt x="505" y="9"/>
                    <a:pt x="507" y="8"/>
                    <a:pt x="510" y="8"/>
                  </a:cubicBezTo>
                  <a:cubicBezTo>
                    <a:pt x="510" y="8"/>
                    <a:pt x="510" y="8"/>
                    <a:pt x="510" y="8"/>
                  </a:cubicBezTo>
                  <a:cubicBezTo>
                    <a:pt x="513" y="9"/>
                    <a:pt x="515" y="11"/>
                    <a:pt x="514" y="14"/>
                  </a:cubicBezTo>
                  <a:cubicBezTo>
                    <a:pt x="514" y="14"/>
                    <a:pt x="514" y="14"/>
                    <a:pt x="514" y="14"/>
                  </a:cubicBezTo>
                  <a:cubicBezTo>
                    <a:pt x="514" y="16"/>
                    <a:pt x="512" y="18"/>
                    <a:pt x="509" y="18"/>
                  </a:cubicBezTo>
                  <a:cubicBezTo>
                    <a:pt x="509" y="18"/>
                    <a:pt x="509" y="18"/>
                    <a:pt x="509" y="18"/>
                  </a:cubicBezTo>
                  <a:cubicBezTo>
                    <a:pt x="509" y="18"/>
                    <a:pt x="509" y="18"/>
                    <a:pt x="508" y="18"/>
                  </a:cubicBezTo>
                  <a:close/>
                  <a:moveTo>
                    <a:pt x="364" y="9"/>
                  </a:moveTo>
                  <a:cubicBezTo>
                    <a:pt x="364" y="6"/>
                    <a:pt x="366" y="4"/>
                    <a:pt x="369" y="4"/>
                  </a:cubicBezTo>
                  <a:cubicBezTo>
                    <a:pt x="369" y="4"/>
                    <a:pt x="369" y="4"/>
                    <a:pt x="369" y="4"/>
                  </a:cubicBezTo>
                  <a:cubicBezTo>
                    <a:pt x="371" y="3"/>
                    <a:pt x="374" y="5"/>
                    <a:pt x="374" y="8"/>
                  </a:cubicBezTo>
                  <a:cubicBezTo>
                    <a:pt x="374" y="8"/>
                    <a:pt x="374" y="8"/>
                    <a:pt x="374" y="8"/>
                  </a:cubicBezTo>
                  <a:cubicBezTo>
                    <a:pt x="375" y="11"/>
                    <a:pt x="373" y="13"/>
                    <a:pt x="370" y="14"/>
                  </a:cubicBezTo>
                  <a:cubicBezTo>
                    <a:pt x="370" y="14"/>
                    <a:pt x="370" y="14"/>
                    <a:pt x="370" y="14"/>
                  </a:cubicBezTo>
                  <a:cubicBezTo>
                    <a:pt x="370" y="14"/>
                    <a:pt x="370" y="14"/>
                    <a:pt x="369" y="14"/>
                  </a:cubicBezTo>
                  <a:cubicBezTo>
                    <a:pt x="369" y="14"/>
                    <a:pt x="369" y="14"/>
                    <a:pt x="369" y="14"/>
                  </a:cubicBezTo>
                  <a:cubicBezTo>
                    <a:pt x="367" y="14"/>
                    <a:pt x="365" y="12"/>
                    <a:pt x="364" y="9"/>
                  </a:cubicBezTo>
                  <a:close/>
                  <a:moveTo>
                    <a:pt x="481" y="13"/>
                  </a:moveTo>
                  <a:cubicBezTo>
                    <a:pt x="478" y="13"/>
                    <a:pt x="476" y="11"/>
                    <a:pt x="477" y="8"/>
                  </a:cubicBezTo>
                  <a:cubicBezTo>
                    <a:pt x="477" y="8"/>
                    <a:pt x="477" y="8"/>
                    <a:pt x="477" y="8"/>
                  </a:cubicBezTo>
                  <a:cubicBezTo>
                    <a:pt x="477" y="5"/>
                    <a:pt x="479" y="3"/>
                    <a:pt x="482" y="3"/>
                  </a:cubicBezTo>
                  <a:cubicBezTo>
                    <a:pt x="482" y="3"/>
                    <a:pt x="482" y="3"/>
                    <a:pt x="482" y="3"/>
                  </a:cubicBezTo>
                  <a:cubicBezTo>
                    <a:pt x="485" y="4"/>
                    <a:pt x="487" y="6"/>
                    <a:pt x="486" y="9"/>
                  </a:cubicBezTo>
                  <a:cubicBezTo>
                    <a:pt x="486" y="9"/>
                    <a:pt x="486" y="9"/>
                    <a:pt x="486" y="9"/>
                  </a:cubicBezTo>
                  <a:cubicBezTo>
                    <a:pt x="486" y="12"/>
                    <a:pt x="484" y="13"/>
                    <a:pt x="481" y="13"/>
                  </a:cubicBezTo>
                  <a:cubicBezTo>
                    <a:pt x="481" y="13"/>
                    <a:pt x="481" y="13"/>
                    <a:pt x="481" y="13"/>
                  </a:cubicBezTo>
                  <a:cubicBezTo>
                    <a:pt x="481" y="13"/>
                    <a:pt x="481" y="13"/>
                    <a:pt x="481" y="13"/>
                  </a:cubicBezTo>
                  <a:close/>
                  <a:moveTo>
                    <a:pt x="392" y="6"/>
                  </a:moveTo>
                  <a:cubicBezTo>
                    <a:pt x="392" y="3"/>
                    <a:pt x="394" y="1"/>
                    <a:pt x="397" y="1"/>
                  </a:cubicBezTo>
                  <a:cubicBezTo>
                    <a:pt x="397" y="1"/>
                    <a:pt x="397" y="1"/>
                    <a:pt x="397" y="1"/>
                  </a:cubicBezTo>
                  <a:cubicBezTo>
                    <a:pt x="400" y="1"/>
                    <a:pt x="402" y="3"/>
                    <a:pt x="402" y="5"/>
                  </a:cubicBezTo>
                  <a:cubicBezTo>
                    <a:pt x="402" y="5"/>
                    <a:pt x="402" y="5"/>
                    <a:pt x="402" y="5"/>
                  </a:cubicBezTo>
                  <a:cubicBezTo>
                    <a:pt x="402" y="8"/>
                    <a:pt x="400" y="11"/>
                    <a:pt x="398" y="11"/>
                  </a:cubicBezTo>
                  <a:cubicBezTo>
                    <a:pt x="398" y="11"/>
                    <a:pt x="398" y="11"/>
                    <a:pt x="398" y="11"/>
                  </a:cubicBezTo>
                  <a:cubicBezTo>
                    <a:pt x="398" y="11"/>
                    <a:pt x="397" y="11"/>
                    <a:pt x="397" y="11"/>
                  </a:cubicBezTo>
                  <a:cubicBezTo>
                    <a:pt x="397" y="11"/>
                    <a:pt x="397" y="11"/>
                    <a:pt x="397" y="11"/>
                  </a:cubicBezTo>
                  <a:cubicBezTo>
                    <a:pt x="395" y="11"/>
                    <a:pt x="392" y="9"/>
                    <a:pt x="392" y="6"/>
                  </a:cubicBezTo>
                  <a:close/>
                  <a:moveTo>
                    <a:pt x="453" y="11"/>
                  </a:moveTo>
                  <a:cubicBezTo>
                    <a:pt x="450" y="10"/>
                    <a:pt x="448" y="8"/>
                    <a:pt x="448" y="5"/>
                  </a:cubicBezTo>
                  <a:cubicBezTo>
                    <a:pt x="448" y="5"/>
                    <a:pt x="448" y="5"/>
                    <a:pt x="448" y="5"/>
                  </a:cubicBezTo>
                  <a:cubicBezTo>
                    <a:pt x="449" y="3"/>
                    <a:pt x="451" y="0"/>
                    <a:pt x="454" y="1"/>
                  </a:cubicBezTo>
                  <a:cubicBezTo>
                    <a:pt x="454" y="1"/>
                    <a:pt x="454" y="1"/>
                    <a:pt x="454" y="1"/>
                  </a:cubicBezTo>
                  <a:cubicBezTo>
                    <a:pt x="457" y="1"/>
                    <a:pt x="459" y="3"/>
                    <a:pt x="458" y="6"/>
                  </a:cubicBezTo>
                  <a:cubicBezTo>
                    <a:pt x="458" y="6"/>
                    <a:pt x="458" y="6"/>
                    <a:pt x="458" y="6"/>
                  </a:cubicBezTo>
                  <a:cubicBezTo>
                    <a:pt x="458" y="9"/>
                    <a:pt x="456" y="11"/>
                    <a:pt x="453" y="11"/>
                  </a:cubicBezTo>
                  <a:cubicBezTo>
                    <a:pt x="453" y="11"/>
                    <a:pt x="453" y="11"/>
                    <a:pt x="453" y="11"/>
                  </a:cubicBezTo>
                  <a:cubicBezTo>
                    <a:pt x="453" y="11"/>
                    <a:pt x="453" y="11"/>
                    <a:pt x="453" y="11"/>
                  </a:cubicBezTo>
                  <a:close/>
                  <a:moveTo>
                    <a:pt x="420" y="5"/>
                  </a:moveTo>
                  <a:cubicBezTo>
                    <a:pt x="420" y="2"/>
                    <a:pt x="423" y="0"/>
                    <a:pt x="425" y="0"/>
                  </a:cubicBezTo>
                  <a:cubicBezTo>
                    <a:pt x="425" y="0"/>
                    <a:pt x="425" y="0"/>
                    <a:pt x="425" y="0"/>
                  </a:cubicBezTo>
                  <a:cubicBezTo>
                    <a:pt x="428" y="0"/>
                    <a:pt x="430" y="2"/>
                    <a:pt x="430" y="5"/>
                  </a:cubicBezTo>
                  <a:cubicBezTo>
                    <a:pt x="430" y="5"/>
                    <a:pt x="430" y="5"/>
                    <a:pt x="430" y="5"/>
                  </a:cubicBezTo>
                  <a:cubicBezTo>
                    <a:pt x="430" y="8"/>
                    <a:pt x="428" y="10"/>
                    <a:pt x="425" y="10"/>
                  </a:cubicBezTo>
                  <a:cubicBezTo>
                    <a:pt x="425" y="10"/>
                    <a:pt x="425" y="10"/>
                    <a:pt x="425" y="10"/>
                  </a:cubicBezTo>
                  <a:cubicBezTo>
                    <a:pt x="423" y="10"/>
                    <a:pt x="420" y="8"/>
                    <a:pt x="420" y="5"/>
                  </a:cubicBez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ru-RU" sz="1350">
                <a:solidFill>
                  <a:prstClr val="black"/>
                </a:solidFill>
                <a:latin typeface="Calibri" panose="020F0502020204030204"/>
              </a:endParaRPr>
            </a:p>
          </p:txBody>
        </p:sp>
        <p:cxnSp>
          <p:nvCxnSpPr>
            <p:cNvPr id="8" name="Straight Connector 7">
              <a:extLst>
                <a:ext uri="{FF2B5EF4-FFF2-40B4-BE49-F238E27FC236}">
                  <a16:creationId xmlns:a16="http://schemas.microsoft.com/office/drawing/2014/main" id="{F172252D-2858-1906-089D-5EF5DC78E796}"/>
                </a:ext>
              </a:extLst>
            </p:cNvPr>
            <p:cNvCxnSpPr>
              <a:cxnSpLocks/>
            </p:cNvCxnSpPr>
            <p:nvPr/>
          </p:nvCxnSpPr>
          <p:spPr>
            <a:xfrm rot="5400000" flipV="1">
              <a:off x="3528565" y="3501513"/>
              <a:ext cx="371087" cy="562189"/>
            </a:xfrm>
            <a:prstGeom prst="line">
              <a:avLst/>
            </a:prstGeom>
            <a:ln w="12700">
              <a:solidFill>
                <a:schemeClr val="bg1">
                  <a:lumMod val="6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5E1256-8985-336C-CBD9-201D5BA5718E}"/>
                </a:ext>
              </a:extLst>
            </p:cNvPr>
            <p:cNvSpPr txBox="1"/>
            <p:nvPr/>
          </p:nvSpPr>
          <p:spPr>
            <a:xfrm>
              <a:off x="1953321" y="2358311"/>
              <a:ext cx="1327086" cy="553998"/>
            </a:xfrm>
            <a:prstGeom prst="rect">
              <a:avLst/>
            </a:prstGeom>
            <a:noFill/>
          </p:spPr>
          <p:txBody>
            <a:bodyPr wrap="square" rtlCol="0">
              <a:spAutoFit/>
            </a:bodyPr>
            <a:lstStyle/>
            <a:p>
              <a:pPr algn="ctr" defTabSz="685800">
                <a:defRPr/>
              </a:pPr>
              <a:r>
                <a:rPr lang="en-US" sz="1500">
                  <a:solidFill>
                    <a:srgbClr val="414042"/>
                  </a:solidFill>
                  <a:latin typeface="Montserrat" pitchFamily="2" charset="0"/>
                </a:rPr>
                <a:t>Preliminary Calculation</a:t>
              </a:r>
              <a:endParaRPr lang="ru-RU" sz="1500">
                <a:solidFill>
                  <a:srgbClr val="414042"/>
                </a:solidFill>
                <a:latin typeface="Montserrat" pitchFamily="2" charset="0"/>
              </a:endParaRPr>
            </a:p>
          </p:txBody>
        </p:sp>
        <p:cxnSp>
          <p:nvCxnSpPr>
            <p:cNvPr id="10" name="Straight Connector 9">
              <a:extLst>
                <a:ext uri="{FF2B5EF4-FFF2-40B4-BE49-F238E27FC236}">
                  <a16:creationId xmlns:a16="http://schemas.microsoft.com/office/drawing/2014/main" id="{12C61DDC-7B34-769D-4E91-4735B857A4BD}"/>
                </a:ext>
              </a:extLst>
            </p:cNvPr>
            <p:cNvCxnSpPr>
              <a:cxnSpLocks/>
            </p:cNvCxnSpPr>
            <p:nvPr/>
          </p:nvCxnSpPr>
          <p:spPr>
            <a:xfrm flipV="1">
              <a:off x="3482293" y="1458174"/>
              <a:ext cx="526523" cy="396253"/>
            </a:xfrm>
            <a:prstGeom prst="line">
              <a:avLst/>
            </a:prstGeom>
            <a:ln w="12700">
              <a:solidFill>
                <a:schemeClr val="bg1">
                  <a:lumMod val="6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1BE1F0-E604-09C5-87C6-FFAAA50FC762}"/>
                </a:ext>
              </a:extLst>
            </p:cNvPr>
            <p:cNvCxnSpPr>
              <a:cxnSpLocks/>
            </p:cNvCxnSpPr>
            <p:nvPr/>
          </p:nvCxnSpPr>
          <p:spPr>
            <a:xfrm rot="5400000" flipV="1">
              <a:off x="4034941" y="2789214"/>
              <a:ext cx="206476" cy="734180"/>
            </a:xfrm>
            <a:prstGeom prst="line">
              <a:avLst/>
            </a:prstGeom>
            <a:ln w="12700">
              <a:solidFill>
                <a:schemeClr val="bg1">
                  <a:lumMod val="6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41A68D-3A1E-5C0D-2B08-03E249634722}"/>
                </a:ext>
              </a:extLst>
            </p:cNvPr>
            <p:cNvCxnSpPr>
              <a:cxnSpLocks/>
              <a:stCxn id="7" idx="35"/>
            </p:cNvCxnSpPr>
            <p:nvPr/>
          </p:nvCxnSpPr>
          <p:spPr>
            <a:xfrm rot="5400000" flipH="1" flipV="1">
              <a:off x="4081720" y="1950634"/>
              <a:ext cx="155885" cy="754790"/>
            </a:xfrm>
            <a:prstGeom prst="line">
              <a:avLst/>
            </a:prstGeom>
            <a:ln w="12700">
              <a:solidFill>
                <a:schemeClr val="bg1">
                  <a:lumMod val="6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41D0746-E12B-09CC-2E8C-5BDDA26560CE}"/>
                </a:ext>
              </a:extLst>
            </p:cNvPr>
            <p:cNvSpPr/>
            <p:nvPr/>
          </p:nvSpPr>
          <p:spPr>
            <a:xfrm>
              <a:off x="4793887" y="2966061"/>
              <a:ext cx="806061" cy="780889"/>
            </a:xfrm>
            <a:prstGeom prst="ellipse">
              <a:avLst/>
            </a:prstGeom>
            <a:solidFill>
              <a:srgbClr val="00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Calibri" panose="020F0502020204030204"/>
              </a:endParaRPr>
            </a:p>
          </p:txBody>
        </p:sp>
        <p:sp>
          <p:nvSpPr>
            <p:cNvPr id="20" name="Oval 19">
              <a:extLst>
                <a:ext uri="{FF2B5EF4-FFF2-40B4-BE49-F238E27FC236}">
                  <a16:creationId xmlns:a16="http://schemas.microsoft.com/office/drawing/2014/main" id="{77C4C2E4-C9FF-2E7F-AEB5-7B3B8A23454D}"/>
                </a:ext>
              </a:extLst>
            </p:cNvPr>
            <p:cNvSpPr/>
            <p:nvPr/>
          </p:nvSpPr>
          <p:spPr>
            <a:xfrm>
              <a:off x="4102238" y="759440"/>
              <a:ext cx="806061" cy="780889"/>
            </a:xfrm>
            <a:prstGeom prst="ellipse">
              <a:avLst/>
            </a:prstGeom>
            <a:solidFill>
              <a:srgbClr val="00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Montserrat" pitchFamily="2" charset="77"/>
              </a:endParaRPr>
            </a:p>
          </p:txBody>
        </p:sp>
        <p:sp>
          <p:nvSpPr>
            <p:cNvPr id="21" name="Oval 20">
              <a:extLst>
                <a:ext uri="{FF2B5EF4-FFF2-40B4-BE49-F238E27FC236}">
                  <a16:creationId xmlns:a16="http://schemas.microsoft.com/office/drawing/2014/main" id="{68F7E7F3-F1DA-9409-6F64-81BC1B513872}"/>
                </a:ext>
              </a:extLst>
            </p:cNvPr>
            <p:cNvSpPr/>
            <p:nvPr/>
          </p:nvSpPr>
          <p:spPr>
            <a:xfrm>
              <a:off x="4793887" y="1823643"/>
              <a:ext cx="806061" cy="780889"/>
            </a:xfrm>
            <a:prstGeom prst="ellipse">
              <a:avLst/>
            </a:prstGeom>
            <a:solidFill>
              <a:srgbClr val="00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Calibri" panose="020F0502020204030204"/>
              </a:endParaRPr>
            </a:p>
          </p:txBody>
        </p:sp>
        <p:sp>
          <p:nvSpPr>
            <p:cNvPr id="22" name="Oval 21">
              <a:extLst>
                <a:ext uri="{FF2B5EF4-FFF2-40B4-BE49-F238E27FC236}">
                  <a16:creationId xmlns:a16="http://schemas.microsoft.com/office/drawing/2014/main" id="{7D645A52-019E-BF0B-559B-DD4A18983D35}"/>
                </a:ext>
              </a:extLst>
            </p:cNvPr>
            <p:cNvSpPr/>
            <p:nvPr/>
          </p:nvSpPr>
          <p:spPr>
            <a:xfrm>
              <a:off x="4113674" y="3906636"/>
              <a:ext cx="806061" cy="780889"/>
            </a:xfrm>
            <a:prstGeom prst="ellipse">
              <a:avLst/>
            </a:prstGeom>
            <a:solidFill>
              <a:srgbClr val="00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Calibri" panose="020F0502020204030204"/>
              </a:endParaRPr>
            </a:p>
          </p:txBody>
        </p:sp>
        <p:sp>
          <p:nvSpPr>
            <p:cNvPr id="23" name="TextBox 22">
              <a:extLst>
                <a:ext uri="{FF2B5EF4-FFF2-40B4-BE49-F238E27FC236}">
                  <a16:creationId xmlns:a16="http://schemas.microsoft.com/office/drawing/2014/main" id="{45982FA0-6F0E-5BC9-28CC-D257FF984793}"/>
                </a:ext>
              </a:extLst>
            </p:cNvPr>
            <p:cNvSpPr txBox="1"/>
            <p:nvPr/>
          </p:nvSpPr>
          <p:spPr>
            <a:xfrm>
              <a:off x="5138119" y="673344"/>
              <a:ext cx="1779637" cy="969496"/>
            </a:xfrm>
            <a:prstGeom prst="rect">
              <a:avLst/>
            </a:prstGeom>
            <a:noFill/>
          </p:spPr>
          <p:txBody>
            <a:bodyPr wrap="square" lIns="0" rIns="0" rtlCol="0" anchor="t">
              <a:spAutoFit/>
            </a:bodyPr>
            <a:lstStyle/>
            <a:p>
              <a:pPr>
                <a:spcAft>
                  <a:spcPts val="600"/>
                </a:spcAft>
              </a:pPr>
              <a:r>
                <a:rPr lang="en-US" sz="1000" b="1" noProof="1">
                  <a:latin typeface="Montserrat" pitchFamily="2" charset="0"/>
                </a:rPr>
                <a:t>Actual Fringe Benefit Costs</a:t>
              </a:r>
              <a:endParaRPr lang="en-US" sz="800" b="1" noProof="1">
                <a:latin typeface="Montserrat" pitchFamily="2" charset="0"/>
              </a:endParaRPr>
            </a:p>
            <a:p>
              <a:r>
                <a:rPr lang="en-US" sz="800" noProof="1">
                  <a:solidFill>
                    <a:schemeClr val="tx2"/>
                  </a:solidFill>
                  <a:latin typeface="Montserrat" pitchFamily="2" charset="0"/>
                </a:rPr>
                <a:t>Base year actual fringe benefit costs by fringe benefits sub-pool and by employee category, if available</a:t>
              </a:r>
            </a:p>
          </p:txBody>
        </p:sp>
        <p:sp>
          <p:nvSpPr>
            <p:cNvPr id="24" name="TextBox 23">
              <a:extLst>
                <a:ext uri="{FF2B5EF4-FFF2-40B4-BE49-F238E27FC236}">
                  <a16:creationId xmlns:a16="http://schemas.microsoft.com/office/drawing/2014/main" id="{6352E5AC-4EEF-E849-8896-0B7C992907AB}"/>
                </a:ext>
              </a:extLst>
            </p:cNvPr>
            <p:cNvSpPr txBox="1"/>
            <p:nvPr/>
          </p:nvSpPr>
          <p:spPr>
            <a:xfrm>
              <a:off x="5818339" y="1819702"/>
              <a:ext cx="1779637" cy="569387"/>
            </a:xfrm>
            <a:prstGeom prst="rect">
              <a:avLst/>
            </a:prstGeom>
            <a:noFill/>
          </p:spPr>
          <p:txBody>
            <a:bodyPr wrap="square" lIns="0" rIns="0" rtlCol="0" anchor="t">
              <a:spAutoFit/>
            </a:bodyPr>
            <a:lstStyle/>
            <a:p>
              <a:pPr>
                <a:spcAft>
                  <a:spcPts val="600"/>
                </a:spcAft>
              </a:pPr>
              <a:r>
                <a:rPr lang="en-US" sz="1000" b="1" noProof="1">
                  <a:latin typeface="Montserrat" pitchFamily="2" charset="0"/>
                </a:rPr>
                <a:t>Actual Salary &amp; Wages</a:t>
              </a:r>
              <a:endParaRPr lang="en-US" sz="800" b="1" noProof="1">
                <a:latin typeface="Montserrat" pitchFamily="2" charset="0"/>
              </a:endParaRPr>
            </a:p>
            <a:p>
              <a:r>
                <a:rPr lang="en-US" sz="800" noProof="1">
                  <a:solidFill>
                    <a:schemeClr val="tx2"/>
                  </a:solidFill>
                  <a:latin typeface="Montserrat" pitchFamily="2" charset="0"/>
                </a:rPr>
                <a:t>Base year actual salary &amp; wages by employee group</a:t>
              </a:r>
            </a:p>
          </p:txBody>
        </p:sp>
        <p:sp>
          <p:nvSpPr>
            <p:cNvPr id="25" name="TextBox 24">
              <a:extLst>
                <a:ext uri="{FF2B5EF4-FFF2-40B4-BE49-F238E27FC236}">
                  <a16:creationId xmlns:a16="http://schemas.microsoft.com/office/drawing/2014/main" id="{2EF2083E-43C8-648B-42AF-F71FAF0937BB}"/>
                </a:ext>
              </a:extLst>
            </p:cNvPr>
            <p:cNvSpPr txBox="1"/>
            <p:nvPr/>
          </p:nvSpPr>
          <p:spPr>
            <a:xfrm>
              <a:off x="5818339" y="2966061"/>
              <a:ext cx="1779637" cy="692497"/>
            </a:xfrm>
            <a:prstGeom prst="rect">
              <a:avLst/>
            </a:prstGeom>
            <a:noFill/>
          </p:spPr>
          <p:txBody>
            <a:bodyPr wrap="square" lIns="0" rIns="0" rtlCol="0" anchor="t">
              <a:spAutoFit/>
            </a:bodyPr>
            <a:lstStyle/>
            <a:p>
              <a:pPr>
                <a:spcAft>
                  <a:spcPts val="600"/>
                </a:spcAft>
              </a:pPr>
              <a:r>
                <a:rPr lang="en-US" sz="1000" b="1" noProof="1">
                  <a:latin typeface="Montserrat" pitchFamily="2" charset="0"/>
                </a:rPr>
                <a:t>Forecoming Benefit Costs</a:t>
              </a:r>
              <a:endParaRPr lang="en-US" sz="800" b="1" noProof="1">
                <a:latin typeface="Montserrat" pitchFamily="2" charset="0"/>
              </a:endParaRPr>
            </a:p>
            <a:p>
              <a:r>
                <a:rPr lang="en-US" sz="800" noProof="1">
                  <a:solidFill>
                    <a:schemeClr val="tx2"/>
                  </a:solidFill>
                  <a:latin typeface="Montserrat" pitchFamily="2" charset="0"/>
                </a:rPr>
                <a:t>Details about forthcoming benefit costs, changes in salaries, changes in number of employees</a:t>
              </a:r>
            </a:p>
          </p:txBody>
        </p:sp>
        <p:sp>
          <p:nvSpPr>
            <p:cNvPr id="26" name="TextBox 25">
              <a:extLst>
                <a:ext uri="{FF2B5EF4-FFF2-40B4-BE49-F238E27FC236}">
                  <a16:creationId xmlns:a16="http://schemas.microsoft.com/office/drawing/2014/main" id="{DC1BD35C-5A37-7A45-0E93-8649433B6756}"/>
                </a:ext>
              </a:extLst>
            </p:cNvPr>
            <p:cNvSpPr txBox="1"/>
            <p:nvPr/>
          </p:nvSpPr>
          <p:spPr>
            <a:xfrm>
              <a:off x="5138119" y="3975558"/>
              <a:ext cx="1779637" cy="569387"/>
            </a:xfrm>
            <a:prstGeom prst="rect">
              <a:avLst/>
            </a:prstGeom>
            <a:noFill/>
          </p:spPr>
          <p:txBody>
            <a:bodyPr wrap="square" lIns="0" rIns="0" rtlCol="0" anchor="t">
              <a:spAutoFit/>
            </a:bodyPr>
            <a:lstStyle/>
            <a:p>
              <a:pPr>
                <a:spcAft>
                  <a:spcPts val="600"/>
                </a:spcAft>
              </a:pPr>
              <a:r>
                <a:rPr lang="en-US" sz="1000" b="1" noProof="1">
                  <a:latin typeface="Montserrat" pitchFamily="2" charset="0"/>
                </a:rPr>
                <a:t>Trend Analysis of S&amp;W</a:t>
              </a:r>
              <a:endParaRPr lang="en-US" sz="800" b="1" noProof="1">
                <a:latin typeface="Montserrat" pitchFamily="2" charset="0"/>
              </a:endParaRPr>
            </a:p>
            <a:p>
              <a:r>
                <a:rPr lang="en-US" sz="800" noProof="1">
                  <a:solidFill>
                    <a:schemeClr val="tx2"/>
                  </a:solidFill>
                  <a:latin typeface="Montserrat" pitchFamily="2" charset="0"/>
                </a:rPr>
                <a:t>Trend Analysis of S&amp;W by employee category</a:t>
              </a:r>
            </a:p>
          </p:txBody>
        </p:sp>
      </p:grpSp>
      <p:pic>
        <p:nvPicPr>
          <p:cNvPr id="28" name="Graphic 27">
            <a:extLst>
              <a:ext uri="{FF2B5EF4-FFF2-40B4-BE49-F238E27FC236}">
                <a16:creationId xmlns:a16="http://schemas.microsoft.com/office/drawing/2014/main" id="{0A65CFCC-B87C-6840-9CB1-ED8D951F23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41263" y="2366187"/>
            <a:ext cx="461473" cy="461473"/>
          </a:xfrm>
          <a:prstGeom prst="rect">
            <a:avLst/>
          </a:prstGeom>
        </p:spPr>
      </p:pic>
      <p:pic>
        <p:nvPicPr>
          <p:cNvPr id="29" name="Graphic 28">
            <a:extLst>
              <a:ext uri="{FF2B5EF4-FFF2-40B4-BE49-F238E27FC236}">
                <a16:creationId xmlns:a16="http://schemas.microsoft.com/office/drawing/2014/main" id="{1668E772-6FC7-0845-94D8-6AD55DEDE59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69881" y="3429000"/>
            <a:ext cx="400050" cy="457200"/>
          </a:xfrm>
          <a:prstGeom prst="rect">
            <a:avLst/>
          </a:prstGeom>
        </p:spPr>
      </p:pic>
      <p:pic>
        <p:nvPicPr>
          <p:cNvPr id="30" name="Graphic 210">
            <a:extLst>
              <a:ext uri="{FF2B5EF4-FFF2-40B4-BE49-F238E27FC236}">
                <a16:creationId xmlns:a16="http://schemas.microsoft.com/office/drawing/2014/main" id="{5327F89A-D3F3-9249-97B9-262DC057E5F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56459" y="4583806"/>
            <a:ext cx="457200" cy="457200"/>
          </a:xfrm>
          <a:prstGeom prst="rect">
            <a:avLst/>
          </a:prstGeom>
        </p:spPr>
      </p:pic>
      <p:pic>
        <p:nvPicPr>
          <p:cNvPr id="31" name="Graphic 199">
            <a:extLst>
              <a:ext uri="{FF2B5EF4-FFF2-40B4-BE49-F238E27FC236}">
                <a16:creationId xmlns:a16="http://schemas.microsoft.com/office/drawing/2014/main" id="{763479B0-6BD0-9343-8BB3-7B9D2021C3A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43399" y="5528736"/>
            <a:ext cx="457200" cy="457200"/>
          </a:xfrm>
          <a:prstGeom prst="rect">
            <a:avLst/>
          </a:prstGeom>
        </p:spPr>
      </p:pic>
    </p:spTree>
    <p:extLst>
      <p:ext uri="{BB962C8B-B14F-4D97-AF65-F5344CB8AC3E}">
        <p14:creationId xmlns:p14="http://schemas.microsoft.com/office/powerpoint/2010/main" val="366818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Calculation Overview</a:t>
            </a:r>
            <a:endParaRPr lang="en-US" altLang="en-US">
              <a:latin typeface="Montserrat" pitchFamily="2" charset="0"/>
            </a:endParaRPr>
          </a:p>
        </p:txBody>
      </p:sp>
      <p:sp>
        <p:nvSpPr>
          <p:cNvPr id="2" name="Subtitle 5">
            <a:extLst>
              <a:ext uri="{FF2B5EF4-FFF2-40B4-BE49-F238E27FC236}">
                <a16:creationId xmlns:a16="http://schemas.microsoft.com/office/drawing/2014/main" id="{80E472CC-1781-CDE8-5E8C-37B31531C62D}"/>
              </a:ext>
            </a:extLst>
          </p:cNvPr>
          <p:cNvSpPr txBox="1">
            <a:spLocks/>
          </p:cNvSpPr>
          <p:nvPr/>
        </p:nvSpPr>
        <p:spPr>
          <a:xfrm>
            <a:off x="1066800" y="1770600"/>
            <a:ext cx="7315200" cy="439200"/>
          </a:xfrm>
          <a:prstGeom prst="rect">
            <a:avLst/>
          </a:prstGeom>
        </p:spPr>
        <p:txBody>
          <a:bodyPr>
            <a:noAutofit/>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sz="1200" b="1">
                <a:latin typeface="Montserrat"/>
              </a:rPr>
              <a:t>Rates are calculated by grouping benefits and salary costs into pre-determined employee groups (i.e., Faculty, Staff, Student). </a:t>
            </a:r>
          </a:p>
        </p:txBody>
      </p:sp>
      <p:sp>
        <p:nvSpPr>
          <p:cNvPr id="3" name="Rectangle: Rounded Corners 2">
            <a:extLst>
              <a:ext uri="{FF2B5EF4-FFF2-40B4-BE49-F238E27FC236}">
                <a16:creationId xmlns:a16="http://schemas.microsoft.com/office/drawing/2014/main" id="{4381A47E-1184-506B-9449-EFED884CC8F9}"/>
              </a:ext>
            </a:extLst>
          </p:cNvPr>
          <p:cNvSpPr/>
          <p:nvPr/>
        </p:nvSpPr>
        <p:spPr>
          <a:xfrm>
            <a:off x="865440" y="3594099"/>
            <a:ext cx="1828800" cy="1130301"/>
          </a:xfrm>
          <a:prstGeom prst="roundRect">
            <a:avLst/>
          </a:prstGeom>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Fringe Rate Formula</a:t>
            </a:r>
          </a:p>
          <a:p>
            <a:pPr algn="ctr"/>
            <a:r>
              <a:rPr lang="en-US" sz="1100"/>
              <a:t>Calculated per rate group (decided by institution)</a:t>
            </a:r>
          </a:p>
        </p:txBody>
      </p:sp>
      <p:sp>
        <p:nvSpPr>
          <p:cNvPr id="4" name="Right Brace 3">
            <a:extLst>
              <a:ext uri="{FF2B5EF4-FFF2-40B4-BE49-F238E27FC236}">
                <a16:creationId xmlns:a16="http://schemas.microsoft.com/office/drawing/2014/main" id="{D2011BFD-8B56-3DE5-4EC4-420FDB289A63}"/>
              </a:ext>
            </a:extLst>
          </p:cNvPr>
          <p:cNvSpPr/>
          <p:nvPr/>
        </p:nvSpPr>
        <p:spPr>
          <a:xfrm>
            <a:off x="2897918" y="3141298"/>
            <a:ext cx="282085" cy="211650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F31EB9CF-5A83-BF3E-0DED-150B6B87CE0B}"/>
              </a:ext>
            </a:extLst>
          </p:cNvPr>
          <p:cNvGrpSpPr/>
          <p:nvPr/>
        </p:nvGrpSpPr>
        <p:grpSpPr>
          <a:xfrm>
            <a:off x="3352800" y="2558455"/>
            <a:ext cx="5115025" cy="2546945"/>
            <a:chOff x="368300" y="1427105"/>
            <a:chExt cx="5399193" cy="2784592"/>
          </a:xfrm>
        </p:grpSpPr>
        <p:sp>
          <p:nvSpPr>
            <p:cNvPr id="13" name="Rectangle: Rounded Corners 12">
              <a:extLst>
                <a:ext uri="{FF2B5EF4-FFF2-40B4-BE49-F238E27FC236}">
                  <a16:creationId xmlns:a16="http://schemas.microsoft.com/office/drawing/2014/main" id="{69FF0CB6-BFF6-27F6-7E43-D491B8EFE942}"/>
                </a:ext>
              </a:extLst>
            </p:cNvPr>
            <p:cNvSpPr/>
            <p:nvPr/>
          </p:nvSpPr>
          <p:spPr>
            <a:xfrm>
              <a:off x="400897" y="1427105"/>
              <a:ext cx="2299426" cy="1655486"/>
            </a:xfrm>
            <a:prstGeom prst="roundRect">
              <a:avLst/>
            </a:prstGeom>
            <a:solidFill>
              <a:schemeClr val="accent4">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a:t>Benefits Costs:</a:t>
              </a:r>
            </a:p>
            <a:p>
              <a:pPr marL="171450" indent="-171450">
                <a:buFont typeface="Arial" panose="020B0604020202020204" pitchFamily="34" charset="0"/>
                <a:buChar char="•"/>
              </a:pPr>
              <a:r>
                <a:rPr lang="en-US" sz="1100"/>
                <a:t>Health Insurance</a:t>
              </a:r>
            </a:p>
            <a:p>
              <a:pPr marL="171450" indent="-171450">
                <a:buFont typeface="Arial" panose="020B0604020202020204" pitchFamily="34" charset="0"/>
                <a:buChar char="•"/>
              </a:pPr>
              <a:r>
                <a:rPr lang="en-US" sz="1100"/>
                <a:t>Social Security</a:t>
              </a:r>
            </a:p>
            <a:p>
              <a:pPr marL="171450" indent="-171450">
                <a:buFont typeface="Arial" panose="020B0604020202020204" pitchFamily="34" charset="0"/>
                <a:buChar char="•"/>
              </a:pPr>
              <a:r>
                <a:rPr lang="en-US" sz="1100"/>
                <a:t>Retirement</a:t>
              </a:r>
            </a:p>
            <a:p>
              <a:pPr marL="171450" indent="-171450">
                <a:buFont typeface="Arial" panose="020B0604020202020204" pitchFamily="34" charset="0"/>
                <a:buChar char="•"/>
              </a:pPr>
              <a:r>
                <a:rPr lang="en-US" sz="1100"/>
                <a:t>Retiree Health Insurance</a:t>
              </a:r>
            </a:p>
            <a:p>
              <a:pPr marL="171450" indent="-171450">
                <a:buFont typeface="Arial" panose="020B0604020202020204" pitchFamily="34" charset="0"/>
                <a:buChar char="•"/>
              </a:pPr>
              <a:r>
                <a:rPr lang="en-US" sz="1100"/>
                <a:t>Workers Comp</a:t>
              </a:r>
            </a:p>
            <a:p>
              <a:pPr marL="171450" indent="-171450">
                <a:buFont typeface="Arial" panose="020B0604020202020204" pitchFamily="34" charset="0"/>
                <a:buChar char="•"/>
              </a:pPr>
              <a:r>
                <a:rPr lang="en-US" sz="1100"/>
                <a:t>Terminal Leave Pay</a:t>
              </a:r>
            </a:p>
            <a:p>
              <a:pPr marL="171450" indent="-171450">
                <a:buFont typeface="Arial" panose="020B0604020202020204" pitchFamily="34" charset="0"/>
                <a:buChar char="•"/>
              </a:pPr>
              <a:r>
                <a:rPr lang="en-US" sz="1100"/>
                <a:t>Employee Tuition Reimb</a:t>
              </a:r>
            </a:p>
          </p:txBody>
        </p:sp>
        <p:sp>
          <p:nvSpPr>
            <p:cNvPr id="14" name="Rectangle: Rounded Corners 13">
              <a:extLst>
                <a:ext uri="{FF2B5EF4-FFF2-40B4-BE49-F238E27FC236}">
                  <a16:creationId xmlns:a16="http://schemas.microsoft.com/office/drawing/2014/main" id="{A4CCE743-10A7-A439-9F54-D0C7DDB951E0}"/>
                </a:ext>
              </a:extLst>
            </p:cNvPr>
            <p:cNvSpPr/>
            <p:nvPr/>
          </p:nvSpPr>
          <p:spPr>
            <a:xfrm>
              <a:off x="460012" y="3330910"/>
              <a:ext cx="2299426" cy="880787"/>
            </a:xfrm>
            <a:prstGeom prst="roundRect">
              <a:avLst/>
            </a:prstGeom>
            <a:solidFill>
              <a:schemeClr val="accent4">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a:t>Salary &amp; Wages:</a:t>
              </a:r>
            </a:p>
            <a:p>
              <a:pPr marL="171450" indent="-171450">
                <a:buFont typeface="Arial" panose="020B0604020202020204" pitchFamily="34" charset="0"/>
                <a:buChar char="•"/>
              </a:pPr>
              <a:r>
                <a:rPr lang="en-US" sz="1100"/>
                <a:t>Salary &amp; Wages per employee class</a:t>
              </a:r>
            </a:p>
          </p:txBody>
        </p:sp>
        <p:cxnSp>
          <p:nvCxnSpPr>
            <p:cNvPr id="15" name="Straight Connector 14">
              <a:extLst>
                <a:ext uri="{FF2B5EF4-FFF2-40B4-BE49-F238E27FC236}">
                  <a16:creationId xmlns:a16="http://schemas.microsoft.com/office/drawing/2014/main" id="{DCFF0B5B-4DD4-ADBA-949F-FF39791EEF03}"/>
                </a:ext>
              </a:extLst>
            </p:cNvPr>
            <p:cNvCxnSpPr/>
            <p:nvPr/>
          </p:nvCxnSpPr>
          <p:spPr>
            <a:xfrm>
              <a:off x="368300" y="3206750"/>
              <a:ext cx="248285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Equals 15">
              <a:extLst>
                <a:ext uri="{FF2B5EF4-FFF2-40B4-BE49-F238E27FC236}">
                  <a16:creationId xmlns:a16="http://schemas.microsoft.com/office/drawing/2014/main" id="{381A37E3-CB99-4D0F-C199-02C585BF4A89}"/>
                </a:ext>
              </a:extLst>
            </p:cNvPr>
            <p:cNvSpPr/>
            <p:nvPr/>
          </p:nvSpPr>
          <p:spPr>
            <a:xfrm>
              <a:off x="2962393" y="2747028"/>
              <a:ext cx="914400" cy="914400"/>
            </a:xfrm>
            <a:prstGeom prst="mathEqual">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F822CE27-AD73-9C55-52B1-E47B6CD87F19}"/>
                </a:ext>
              </a:extLst>
            </p:cNvPr>
            <p:cNvSpPr/>
            <p:nvPr/>
          </p:nvSpPr>
          <p:spPr>
            <a:xfrm>
              <a:off x="3932343" y="2297143"/>
              <a:ext cx="1835150" cy="1655487"/>
            </a:xfrm>
            <a:prstGeom prst="roundRect">
              <a:avLst/>
            </a:prstGeom>
            <a:solidFill>
              <a:schemeClr val="accent4">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a:t>Fringe Rate:</a:t>
              </a:r>
            </a:p>
            <a:p>
              <a:pPr marL="171450" indent="-171450">
                <a:buFont typeface="Arial" panose="020B0604020202020204" pitchFamily="34" charset="0"/>
                <a:buChar char="•"/>
              </a:pPr>
              <a:r>
                <a:rPr lang="en-US" sz="1100"/>
                <a:t>Rate charged to for benefits, instead of individual actual benefits</a:t>
              </a:r>
            </a:p>
          </p:txBody>
        </p:sp>
      </p:grpSp>
    </p:spTree>
    <p:extLst>
      <p:ext uri="{BB962C8B-B14F-4D97-AF65-F5344CB8AC3E}">
        <p14:creationId xmlns:p14="http://schemas.microsoft.com/office/powerpoint/2010/main" val="149078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pPr eaLnBrk="1" hangingPunct="1"/>
            <a:r>
              <a:rPr lang="en-US" altLang="en-US" b="1">
                <a:solidFill>
                  <a:schemeClr val="tx1"/>
                </a:solidFill>
                <a:latin typeface="Montserrat" pitchFamily="2" charset="0"/>
              </a:rPr>
              <a:t>Calculation Overview</a:t>
            </a:r>
            <a:endParaRPr lang="en-US" altLang="en-US">
              <a:latin typeface="Montserrat" pitchFamily="2" charset="0"/>
            </a:endParaRPr>
          </a:p>
        </p:txBody>
      </p:sp>
      <p:sp>
        <p:nvSpPr>
          <p:cNvPr id="2" name="Subtitle 5">
            <a:extLst>
              <a:ext uri="{FF2B5EF4-FFF2-40B4-BE49-F238E27FC236}">
                <a16:creationId xmlns:a16="http://schemas.microsoft.com/office/drawing/2014/main" id="{80E472CC-1781-CDE8-5E8C-37B31531C62D}"/>
              </a:ext>
            </a:extLst>
          </p:cNvPr>
          <p:cNvSpPr txBox="1">
            <a:spLocks/>
          </p:cNvSpPr>
          <p:nvPr/>
        </p:nvSpPr>
        <p:spPr>
          <a:xfrm>
            <a:off x="1066800" y="1770600"/>
            <a:ext cx="7315200" cy="439200"/>
          </a:xfrm>
          <a:prstGeom prst="rect">
            <a:avLst/>
          </a:prstGeom>
        </p:spPr>
        <p:txBody>
          <a:bodyPr>
            <a:noAutofit/>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sz="1200" b="1">
                <a:latin typeface="Montserrat"/>
              </a:rPr>
              <a:t>Why Implement a Fringe Benefit Rate Calculation?</a:t>
            </a:r>
          </a:p>
        </p:txBody>
      </p:sp>
      <p:grpSp>
        <p:nvGrpSpPr>
          <p:cNvPr id="5" name="Group 4">
            <a:extLst>
              <a:ext uri="{FF2B5EF4-FFF2-40B4-BE49-F238E27FC236}">
                <a16:creationId xmlns:a16="http://schemas.microsoft.com/office/drawing/2014/main" id="{35483289-703F-E3D1-E028-1CDF80ED9479}"/>
              </a:ext>
            </a:extLst>
          </p:cNvPr>
          <p:cNvGrpSpPr/>
          <p:nvPr/>
        </p:nvGrpSpPr>
        <p:grpSpPr>
          <a:xfrm>
            <a:off x="666860" y="2514600"/>
            <a:ext cx="3921901" cy="3035739"/>
            <a:chOff x="457200" y="1583275"/>
            <a:chExt cx="3921901" cy="3035739"/>
          </a:xfrm>
        </p:grpSpPr>
        <p:sp>
          <p:nvSpPr>
            <p:cNvPr id="6" name="Rectangle 5">
              <a:extLst>
                <a:ext uri="{FF2B5EF4-FFF2-40B4-BE49-F238E27FC236}">
                  <a16:creationId xmlns:a16="http://schemas.microsoft.com/office/drawing/2014/main" id="{FB27329A-6A1C-3A07-D3B2-77CB206698FA}"/>
                </a:ext>
              </a:extLst>
            </p:cNvPr>
            <p:cNvSpPr/>
            <p:nvPr/>
          </p:nvSpPr>
          <p:spPr>
            <a:xfrm>
              <a:off x="457200" y="1925782"/>
              <a:ext cx="3921901" cy="2693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42724"/>
                  </a:solidFill>
                  <a:effectLst/>
                  <a:uLnTx/>
                  <a:uFillTx/>
                  <a:latin typeface="Montserrat"/>
                </a:rPr>
                <a:t>Increased efficiency and reduction in administrative burden</a:t>
              </a:r>
            </a:p>
            <a:p>
              <a:pPr marL="285750" indent="-285750">
                <a:spcBef>
                  <a:spcPts val="600"/>
                </a:spcBef>
                <a:spcAft>
                  <a:spcPts val="600"/>
                </a:spcAft>
                <a:buFont typeface="Arial" panose="020B0604020202020204" pitchFamily="34" charset="0"/>
                <a:buChar char="•"/>
                <a:defRPr/>
              </a:pPr>
              <a:r>
                <a:rPr lang="en-US" sz="1400">
                  <a:solidFill>
                    <a:srgbClr val="242724"/>
                  </a:solidFill>
                  <a:latin typeface="Montserrat"/>
                </a:rPr>
                <a:t>More accurate budget development on funds</a:t>
              </a:r>
              <a:endParaRPr lang="en-US" sz="1400" b="0" i="0" u="none" strike="noStrike" kern="1200" cap="none" spc="0" normalizeH="0" baseline="0" noProof="0">
                <a:ln>
                  <a:noFill/>
                </a:ln>
                <a:solidFill>
                  <a:srgbClr val="242724"/>
                </a:solidFill>
                <a:effectLst/>
                <a:uLnTx/>
                <a:uFillTx/>
                <a:latin typeface="Montserrat"/>
              </a:endParaRPr>
            </a:p>
            <a:p>
              <a:pPr marL="285750" indent="-285750">
                <a:spcBef>
                  <a:spcPts val="600"/>
                </a:spcBef>
                <a:spcAft>
                  <a:spcPts val="600"/>
                </a:spcAft>
                <a:buFont typeface="Arial" panose="020B0604020202020204" pitchFamily="34" charset="0"/>
                <a:buChar char="•"/>
                <a:defRPr/>
              </a:pPr>
              <a:r>
                <a:rPr kumimoji="0" lang="en-US" sz="1400" b="0" i="0" u="none" strike="noStrike" kern="1200" cap="none" spc="0" normalizeH="0" baseline="0" noProof="0">
                  <a:ln>
                    <a:noFill/>
                  </a:ln>
                  <a:solidFill>
                    <a:srgbClr val="242724"/>
                  </a:solidFill>
                  <a:effectLst/>
                  <a:uLnTx/>
                  <a:uFillTx/>
                  <a:latin typeface="Montserrat"/>
                </a:rPr>
                <a:t>Increased Recovery on restricted funds </a:t>
              </a:r>
            </a:p>
            <a:p>
              <a:pPr marL="285750" indent="-285750">
                <a:spcBef>
                  <a:spcPts val="600"/>
                </a:spcBef>
                <a:spcAft>
                  <a:spcPts val="600"/>
                </a:spcAft>
                <a:buFont typeface="Arial" panose="020B0604020202020204" pitchFamily="34" charset="0"/>
                <a:buChar char="•"/>
                <a:defRPr/>
              </a:pPr>
              <a:r>
                <a:rPr kumimoji="0" lang="en-US" sz="1400" b="0" i="0" u="none" strike="noStrike" kern="1200" cap="none" spc="0" normalizeH="0" baseline="0" noProof="0">
                  <a:ln>
                    <a:noFill/>
                  </a:ln>
                  <a:solidFill>
                    <a:srgbClr val="242724"/>
                  </a:solidFill>
                  <a:effectLst/>
                  <a:uLnTx/>
                  <a:uFillTx/>
                  <a:latin typeface="Montserrat"/>
                </a:rPr>
                <a:t>Reduced risk of non-compliance (rates are negotiated with cognizant agency)</a:t>
              </a:r>
              <a:endParaRPr lang="en-US" sz="1400" b="0" i="0" u="none" strike="noStrike" kern="1200" cap="none" spc="0" normalizeH="0" baseline="0" noProof="0">
                <a:ln>
                  <a:noFill/>
                </a:ln>
                <a:solidFill>
                  <a:srgbClr val="242724"/>
                </a:solidFill>
                <a:effectLst/>
                <a:uLnTx/>
                <a:uFillTx/>
                <a:latin typeface="Montserrat"/>
              </a:endParaRPr>
            </a:p>
          </p:txBody>
        </p:sp>
        <p:sp>
          <p:nvSpPr>
            <p:cNvPr id="7" name="TextBox 6">
              <a:extLst>
                <a:ext uri="{FF2B5EF4-FFF2-40B4-BE49-F238E27FC236}">
                  <a16:creationId xmlns:a16="http://schemas.microsoft.com/office/drawing/2014/main" id="{D632DCDA-E1F1-E4B1-7A90-51E2A045C414}"/>
                </a:ext>
              </a:extLst>
            </p:cNvPr>
            <p:cNvSpPr txBox="1"/>
            <p:nvPr/>
          </p:nvSpPr>
          <p:spPr>
            <a:xfrm>
              <a:off x="457200" y="1583275"/>
              <a:ext cx="3921901"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242724"/>
                  </a:solidFill>
                  <a:effectLst/>
                  <a:uLnTx/>
                  <a:uFillTx/>
                  <a:latin typeface="Montserrat" panose="00000500000000000000" pitchFamily="2" charset="0"/>
                  <a:ea typeface="+mn-ea"/>
                  <a:cs typeface="+mn-cs"/>
                </a:rPr>
                <a:t>Advantages</a:t>
              </a:r>
            </a:p>
          </p:txBody>
        </p:sp>
        <p:cxnSp>
          <p:nvCxnSpPr>
            <p:cNvPr id="8" name="Straight Connector 7">
              <a:extLst>
                <a:ext uri="{FF2B5EF4-FFF2-40B4-BE49-F238E27FC236}">
                  <a16:creationId xmlns:a16="http://schemas.microsoft.com/office/drawing/2014/main" id="{6C9D2366-9592-9B46-06EE-4AE10097C1E3}"/>
                </a:ext>
              </a:extLst>
            </p:cNvPr>
            <p:cNvCxnSpPr/>
            <p:nvPr/>
          </p:nvCxnSpPr>
          <p:spPr>
            <a:xfrm>
              <a:off x="457200" y="1921829"/>
              <a:ext cx="392190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390480A-B824-35C0-0A1D-FEDA89FB3803}"/>
              </a:ext>
            </a:extLst>
          </p:cNvPr>
          <p:cNvGrpSpPr/>
          <p:nvPr/>
        </p:nvGrpSpPr>
        <p:grpSpPr>
          <a:xfrm>
            <a:off x="4643334" y="2514600"/>
            <a:ext cx="3921902" cy="3035739"/>
            <a:chOff x="457199" y="1583275"/>
            <a:chExt cx="3921902" cy="3035739"/>
          </a:xfrm>
        </p:grpSpPr>
        <p:sp>
          <p:nvSpPr>
            <p:cNvPr id="10" name="Rectangle 9">
              <a:extLst>
                <a:ext uri="{FF2B5EF4-FFF2-40B4-BE49-F238E27FC236}">
                  <a16:creationId xmlns:a16="http://schemas.microsoft.com/office/drawing/2014/main" id="{0738CA67-ACA0-7A62-4D61-BC680EE262EB}"/>
                </a:ext>
              </a:extLst>
            </p:cNvPr>
            <p:cNvSpPr/>
            <p:nvPr/>
          </p:nvSpPr>
          <p:spPr>
            <a:xfrm>
              <a:off x="457200" y="1925782"/>
              <a:ext cx="3921901" cy="2693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spcAft>
                  <a:spcPts val="600"/>
                </a:spcAft>
                <a:buFont typeface="Arial" panose="020B0604020202020204" pitchFamily="34" charset="0"/>
                <a:buChar char="•"/>
                <a:defRPr/>
              </a:pPr>
              <a:r>
                <a:rPr kumimoji="0" lang="en-US" sz="1400" b="0" i="0" u="none" strike="noStrike" kern="1200" cap="none" spc="0" normalizeH="0" baseline="0" noProof="0" dirty="0">
                  <a:ln>
                    <a:noFill/>
                  </a:ln>
                  <a:solidFill>
                    <a:srgbClr val="242724"/>
                  </a:solidFill>
                  <a:effectLst/>
                  <a:uLnTx/>
                  <a:uFillTx/>
                  <a:latin typeface="Montserrat"/>
                </a:rPr>
                <a:t>Short-term pains with implementation </a:t>
              </a:r>
              <a:r>
                <a:rPr lang="en-US" sz="1400" dirty="0">
                  <a:solidFill>
                    <a:srgbClr val="242724"/>
                  </a:solidFill>
                  <a:latin typeface="Montserrat"/>
                </a:rPr>
                <a:t>of new methodology</a:t>
              </a:r>
              <a:endParaRPr kumimoji="0" lang="en-US" sz="1400" b="0" i="0" u="none" strike="noStrike" kern="1200" cap="none" spc="0" normalizeH="0" baseline="0" noProof="0" dirty="0">
                <a:ln>
                  <a:noFill/>
                </a:ln>
                <a:solidFill>
                  <a:srgbClr val="242724"/>
                </a:solidFill>
                <a:effectLst/>
                <a:uLnTx/>
                <a:uFillTx/>
                <a:latin typeface="Montserrat" panose="00000500000000000000" pitchFamily="2" charset="0"/>
                <a:ea typeface="+mn-ea"/>
                <a:cs typeface="+mn-cs"/>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dirty="0">
                  <a:solidFill>
                    <a:srgbClr val="242724"/>
                  </a:solidFill>
                  <a:latin typeface="Montserrat"/>
                </a:rPr>
                <a:t>Cost shifting for centrally funded benefits (Vacation Payouts/Retiree Health)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dirty="0">
                  <a:solidFill>
                    <a:srgbClr val="242724"/>
                  </a:solidFill>
                  <a:latin typeface="Montserrat"/>
                </a:rPr>
                <a:t>Annual calculation required – but overall administrative burden expected to be less than with actuals</a:t>
              </a:r>
            </a:p>
          </p:txBody>
        </p:sp>
        <p:sp>
          <p:nvSpPr>
            <p:cNvPr id="11" name="TextBox 10">
              <a:extLst>
                <a:ext uri="{FF2B5EF4-FFF2-40B4-BE49-F238E27FC236}">
                  <a16:creationId xmlns:a16="http://schemas.microsoft.com/office/drawing/2014/main" id="{3F2BAF42-C51D-0497-CD0D-E0A7E4E0DF98}"/>
                </a:ext>
              </a:extLst>
            </p:cNvPr>
            <p:cNvSpPr txBox="1"/>
            <p:nvPr/>
          </p:nvSpPr>
          <p:spPr>
            <a:xfrm>
              <a:off x="457199" y="1583275"/>
              <a:ext cx="3921901"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rgbClr val="242724"/>
                  </a:solidFill>
                  <a:latin typeface="Montserrat" panose="00000500000000000000" pitchFamily="2" charset="0"/>
                </a:rPr>
                <a:t>Challenges</a:t>
              </a:r>
              <a:endParaRPr kumimoji="0" lang="en-US" b="0" i="0" u="none" strike="noStrike" kern="1200" cap="none" spc="0" normalizeH="0" baseline="0" noProof="0">
                <a:ln>
                  <a:noFill/>
                </a:ln>
                <a:solidFill>
                  <a:srgbClr val="242724"/>
                </a:solidFill>
                <a:effectLst/>
                <a:uLnTx/>
                <a:uFillTx/>
                <a:latin typeface="Montserrat" panose="00000500000000000000" pitchFamily="2" charset="0"/>
                <a:ea typeface="+mn-ea"/>
                <a:cs typeface="+mn-cs"/>
              </a:endParaRPr>
            </a:p>
          </p:txBody>
        </p:sp>
        <p:cxnSp>
          <p:nvCxnSpPr>
            <p:cNvPr id="18" name="Straight Connector 17">
              <a:extLst>
                <a:ext uri="{FF2B5EF4-FFF2-40B4-BE49-F238E27FC236}">
                  <a16:creationId xmlns:a16="http://schemas.microsoft.com/office/drawing/2014/main" id="{930C856A-F367-4169-D94D-8E9BB4473DE5}"/>
                </a:ext>
              </a:extLst>
            </p:cNvPr>
            <p:cNvCxnSpPr/>
            <p:nvPr/>
          </p:nvCxnSpPr>
          <p:spPr>
            <a:xfrm>
              <a:off x="457200" y="1921829"/>
              <a:ext cx="3921901" cy="0"/>
            </a:xfrm>
            <a:prstGeom prst="line">
              <a:avLst/>
            </a:prstGeom>
            <a:ln w="285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01765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93bc5116-9295-4b7d-9d8f-20932b4f7400"/>
  <p:tag name="SLIDO_APP_VERSION" val="1.13.0.5724"/>
  <p:tag name="SLIDO_PRESENTATION_ID" val="9fc4abff-8626-4f36-8c00-c5d2c20a0e7a"/>
  <p:tag name="SLIDO_EVENT_UUID" val="4d9ab497-d781-4a56-aa49-b9746073e8b2"/>
  <p:tag name="SLIDO_EVENT_SECTION_UUID" val="0e824e0b-2fc6-4756-8b80-8640b609757c"/>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c4MTA4ODR9"/>
  <p:tag name="SLIDO_TYPE" val="SlidoPoll"/>
  <p:tag name="SLIDO_POLL_UUID" val="5015a81e-ef32-4120-959d-3ebd706bb9b6"/>
  <p:tag name="SLIDO_TIMELINE" val="W3sicG9sbFF1ZXN0aW9uVXVpZCI6IjVhMWYzNzA2LTY1MTQtNDRiYS04ZTRiLWNlYTc5N2ZkMDI3M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jc4MTA2ODF9"/>
  <p:tag name="SLIDO_TYPE" val="SlidoQ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7">
      <a:dk1>
        <a:sysClr val="windowText" lastClr="000000"/>
      </a:dk1>
      <a:lt1>
        <a:sysClr val="window" lastClr="FFFFFF"/>
      </a:lt1>
      <a:dk2>
        <a:srgbClr val="3E3D2D"/>
      </a:dk2>
      <a:lt2>
        <a:srgbClr val="002060"/>
      </a:lt2>
      <a:accent1>
        <a:srgbClr val="0070C0"/>
      </a:accent1>
      <a:accent2>
        <a:srgbClr val="C8CED0"/>
      </a:accent2>
      <a:accent3>
        <a:srgbClr val="3E61C2"/>
      </a:accent3>
      <a:accent4>
        <a:srgbClr val="3E61C2"/>
      </a:accent4>
      <a:accent5>
        <a:srgbClr val="3E61C2"/>
      </a:accent5>
      <a:accent6>
        <a:srgbClr val="3E61C2"/>
      </a:accent6>
      <a:hlink>
        <a:srgbClr val="3E61C2"/>
      </a:hlink>
      <a:folHlink>
        <a:srgbClr val="3E61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2007ACCBF5044FB7E859CF1BC0B27A" ma:contentTypeVersion="10" ma:contentTypeDescription="Create a new document." ma:contentTypeScope="" ma:versionID="a2965e5c2ac245eca8c9fbce5ba0dc8f">
  <xsd:schema xmlns:xsd="http://www.w3.org/2001/XMLSchema" xmlns:xs="http://www.w3.org/2001/XMLSchema" xmlns:p="http://schemas.microsoft.com/office/2006/metadata/properties" xmlns:ns2="d1b46f80-6272-4a2b-86d9-a5f91f374aa2" targetNamespace="http://schemas.microsoft.com/office/2006/metadata/properties" ma:root="true" ma:fieldsID="0109d5358b1107452223c4fdd62345da" ns2:_="">
    <xsd:import namespace="d1b46f80-6272-4a2b-86d9-a5f91f374a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46f80-6272-4a2b-86d9-a5f91f374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7bf36d-3fcc-4aa8-bfde-c80b0dc9113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b46f80-6272-4a2b-86d9-a5f91f374aa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C4AA4A-5BF0-40D2-845C-3A47016B13D3}">
  <ds:schemaRefs>
    <ds:schemaRef ds:uri="d1b46f80-6272-4a2b-86d9-a5f91f374a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046280-DD1F-4884-AE85-426FFC0C6462}">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d1b46f80-6272-4a2b-86d9-a5f91f374aa2"/>
    <ds:schemaRef ds:uri="http://purl.org/dc/terms/"/>
  </ds:schemaRefs>
</ds:datastoreItem>
</file>

<file path=customXml/itemProps3.xml><?xml version="1.0" encoding="utf-8"?>
<ds:datastoreItem xmlns:ds="http://schemas.openxmlformats.org/officeDocument/2006/customXml" ds:itemID="{CF3B9EF0-0CF5-4429-AB11-4CF235F90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6</TotalTime>
  <Words>988</Words>
  <Application>Microsoft Office PowerPoint</Application>
  <PresentationFormat>On-screen Show (4:3)</PresentationFormat>
  <Paragraphs>173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Montserrat</vt:lpstr>
      <vt:lpstr>Wide Latin</vt:lpstr>
      <vt:lpstr>Wingdings</vt:lpstr>
      <vt:lpstr>Wingdings 2</vt:lpstr>
      <vt:lpstr>Austin</vt:lpstr>
      <vt:lpstr>Fringe Benefit Rates: The How to Guide</vt:lpstr>
      <vt:lpstr>PowerPoint Presentation</vt:lpstr>
      <vt:lpstr>PowerPoint Presentation</vt:lpstr>
      <vt:lpstr>PowerPoint Presentation</vt:lpstr>
      <vt:lpstr>Fringe Rates Overview</vt:lpstr>
      <vt:lpstr>Fringe Rates Overview</vt:lpstr>
      <vt:lpstr>Calculation Overview</vt:lpstr>
      <vt:lpstr>Calculation Overview</vt:lpstr>
      <vt:lpstr>Calculation Overview</vt:lpstr>
      <vt:lpstr>Timeline / Typical Process</vt:lpstr>
      <vt:lpstr>Institution Specific Challenges</vt:lpstr>
      <vt:lpstr>Uniform Guidance Update</vt:lpstr>
      <vt:lpstr>PowerPoint Presentation</vt:lpstr>
    </vt:vector>
  </TitlesOfParts>
  <Company>University of 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jjarvis</dc:creator>
  <cp:lastModifiedBy>Kayla Guilford</cp:lastModifiedBy>
  <cp:revision>1</cp:revision>
  <dcterms:created xsi:type="dcterms:W3CDTF">2013-07-18T21:09:41Z</dcterms:created>
  <dcterms:modified xsi:type="dcterms:W3CDTF">2024-10-22T12:59:05Z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0x0101001F2007ACCBF5044FB7E859CF1BC0B27A</vt:lpwstr>
  </property>
  <property fmtid="{D5CDD505-2E9C-101B-9397-08002B2CF9AE}" pid="3" name="MediaServiceImageTags">
    <vt:lpwstr/>
  </property>
</Properties>
</file>