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37" r:id="rId2"/>
    <p:sldId id="393" r:id="rId3"/>
    <p:sldId id="419" r:id="rId4"/>
    <p:sldId id="394" r:id="rId5"/>
    <p:sldId id="395" r:id="rId6"/>
    <p:sldId id="422" r:id="rId7"/>
    <p:sldId id="426" r:id="rId8"/>
    <p:sldId id="434" r:id="rId9"/>
    <p:sldId id="336" r:id="rId10"/>
    <p:sldId id="376" r:id="rId11"/>
    <p:sldId id="378" r:id="rId12"/>
    <p:sldId id="381" r:id="rId13"/>
    <p:sldId id="328" r:id="rId14"/>
    <p:sldId id="344" r:id="rId15"/>
    <p:sldId id="436" r:id="rId16"/>
    <p:sldId id="355" r:id="rId17"/>
    <p:sldId id="323" r:id="rId18"/>
    <p:sldId id="391" r:id="rId19"/>
    <p:sldId id="396" r:id="rId20"/>
    <p:sldId id="334" r:id="rId21"/>
    <p:sldId id="332" r:id="rId22"/>
    <p:sldId id="348" r:id="rId23"/>
    <p:sldId id="364" r:id="rId24"/>
    <p:sldId id="345" r:id="rId25"/>
    <p:sldId id="361" r:id="rId26"/>
    <p:sldId id="349" r:id="rId27"/>
    <p:sldId id="352" r:id="rId28"/>
    <p:sldId id="261" r:id="rId29"/>
    <p:sldId id="321" r:id="rId30"/>
    <p:sldId id="283" r:id="rId31"/>
    <p:sldId id="326" r:id="rId32"/>
    <p:sldId id="333" r:id="rId33"/>
    <p:sldId id="360" r:id="rId34"/>
    <p:sldId id="327" r:id="rId35"/>
    <p:sldId id="346" r:id="rId36"/>
    <p:sldId id="350" r:id="rId37"/>
    <p:sldId id="313" r:id="rId38"/>
    <p:sldId id="340" r:id="rId39"/>
    <p:sldId id="353" r:id="rId40"/>
    <p:sldId id="356" r:id="rId41"/>
    <p:sldId id="358" r:id="rId42"/>
    <p:sldId id="357" r:id="rId43"/>
    <p:sldId id="354" r:id="rId44"/>
    <p:sldId id="331" r:id="rId45"/>
    <p:sldId id="362" r:id="rId46"/>
    <p:sldId id="363" r:id="rId47"/>
    <p:sldId id="291" r:id="rId48"/>
    <p:sldId id="367" r:id="rId49"/>
    <p:sldId id="373" r:id="rId50"/>
    <p:sldId id="372" r:id="rId51"/>
    <p:sldId id="371" r:id="rId52"/>
    <p:sldId id="370" r:id="rId53"/>
    <p:sldId id="369" r:id="rId54"/>
    <p:sldId id="368" r:id="rId55"/>
    <p:sldId id="312" r:id="rId56"/>
    <p:sldId id="31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7E4C3-44AF-4A77-808B-A01ECE13137C}" type="datetimeFigureOut">
              <a:rPr lang="en-US" smtClean="0"/>
              <a:t>3/27/2017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5D861-C487-4983-A9A2-4C2C1D8DE74D}" type="slidenum">
              <a:rPr lang="en-US" smtClean="0"/>
              <a:t>‹#›</a:t>
            </a:fld>
            <a:endParaRPr lang="en-US"/>
          </a:p>
        </p:txBody>
      </p:sp>
    </p:spTree>
    <p:extLst>
      <p:ext uri="{BB962C8B-B14F-4D97-AF65-F5344CB8AC3E}">
        <p14:creationId xmlns:p14="http://schemas.microsoft.com/office/powerpoint/2010/main" val="3981300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a:t>
            </a:fld>
            <a:endParaRPr lang="en-US"/>
          </a:p>
        </p:txBody>
      </p:sp>
    </p:spTree>
    <p:extLst>
      <p:ext uri="{BB962C8B-B14F-4D97-AF65-F5344CB8AC3E}">
        <p14:creationId xmlns:p14="http://schemas.microsoft.com/office/powerpoint/2010/main" val="146408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10</a:t>
            </a:fld>
            <a:endParaRPr lang="en-US"/>
          </a:p>
        </p:txBody>
      </p:sp>
    </p:spTree>
    <p:extLst>
      <p:ext uri="{BB962C8B-B14F-4D97-AF65-F5344CB8AC3E}">
        <p14:creationId xmlns:p14="http://schemas.microsoft.com/office/powerpoint/2010/main" val="71297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11</a:t>
            </a:fld>
            <a:endParaRPr lang="en-US"/>
          </a:p>
        </p:txBody>
      </p:sp>
    </p:spTree>
    <p:extLst>
      <p:ext uri="{BB962C8B-B14F-4D97-AF65-F5344CB8AC3E}">
        <p14:creationId xmlns:p14="http://schemas.microsoft.com/office/powerpoint/2010/main" val="2532993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12</a:t>
            </a:fld>
            <a:endParaRPr lang="en-US"/>
          </a:p>
        </p:txBody>
      </p:sp>
    </p:spTree>
    <p:extLst>
      <p:ext uri="{BB962C8B-B14F-4D97-AF65-F5344CB8AC3E}">
        <p14:creationId xmlns:p14="http://schemas.microsoft.com/office/powerpoint/2010/main" val="1526659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13</a:t>
            </a:fld>
            <a:endParaRPr lang="en-US"/>
          </a:p>
        </p:txBody>
      </p:sp>
    </p:spTree>
    <p:extLst>
      <p:ext uri="{BB962C8B-B14F-4D97-AF65-F5344CB8AC3E}">
        <p14:creationId xmlns:p14="http://schemas.microsoft.com/office/powerpoint/2010/main" val="36751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14</a:t>
            </a:fld>
            <a:endParaRPr lang="en-US"/>
          </a:p>
        </p:txBody>
      </p:sp>
    </p:spTree>
    <p:extLst>
      <p:ext uri="{BB962C8B-B14F-4D97-AF65-F5344CB8AC3E}">
        <p14:creationId xmlns:p14="http://schemas.microsoft.com/office/powerpoint/2010/main" val="2520778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15</a:t>
            </a:fld>
            <a:endParaRPr lang="en-US"/>
          </a:p>
        </p:txBody>
      </p:sp>
    </p:spTree>
    <p:extLst>
      <p:ext uri="{BB962C8B-B14F-4D97-AF65-F5344CB8AC3E}">
        <p14:creationId xmlns:p14="http://schemas.microsoft.com/office/powerpoint/2010/main" val="2858890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16</a:t>
            </a:fld>
            <a:endParaRPr lang="en-US"/>
          </a:p>
        </p:txBody>
      </p:sp>
    </p:spTree>
    <p:extLst>
      <p:ext uri="{BB962C8B-B14F-4D97-AF65-F5344CB8AC3E}">
        <p14:creationId xmlns:p14="http://schemas.microsoft.com/office/powerpoint/2010/main" val="156415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17</a:t>
            </a:fld>
            <a:endParaRPr lang="en-US"/>
          </a:p>
        </p:txBody>
      </p:sp>
    </p:spTree>
    <p:extLst>
      <p:ext uri="{BB962C8B-B14F-4D97-AF65-F5344CB8AC3E}">
        <p14:creationId xmlns:p14="http://schemas.microsoft.com/office/powerpoint/2010/main" val="625784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18</a:t>
            </a:fld>
            <a:endParaRPr lang="en-US"/>
          </a:p>
        </p:txBody>
      </p:sp>
    </p:spTree>
    <p:extLst>
      <p:ext uri="{BB962C8B-B14F-4D97-AF65-F5344CB8AC3E}">
        <p14:creationId xmlns:p14="http://schemas.microsoft.com/office/powerpoint/2010/main" val="243234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19</a:t>
            </a:fld>
            <a:endParaRPr lang="en-US"/>
          </a:p>
        </p:txBody>
      </p:sp>
    </p:spTree>
    <p:extLst>
      <p:ext uri="{BB962C8B-B14F-4D97-AF65-F5344CB8AC3E}">
        <p14:creationId xmlns:p14="http://schemas.microsoft.com/office/powerpoint/2010/main" val="166093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a:t>
            </a:fld>
            <a:endParaRPr lang="en-US"/>
          </a:p>
        </p:txBody>
      </p:sp>
    </p:spTree>
    <p:extLst>
      <p:ext uri="{BB962C8B-B14F-4D97-AF65-F5344CB8AC3E}">
        <p14:creationId xmlns:p14="http://schemas.microsoft.com/office/powerpoint/2010/main" val="2632984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20</a:t>
            </a:fld>
            <a:endParaRPr lang="en-US"/>
          </a:p>
        </p:txBody>
      </p:sp>
    </p:spTree>
    <p:extLst>
      <p:ext uri="{BB962C8B-B14F-4D97-AF65-F5344CB8AC3E}">
        <p14:creationId xmlns:p14="http://schemas.microsoft.com/office/powerpoint/2010/main" val="2211589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21</a:t>
            </a:fld>
            <a:endParaRPr lang="en-US"/>
          </a:p>
        </p:txBody>
      </p:sp>
    </p:spTree>
    <p:extLst>
      <p:ext uri="{BB962C8B-B14F-4D97-AF65-F5344CB8AC3E}">
        <p14:creationId xmlns:p14="http://schemas.microsoft.com/office/powerpoint/2010/main" val="865035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22</a:t>
            </a:fld>
            <a:endParaRPr lang="en-US"/>
          </a:p>
        </p:txBody>
      </p:sp>
    </p:spTree>
    <p:extLst>
      <p:ext uri="{BB962C8B-B14F-4D97-AF65-F5344CB8AC3E}">
        <p14:creationId xmlns:p14="http://schemas.microsoft.com/office/powerpoint/2010/main" val="365536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23</a:t>
            </a:fld>
            <a:endParaRPr lang="en-US"/>
          </a:p>
        </p:txBody>
      </p:sp>
    </p:spTree>
    <p:extLst>
      <p:ext uri="{BB962C8B-B14F-4D97-AF65-F5344CB8AC3E}">
        <p14:creationId xmlns:p14="http://schemas.microsoft.com/office/powerpoint/2010/main" val="342398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24</a:t>
            </a:fld>
            <a:endParaRPr lang="en-US"/>
          </a:p>
        </p:txBody>
      </p:sp>
    </p:spTree>
    <p:extLst>
      <p:ext uri="{BB962C8B-B14F-4D97-AF65-F5344CB8AC3E}">
        <p14:creationId xmlns:p14="http://schemas.microsoft.com/office/powerpoint/2010/main" val="2838231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25</a:t>
            </a:fld>
            <a:endParaRPr lang="en-US"/>
          </a:p>
        </p:txBody>
      </p:sp>
    </p:spTree>
    <p:extLst>
      <p:ext uri="{BB962C8B-B14F-4D97-AF65-F5344CB8AC3E}">
        <p14:creationId xmlns:p14="http://schemas.microsoft.com/office/powerpoint/2010/main" val="142978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26</a:t>
            </a:fld>
            <a:endParaRPr lang="en-US"/>
          </a:p>
        </p:txBody>
      </p:sp>
    </p:spTree>
    <p:extLst>
      <p:ext uri="{BB962C8B-B14F-4D97-AF65-F5344CB8AC3E}">
        <p14:creationId xmlns:p14="http://schemas.microsoft.com/office/powerpoint/2010/main" val="3057525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27</a:t>
            </a:fld>
            <a:endParaRPr lang="en-US"/>
          </a:p>
        </p:txBody>
      </p:sp>
    </p:spTree>
    <p:extLst>
      <p:ext uri="{BB962C8B-B14F-4D97-AF65-F5344CB8AC3E}">
        <p14:creationId xmlns:p14="http://schemas.microsoft.com/office/powerpoint/2010/main" val="1866623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28</a:t>
            </a:fld>
            <a:endParaRPr lang="en-US"/>
          </a:p>
        </p:txBody>
      </p:sp>
    </p:spTree>
    <p:extLst>
      <p:ext uri="{BB962C8B-B14F-4D97-AF65-F5344CB8AC3E}">
        <p14:creationId xmlns:p14="http://schemas.microsoft.com/office/powerpoint/2010/main" val="2130017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29</a:t>
            </a:fld>
            <a:endParaRPr lang="en-US"/>
          </a:p>
        </p:txBody>
      </p:sp>
    </p:spTree>
    <p:extLst>
      <p:ext uri="{BB962C8B-B14F-4D97-AF65-F5344CB8AC3E}">
        <p14:creationId xmlns:p14="http://schemas.microsoft.com/office/powerpoint/2010/main" val="424186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a:t>
            </a:fld>
            <a:endParaRPr lang="en-US"/>
          </a:p>
        </p:txBody>
      </p:sp>
    </p:spTree>
    <p:extLst>
      <p:ext uri="{BB962C8B-B14F-4D97-AF65-F5344CB8AC3E}">
        <p14:creationId xmlns:p14="http://schemas.microsoft.com/office/powerpoint/2010/main" val="1935367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30</a:t>
            </a:fld>
            <a:endParaRPr lang="en-US"/>
          </a:p>
        </p:txBody>
      </p:sp>
    </p:spTree>
    <p:extLst>
      <p:ext uri="{BB962C8B-B14F-4D97-AF65-F5344CB8AC3E}">
        <p14:creationId xmlns:p14="http://schemas.microsoft.com/office/powerpoint/2010/main" val="2726014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31</a:t>
            </a:fld>
            <a:endParaRPr lang="en-US"/>
          </a:p>
        </p:txBody>
      </p:sp>
    </p:spTree>
    <p:extLst>
      <p:ext uri="{BB962C8B-B14F-4D97-AF65-F5344CB8AC3E}">
        <p14:creationId xmlns:p14="http://schemas.microsoft.com/office/powerpoint/2010/main" val="1202199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32</a:t>
            </a:fld>
            <a:endParaRPr lang="en-US"/>
          </a:p>
        </p:txBody>
      </p:sp>
    </p:spTree>
    <p:extLst>
      <p:ext uri="{BB962C8B-B14F-4D97-AF65-F5344CB8AC3E}">
        <p14:creationId xmlns:p14="http://schemas.microsoft.com/office/powerpoint/2010/main" val="2509627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33</a:t>
            </a:fld>
            <a:endParaRPr lang="en-US"/>
          </a:p>
        </p:txBody>
      </p:sp>
    </p:spTree>
    <p:extLst>
      <p:ext uri="{BB962C8B-B14F-4D97-AF65-F5344CB8AC3E}">
        <p14:creationId xmlns:p14="http://schemas.microsoft.com/office/powerpoint/2010/main" val="3264748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34</a:t>
            </a:fld>
            <a:endParaRPr lang="en-US"/>
          </a:p>
        </p:txBody>
      </p:sp>
    </p:spTree>
    <p:extLst>
      <p:ext uri="{BB962C8B-B14F-4D97-AF65-F5344CB8AC3E}">
        <p14:creationId xmlns:p14="http://schemas.microsoft.com/office/powerpoint/2010/main" val="3929597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35</a:t>
            </a:fld>
            <a:endParaRPr lang="en-US"/>
          </a:p>
        </p:txBody>
      </p:sp>
    </p:spTree>
    <p:extLst>
      <p:ext uri="{BB962C8B-B14F-4D97-AF65-F5344CB8AC3E}">
        <p14:creationId xmlns:p14="http://schemas.microsoft.com/office/powerpoint/2010/main" val="4123459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36</a:t>
            </a:fld>
            <a:endParaRPr lang="en-US"/>
          </a:p>
        </p:txBody>
      </p:sp>
    </p:spTree>
    <p:extLst>
      <p:ext uri="{BB962C8B-B14F-4D97-AF65-F5344CB8AC3E}">
        <p14:creationId xmlns:p14="http://schemas.microsoft.com/office/powerpoint/2010/main" val="2820098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37</a:t>
            </a:fld>
            <a:endParaRPr lang="en-US"/>
          </a:p>
        </p:txBody>
      </p:sp>
    </p:spTree>
    <p:extLst>
      <p:ext uri="{BB962C8B-B14F-4D97-AF65-F5344CB8AC3E}">
        <p14:creationId xmlns:p14="http://schemas.microsoft.com/office/powerpoint/2010/main" val="3852969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38</a:t>
            </a:fld>
            <a:endParaRPr lang="en-US"/>
          </a:p>
        </p:txBody>
      </p:sp>
    </p:spTree>
    <p:extLst>
      <p:ext uri="{BB962C8B-B14F-4D97-AF65-F5344CB8AC3E}">
        <p14:creationId xmlns:p14="http://schemas.microsoft.com/office/powerpoint/2010/main" val="2706461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39</a:t>
            </a:fld>
            <a:endParaRPr lang="en-US"/>
          </a:p>
        </p:txBody>
      </p:sp>
    </p:spTree>
    <p:extLst>
      <p:ext uri="{BB962C8B-B14F-4D97-AF65-F5344CB8AC3E}">
        <p14:creationId xmlns:p14="http://schemas.microsoft.com/office/powerpoint/2010/main" val="356140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a:t>
            </a:fld>
            <a:endParaRPr lang="en-US"/>
          </a:p>
        </p:txBody>
      </p:sp>
    </p:spTree>
    <p:extLst>
      <p:ext uri="{BB962C8B-B14F-4D97-AF65-F5344CB8AC3E}">
        <p14:creationId xmlns:p14="http://schemas.microsoft.com/office/powerpoint/2010/main" val="1878845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40</a:t>
            </a:fld>
            <a:endParaRPr lang="en-US"/>
          </a:p>
        </p:txBody>
      </p:sp>
    </p:spTree>
    <p:extLst>
      <p:ext uri="{BB962C8B-B14F-4D97-AF65-F5344CB8AC3E}">
        <p14:creationId xmlns:p14="http://schemas.microsoft.com/office/powerpoint/2010/main" val="2158148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41</a:t>
            </a:fld>
            <a:endParaRPr lang="en-US"/>
          </a:p>
        </p:txBody>
      </p:sp>
    </p:spTree>
    <p:extLst>
      <p:ext uri="{BB962C8B-B14F-4D97-AF65-F5344CB8AC3E}">
        <p14:creationId xmlns:p14="http://schemas.microsoft.com/office/powerpoint/2010/main" val="3447114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42</a:t>
            </a:fld>
            <a:endParaRPr lang="en-US"/>
          </a:p>
        </p:txBody>
      </p:sp>
    </p:spTree>
    <p:extLst>
      <p:ext uri="{BB962C8B-B14F-4D97-AF65-F5344CB8AC3E}">
        <p14:creationId xmlns:p14="http://schemas.microsoft.com/office/powerpoint/2010/main" val="2525871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43</a:t>
            </a:fld>
            <a:endParaRPr lang="en-US"/>
          </a:p>
        </p:txBody>
      </p:sp>
    </p:spTree>
    <p:extLst>
      <p:ext uri="{BB962C8B-B14F-4D97-AF65-F5344CB8AC3E}">
        <p14:creationId xmlns:p14="http://schemas.microsoft.com/office/powerpoint/2010/main" val="2176879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44</a:t>
            </a:fld>
            <a:endParaRPr lang="en-US"/>
          </a:p>
        </p:txBody>
      </p:sp>
    </p:spTree>
    <p:extLst>
      <p:ext uri="{BB962C8B-B14F-4D97-AF65-F5344CB8AC3E}">
        <p14:creationId xmlns:p14="http://schemas.microsoft.com/office/powerpoint/2010/main" val="1102059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45</a:t>
            </a:fld>
            <a:endParaRPr lang="en-US"/>
          </a:p>
        </p:txBody>
      </p:sp>
    </p:spTree>
    <p:extLst>
      <p:ext uri="{BB962C8B-B14F-4D97-AF65-F5344CB8AC3E}">
        <p14:creationId xmlns:p14="http://schemas.microsoft.com/office/powerpoint/2010/main" val="3886282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46</a:t>
            </a:fld>
            <a:endParaRPr lang="en-US"/>
          </a:p>
        </p:txBody>
      </p:sp>
    </p:spTree>
    <p:extLst>
      <p:ext uri="{BB962C8B-B14F-4D97-AF65-F5344CB8AC3E}">
        <p14:creationId xmlns:p14="http://schemas.microsoft.com/office/powerpoint/2010/main" val="3543230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47</a:t>
            </a:fld>
            <a:endParaRPr lang="en-US"/>
          </a:p>
        </p:txBody>
      </p:sp>
    </p:spTree>
    <p:extLst>
      <p:ext uri="{BB962C8B-B14F-4D97-AF65-F5344CB8AC3E}">
        <p14:creationId xmlns:p14="http://schemas.microsoft.com/office/powerpoint/2010/main" val="3700329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48</a:t>
            </a:fld>
            <a:endParaRPr lang="en-US"/>
          </a:p>
        </p:txBody>
      </p:sp>
    </p:spTree>
    <p:extLst>
      <p:ext uri="{BB962C8B-B14F-4D97-AF65-F5344CB8AC3E}">
        <p14:creationId xmlns:p14="http://schemas.microsoft.com/office/powerpoint/2010/main" val="1526366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49</a:t>
            </a:fld>
            <a:endParaRPr lang="en-US"/>
          </a:p>
        </p:txBody>
      </p:sp>
    </p:spTree>
    <p:extLst>
      <p:ext uri="{BB962C8B-B14F-4D97-AF65-F5344CB8AC3E}">
        <p14:creationId xmlns:p14="http://schemas.microsoft.com/office/powerpoint/2010/main" val="873018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5</a:t>
            </a:fld>
            <a:endParaRPr lang="en-US"/>
          </a:p>
        </p:txBody>
      </p:sp>
    </p:spTree>
    <p:extLst>
      <p:ext uri="{BB962C8B-B14F-4D97-AF65-F5344CB8AC3E}">
        <p14:creationId xmlns:p14="http://schemas.microsoft.com/office/powerpoint/2010/main" val="260538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50</a:t>
            </a:fld>
            <a:endParaRPr lang="en-US"/>
          </a:p>
        </p:txBody>
      </p:sp>
    </p:spTree>
    <p:extLst>
      <p:ext uri="{BB962C8B-B14F-4D97-AF65-F5344CB8AC3E}">
        <p14:creationId xmlns:p14="http://schemas.microsoft.com/office/powerpoint/2010/main" val="1695135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51</a:t>
            </a:fld>
            <a:endParaRPr lang="en-US"/>
          </a:p>
        </p:txBody>
      </p:sp>
    </p:spTree>
    <p:extLst>
      <p:ext uri="{BB962C8B-B14F-4D97-AF65-F5344CB8AC3E}">
        <p14:creationId xmlns:p14="http://schemas.microsoft.com/office/powerpoint/2010/main" val="3119558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52</a:t>
            </a:fld>
            <a:endParaRPr lang="en-US"/>
          </a:p>
        </p:txBody>
      </p:sp>
    </p:spTree>
    <p:extLst>
      <p:ext uri="{BB962C8B-B14F-4D97-AF65-F5344CB8AC3E}">
        <p14:creationId xmlns:p14="http://schemas.microsoft.com/office/powerpoint/2010/main" val="3849664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53</a:t>
            </a:fld>
            <a:endParaRPr lang="en-US"/>
          </a:p>
        </p:txBody>
      </p:sp>
    </p:spTree>
    <p:extLst>
      <p:ext uri="{BB962C8B-B14F-4D97-AF65-F5344CB8AC3E}">
        <p14:creationId xmlns:p14="http://schemas.microsoft.com/office/powerpoint/2010/main" val="3176566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54</a:t>
            </a:fld>
            <a:endParaRPr lang="en-US"/>
          </a:p>
        </p:txBody>
      </p:sp>
    </p:spTree>
    <p:extLst>
      <p:ext uri="{BB962C8B-B14F-4D97-AF65-F5344CB8AC3E}">
        <p14:creationId xmlns:p14="http://schemas.microsoft.com/office/powerpoint/2010/main" val="40812782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55</a:t>
            </a:fld>
            <a:endParaRPr lang="en-US"/>
          </a:p>
        </p:txBody>
      </p:sp>
    </p:spTree>
    <p:extLst>
      <p:ext uri="{BB962C8B-B14F-4D97-AF65-F5344CB8AC3E}">
        <p14:creationId xmlns:p14="http://schemas.microsoft.com/office/powerpoint/2010/main" val="17112300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56</a:t>
            </a:fld>
            <a:endParaRPr lang="en-US"/>
          </a:p>
        </p:txBody>
      </p:sp>
    </p:spTree>
    <p:extLst>
      <p:ext uri="{BB962C8B-B14F-4D97-AF65-F5344CB8AC3E}">
        <p14:creationId xmlns:p14="http://schemas.microsoft.com/office/powerpoint/2010/main" val="52586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6</a:t>
            </a:fld>
            <a:endParaRPr lang="en-US"/>
          </a:p>
        </p:txBody>
      </p:sp>
    </p:spTree>
    <p:extLst>
      <p:ext uri="{BB962C8B-B14F-4D97-AF65-F5344CB8AC3E}">
        <p14:creationId xmlns:p14="http://schemas.microsoft.com/office/powerpoint/2010/main" val="975353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7</a:t>
            </a:fld>
            <a:endParaRPr lang="en-US"/>
          </a:p>
        </p:txBody>
      </p:sp>
    </p:spTree>
    <p:extLst>
      <p:ext uri="{BB962C8B-B14F-4D97-AF65-F5344CB8AC3E}">
        <p14:creationId xmlns:p14="http://schemas.microsoft.com/office/powerpoint/2010/main" val="1695385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8</a:t>
            </a:fld>
            <a:endParaRPr lang="en-US"/>
          </a:p>
        </p:txBody>
      </p:sp>
    </p:spTree>
    <p:extLst>
      <p:ext uri="{BB962C8B-B14F-4D97-AF65-F5344CB8AC3E}">
        <p14:creationId xmlns:p14="http://schemas.microsoft.com/office/powerpoint/2010/main" val="311154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5D861-C487-4983-A9A2-4C2C1D8DE74D}" type="slidenum">
              <a:rPr lang="en-US" smtClean="0"/>
              <a:t>9</a:t>
            </a:fld>
            <a:endParaRPr lang="en-US"/>
          </a:p>
        </p:txBody>
      </p:sp>
    </p:spTree>
    <p:extLst>
      <p:ext uri="{BB962C8B-B14F-4D97-AF65-F5344CB8AC3E}">
        <p14:creationId xmlns:p14="http://schemas.microsoft.com/office/powerpoint/2010/main" val="423417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87FD0A-27BE-40AE-A91B-0B2A5A7B0384}" type="datetime1">
              <a:rPr lang="en-US" smtClean="0"/>
              <a:t>3/27/2017</a:t>
            </a:fld>
            <a:endParaRPr lang="en-US"/>
          </a:p>
        </p:txBody>
      </p:sp>
      <p:sp>
        <p:nvSpPr>
          <p:cNvPr id="5" name="Footer Placeholder 4"/>
          <p:cNvSpPr>
            <a:spLocks noGrp="1"/>
          </p:cNvSpPr>
          <p:nvPr>
            <p:ph type="ftr" sz="quarter" idx="11"/>
          </p:nvPr>
        </p:nvSpPr>
        <p:spPr/>
        <p:txBody>
          <a:bodyPr/>
          <a:lstStyle/>
          <a:p>
            <a:r>
              <a:rPr lang="en-US"/>
              <a:t>Migrant Status, Inc.                                                                        Tucson, Arizona, USA</a:t>
            </a:r>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32322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3E5D4A-DF73-4DA8-9512-5BA96AA8051E}" type="datetime1">
              <a:rPr lang="en-US" smtClean="0"/>
              <a:t>3/27/2017</a:t>
            </a:fld>
            <a:endParaRPr lang="en-US"/>
          </a:p>
        </p:txBody>
      </p:sp>
      <p:sp>
        <p:nvSpPr>
          <p:cNvPr id="5" name="Footer Placeholder 4"/>
          <p:cNvSpPr>
            <a:spLocks noGrp="1"/>
          </p:cNvSpPr>
          <p:nvPr>
            <p:ph type="ftr" sz="quarter" idx="11"/>
          </p:nvPr>
        </p:nvSpPr>
        <p:spPr/>
        <p:txBody>
          <a:bodyPr/>
          <a:lstStyle/>
          <a:p>
            <a:r>
              <a:rPr lang="en-US"/>
              <a:t>Migrant Status, Inc.                                                                        Tucson, Arizona, USA</a:t>
            </a:r>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380951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119BC5-4934-4DE0-B0FE-E50715CA08A8}" type="datetime1">
              <a:rPr lang="en-US" smtClean="0"/>
              <a:t>3/27/2017</a:t>
            </a:fld>
            <a:endParaRPr lang="en-US"/>
          </a:p>
        </p:txBody>
      </p:sp>
      <p:sp>
        <p:nvSpPr>
          <p:cNvPr id="5" name="Footer Placeholder 4"/>
          <p:cNvSpPr>
            <a:spLocks noGrp="1"/>
          </p:cNvSpPr>
          <p:nvPr>
            <p:ph type="ftr" sz="quarter" idx="11"/>
          </p:nvPr>
        </p:nvSpPr>
        <p:spPr/>
        <p:txBody>
          <a:bodyPr/>
          <a:lstStyle/>
          <a:p>
            <a:r>
              <a:rPr lang="en-US"/>
              <a:t>Migrant Status, Inc.                                                                        Tucson, Arizona, USA</a:t>
            </a:r>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101590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991277-BD67-40C5-A009-5F989FA0CE0A}" type="datetime1">
              <a:rPr lang="en-US" smtClean="0"/>
              <a:t>3/27/2017</a:t>
            </a:fld>
            <a:endParaRPr lang="en-US"/>
          </a:p>
        </p:txBody>
      </p:sp>
      <p:sp>
        <p:nvSpPr>
          <p:cNvPr id="5" name="Footer Placeholder 4"/>
          <p:cNvSpPr>
            <a:spLocks noGrp="1"/>
          </p:cNvSpPr>
          <p:nvPr>
            <p:ph type="ftr" sz="quarter" idx="11"/>
          </p:nvPr>
        </p:nvSpPr>
        <p:spPr/>
        <p:txBody>
          <a:bodyPr/>
          <a:lstStyle/>
          <a:p>
            <a:r>
              <a:rPr lang="en-US"/>
              <a:t>Migrant Status, Inc.                                                                        Tucson, Arizona, USA</a:t>
            </a:r>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296223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9FC34E-3313-4D06-A785-C8ABDB6B3D2A}" type="datetime1">
              <a:rPr lang="en-US" smtClean="0"/>
              <a:t>3/27/2017</a:t>
            </a:fld>
            <a:endParaRPr lang="en-US"/>
          </a:p>
        </p:txBody>
      </p:sp>
      <p:sp>
        <p:nvSpPr>
          <p:cNvPr id="5" name="Footer Placeholder 4"/>
          <p:cNvSpPr>
            <a:spLocks noGrp="1"/>
          </p:cNvSpPr>
          <p:nvPr>
            <p:ph type="ftr" sz="quarter" idx="11"/>
          </p:nvPr>
        </p:nvSpPr>
        <p:spPr/>
        <p:txBody>
          <a:bodyPr/>
          <a:lstStyle/>
          <a:p>
            <a:r>
              <a:rPr lang="en-US"/>
              <a:t>Migrant Status, Inc.                                                                        Tucson, Arizona, USA</a:t>
            </a:r>
          </a:p>
        </p:txBody>
      </p:sp>
      <p:sp>
        <p:nvSpPr>
          <p:cNvPr id="6" name="Slide Number Placeholder 5"/>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317047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76A70C-21ED-43D2-BCE1-A69CD4051C88}" type="datetime1">
              <a:rPr lang="en-US" smtClean="0"/>
              <a:t>3/27/2017</a:t>
            </a:fld>
            <a:endParaRPr lang="en-US"/>
          </a:p>
        </p:txBody>
      </p:sp>
      <p:sp>
        <p:nvSpPr>
          <p:cNvPr id="6" name="Footer Placeholder 5"/>
          <p:cNvSpPr>
            <a:spLocks noGrp="1"/>
          </p:cNvSpPr>
          <p:nvPr>
            <p:ph type="ftr" sz="quarter" idx="11"/>
          </p:nvPr>
        </p:nvSpPr>
        <p:spPr/>
        <p:txBody>
          <a:bodyPr/>
          <a:lstStyle/>
          <a:p>
            <a:r>
              <a:rPr lang="en-US"/>
              <a:t>Migrant Status, Inc.                                                                        Tucson, Arizona, USA</a:t>
            </a:r>
          </a:p>
        </p:txBody>
      </p:sp>
      <p:sp>
        <p:nvSpPr>
          <p:cNvPr id="7" name="Slide Number Placeholder 6"/>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194832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D90F06-3E21-435D-807B-260CE5DAEEBF}" type="datetime1">
              <a:rPr lang="en-US" smtClean="0"/>
              <a:t>3/27/2017</a:t>
            </a:fld>
            <a:endParaRPr lang="en-US"/>
          </a:p>
        </p:txBody>
      </p:sp>
      <p:sp>
        <p:nvSpPr>
          <p:cNvPr id="8" name="Footer Placeholder 7"/>
          <p:cNvSpPr>
            <a:spLocks noGrp="1"/>
          </p:cNvSpPr>
          <p:nvPr>
            <p:ph type="ftr" sz="quarter" idx="11"/>
          </p:nvPr>
        </p:nvSpPr>
        <p:spPr/>
        <p:txBody>
          <a:bodyPr/>
          <a:lstStyle/>
          <a:p>
            <a:r>
              <a:rPr lang="en-US"/>
              <a:t>Migrant Status, Inc.                                                                        Tucson, Arizona, USA</a:t>
            </a:r>
          </a:p>
        </p:txBody>
      </p:sp>
      <p:sp>
        <p:nvSpPr>
          <p:cNvPr id="9" name="Slide Number Placeholder 8"/>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266797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85652C-13DE-478F-883D-0902D138474D}" type="datetime1">
              <a:rPr lang="en-US" smtClean="0"/>
              <a:t>3/27/2017</a:t>
            </a:fld>
            <a:endParaRPr lang="en-US"/>
          </a:p>
        </p:txBody>
      </p:sp>
      <p:sp>
        <p:nvSpPr>
          <p:cNvPr id="4" name="Footer Placeholder 3"/>
          <p:cNvSpPr>
            <a:spLocks noGrp="1"/>
          </p:cNvSpPr>
          <p:nvPr>
            <p:ph type="ftr" sz="quarter" idx="11"/>
          </p:nvPr>
        </p:nvSpPr>
        <p:spPr/>
        <p:txBody>
          <a:bodyPr/>
          <a:lstStyle/>
          <a:p>
            <a:r>
              <a:rPr lang="en-US"/>
              <a:t>Migrant Status, Inc.                                                                        Tucson, Arizona, USA</a:t>
            </a:r>
          </a:p>
        </p:txBody>
      </p:sp>
      <p:sp>
        <p:nvSpPr>
          <p:cNvPr id="5" name="Slide Number Placeholder 4"/>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2190339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D944C-5C91-47CF-8F66-26E1CB5D9ABF}" type="datetime1">
              <a:rPr lang="en-US" smtClean="0"/>
              <a:t>3/27/2017</a:t>
            </a:fld>
            <a:endParaRPr lang="en-US"/>
          </a:p>
        </p:txBody>
      </p:sp>
      <p:sp>
        <p:nvSpPr>
          <p:cNvPr id="3" name="Footer Placeholder 2"/>
          <p:cNvSpPr>
            <a:spLocks noGrp="1"/>
          </p:cNvSpPr>
          <p:nvPr>
            <p:ph type="ftr" sz="quarter" idx="11"/>
          </p:nvPr>
        </p:nvSpPr>
        <p:spPr/>
        <p:txBody>
          <a:bodyPr/>
          <a:lstStyle/>
          <a:p>
            <a:r>
              <a:rPr lang="en-US"/>
              <a:t>Migrant Status, Inc.                                                                        Tucson, Arizona, USA</a:t>
            </a:r>
          </a:p>
        </p:txBody>
      </p:sp>
      <p:sp>
        <p:nvSpPr>
          <p:cNvPr id="4" name="Slide Number Placeholder 3"/>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271123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8BB718-50F8-4626-B841-8A6551D5FA18}" type="datetime1">
              <a:rPr lang="en-US" smtClean="0"/>
              <a:t>3/27/2017</a:t>
            </a:fld>
            <a:endParaRPr lang="en-US"/>
          </a:p>
        </p:txBody>
      </p:sp>
      <p:sp>
        <p:nvSpPr>
          <p:cNvPr id="6" name="Footer Placeholder 5"/>
          <p:cNvSpPr>
            <a:spLocks noGrp="1"/>
          </p:cNvSpPr>
          <p:nvPr>
            <p:ph type="ftr" sz="quarter" idx="11"/>
          </p:nvPr>
        </p:nvSpPr>
        <p:spPr/>
        <p:txBody>
          <a:bodyPr/>
          <a:lstStyle/>
          <a:p>
            <a:r>
              <a:rPr lang="en-US"/>
              <a:t>Migrant Status, Inc.                                                                        Tucson, Arizona, USA</a:t>
            </a:r>
          </a:p>
        </p:txBody>
      </p:sp>
      <p:sp>
        <p:nvSpPr>
          <p:cNvPr id="7" name="Slide Number Placeholder 6"/>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179347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AC948-CF24-401D-BDAA-2ED5815B21E8}" type="datetime1">
              <a:rPr lang="en-US" smtClean="0"/>
              <a:t>3/27/2017</a:t>
            </a:fld>
            <a:endParaRPr lang="en-US"/>
          </a:p>
        </p:txBody>
      </p:sp>
      <p:sp>
        <p:nvSpPr>
          <p:cNvPr id="6" name="Footer Placeholder 5"/>
          <p:cNvSpPr>
            <a:spLocks noGrp="1"/>
          </p:cNvSpPr>
          <p:nvPr>
            <p:ph type="ftr" sz="quarter" idx="11"/>
          </p:nvPr>
        </p:nvSpPr>
        <p:spPr/>
        <p:txBody>
          <a:bodyPr/>
          <a:lstStyle/>
          <a:p>
            <a:r>
              <a:rPr lang="en-US"/>
              <a:t>Migrant Status, Inc.                                                                        Tucson, Arizona, USA</a:t>
            </a:r>
          </a:p>
        </p:txBody>
      </p:sp>
      <p:sp>
        <p:nvSpPr>
          <p:cNvPr id="7" name="Slide Number Placeholder 6"/>
          <p:cNvSpPr>
            <a:spLocks noGrp="1"/>
          </p:cNvSpPr>
          <p:nvPr>
            <p:ph type="sldNum" sz="quarter" idx="12"/>
          </p:nvPr>
        </p:nvSpPr>
        <p:spPr/>
        <p:txBody>
          <a:bodyPr/>
          <a:lstStyle/>
          <a:p>
            <a:fld id="{58FA18B4-6664-40AE-BDF9-31AD104A3D8A}" type="slidenum">
              <a:rPr lang="en-US" smtClean="0"/>
              <a:t>‹#›</a:t>
            </a:fld>
            <a:endParaRPr lang="en-US"/>
          </a:p>
        </p:txBody>
      </p:sp>
    </p:spTree>
    <p:extLst>
      <p:ext uri="{BB962C8B-B14F-4D97-AF65-F5344CB8AC3E}">
        <p14:creationId xmlns:p14="http://schemas.microsoft.com/office/powerpoint/2010/main" val="351794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19B14-D33E-4085-8510-D949697C15C8}" type="datetime1">
              <a:rPr lang="en-US" smtClean="0"/>
              <a:t>3/27/2017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Migrant Status, Inc.                                                                        Tucson, Arizona, USA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A18B4-6664-40AE-BDF9-31AD104A3D8A}" type="slidenum">
              <a:rPr lang="en-US" smtClean="0"/>
              <a:t>‹#›</a:t>
            </a:fld>
            <a:endParaRPr lang="en-US"/>
          </a:p>
        </p:txBody>
      </p:sp>
    </p:spTree>
    <p:extLst>
      <p:ext uri="{BB962C8B-B14F-4D97-AF65-F5344CB8AC3E}">
        <p14:creationId xmlns:p14="http://schemas.microsoft.com/office/powerpoint/2010/main" val="4186528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403654" y="321276"/>
            <a:ext cx="11450595" cy="2000548"/>
          </a:xfrm>
          <a:prstGeom prst="rect">
            <a:avLst/>
          </a:prstGeom>
          <a:noFill/>
        </p:spPr>
        <p:txBody>
          <a:bodyPr wrap="square" rtlCol="0">
            <a:spAutoFit/>
          </a:bodyPr>
          <a:lstStyle/>
          <a:p>
            <a:pPr algn="ctr"/>
            <a:r>
              <a:rPr lang="en-US" sz="4000" dirty="0">
                <a:solidFill>
                  <a:schemeClr val="accent5">
                    <a:lumMod val="75000"/>
                  </a:schemeClr>
                </a:solidFill>
              </a:rPr>
              <a:t>Report From The Border</a:t>
            </a:r>
          </a:p>
          <a:p>
            <a:endParaRPr lang="en-US" sz="3600" dirty="0">
              <a:solidFill>
                <a:schemeClr val="accent5">
                  <a:lumMod val="75000"/>
                </a:schemeClr>
              </a:solidFill>
            </a:endParaRPr>
          </a:p>
          <a:p>
            <a:pPr algn="ctr"/>
            <a:r>
              <a:rPr lang="en-US" sz="2400" dirty="0">
                <a:solidFill>
                  <a:schemeClr val="accent5">
                    <a:lumMod val="75000"/>
                  </a:schemeClr>
                </a:solidFill>
              </a:rPr>
              <a:t>Presentation by: Rev. Dr. Robin Hoover</a:t>
            </a:r>
          </a:p>
          <a:p>
            <a:pPr algn="ctr"/>
            <a:r>
              <a:rPr lang="en-US" sz="2400" dirty="0">
                <a:solidFill>
                  <a:schemeClr val="accent5">
                    <a:lumMod val="75000"/>
                  </a:schemeClr>
                </a:solidFill>
              </a:rPr>
              <a:t>President: Migrant Status, Inc. </a:t>
            </a:r>
          </a:p>
        </p:txBody>
      </p:sp>
    </p:spTree>
    <p:extLst>
      <p:ext uri="{BB962C8B-B14F-4D97-AF65-F5344CB8AC3E}">
        <p14:creationId xmlns:p14="http://schemas.microsoft.com/office/powerpoint/2010/main" val="1110166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403654" y="321276"/>
            <a:ext cx="11450595" cy="707886"/>
          </a:xfrm>
          <a:prstGeom prst="rect">
            <a:avLst/>
          </a:prstGeom>
          <a:noFill/>
        </p:spPr>
        <p:txBody>
          <a:bodyPr wrap="square" rtlCol="0">
            <a:spAutoFit/>
          </a:bodyPr>
          <a:lstStyle/>
          <a:p>
            <a:pPr algn="ctr"/>
            <a:r>
              <a:rPr lang="en-US" sz="4000" dirty="0">
                <a:solidFill>
                  <a:schemeClr val="accent5">
                    <a:lumMod val="75000"/>
                  </a:schemeClr>
                </a:solidFill>
              </a:rPr>
              <a:t>WOMEN IN MIGRATION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721" y="1439246"/>
            <a:ext cx="5470849" cy="4103137"/>
          </a:xfrm>
          <a:prstGeom prst="rect">
            <a:avLst/>
          </a:prstGeom>
        </p:spPr>
      </p:pic>
    </p:spTree>
    <p:extLst>
      <p:ext uri="{BB962C8B-B14F-4D97-AF65-F5344CB8AC3E}">
        <p14:creationId xmlns:p14="http://schemas.microsoft.com/office/powerpoint/2010/main" val="267414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370702" y="329665"/>
            <a:ext cx="11450595" cy="707886"/>
          </a:xfrm>
          <a:prstGeom prst="rect">
            <a:avLst/>
          </a:prstGeom>
          <a:noFill/>
        </p:spPr>
        <p:txBody>
          <a:bodyPr wrap="square" rtlCol="0">
            <a:spAutoFit/>
          </a:bodyPr>
          <a:lstStyle/>
          <a:p>
            <a:pPr algn="ctr"/>
            <a:r>
              <a:rPr lang="en-US" sz="4000" dirty="0">
                <a:solidFill>
                  <a:schemeClr val="accent5">
                    <a:lumMod val="75000"/>
                  </a:schemeClr>
                </a:solidFill>
              </a:rPr>
              <a:t>CHILDREN IN MIGRATION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625" y="1492897"/>
            <a:ext cx="6186197" cy="4124131"/>
          </a:xfrm>
          <a:prstGeom prst="rect">
            <a:avLst/>
          </a:prstGeom>
        </p:spPr>
      </p:pic>
    </p:spTree>
    <p:extLst>
      <p:ext uri="{BB962C8B-B14F-4D97-AF65-F5344CB8AC3E}">
        <p14:creationId xmlns:p14="http://schemas.microsoft.com/office/powerpoint/2010/main" val="354715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370702" y="170274"/>
            <a:ext cx="11450595" cy="1323439"/>
          </a:xfrm>
          <a:prstGeom prst="rect">
            <a:avLst/>
          </a:prstGeom>
          <a:noFill/>
        </p:spPr>
        <p:txBody>
          <a:bodyPr wrap="square" rtlCol="0">
            <a:spAutoFit/>
          </a:bodyPr>
          <a:lstStyle/>
          <a:p>
            <a:pPr algn="ctr"/>
            <a:r>
              <a:rPr lang="en-US" sz="4000" dirty="0">
                <a:solidFill>
                  <a:schemeClr val="accent5">
                    <a:lumMod val="75000"/>
                  </a:schemeClr>
                </a:solidFill>
              </a:rPr>
              <a:t>ELDERLY IN MIGRATION</a:t>
            </a:r>
          </a:p>
          <a:p>
            <a:pPr algn="ctr"/>
            <a:endParaRPr lang="en-US" sz="4000" dirty="0">
              <a:solidFill>
                <a:schemeClr val="accent5">
                  <a:lumMod val="7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8520" y="1493713"/>
            <a:ext cx="5295122" cy="3971342"/>
          </a:xfrm>
          <a:prstGeom prst="rect">
            <a:avLst/>
          </a:prstGeom>
        </p:spPr>
      </p:pic>
    </p:spTree>
    <p:extLst>
      <p:ext uri="{BB962C8B-B14F-4D97-AF65-F5344CB8AC3E}">
        <p14:creationId xmlns:p14="http://schemas.microsoft.com/office/powerpoint/2010/main" val="2390072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550" y="1236965"/>
            <a:ext cx="7200900" cy="4800600"/>
          </a:xfrm>
          <a:prstGeom prst="rect">
            <a:avLst/>
          </a:prstGeom>
        </p:spPr>
      </p:pic>
      <p:sp>
        <p:nvSpPr>
          <p:cNvPr id="3" name="TextBox 2"/>
          <p:cNvSpPr txBox="1"/>
          <p:nvPr/>
        </p:nvSpPr>
        <p:spPr>
          <a:xfrm>
            <a:off x="329514" y="271849"/>
            <a:ext cx="11615351" cy="646331"/>
          </a:xfrm>
          <a:prstGeom prst="rect">
            <a:avLst/>
          </a:prstGeom>
          <a:noFill/>
        </p:spPr>
        <p:txBody>
          <a:bodyPr wrap="square" rtlCol="0">
            <a:spAutoFit/>
          </a:bodyPr>
          <a:lstStyle/>
          <a:p>
            <a:pPr algn="ctr"/>
            <a:r>
              <a:rPr lang="en-US" sz="3600" dirty="0">
                <a:solidFill>
                  <a:schemeClr val="accent5">
                    <a:lumMod val="75000"/>
                  </a:schemeClr>
                </a:solidFill>
              </a:rPr>
              <a:t>WHO IS COMING?</a:t>
            </a:r>
          </a:p>
        </p:txBody>
      </p:sp>
    </p:spTree>
    <p:extLst>
      <p:ext uri="{BB962C8B-B14F-4D97-AF65-F5344CB8AC3E}">
        <p14:creationId xmlns:p14="http://schemas.microsoft.com/office/powerpoint/2010/main" val="1801615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22514" y="391886"/>
            <a:ext cx="11146972" cy="1200329"/>
          </a:xfrm>
          <a:prstGeom prst="rect">
            <a:avLst/>
          </a:prstGeom>
          <a:noFill/>
        </p:spPr>
        <p:txBody>
          <a:bodyPr wrap="square" rtlCol="0">
            <a:spAutoFit/>
          </a:bodyPr>
          <a:lstStyle/>
          <a:p>
            <a:pPr algn="ctr"/>
            <a:r>
              <a:rPr lang="en-US" sz="3600" dirty="0">
                <a:solidFill>
                  <a:schemeClr val="accent5">
                    <a:lumMod val="75000"/>
                  </a:schemeClr>
                </a:solidFill>
              </a:rPr>
              <a:t>REFUGEES AND ASYLEES</a:t>
            </a:r>
          </a:p>
          <a:p>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29" y="1367481"/>
            <a:ext cx="6292990" cy="4719743"/>
          </a:xfrm>
          <a:prstGeom prst="rect">
            <a:avLst/>
          </a:prstGeom>
        </p:spPr>
      </p:pic>
    </p:spTree>
    <p:extLst>
      <p:ext uri="{BB962C8B-B14F-4D97-AF65-F5344CB8AC3E}">
        <p14:creationId xmlns:p14="http://schemas.microsoft.com/office/powerpoint/2010/main" val="194944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HUMANITARIAN ASSISTANCE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02" y="1246859"/>
            <a:ext cx="3624044" cy="4999838"/>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782" y="1246859"/>
            <a:ext cx="3006560" cy="237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27797" y="2272463"/>
            <a:ext cx="4688473" cy="2637266"/>
          </a:xfrm>
          <a:prstGeom prst="rect">
            <a:avLst/>
          </a:prstGeom>
        </p:spPr>
      </p:pic>
    </p:spTree>
    <p:extLst>
      <p:ext uri="{BB962C8B-B14F-4D97-AF65-F5344CB8AC3E}">
        <p14:creationId xmlns:p14="http://schemas.microsoft.com/office/powerpoint/2010/main" val="142875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007" t="19782" r="14156" b="11252"/>
          <a:stretch/>
        </p:blipFill>
        <p:spPr>
          <a:xfrm rot="5400000">
            <a:off x="3995530" y="2630557"/>
            <a:ext cx="3988904" cy="2517914"/>
          </a:xfrm>
          <a:prstGeom prst="rect">
            <a:avLst/>
          </a:prstGeom>
        </p:spPr>
      </p:pic>
      <p:sp>
        <p:nvSpPr>
          <p:cNvPr id="3" name="TextBox 2"/>
          <p:cNvSpPr txBox="1"/>
          <p:nvPr/>
        </p:nvSpPr>
        <p:spPr>
          <a:xfrm>
            <a:off x="403654" y="255373"/>
            <a:ext cx="11516497" cy="646331"/>
          </a:xfrm>
          <a:prstGeom prst="rect">
            <a:avLst/>
          </a:prstGeom>
          <a:noFill/>
        </p:spPr>
        <p:txBody>
          <a:bodyPr wrap="square" rtlCol="0">
            <a:spAutoFit/>
          </a:bodyPr>
          <a:lstStyle/>
          <a:p>
            <a:pPr algn="ctr"/>
            <a:r>
              <a:rPr lang="en-US" sz="3600" dirty="0">
                <a:solidFill>
                  <a:schemeClr val="accent5">
                    <a:lumMod val="75000"/>
                  </a:schemeClr>
                </a:solidFill>
              </a:rPr>
              <a:t>RELIGION IMPORTANT FOR MIGRANTS</a:t>
            </a:r>
          </a:p>
        </p:txBody>
      </p:sp>
    </p:spTree>
    <p:extLst>
      <p:ext uri="{BB962C8B-B14F-4D97-AF65-F5344CB8AC3E}">
        <p14:creationId xmlns:p14="http://schemas.microsoft.com/office/powerpoint/2010/main" val="4245545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391886" y="362857"/>
            <a:ext cx="11582400" cy="646331"/>
          </a:xfrm>
          <a:prstGeom prst="rect">
            <a:avLst/>
          </a:prstGeom>
          <a:noFill/>
        </p:spPr>
        <p:txBody>
          <a:bodyPr wrap="square" rtlCol="0">
            <a:spAutoFit/>
          </a:bodyPr>
          <a:lstStyle/>
          <a:p>
            <a:pPr algn="ctr"/>
            <a:r>
              <a:rPr lang="en-US" sz="3600" dirty="0">
                <a:solidFill>
                  <a:schemeClr val="accent5">
                    <a:lumMod val="75000"/>
                  </a:schemeClr>
                </a:solidFill>
              </a:rPr>
              <a:t>SHELTERS IN MEXICO—NORTH &amp; WEST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90" y="1510416"/>
            <a:ext cx="6466408" cy="43447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83550" y="1942248"/>
            <a:ext cx="5253331" cy="3939998"/>
          </a:xfrm>
          <a:prstGeom prst="rect">
            <a:avLst/>
          </a:prstGeom>
        </p:spPr>
      </p:pic>
    </p:spTree>
    <p:extLst>
      <p:ext uri="{BB962C8B-B14F-4D97-AF65-F5344CB8AC3E}">
        <p14:creationId xmlns:p14="http://schemas.microsoft.com/office/powerpoint/2010/main" val="411786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TOHONO O’ODHAM NATION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74343" y="186613"/>
            <a:ext cx="4643315" cy="6858000"/>
          </a:xfrm>
          <a:prstGeom prst="rect">
            <a:avLst/>
          </a:prstGeom>
        </p:spPr>
      </p:pic>
    </p:spTree>
    <p:extLst>
      <p:ext uri="{BB962C8B-B14F-4D97-AF65-F5344CB8AC3E}">
        <p14:creationId xmlns:p14="http://schemas.microsoft.com/office/powerpoint/2010/main" val="3493328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403654" y="321276"/>
            <a:ext cx="11450595" cy="707886"/>
          </a:xfrm>
          <a:prstGeom prst="rect">
            <a:avLst/>
          </a:prstGeom>
          <a:noFill/>
        </p:spPr>
        <p:txBody>
          <a:bodyPr wrap="square" rtlCol="0">
            <a:spAutoFit/>
          </a:bodyPr>
          <a:lstStyle/>
          <a:p>
            <a:pPr algn="ctr"/>
            <a:r>
              <a:rPr lang="en-US" sz="4000" dirty="0">
                <a:solidFill>
                  <a:schemeClr val="accent5">
                    <a:lumMod val="75000"/>
                  </a:schemeClr>
                </a:solidFill>
              </a:rPr>
              <a:t>NIGHTTIME ENFORCEMENT</a:t>
            </a:r>
          </a:p>
        </p:txBody>
      </p:sp>
      <p:sp>
        <p:nvSpPr>
          <p:cNvPr id="5" name="TextBox 4"/>
          <p:cNvSpPr txBox="1"/>
          <p:nvPr/>
        </p:nvSpPr>
        <p:spPr>
          <a:xfrm>
            <a:off x="729842" y="1308683"/>
            <a:ext cx="10695964" cy="3785652"/>
          </a:xfrm>
          <a:prstGeom prst="rect">
            <a:avLst/>
          </a:prstGeom>
          <a:noFill/>
        </p:spPr>
        <p:txBody>
          <a:bodyPr wrap="square" rtlCol="0">
            <a:spAutoFit/>
          </a:bodyPr>
          <a:lstStyle/>
          <a:p>
            <a:pPr marL="285750" indent="-285750">
              <a:buFont typeface="Arial" panose="020B0604020202020204" pitchFamily="34" charset="0"/>
              <a:buChar char="•"/>
            </a:pPr>
            <a:r>
              <a:rPr lang="en-US" sz="4000" dirty="0"/>
              <a:t>Border Patrol is increasingly militarized</a:t>
            </a:r>
          </a:p>
          <a:p>
            <a:pPr marL="285750" indent="-285750">
              <a:buFont typeface="Arial" panose="020B0604020202020204" pitchFamily="34" charset="0"/>
              <a:buChar char="•"/>
            </a:pPr>
            <a:r>
              <a:rPr lang="en-US" sz="4000" dirty="0"/>
              <a:t>US only major military that prefers night operations</a:t>
            </a:r>
          </a:p>
          <a:p>
            <a:pPr marL="285750" indent="-285750">
              <a:buFont typeface="Arial" panose="020B0604020202020204" pitchFamily="34" charset="0"/>
              <a:buChar char="•"/>
            </a:pPr>
            <a:r>
              <a:rPr lang="en-US" sz="4000" dirty="0"/>
              <a:t>Perceived tactical advantage</a:t>
            </a:r>
          </a:p>
          <a:p>
            <a:pPr marL="285750" indent="-285750">
              <a:buFont typeface="Arial" panose="020B0604020202020204" pitchFamily="34" charset="0"/>
              <a:buChar char="•"/>
            </a:pPr>
            <a:r>
              <a:rPr lang="en-US" sz="4000" dirty="0"/>
              <a:t>Preferred working conditions for agents</a:t>
            </a:r>
          </a:p>
          <a:p>
            <a:pPr marL="285750" indent="-285750">
              <a:buFont typeface="Arial" panose="020B0604020202020204" pitchFamily="34" charset="0"/>
              <a:buChar char="•"/>
            </a:pPr>
            <a:r>
              <a:rPr lang="en-US" sz="4000" dirty="0"/>
              <a:t>Extremely technology-dependent</a:t>
            </a:r>
          </a:p>
        </p:txBody>
      </p:sp>
    </p:spTree>
    <p:extLst>
      <p:ext uri="{BB962C8B-B14F-4D97-AF65-F5344CB8AC3E}">
        <p14:creationId xmlns:p14="http://schemas.microsoft.com/office/powerpoint/2010/main" val="844945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THINK CREATIVELY</a:t>
            </a:r>
          </a:p>
        </p:txBody>
      </p:sp>
      <p:sp>
        <p:nvSpPr>
          <p:cNvPr id="3" name="TextBox 2"/>
          <p:cNvSpPr txBox="1"/>
          <p:nvPr/>
        </p:nvSpPr>
        <p:spPr>
          <a:xfrm>
            <a:off x="1107347" y="1887523"/>
            <a:ext cx="9848675" cy="3416320"/>
          </a:xfrm>
          <a:prstGeom prst="rect">
            <a:avLst/>
          </a:prstGeom>
          <a:noFill/>
        </p:spPr>
        <p:txBody>
          <a:bodyPr wrap="square" rtlCol="0">
            <a:spAutoFit/>
          </a:bodyPr>
          <a:lstStyle/>
          <a:p>
            <a:r>
              <a:rPr lang="en-US" sz="3600" dirty="0"/>
              <a:t>When Pres. George W. Bush sent National Guard troops to the border in 2006, I was quoted on the front page of the New York Times saying:</a:t>
            </a:r>
          </a:p>
          <a:p>
            <a:r>
              <a:rPr lang="en-US" sz="3600" dirty="0">
                <a:solidFill>
                  <a:srgbClr val="FF0000"/>
                </a:solidFill>
              </a:rPr>
              <a:t>“The United States has a stunning lack of imagination of how to deal with immigration.”  --Robin Hoover</a:t>
            </a:r>
          </a:p>
        </p:txBody>
      </p:sp>
    </p:spTree>
    <p:extLst>
      <p:ext uri="{BB962C8B-B14F-4D97-AF65-F5344CB8AC3E}">
        <p14:creationId xmlns:p14="http://schemas.microsoft.com/office/powerpoint/2010/main" val="737945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397565" y="331304"/>
            <a:ext cx="11330609" cy="646331"/>
          </a:xfrm>
          <a:prstGeom prst="rect">
            <a:avLst/>
          </a:prstGeom>
          <a:noFill/>
        </p:spPr>
        <p:txBody>
          <a:bodyPr wrap="square" rtlCol="0">
            <a:spAutoFit/>
          </a:bodyPr>
          <a:lstStyle/>
          <a:p>
            <a:pPr algn="ctr"/>
            <a:r>
              <a:rPr lang="en-US" sz="3600" dirty="0">
                <a:solidFill>
                  <a:schemeClr val="accent5">
                    <a:lumMod val="75000"/>
                  </a:schemeClr>
                </a:solidFill>
              </a:rPr>
              <a:t>MIGRATION CREATES MARKETS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0894" y="1194683"/>
            <a:ext cx="6170212" cy="4627659"/>
          </a:xfrm>
          <a:prstGeom prst="rect">
            <a:avLst/>
          </a:prstGeom>
        </p:spPr>
      </p:pic>
    </p:spTree>
    <p:extLst>
      <p:ext uri="{BB962C8B-B14F-4D97-AF65-F5344CB8AC3E}">
        <p14:creationId xmlns:p14="http://schemas.microsoft.com/office/powerpoint/2010/main" val="2670767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9029" y="1508275"/>
            <a:ext cx="6876142" cy="4584095"/>
          </a:xfrm>
          <a:prstGeom prst="rect">
            <a:avLst/>
          </a:prstGeom>
        </p:spPr>
      </p:pic>
      <p:sp>
        <p:nvSpPr>
          <p:cNvPr id="3" name="TextBox 2"/>
          <p:cNvSpPr txBox="1"/>
          <p:nvPr/>
        </p:nvSpPr>
        <p:spPr>
          <a:xfrm>
            <a:off x="304800" y="130629"/>
            <a:ext cx="11495314" cy="1200329"/>
          </a:xfrm>
          <a:prstGeom prst="rect">
            <a:avLst/>
          </a:prstGeom>
          <a:noFill/>
        </p:spPr>
        <p:txBody>
          <a:bodyPr wrap="square" rtlCol="0">
            <a:spAutoFit/>
          </a:bodyPr>
          <a:lstStyle/>
          <a:p>
            <a:pPr algn="ctr"/>
            <a:r>
              <a:rPr lang="en-US" sz="3600" dirty="0">
                <a:solidFill>
                  <a:schemeClr val="accent5">
                    <a:lumMod val="75000"/>
                  </a:schemeClr>
                </a:solidFill>
              </a:rPr>
              <a:t>CARTELS NOW CONTROL EVERYTHING</a:t>
            </a:r>
          </a:p>
          <a:p>
            <a:endParaRPr lang="en-US" sz="3600" dirty="0"/>
          </a:p>
        </p:txBody>
      </p:sp>
    </p:spTree>
    <p:extLst>
      <p:ext uri="{BB962C8B-B14F-4D97-AF65-F5344CB8AC3E}">
        <p14:creationId xmlns:p14="http://schemas.microsoft.com/office/powerpoint/2010/main" val="513265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83096" y="490330"/>
            <a:ext cx="10959547" cy="646331"/>
          </a:xfrm>
          <a:prstGeom prst="rect">
            <a:avLst/>
          </a:prstGeom>
          <a:noFill/>
        </p:spPr>
        <p:txBody>
          <a:bodyPr wrap="square" rtlCol="0">
            <a:spAutoFit/>
          </a:bodyPr>
          <a:lstStyle/>
          <a:p>
            <a:pPr algn="ctr"/>
            <a:r>
              <a:rPr lang="en-US" sz="3600" dirty="0">
                <a:solidFill>
                  <a:schemeClr val="accent5">
                    <a:lumMod val="75000"/>
                  </a:schemeClr>
                </a:solidFill>
              </a:rPr>
              <a:t>TECHNOLOGY OF LOW-INTENSITY WARFARE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9747" y="1417174"/>
            <a:ext cx="6426244" cy="4272769"/>
          </a:xfrm>
          <a:prstGeom prst="rect">
            <a:avLst/>
          </a:prstGeom>
        </p:spPr>
      </p:pic>
    </p:spTree>
    <p:extLst>
      <p:ext uri="{BB962C8B-B14F-4D97-AF65-F5344CB8AC3E}">
        <p14:creationId xmlns:p14="http://schemas.microsoft.com/office/powerpoint/2010/main" val="3363131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64" y="1172961"/>
            <a:ext cx="6357895" cy="5013654"/>
          </a:xfrm>
          <a:prstGeom prst="rect">
            <a:avLst/>
          </a:prstGeom>
        </p:spPr>
      </p:pic>
      <p:sp>
        <p:nvSpPr>
          <p:cNvPr id="5" name="TextBox 4"/>
          <p:cNvSpPr txBox="1"/>
          <p:nvPr/>
        </p:nvSpPr>
        <p:spPr>
          <a:xfrm>
            <a:off x="370703" y="263611"/>
            <a:ext cx="11565924" cy="646331"/>
          </a:xfrm>
          <a:prstGeom prst="rect">
            <a:avLst/>
          </a:prstGeom>
          <a:noFill/>
        </p:spPr>
        <p:txBody>
          <a:bodyPr wrap="square" rtlCol="0">
            <a:spAutoFit/>
          </a:bodyPr>
          <a:lstStyle/>
          <a:p>
            <a:r>
              <a:rPr lang="en-US" sz="3600" dirty="0">
                <a:solidFill>
                  <a:schemeClr val="accent5">
                    <a:lumMod val="75000"/>
                  </a:schemeClr>
                </a:solidFill>
              </a:rPr>
              <a:t>BORDER PATROL AND ENFORCEMENT TECHNOLOGY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645" y="1173204"/>
            <a:ext cx="3760058" cy="5013411"/>
          </a:xfrm>
          <a:prstGeom prst="rect">
            <a:avLst/>
          </a:prstGeom>
        </p:spPr>
      </p:pic>
    </p:spTree>
    <p:extLst>
      <p:ext uri="{BB962C8B-B14F-4D97-AF65-F5344CB8AC3E}">
        <p14:creationId xmlns:p14="http://schemas.microsoft.com/office/powerpoint/2010/main" val="23777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450574" y="318052"/>
            <a:ext cx="11370365" cy="646331"/>
          </a:xfrm>
          <a:prstGeom prst="rect">
            <a:avLst/>
          </a:prstGeom>
          <a:noFill/>
        </p:spPr>
        <p:txBody>
          <a:bodyPr wrap="square" rtlCol="0">
            <a:spAutoFit/>
          </a:bodyPr>
          <a:lstStyle/>
          <a:p>
            <a:pPr algn="ctr"/>
            <a:r>
              <a:rPr lang="en-US" sz="3600" dirty="0">
                <a:solidFill>
                  <a:schemeClr val="accent5">
                    <a:lumMod val="75000"/>
                  </a:schemeClr>
                </a:solidFill>
              </a:rPr>
              <a:t>LOW-TECH SAVES LIVES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86" y="2491180"/>
            <a:ext cx="4899639" cy="3674729"/>
          </a:xfrm>
          <a:prstGeom prst="rect">
            <a:avLst/>
          </a:prstGeom>
        </p:spPr>
      </p:pic>
      <p:sp>
        <p:nvSpPr>
          <p:cNvPr id="5" name="TextBox 4"/>
          <p:cNvSpPr txBox="1"/>
          <p:nvPr/>
        </p:nvSpPr>
        <p:spPr>
          <a:xfrm>
            <a:off x="450574" y="964383"/>
            <a:ext cx="11370365" cy="1384995"/>
          </a:xfrm>
          <a:prstGeom prst="rect">
            <a:avLst/>
          </a:prstGeom>
          <a:noFill/>
        </p:spPr>
        <p:txBody>
          <a:bodyPr wrap="square" rtlCol="0">
            <a:spAutoFit/>
          </a:bodyPr>
          <a:lstStyle/>
          <a:p>
            <a:r>
              <a:rPr lang="en-US" sz="2800" dirty="0"/>
              <a:t>WATER STATIONS, FLASHLIGHTS, MAPS, PERSONAL LOCATION BEACONS, WARNING POSTERS, SEARCH AND RESCUE, ORIENTATIONS, SHELTER SUPPLIES, MEDICAL ASSISTANCE, ADVOCACY, LEGAL SERVICES….</a:t>
            </a:r>
          </a:p>
        </p:txBody>
      </p:sp>
      <p:sp>
        <p:nvSpPr>
          <p:cNvPr id="6" name="TextBox 5"/>
          <p:cNvSpPr txBox="1"/>
          <p:nvPr/>
        </p:nvSpPr>
        <p:spPr>
          <a:xfrm>
            <a:off x="5914239" y="2608976"/>
            <a:ext cx="5906700" cy="2862322"/>
          </a:xfrm>
          <a:prstGeom prst="rect">
            <a:avLst/>
          </a:prstGeom>
          <a:noFill/>
        </p:spPr>
        <p:txBody>
          <a:bodyPr wrap="square" rtlCol="0">
            <a:spAutoFit/>
          </a:bodyPr>
          <a:lstStyle/>
          <a:p>
            <a:r>
              <a:rPr lang="en-US" sz="3600" dirty="0"/>
              <a:t>CURRENT PROJECTS:</a:t>
            </a:r>
          </a:p>
          <a:p>
            <a:pPr marL="571500" indent="-571500">
              <a:buFont typeface="Arial" panose="020B0604020202020204" pitchFamily="34" charset="0"/>
              <a:buChar char="•"/>
            </a:pPr>
            <a:r>
              <a:rPr lang="en-US" sz="3600" dirty="0"/>
              <a:t>WEBSITE-BASED MIGRANT MANUAL AND DIRECTORY</a:t>
            </a:r>
          </a:p>
          <a:p>
            <a:pPr marL="571500" indent="-571500">
              <a:buFont typeface="Arial" panose="020B0604020202020204" pitchFamily="34" charset="0"/>
              <a:buChar char="•"/>
            </a:pPr>
            <a:r>
              <a:rPr lang="en-US" sz="3600" dirty="0"/>
              <a:t>CLOUD-BASED MEDICAL RECORD SYSTEM</a:t>
            </a:r>
          </a:p>
        </p:txBody>
      </p:sp>
    </p:spTree>
    <p:extLst>
      <p:ext uri="{BB962C8B-B14F-4D97-AF65-F5344CB8AC3E}">
        <p14:creationId xmlns:p14="http://schemas.microsoft.com/office/powerpoint/2010/main" val="745051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8886" y="1634109"/>
            <a:ext cx="3316736" cy="442231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7880" y="1634109"/>
            <a:ext cx="3316736" cy="4422314"/>
          </a:xfrm>
          <a:prstGeom prst="rect">
            <a:avLst/>
          </a:prstGeom>
        </p:spPr>
      </p:pic>
      <p:sp>
        <p:nvSpPr>
          <p:cNvPr id="5" name="TextBox 4"/>
          <p:cNvSpPr txBox="1"/>
          <p:nvPr/>
        </p:nvSpPr>
        <p:spPr>
          <a:xfrm>
            <a:off x="321276" y="230659"/>
            <a:ext cx="11590638" cy="646331"/>
          </a:xfrm>
          <a:prstGeom prst="rect">
            <a:avLst/>
          </a:prstGeom>
          <a:noFill/>
        </p:spPr>
        <p:txBody>
          <a:bodyPr wrap="square" rtlCol="0">
            <a:spAutoFit/>
          </a:bodyPr>
          <a:lstStyle/>
          <a:p>
            <a:r>
              <a:rPr lang="en-US" sz="3600" dirty="0">
                <a:solidFill>
                  <a:schemeClr val="accent5">
                    <a:lumMod val="75000"/>
                  </a:schemeClr>
                </a:solidFill>
              </a:rPr>
              <a:t>RESCUE TOWERS DESIGNED WHEN 14 DIED IN ONE DAY 2001</a:t>
            </a:r>
          </a:p>
        </p:txBody>
      </p:sp>
    </p:spTree>
    <p:extLst>
      <p:ext uri="{BB962C8B-B14F-4D97-AF65-F5344CB8AC3E}">
        <p14:creationId xmlns:p14="http://schemas.microsoft.com/office/powerpoint/2010/main" val="28693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331304" y="450574"/>
            <a:ext cx="11410122" cy="707886"/>
          </a:xfrm>
          <a:prstGeom prst="rect">
            <a:avLst/>
          </a:prstGeom>
          <a:noFill/>
        </p:spPr>
        <p:txBody>
          <a:bodyPr wrap="square" rtlCol="0">
            <a:spAutoFit/>
          </a:bodyPr>
          <a:lstStyle/>
          <a:p>
            <a:pPr algn="ctr"/>
            <a:r>
              <a:rPr lang="en-US" sz="4000" dirty="0">
                <a:solidFill>
                  <a:schemeClr val="accent5">
                    <a:lumMod val="75000"/>
                  </a:schemeClr>
                </a:solidFill>
              </a:rPr>
              <a:t>18 YEAR OLD GIRL DEAD IN THE DESERT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52" y="1298713"/>
            <a:ext cx="6069496" cy="4552122"/>
          </a:xfrm>
          <a:prstGeom prst="rect">
            <a:avLst/>
          </a:prstGeom>
        </p:spPr>
      </p:pic>
      <p:sp>
        <p:nvSpPr>
          <p:cNvPr id="5" name="TextBox 4"/>
          <p:cNvSpPr txBox="1"/>
          <p:nvPr/>
        </p:nvSpPr>
        <p:spPr>
          <a:xfrm>
            <a:off x="444843" y="1556951"/>
            <a:ext cx="2471352" cy="1477328"/>
          </a:xfrm>
          <a:prstGeom prst="rect">
            <a:avLst/>
          </a:prstGeom>
          <a:noFill/>
        </p:spPr>
        <p:txBody>
          <a:bodyPr wrap="square" rtlCol="0">
            <a:spAutoFit/>
          </a:bodyPr>
          <a:lstStyle/>
          <a:p>
            <a:r>
              <a:rPr lang="en-US" dirty="0">
                <a:solidFill>
                  <a:schemeClr val="accent5">
                    <a:lumMod val="75000"/>
                  </a:schemeClr>
                </a:solidFill>
              </a:rPr>
              <a:t>PRUDENCIA</a:t>
            </a:r>
          </a:p>
          <a:p>
            <a:r>
              <a:rPr lang="en-US" dirty="0">
                <a:solidFill>
                  <a:schemeClr val="accent5">
                    <a:lumMod val="75000"/>
                  </a:schemeClr>
                </a:solidFill>
              </a:rPr>
              <a:t>MARTIN</a:t>
            </a:r>
          </a:p>
          <a:p>
            <a:r>
              <a:rPr lang="en-US" dirty="0">
                <a:solidFill>
                  <a:schemeClr val="accent5">
                    <a:lumMod val="75000"/>
                  </a:schemeClr>
                </a:solidFill>
              </a:rPr>
              <a:t>GOMEZ</a:t>
            </a:r>
          </a:p>
          <a:p>
            <a:r>
              <a:rPr lang="en-US" dirty="0">
                <a:solidFill>
                  <a:schemeClr val="accent5">
                    <a:lumMod val="75000"/>
                  </a:schemeClr>
                </a:solidFill>
              </a:rPr>
              <a:t>18 YEARS OLD</a:t>
            </a:r>
          </a:p>
          <a:p>
            <a:r>
              <a:rPr lang="en-US" dirty="0">
                <a:solidFill>
                  <a:schemeClr val="accent5">
                    <a:lumMod val="75000"/>
                  </a:schemeClr>
                </a:solidFill>
              </a:rPr>
              <a:t>GUATEMALA</a:t>
            </a:r>
          </a:p>
        </p:txBody>
      </p:sp>
    </p:spTree>
    <p:extLst>
      <p:ext uri="{BB962C8B-B14F-4D97-AF65-F5344CB8AC3E}">
        <p14:creationId xmlns:p14="http://schemas.microsoft.com/office/powerpoint/2010/main" val="1146588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662609" y="384313"/>
            <a:ext cx="10946295" cy="707886"/>
          </a:xfrm>
          <a:prstGeom prst="rect">
            <a:avLst/>
          </a:prstGeom>
          <a:noFill/>
        </p:spPr>
        <p:txBody>
          <a:bodyPr wrap="square" rtlCol="0">
            <a:spAutoFit/>
          </a:bodyPr>
          <a:lstStyle/>
          <a:p>
            <a:pPr algn="ctr"/>
            <a:r>
              <a:rPr lang="en-US" sz="4000" dirty="0">
                <a:solidFill>
                  <a:schemeClr val="accent5">
                    <a:lumMod val="75000"/>
                  </a:schemeClr>
                </a:solidFill>
              </a:rPr>
              <a:t>CHILD’S PAJAMAS FOUND IN DESERT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6047" t="11924" r="9289" b="7707"/>
          <a:stretch/>
        </p:blipFill>
        <p:spPr>
          <a:xfrm>
            <a:off x="4366591" y="1255849"/>
            <a:ext cx="3458818" cy="4667874"/>
          </a:xfrm>
          <a:prstGeom prst="rect">
            <a:avLst/>
          </a:prstGeom>
        </p:spPr>
      </p:pic>
    </p:spTree>
    <p:extLst>
      <p:ext uri="{BB962C8B-B14F-4D97-AF65-F5344CB8AC3E}">
        <p14:creationId xmlns:p14="http://schemas.microsoft.com/office/powerpoint/2010/main" val="292679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101702" y="2026508"/>
            <a:ext cx="6823651" cy="4230987"/>
          </a:xfrm>
          <a:prstGeom prst="rect">
            <a:avLst/>
          </a:prstGeom>
        </p:spPr>
      </p:pic>
      <p:sp>
        <p:nvSpPr>
          <p:cNvPr id="2" name="TextBox 1"/>
          <p:cNvSpPr txBox="1"/>
          <p:nvPr/>
        </p:nvSpPr>
        <p:spPr>
          <a:xfrm>
            <a:off x="420130" y="308919"/>
            <a:ext cx="11405286" cy="2308324"/>
          </a:xfrm>
          <a:prstGeom prst="rect">
            <a:avLst/>
          </a:prstGeom>
          <a:noFill/>
        </p:spPr>
        <p:txBody>
          <a:bodyPr wrap="square" rtlCol="0">
            <a:spAutoFit/>
          </a:bodyPr>
          <a:lstStyle/>
          <a:p>
            <a:r>
              <a:rPr lang="en-US" sz="3600" dirty="0">
                <a:solidFill>
                  <a:schemeClr val="accent5">
                    <a:lumMod val="75000"/>
                  </a:schemeClr>
                </a:solidFill>
              </a:rPr>
              <a:t>17 YEARS: NEARLY 3000 RECOVERED HUMAN REMAINS IN ARIZONA ALONE.  SOUTH TEXAS IS NOW THE DEADLIEST</a:t>
            </a:r>
          </a:p>
          <a:p>
            <a:pPr marL="571500" indent="-571500">
              <a:buFont typeface="Arial" panose="020B0604020202020204" pitchFamily="34" charset="0"/>
              <a:buChar char="•"/>
            </a:pPr>
            <a:r>
              <a:rPr lang="en-US" sz="3600" dirty="0">
                <a:solidFill>
                  <a:schemeClr val="accent5">
                    <a:lumMod val="75000"/>
                  </a:schemeClr>
                </a:solidFill>
              </a:rPr>
              <a:t>MORE THAN 1000 UNIDENTIFIED REMAINS IN TUCSON</a:t>
            </a:r>
          </a:p>
          <a:p>
            <a:pPr marL="571500" indent="-571500">
              <a:buFont typeface="Arial" panose="020B0604020202020204" pitchFamily="34" charset="0"/>
              <a:buChar char="•"/>
            </a:pPr>
            <a:endParaRPr lang="en-US" sz="3600" dirty="0"/>
          </a:p>
        </p:txBody>
      </p:sp>
      <p:sp>
        <p:nvSpPr>
          <p:cNvPr id="5" name="TextBox 4"/>
          <p:cNvSpPr txBox="1"/>
          <p:nvPr/>
        </p:nvSpPr>
        <p:spPr>
          <a:xfrm>
            <a:off x="4404049" y="2537927"/>
            <a:ext cx="4711959" cy="523220"/>
          </a:xfrm>
          <a:prstGeom prst="rect">
            <a:avLst/>
          </a:prstGeom>
          <a:noFill/>
        </p:spPr>
        <p:txBody>
          <a:bodyPr wrap="square" rtlCol="0">
            <a:spAutoFit/>
          </a:bodyPr>
          <a:lstStyle/>
          <a:p>
            <a:pPr algn="ctr"/>
            <a:r>
              <a:rPr lang="en-US" sz="2800" dirty="0"/>
              <a:t>ARIZONA</a:t>
            </a:r>
          </a:p>
        </p:txBody>
      </p:sp>
    </p:spTree>
    <p:extLst>
      <p:ext uri="{BB962C8B-B14F-4D97-AF65-F5344CB8AC3E}">
        <p14:creationId xmlns:p14="http://schemas.microsoft.com/office/powerpoint/2010/main" val="2293540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3"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146" y="3538728"/>
            <a:ext cx="1986470" cy="2862072"/>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6" descr="2002_0929_142624A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087114" y="1392353"/>
            <a:ext cx="4296034" cy="3222026"/>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2004_0225_171436AA"/>
          <p:cNvPicPr>
            <a:picLocks noChangeAspect="1" noChangeArrowheads="1"/>
          </p:cNvPicPr>
          <p:nvPr/>
        </p:nvPicPr>
        <p:blipFill>
          <a:blip r:embed="rId5" cstate="print">
            <a:extLst>
              <a:ext uri="{28A0092B-C50C-407E-A947-70E740481C1C}">
                <a14:useLocalDpi xmlns:a14="http://schemas.microsoft.com/office/drawing/2010/main" val="0"/>
              </a:ext>
            </a:extLst>
          </a:blip>
          <a:srcRect l="11322"/>
          <a:stretch>
            <a:fillRect/>
          </a:stretch>
        </p:blipFill>
        <p:spPr>
          <a:xfrm>
            <a:off x="592138" y="1392353"/>
            <a:ext cx="2289620" cy="1936434"/>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Memorial graphic 5x4 200dp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7588504" y="2802890"/>
            <a:ext cx="4038600" cy="3460750"/>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3111" y="192024"/>
            <a:ext cx="11652377" cy="1200329"/>
          </a:xfrm>
          <a:prstGeom prst="rect">
            <a:avLst/>
          </a:prstGeom>
          <a:noFill/>
        </p:spPr>
        <p:txBody>
          <a:bodyPr wrap="square" rtlCol="0">
            <a:spAutoFit/>
          </a:bodyPr>
          <a:lstStyle/>
          <a:p>
            <a:r>
              <a:rPr lang="en-US" sz="3600" dirty="0">
                <a:solidFill>
                  <a:schemeClr val="accent5">
                    <a:lumMod val="75000"/>
                  </a:schemeClr>
                </a:solidFill>
              </a:rPr>
              <a:t>MIGRANTS REMEMBERED AND MEMORIALIZED THROUGH</a:t>
            </a:r>
          </a:p>
          <a:p>
            <a:r>
              <a:rPr lang="en-US" sz="3600" dirty="0">
                <a:solidFill>
                  <a:schemeClr val="accent5">
                    <a:lumMod val="75000"/>
                  </a:schemeClr>
                </a:solidFill>
              </a:rPr>
              <a:t>MARCHES, MEMORIAL SERVICES, SHRINES, GRAPHICS</a:t>
            </a:r>
          </a:p>
        </p:txBody>
      </p:sp>
    </p:spTree>
    <p:extLst>
      <p:ext uri="{BB962C8B-B14F-4D97-AF65-F5344CB8AC3E}">
        <p14:creationId xmlns:p14="http://schemas.microsoft.com/office/powerpoint/2010/main" val="1726028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NAMING, FRAMING, BLAMING</a:t>
            </a:r>
          </a:p>
        </p:txBody>
      </p:sp>
      <p:sp>
        <p:nvSpPr>
          <p:cNvPr id="3" name="TextBox 2"/>
          <p:cNvSpPr txBox="1"/>
          <p:nvPr/>
        </p:nvSpPr>
        <p:spPr>
          <a:xfrm>
            <a:off x="738231" y="1317072"/>
            <a:ext cx="10695963" cy="3970318"/>
          </a:xfrm>
          <a:prstGeom prst="rect">
            <a:avLst/>
          </a:prstGeom>
          <a:noFill/>
        </p:spPr>
        <p:txBody>
          <a:bodyPr wrap="square" rtlCol="0">
            <a:spAutoFit/>
          </a:bodyPr>
          <a:lstStyle/>
          <a:p>
            <a:r>
              <a:rPr lang="en-US" sz="2800" dirty="0"/>
              <a:t>     National Security, Terrorism, Labor, Nationalism, Tourism, Trade, Racism, Identity, Culture, Competition, Liberty, Rights, Unions, Institutions, Faith Communities, Corporatism, Population Control, Crime, Health, Welfare, “Us vs. Them”, Enforcement, Rule of Law, Budgets, Education, Electoral Politics, Justice, Benefits, Citizenship, Partisanship, Gross Domestic Product, Entitlements, Human Rights, Pundits, Economics, Women’s Rights, …</a:t>
            </a:r>
          </a:p>
          <a:p>
            <a:r>
              <a:rPr lang="en-US" sz="2800" dirty="0"/>
              <a:t>     EVERY “ISSUE” IN AMERICAN POLITICS IS TOUCHED BY MIGRATION, IMMIGRATION, REFUGEES, ASYLEES, ….</a:t>
            </a:r>
          </a:p>
        </p:txBody>
      </p:sp>
    </p:spTree>
    <p:extLst>
      <p:ext uri="{BB962C8B-B14F-4D97-AF65-F5344CB8AC3E}">
        <p14:creationId xmlns:p14="http://schemas.microsoft.com/office/powerpoint/2010/main" val="2802373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3" name="Picture 5" descr="Juan Jose and his father 3-2002"/>
          <p:cNvPicPr>
            <a:picLocks noChangeAspect="1" noChangeArrowheads="1"/>
          </p:cNvPicPr>
          <p:nvPr/>
        </p:nvPicPr>
        <p:blipFill>
          <a:blip r:embed="rId3" cstate="print">
            <a:extLst>
              <a:ext uri="{28A0092B-C50C-407E-A947-70E740481C1C}">
                <a14:useLocalDpi xmlns:a14="http://schemas.microsoft.com/office/drawing/2010/main" val="0"/>
              </a:ext>
            </a:extLst>
          </a:blip>
          <a:srcRect t="9756"/>
          <a:stretch>
            <a:fillRect/>
          </a:stretch>
        </p:blipFill>
        <p:spPr bwMode="auto">
          <a:xfrm>
            <a:off x="6761452" y="284323"/>
            <a:ext cx="4771945" cy="6072027"/>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9870" y="339047"/>
            <a:ext cx="5332287" cy="6186309"/>
          </a:xfrm>
          <a:prstGeom prst="rect">
            <a:avLst/>
          </a:prstGeom>
          <a:noFill/>
        </p:spPr>
        <p:txBody>
          <a:bodyPr wrap="square" rtlCol="0">
            <a:spAutoFit/>
          </a:bodyPr>
          <a:lstStyle/>
          <a:p>
            <a:r>
              <a:rPr lang="en-US" sz="3600" dirty="0">
                <a:solidFill>
                  <a:schemeClr val="accent5">
                    <a:lumMod val="75000"/>
                  </a:schemeClr>
                </a:solidFill>
              </a:rPr>
              <a:t>The child’s grandmother, the young man’s mother, had soiled herself and was sitting crying, so she is not in the photo.  She screamed to me in Spanish, “If I had only known how hard it was going to be, I would never have come.  The child is worth the world to me.” </a:t>
            </a:r>
          </a:p>
        </p:txBody>
      </p:sp>
    </p:spTree>
    <p:extLst>
      <p:ext uri="{BB962C8B-B14F-4D97-AF65-F5344CB8AC3E}">
        <p14:creationId xmlns:p14="http://schemas.microsoft.com/office/powerpoint/2010/main" val="1869878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469558" y="290286"/>
            <a:ext cx="11287014" cy="646331"/>
          </a:xfrm>
          <a:prstGeom prst="rect">
            <a:avLst/>
          </a:prstGeom>
          <a:noFill/>
        </p:spPr>
        <p:txBody>
          <a:bodyPr wrap="square" rtlCol="0">
            <a:spAutoFit/>
          </a:bodyPr>
          <a:lstStyle/>
          <a:p>
            <a:pPr algn="ctr"/>
            <a:r>
              <a:rPr lang="en-US" sz="3600" dirty="0">
                <a:solidFill>
                  <a:schemeClr val="accent5">
                    <a:lumMod val="75000"/>
                  </a:schemeClr>
                </a:solidFill>
              </a:rPr>
              <a:t>MIGRANTS READY TO BE TRANSPORTED TO STATION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018" y="1219201"/>
            <a:ext cx="8045620" cy="4827372"/>
          </a:xfrm>
          <a:prstGeom prst="rect">
            <a:avLst/>
          </a:prstGeom>
        </p:spPr>
      </p:pic>
    </p:spTree>
    <p:extLst>
      <p:ext uri="{BB962C8B-B14F-4D97-AF65-F5344CB8AC3E}">
        <p14:creationId xmlns:p14="http://schemas.microsoft.com/office/powerpoint/2010/main" val="4181379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83096" y="331304"/>
            <a:ext cx="11131826" cy="707886"/>
          </a:xfrm>
          <a:prstGeom prst="rect">
            <a:avLst/>
          </a:prstGeom>
          <a:noFill/>
        </p:spPr>
        <p:txBody>
          <a:bodyPr wrap="square" rtlCol="0">
            <a:spAutoFit/>
          </a:bodyPr>
          <a:lstStyle/>
          <a:p>
            <a:pPr algn="ctr"/>
            <a:r>
              <a:rPr lang="en-US" sz="4000" dirty="0">
                <a:solidFill>
                  <a:schemeClr val="accent5">
                    <a:lumMod val="75000"/>
                  </a:schemeClr>
                </a:solidFill>
              </a:rPr>
              <a:t>VERY YOUNG GIRL DETAINED WITH ADULTS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639" y="1287080"/>
            <a:ext cx="3256722" cy="4759824"/>
          </a:xfrm>
          <a:prstGeom prst="rect">
            <a:avLst/>
          </a:prstGeom>
        </p:spPr>
      </p:pic>
    </p:spTree>
    <p:extLst>
      <p:ext uri="{BB962C8B-B14F-4D97-AF65-F5344CB8AC3E}">
        <p14:creationId xmlns:p14="http://schemas.microsoft.com/office/powerpoint/2010/main" val="839080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0448" y="1277947"/>
            <a:ext cx="6226361" cy="4669771"/>
          </a:xfrm>
          <a:prstGeom prst="rect">
            <a:avLst/>
          </a:prstGeom>
        </p:spPr>
      </p:pic>
      <p:sp>
        <p:nvSpPr>
          <p:cNvPr id="3" name="TextBox 2"/>
          <p:cNvSpPr txBox="1"/>
          <p:nvPr/>
        </p:nvSpPr>
        <p:spPr>
          <a:xfrm>
            <a:off x="403654" y="222422"/>
            <a:ext cx="11409405" cy="646331"/>
          </a:xfrm>
          <a:prstGeom prst="rect">
            <a:avLst/>
          </a:prstGeom>
          <a:noFill/>
        </p:spPr>
        <p:txBody>
          <a:bodyPr wrap="square" rtlCol="0">
            <a:spAutoFit/>
          </a:bodyPr>
          <a:lstStyle/>
          <a:p>
            <a:pPr algn="ctr"/>
            <a:r>
              <a:rPr lang="en-US" sz="3600" dirty="0">
                <a:solidFill>
                  <a:schemeClr val="accent5">
                    <a:lumMod val="75000"/>
                  </a:schemeClr>
                </a:solidFill>
              </a:rPr>
              <a:t>MIGRANTS TRANSPORTED LIKE STRAY PETS</a:t>
            </a:r>
          </a:p>
        </p:txBody>
      </p:sp>
    </p:spTree>
    <p:extLst>
      <p:ext uri="{BB962C8B-B14F-4D97-AF65-F5344CB8AC3E}">
        <p14:creationId xmlns:p14="http://schemas.microsoft.com/office/powerpoint/2010/main" val="3785270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391886" y="406400"/>
            <a:ext cx="11582400" cy="707886"/>
          </a:xfrm>
          <a:prstGeom prst="rect">
            <a:avLst/>
          </a:prstGeom>
          <a:noFill/>
        </p:spPr>
        <p:txBody>
          <a:bodyPr wrap="square" rtlCol="0">
            <a:spAutoFit/>
          </a:bodyPr>
          <a:lstStyle/>
          <a:p>
            <a:pPr algn="ctr"/>
            <a:r>
              <a:rPr lang="en-US" sz="4000" dirty="0">
                <a:solidFill>
                  <a:schemeClr val="accent5">
                    <a:lumMod val="75000"/>
                  </a:schemeClr>
                </a:solidFill>
              </a:rPr>
              <a:t>BORDER PATROL PROCESSING CENTER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6805" y="1347783"/>
            <a:ext cx="6284685" cy="4713514"/>
          </a:xfrm>
          <a:prstGeom prst="rect">
            <a:avLst/>
          </a:prstGeom>
        </p:spPr>
      </p:pic>
      <p:sp>
        <p:nvSpPr>
          <p:cNvPr id="5" name="TextBox 4"/>
          <p:cNvSpPr txBox="1"/>
          <p:nvPr/>
        </p:nvSpPr>
        <p:spPr>
          <a:xfrm>
            <a:off x="391886" y="1449859"/>
            <a:ext cx="4797952" cy="3046988"/>
          </a:xfrm>
          <a:prstGeom prst="rect">
            <a:avLst/>
          </a:prstGeom>
          <a:noFill/>
        </p:spPr>
        <p:txBody>
          <a:bodyPr wrap="square" rtlCol="0">
            <a:spAutoFit/>
          </a:bodyPr>
          <a:lstStyle/>
          <a:p>
            <a:r>
              <a:rPr lang="en-US" sz="3200" dirty="0">
                <a:solidFill>
                  <a:schemeClr val="accent5">
                    <a:lumMod val="75000"/>
                  </a:schemeClr>
                </a:solidFill>
              </a:rPr>
              <a:t>Minors are supposed to be separated from adults, and they are supposed to be in detention less than 24 hours.  This goal is rarely realized. </a:t>
            </a:r>
          </a:p>
        </p:txBody>
      </p:sp>
    </p:spTree>
    <p:extLst>
      <p:ext uri="{BB962C8B-B14F-4D97-AF65-F5344CB8AC3E}">
        <p14:creationId xmlns:p14="http://schemas.microsoft.com/office/powerpoint/2010/main" val="709905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478971" y="232229"/>
            <a:ext cx="11393715" cy="646331"/>
          </a:xfrm>
          <a:prstGeom prst="rect">
            <a:avLst/>
          </a:prstGeom>
          <a:noFill/>
        </p:spPr>
        <p:txBody>
          <a:bodyPr wrap="square" rtlCol="0">
            <a:spAutoFit/>
          </a:bodyPr>
          <a:lstStyle/>
          <a:p>
            <a:r>
              <a:rPr lang="en-US" sz="3600" dirty="0">
                <a:solidFill>
                  <a:schemeClr val="accent5">
                    <a:lumMod val="75000"/>
                  </a:schemeClr>
                </a:solidFill>
              </a:rPr>
              <a:t>MIGRANTS RETURNED TO MEXICO IN THE DARK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089" y="1204172"/>
            <a:ext cx="7910286" cy="4449536"/>
          </a:xfrm>
          <a:prstGeom prst="rect">
            <a:avLst/>
          </a:prstGeom>
        </p:spPr>
      </p:pic>
      <p:sp>
        <p:nvSpPr>
          <p:cNvPr id="5" name="TextBox 4"/>
          <p:cNvSpPr txBox="1"/>
          <p:nvPr/>
        </p:nvSpPr>
        <p:spPr>
          <a:xfrm>
            <a:off x="568411" y="1268627"/>
            <a:ext cx="3006811" cy="3539430"/>
          </a:xfrm>
          <a:prstGeom prst="rect">
            <a:avLst/>
          </a:prstGeom>
          <a:noFill/>
        </p:spPr>
        <p:txBody>
          <a:bodyPr wrap="square" rtlCol="0">
            <a:spAutoFit/>
          </a:bodyPr>
          <a:lstStyle/>
          <a:p>
            <a:r>
              <a:rPr lang="en-US" sz="3200" dirty="0">
                <a:solidFill>
                  <a:schemeClr val="accent5">
                    <a:lumMod val="75000"/>
                  </a:schemeClr>
                </a:solidFill>
              </a:rPr>
              <a:t>Returning minors and women to Mexican ports of entry after dark is a serious treaty violation.  </a:t>
            </a:r>
          </a:p>
        </p:txBody>
      </p:sp>
    </p:spTree>
    <p:extLst>
      <p:ext uri="{BB962C8B-B14F-4D97-AF65-F5344CB8AC3E}">
        <p14:creationId xmlns:p14="http://schemas.microsoft.com/office/powerpoint/2010/main" val="2760726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16835" y="516834"/>
            <a:ext cx="11463130" cy="707886"/>
          </a:xfrm>
          <a:prstGeom prst="rect">
            <a:avLst/>
          </a:prstGeom>
          <a:noFill/>
        </p:spPr>
        <p:txBody>
          <a:bodyPr wrap="square" rtlCol="0">
            <a:spAutoFit/>
          </a:bodyPr>
          <a:lstStyle/>
          <a:p>
            <a:pPr algn="ctr"/>
            <a:r>
              <a:rPr lang="en-US" sz="4000" dirty="0">
                <a:solidFill>
                  <a:schemeClr val="accent5">
                    <a:lumMod val="75000"/>
                  </a:schemeClr>
                </a:solidFill>
              </a:rPr>
              <a:t>UNACCOMPANIED YOUTHS LOADED ONTO BUS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7635" y="1518483"/>
            <a:ext cx="5976730" cy="4482548"/>
          </a:xfrm>
          <a:prstGeom prst="rect">
            <a:avLst/>
          </a:prstGeom>
        </p:spPr>
      </p:pic>
    </p:spTree>
    <p:extLst>
      <p:ext uri="{BB962C8B-B14F-4D97-AF65-F5344CB8AC3E}">
        <p14:creationId xmlns:p14="http://schemas.microsoft.com/office/powerpoint/2010/main" val="1125620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850" y="1402625"/>
            <a:ext cx="6338300" cy="4753725"/>
          </a:xfrm>
          <a:prstGeom prst="rect">
            <a:avLst/>
          </a:prstGeom>
        </p:spPr>
      </p:pic>
      <p:sp>
        <p:nvSpPr>
          <p:cNvPr id="3" name="TextBox 2"/>
          <p:cNvSpPr txBox="1"/>
          <p:nvPr/>
        </p:nvSpPr>
        <p:spPr>
          <a:xfrm>
            <a:off x="321275" y="247135"/>
            <a:ext cx="11705968" cy="1200329"/>
          </a:xfrm>
          <a:prstGeom prst="rect">
            <a:avLst/>
          </a:prstGeom>
          <a:noFill/>
        </p:spPr>
        <p:txBody>
          <a:bodyPr wrap="square" rtlCol="0">
            <a:spAutoFit/>
          </a:bodyPr>
          <a:lstStyle/>
          <a:p>
            <a:pPr algn="ctr"/>
            <a:r>
              <a:rPr lang="en-US" sz="3600" dirty="0">
                <a:solidFill>
                  <a:schemeClr val="accent5">
                    <a:lumMod val="75000"/>
                  </a:schemeClr>
                </a:solidFill>
              </a:rPr>
              <a:t>MIGRANTS ARE “PROCESSED” IN HOLDING TANKS</a:t>
            </a:r>
          </a:p>
          <a:p>
            <a:pPr algn="ctr"/>
            <a:r>
              <a:rPr lang="en-US" sz="3600" dirty="0">
                <a:solidFill>
                  <a:schemeClr val="accent5">
                    <a:lumMod val="75000"/>
                  </a:schemeClr>
                </a:solidFill>
              </a:rPr>
              <a:t>AKA “HIELEROS”</a:t>
            </a:r>
          </a:p>
        </p:txBody>
      </p:sp>
    </p:spTree>
    <p:extLst>
      <p:ext uri="{BB962C8B-B14F-4D97-AF65-F5344CB8AC3E}">
        <p14:creationId xmlns:p14="http://schemas.microsoft.com/office/powerpoint/2010/main" val="3759075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373" y="1344137"/>
            <a:ext cx="6208822" cy="4656617"/>
          </a:xfrm>
          <a:prstGeom prst="rect">
            <a:avLst/>
          </a:prstGeom>
        </p:spPr>
      </p:pic>
      <p:sp>
        <p:nvSpPr>
          <p:cNvPr id="3" name="TextBox 2"/>
          <p:cNvSpPr txBox="1"/>
          <p:nvPr/>
        </p:nvSpPr>
        <p:spPr>
          <a:xfrm>
            <a:off x="420130" y="329514"/>
            <a:ext cx="11475308" cy="707886"/>
          </a:xfrm>
          <a:prstGeom prst="rect">
            <a:avLst/>
          </a:prstGeom>
          <a:noFill/>
        </p:spPr>
        <p:txBody>
          <a:bodyPr wrap="square" rtlCol="0">
            <a:spAutoFit/>
          </a:bodyPr>
          <a:lstStyle/>
          <a:p>
            <a:pPr algn="ctr"/>
            <a:r>
              <a:rPr lang="en-US" sz="4000" dirty="0">
                <a:solidFill>
                  <a:schemeClr val="accent5">
                    <a:lumMod val="75000"/>
                  </a:schemeClr>
                </a:solidFill>
              </a:rPr>
              <a:t>AGENTS TAKE PICTURES AND PRINTS TO CREATE FILES</a:t>
            </a:r>
          </a:p>
        </p:txBody>
      </p:sp>
    </p:spTree>
    <p:extLst>
      <p:ext uri="{BB962C8B-B14F-4D97-AF65-F5344CB8AC3E}">
        <p14:creationId xmlns:p14="http://schemas.microsoft.com/office/powerpoint/2010/main" val="1184331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715" y="1728132"/>
            <a:ext cx="5880138" cy="4410104"/>
          </a:xfrm>
          <a:prstGeom prst="rect">
            <a:avLst/>
          </a:prstGeom>
        </p:spPr>
      </p:pic>
      <p:sp>
        <p:nvSpPr>
          <p:cNvPr id="3" name="TextBox 2"/>
          <p:cNvSpPr txBox="1"/>
          <p:nvPr/>
        </p:nvSpPr>
        <p:spPr>
          <a:xfrm>
            <a:off x="469557" y="304800"/>
            <a:ext cx="11376454" cy="1323439"/>
          </a:xfrm>
          <a:prstGeom prst="rect">
            <a:avLst/>
          </a:prstGeom>
          <a:noFill/>
        </p:spPr>
        <p:txBody>
          <a:bodyPr wrap="square" rtlCol="0">
            <a:spAutoFit/>
          </a:bodyPr>
          <a:lstStyle/>
          <a:p>
            <a:pPr algn="ctr"/>
            <a:r>
              <a:rPr lang="en-US" sz="4000" dirty="0">
                <a:solidFill>
                  <a:schemeClr val="accent5">
                    <a:lumMod val="75000"/>
                  </a:schemeClr>
                </a:solidFill>
              </a:rPr>
              <a:t>MIGRANTS’ “STUFF” TAKEN AND OFTEN NOT RETURNED</a:t>
            </a:r>
          </a:p>
        </p:txBody>
      </p:sp>
    </p:spTree>
    <p:extLst>
      <p:ext uri="{BB962C8B-B14F-4D97-AF65-F5344CB8AC3E}">
        <p14:creationId xmlns:p14="http://schemas.microsoft.com/office/powerpoint/2010/main" val="3026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KNOWLEDGE OF ISSUE</a:t>
            </a:r>
          </a:p>
        </p:txBody>
      </p:sp>
      <p:sp>
        <p:nvSpPr>
          <p:cNvPr id="3" name="TextBox 2"/>
          <p:cNvSpPr txBox="1"/>
          <p:nvPr/>
        </p:nvSpPr>
        <p:spPr>
          <a:xfrm>
            <a:off x="813732" y="1333850"/>
            <a:ext cx="10888910" cy="5632311"/>
          </a:xfrm>
          <a:prstGeom prst="rect">
            <a:avLst/>
          </a:prstGeom>
          <a:noFill/>
        </p:spPr>
        <p:txBody>
          <a:bodyPr wrap="square" rtlCol="0">
            <a:spAutoFit/>
          </a:bodyPr>
          <a:lstStyle/>
          <a:p>
            <a:r>
              <a:rPr lang="en-US" sz="4000" dirty="0"/>
              <a:t>     Opinion, Factoids, Media, Fake News, Social 	Science, Electoral Mandates, Law, Policy, 	Rights, ….</a:t>
            </a:r>
          </a:p>
          <a:p>
            <a:r>
              <a:rPr lang="en-US" sz="4000" dirty="0"/>
              <a:t>     Epistemology: </a:t>
            </a:r>
          </a:p>
          <a:p>
            <a:r>
              <a:rPr lang="en-US" sz="4000" dirty="0"/>
              <a:t>	Deductive</a:t>
            </a:r>
          </a:p>
          <a:p>
            <a:r>
              <a:rPr lang="en-US" sz="4000" dirty="0"/>
              <a:t>	Inductive</a:t>
            </a:r>
          </a:p>
          <a:p>
            <a:r>
              <a:rPr lang="en-US" sz="4000" dirty="0"/>
              <a:t>	Abductive: Pragmaticism, Postmodernism,                    	Whitehead, Charles Sanders Pearce, </a:t>
            </a:r>
            <a:r>
              <a:rPr lang="en-US" sz="4000" dirty="0" err="1"/>
              <a:t>Suchocki</a:t>
            </a:r>
            <a:r>
              <a:rPr lang="en-US" sz="4000" dirty="0"/>
              <a:t>, 	….</a:t>
            </a:r>
          </a:p>
        </p:txBody>
      </p:sp>
    </p:spTree>
    <p:extLst>
      <p:ext uri="{BB962C8B-B14F-4D97-AF65-F5344CB8AC3E}">
        <p14:creationId xmlns:p14="http://schemas.microsoft.com/office/powerpoint/2010/main" val="2148928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2259" y="1097691"/>
            <a:ext cx="6466703" cy="4850028"/>
          </a:xfrm>
          <a:prstGeom prst="rect">
            <a:avLst/>
          </a:prstGeom>
        </p:spPr>
      </p:pic>
      <p:sp>
        <p:nvSpPr>
          <p:cNvPr id="3" name="TextBox 2"/>
          <p:cNvSpPr txBox="1"/>
          <p:nvPr/>
        </p:nvSpPr>
        <p:spPr>
          <a:xfrm>
            <a:off x="255373" y="214184"/>
            <a:ext cx="11623589" cy="707886"/>
          </a:xfrm>
          <a:prstGeom prst="rect">
            <a:avLst/>
          </a:prstGeom>
          <a:noFill/>
        </p:spPr>
        <p:txBody>
          <a:bodyPr wrap="square" rtlCol="0">
            <a:spAutoFit/>
          </a:bodyPr>
          <a:lstStyle/>
          <a:p>
            <a:pPr algn="ctr"/>
            <a:r>
              <a:rPr lang="en-US" sz="4000" dirty="0">
                <a:solidFill>
                  <a:schemeClr val="accent5">
                    <a:lumMod val="75000"/>
                  </a:schemeClr>
                </a:solidFill>
              </a:rPr>
              <a:t>MIGRANTS TRANSPORTED TO MEXICO </a:t>
            </a:r>
          </a:p>
        </p:txBody>
      </p:sp>
      <p:sp>
        <p:nvSpPr>
          <p:cNvPr id="5" name="TextBox 4"/>
          <p:cNvSpPr txBox="1"/>
          <p:nvPr/>
        </p:nvSpPr>
        <p:spPr>
          <a:xfrm>
            <a:off x="395416" y="1169773"/>
            <a:ext cx="4679092" cy="5016758"/>
          </a:xfrm>
          <a:prstGeom prst="rect">
            <a:avLst/>
          </a:prstGeom>
          <a:noFill/>
        </p:spPr>
        <p:txBody>
          <a:bodyPr wrap="square" rtlCol="0">
            <a:spAutoFit/>
          </a:bodyPr>
          <a:lstStyle/>
          <a:p>
            <a:r>
              <a:rPr lang="en-US" sz="3200" dirty="0">
                <a:solidFill>
                  <a:schemeClr val="accent5">
                    <a:lumMod val="75000"/>
                  </a:schemeClr>
                </a:solidFill>
              </a:rPr>
              <a:t>Migrants returned to Mexico are often:</a:t>
            </a:r>
          </a:p>
          <a:p>
            <a:r>
              <a:rPr lang="en-US" sz="3200" dirty="0">
                <a:solidFill>
                  <a:schemeClr val="accent5">
                    <a:lumMod val="75000"/>
                  </a:schemeClr>
                </a:solidFill>
              </a:rPr>
              <a:t>Hungry</a:t>
            </a:r>
          </a:p>
          <a:p>
            <a:r>
              <a:rPr lang="en-US" sz="3200" dirty="0">
                <a:solidFill>
                  <a:schemeClr val="accent5">
                    <a:lumMod val="75000"/>
                  </a:schemeClr>
                </a:solidFill>
              </a:rPr>
              <a:t>Tired</a:t>
            </a:r>
          </a:p>
          <a:p>
            <a:r>
              <a:rPr lang="en-US" sz="3200" dirty="0">
                <a:solidFill>
                  <a:schemeClr val="accent5">
                    <a:lumMod val="75000"/>
                  </a:schemeClr>
                </a:solidFill>
              </a:rPr>
              <a:t>Sleepy</a:t>
            </a:r>
          </a:p>
          <a:p>
            <a:r>
              <a:rPr lang="en-US" sz="3200" dirty="0">
                <a:solidFill>
                  <a:schemeClr val="accent5">
                    <a:lumMod val="75000"/>
                  </a:schemeClr>
                </a:solidFill>
              </a:rPr>
              <a:t>Injured</a:t>
            </a:r>
          </a:p>
          <a:p>
            <a:r>
              <a:rPr lang="en-US" sz="3200" dirty="0">
                <a:solidFill>
                  <a:schemeClr val="accent5">
                    <a:lumMod val="75000"/>
                  </a:schemeClr>
                </a:solidFill>
              </a:rPr>
              <a:t>Sick</a:t>
            </a:r>
          </a:p>
          <a:p>
            <a:r>
              <a:rPr lang="en-US" sz="3200" dirty="0">
                <a:solidFill>
                  <a:schemeClr val="accent5">
                    <a:lumMod val="75000"/>
                  </a:schemeClr>
                </a:solidFill>
              </a:rPr>
              <a:t>Without family</a:t>
            </a:r>
          </a:p>
          <a:p>
            <a:r>
              <a:rPr lang="en-US" sz="3200" dirty="0">
                <a:solidFill>
                  <a:schemeClr val="accent5">
                    <a:lumMod val="75000"/>
                  </a:schemeClr>
                </a:solidFill>
              </a:rPr>
              <a:t>Without possessions</a:t>
            </a:r>
          </a:p>
          <a:p>
            <a:r>
              <a:rPr lang="en-US" sz="3200" dirty="0">
                <a:solidFill>
                  <a:schemeClr val="accent5">
                    <a:lumMod val="75000"/>
                  </a:schemeClr>
                </a:solidFill>
              </a:rPr>
              <a:t>Without hope</a:t>
            </a:r>
          </a:p>
        </p:txBody>
      </p:sp>
    </p:spTree>
    <p:extLst>
      <p:ext uri="{BB962C8B-B14F-4D97-AF65-F5344CB8AC3E}">
        <p14:creationId xmlns:p14="http://schemas.microsoft.com/office/powerpoint/2010/main" val="3704947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622" y="1302492"/>
            <a:ext cx="3905254" cy="5053858"/>
          </a:xfrm>
          <a:prstGeom prst="rect">
            <a:avLst/>
          </a:prstGeom>
        </p:spPr>
      </p:pic>
      <p:sp>
        <p:nvSpPr>
          <p:cNvPr id="3" name="TextBox 2"/>
          <p:cNvSpPr txBox="1"/>
          <p:nvPr/>
        </p:nvSpPr>
        <p:spPr>
          <a:xfrm>
            <a:off x="321276" y="230659"/>
            <a:ext cx="11705967" cy="707886"/>
          </a:xfrm>
          <a:prstGeom prst="rect">
            <a:avLst/>
          </a:prstGeom>
          <a:noFill/>
        </p:spPr>
        <p:txBody>
          <a:bodyPr wrap="square" rtlCol="0">
            <a:spAutoFit/>
          </a:bodyPr>
          <a:lstStyle/>
          <a:p>
            <a:pPr algn="ctr"/>
            <a:r>
              <a:rPr lang="en-US" sz="4000" dirty="0">
                <a:solidFill>
                  <a:schemeClr val="accent5">
                    <a:lumMod val="75000"/>
                  </a:schemeClr>
                </a:solidFill>
              </a:rPr>
              <a:t>CHILDREN AND YOUTH HURT BY TRAINS, WALLS, ….</a:t>
            </a:r>
          </a:p>
        </p:txBody>
      </p:sp>
      <p:sp>
        <p:nvSpPr>
          <p:cNvPr id="5" name="TextBox 4"/>
          <p:cNvSpPr txBox="1"/>
          <p:nvPr/>
        </p:nvSpPr>
        <p:spPr>
          <a:xfrm>
            <a:off x="502508" y="1302492"/>
            <a:ext cx="3756454" cy="3539430"/>
          </a:xfrm>
          <a:prstGeom prst="rect">
            <a:avLst/>
          </a:prstGeom>
          <a:noFill/>
        </p:spPr>
        <p:txBody>
          <a:bodyPr wrap="square" rtlCol="0">
            <a:spAutoFit/>
          </a:bodyPr>
          <a:lstStyle/>
          <a:p>
            <a:r>
              <a:rPr lang="en-US" sz="3200" dirty="0">
                <a:solidFill>
                  <a:schemeClr val="accent5">
                    <a:lumMod val="75000"/>
                  </a:schemeClr>
                </a:solidFill>
              </a:rPr>
              <a:t>Efren came to Arizona to work in Phoenix with his uncle.  Both legs were cut off by the wheels of the train he was on.  </a:t>
            </a:r>
          </a:p>
        </p:txBody>
      </p:sp>
    </p:spTree>
    <p:extLst>
      <p:ext uri="{BB962C8B-B14F-4D97-AF65-F5344CB8AC3E}">
        <p14:creationId xmlns:p14="http://schemas.microsoft.com/office/powerpoint/2010/main" val="3048414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0" y="1120348"/>
            <a:ext cx="6381337" cy="4786002"/>
          </a:xfrm>
          <a:prstGeom prst="rect">
            <a:avLst/>
          </a:prstGeom>
        </p:spPr>
      </p:pic>
      <p:sp>
        <p:nvSpPr>
          <p:cNvPr id="5" name="TextBox 4"/>
          <p:cNvSpPr txBox="1"/>
          <p:nvPr/>
        </p:nvSpPr>
        <p:spPr>
          <a:xfrm>
            <a:off x="403654" y="288324"/>
            <a:ext cx="11549449" cy="646331"/>
          </a:xfrm>
          <a:prstGeom prst="rect">
            <a:avLst/>
          </a:prstGeom>
          <a:noFill/>
        </p:spPr>
        <p:txBody>
          <a:bodyPr wrap="square" rtlCol="0">
            <a:spAutoFit/>
          </a:bodyPr>
          <a:lstStyle/>
          <a:p>
            <a:pPr algn="ctr"/>
            <a:r>
              <a:rPr lang="en-US" sz="3600" dirty="0">
                <a:solidFill>
                  <a:schemeClr val="accent5">
                    <a:lumMod val="75000"/>
                  </a:schemeClr>
                </a:solidFill>
              </a:rPr>
              <a:t>MEN, WOMEN, AND CHILDREN IN MASS GRAVES</a:t>
            </a:r>
          </a:p>
        </p:txBody>
      </p:sp>
    </p:spTree>
    <p:extLst>
      <p:ext uri="{BB962C8B-B14F-4D97-AF65-F5344CB8AC3E}">
        <p14:creationId xmlns:p14="http://schemas.microsoft.com/office/powerpoint/2010/main" val="3239282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1205" y="1945642"/>
            <a:ext cx="5003766" cy="3335844"/>
          </a:xfrm>
          <a:prstGeom prst="rect">
            <a:avLst/>
          </a:prstGeom>
        </p:spPr>
      </p:pic>
      <p:sp>
        <p:nvSpPr>
          <p:cNvPr id="3" name="TextBox 2"/>
          <p:cNvSpPr txBox="1"/>
          <p:nvPr/>
        </p:nvSpPr>
        <p:spPr>
          <a:xfrm>
            <a:off x="370703" y="238897"/>
            <a:ext cx="11088129" cy="707886"/>
          </a:xfrm>
          <a:prstGeom prst="rect">
            <a:avLst/>
          </a:prstGeom>
          <a:noFill/>
        </p:spPr>
        <p:txBody>
          <a:bodyPr wrap="square" rtlCol="0">
            <a:spAutoFit/>
          </a:bodyPr>
          <a:lstStyle/>
          <a:p>
            <a:r>
              <a:rPr lang="en-US" sz="4000" dirty="0">
                <a:solidFill>
                  <a:schemeClr val="accent5">
                    <a:lumMod val="75000"/>
                  </a:schemeClr>
                </a:solidFill>
              </a:rPr>
              <a:t>BODY FLUIDS STAIN THE GROUND</a:t>
            </a:r>
          </a:p>
        </p:txBody>
      </p:sp>
      <p:sp>
        <p:nvSpPr>
          <p:cNvPr id="5" name="TextBox 4"/>
          <p:cNvSpPr txBox="1"/>
          <p:nvPr/>
        </p:nvSpPr>
        <p:spPr>
          <a:xfrm>
            <a:off x="4431957" y="1111681"/>
            <a:ext cx="7002162" cy="2062103"/>
          </a:xfrm>
          <a:prstGeom prst="rect">
            <a:avLst/>
          </a:prstGeom>
          <a:noFill/>
        </p:spPr>
        <p:txBody>
          <a:bodyPr wrap="square" rtlCol="0">
            <a:spAutoFit/>
          </a:bodyPr>
          <a:lstStyle/>
          <a:p>
            <a:r>
              <a:rPr lang="en-US" sz="3200" dirty="0">
                <a:solidFill>
                  <a:schemeClr val="accent5">
                    <a:lumMod val="75000"/>
                  </a:schemeClr>
                </a:solidFill>
              </a:rPr>
              <a:t>Three migrants from Guatemala were killed because they refused to pay coyotes for crossing the Tohono </a:t>
            </a:r>
            <a:r>
              <a:rPr lang="en-US" sz="3200" dirty="0" err="1">
                <a:solidFill>
                  <a:schemeClr val="accent5">
                    <a:lumMod val="75000"/>
                  </a:schemeClr>
                </a:solidFill>
              </a:rPr>
              <a:t>O’Odham</a:t>
            </a:r>
            <a:r>
              <a:rPr lang="en-US" sz="3200" dirty="0">
                <a:solidFill>
                  <a:schemeClr val="accent5">
                    <a:lumMod val="75000"/>
                  </a:schemeClr>
                </a:solidFill>
              </a:rPr>
              <a:t> Nation Lands.  </a:t>
            </a:r>
          </a:p>
        </p:txBody>
      </p:sp>
    </p:spTree>
    <p:extLst>
      <p:ext uri="{BB962C8B-B14F-4D97-AF65-F5344CB8AC3E}">
        <p14:creationId xmlns:p14="http://schemas.microsoft.com/office/powerpoint/2010/main" val="4274061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51543" y="420914"/>
            <a:ext cx="11248571" cy="646331"/>
          </a:xfrm>
          <a:prstGeom prst="rect">
            <a:avLst/>
          </a:prstGeom>
          <a:noFill/>
        </p:spPr>
        <p:txBody>
          <a:bodyPr wrap="square" rtlCol="0">
            <a:spAutoFit/>
          </a:bodyPr>
          <a:lstStyle/>
          <a:p>
            <a:r>
              <a:rPr lang="en-US" sz="3600" dirty="0">
                <a:solidFill>
                  <a:schemeClr val="accent5">
                    <a:lumMod val="75000"/>
                  </a:schemeClr>
                </a:solidFill>
              </a:rPr>
              <a:t>BORDER PATROL WILL RE-NAME THINGS TO COMPLY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4441"/>
          <a:stretch/>
        </p:blipFill>
        <p:spPr>
          <a:xfrm>
            <a:off x="4638065" y="1297534"/>
            <a:ext cx="7030670" cy="4622261"/>
          </a:xfrm>
          <a:prstGeom prst="rect">
            <a:avLst/>
          </a:prstGeom>
        </p:spPr>
      </p:pic>
      <p:sp>
        <p:nvSpPr>
          <p:cNvPr id="5" name="TextBox 4"/>
          <p:cNvSpPr txBox="1"/>
          <p:nvPr/>
        </p:nvSpPr>
        <p:spPr>
          <a:xfrm>
            <a:off x="551542" y="1346508"/>
            <a:ext cx="3592089" cy="3416320"/>
          </a:xfrm>
          <a:prstGeom prst="rect">
            <a:avLst/>
          </a:prstGeom>
          <a:noFill/>
        </p:spPr>
        <p:txBody>
          <a:bodyPr wrap="square" rtlCol="0">
            <a:spAutoFit/>
          </a:bodyPr>
          <a:lstStyle/>
          <a:p>
            <a:r>
              <a:rPr lang="en-US" sz="3600" dirty="0">
                <a:solidFill>
                  <a:schemeClr val="accent5">
                    <a:lumMod val="75000"/>
                  </a:schemeClr>
                </a:solidFill>
              </a:rPr>
              <a:t>Former First Lady of Guatemala visiting child </a:t>
            </a:r>
            <a:r>
              <a:rPr lang="en-US" sz="3600" u="sng" dirty="0">
                <a:solidFill>
                  <a:schemeClr val="accent5">
                    <a:lumMod val="75000"/>
                  </a:schemeClr>
                </a:solidFill>
              </a:rPr>
              <a:t>detention facility </a:t>
            </a:r>
            <a:r>
              <a:rPr lang="en-US" sz="3600" dirty="0">
                <a:solidFill>
                  <a:schemeClr val="accent5">
                    <a:lumMod val="75000"/>
                  </a:schemeClr>
                </a:solidFill>
              </a:rPr>
              <a:t>re-named </a:t>
            </a:r>
            <a:r>
              <a:rPr lang="en-US" sz="3600" u="sng" dirty="0">
                <a:solidFill>
                  <a:schemeClr val="accent5">
                    <a:lumMod val="75000"/>
                  </a:schemeClr>
                </a:solidFill>
              </a:rPr>
              <a:t>processing center. </a:t>
            </a:r>
          </a:p>
        </p:txBody>
      </p:sp>
    </p:spTree>
    <p:extLst>
      <p:ext uri="{BB962C8B-B14F-4D97-AF65-F5344CB8AC3E}">
        <p14:creationId xmlns:p14="http://schemas.microsoft.com/office/powerpoint/2010/main" val="2944222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5745" y="1178013"/>
            <a:ext cx="6348623" cy="4761468"/>
          </a:xfrm>
          <a:prstGeom prst="rect">
            <a:avLst/>
          </a:prstGeom>
        </p:spPr>
      </p:pic>
      <p:sp>
        <p:nvSpPr>
          <p:cNvPr id="3" name="TextBox 2"/>
          <p:cNvSpPr txBox="1"/>
          <p:nvPr/>
        </p:nvSpPr>
        <p:spPr>
          <a:xfrm>
            <a:off x="230659" y="296562"/>
            <a:ext cx="11640065" cy="646331"/>
          </a:xfrm>
          <a:prstGeom prst="rect">
            <a:avLst/>
          </a:prstGeom>
          <a:noFill/>
        </p:spPr>
        <p:txBody>
          <a:bodyPr wrap="square" rtlCol="0">
            <a:spAutoFit/>
          </a:bodyPr>
          <a:lstStyle/>
          <a:p>
            <a:r>
              <a:rPr lang="en-US" sz="3600" dirty="0">
                <a:solidFill>
                  <a:schemeClr val="accent5">
                    <a:lumMod val="75000"/>
                  </a:schemeClr>
                </a:solidFill>
              </a:rPr>
              <a:t>CHILD ASLEEP ON SHELTER FLOOR IN MEXICO 3 MILES AWAY </a:t>
            </a:r>
          </a:p>
        </p:txBody>
      </p:sp>
    </p:spTree>
    <p:extLst>
      <p:ext uri="{BB962C8B-B14F-4D97-AF65-F5344CB8AC3E}">
        <p14:creationId xmlns:p14="http://schemas.microsoft.com/office/powerpoint/2010/main" val="2230812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391886" y="382555"/>
            <a:ext cx="11374016" cy="646331"/>
          </a:xfrm>
          <a:prstGeom prst="rect">
            <a:avLst/>
          </a:prstGeom>
          <a:noFill/>
        </p:spPr>
        <p:txBody>
          <a:bodyPr wrap="square" rtlCol="0">
            <a:spAutoFit/>
          </a:bodyPr>
          <a:lstStyle/>
          <a:p>
            <a:r>
              <a:rPr lang="en-US" sz="3600" dirty="0">
                <a:solidFill>
                  <a:schemeClr val="accent5">
                    <a:lumMod val="75000"/>
                  </a:schemeClr>
                </a:solidFill>
              </a:rPr>
              <a:t>MANY GROUPS IN THE USA DO TRY TO HELP MIGRANTS:</a:t>
            </a:r>
            <a:endParaRPr lang="en-US" sz="4000" dirty="0">
              <a:solidFill>
                <a:schemeClr val="accent5">
                  <a:lumMod val="75000"/>
                </a:schemeClr>
              </a:solidFill>
            </a:endParaRPr>
          </a:p>
        </p:txBody>
      </p:sp>
      <p:sp>
        <p:nvSpPr>
          <p:cNvPr id="3" name="TextBox 2"/>
          <p:cNvSpPr txBox="1"/>
          <p:nvPr/>
        </p:nvSpPr>
        <p:spPr>
          <a:xfrm>
            <a:off x="503853" y="1101012"/>
            <a:ext cx="11402008" cy="3539430"/>
          </a:xfrm>
          <a:prstGeom prst="rect">
            <a:avLst/>
          </a:prstGeom>
          <a:noFill/>
        </p:spPr>
        <p:txBody>
          <a:bodyPr wrap="square" rtlCol="0">
            <a:spAutoFit/>
          </a:bodyPr>
          <a:lstStyle/>
          <a:p>
            <a:r>
              <a:rPr lang="en-US" sz="3200" dirty="0">
                <a:solidFill>
                  <a:schemeClr val="accent5">
                    <a:lumMod val="75000"/>
                  </a:schemeClr>
                </a:solidFill>
              </a:rPr>
              <a:t>NON-GOVERNMENTAL ORGANIZATIONS</a:t>
            </a:r>
          </a:p>
          <a:p>
            <a:r>
              <a:rPr lang="en-US" sz="3200" dirty="0">
                <a:solidFill>
                  <a:schemeClr val="accent5">
                    <a:lumMod val="75000"/>
                  </a:schemeClr>
                </a:solidFill>
              </a:rPr>
              <a:t>CIVIL SOCIETY</a:t>
            </a:r>
          </a:p>
          <a:p>
            <a:r>
              <a:rPr lang="en-US" sz="3200" dirty="0">
                <a:solidFill>
                  <a:schemeClr val="accent5">
                    <a:lumMod val="75000"/>
                  </a:schemeClr>
                </a:solidFill>
              </a:rPr>
              <a:t>HUMANITARIAN GROUPS</a:t>
            </a:r>
          </a:p>
          <a:p>
            <a:r>
              <a:rPr lang="en-US" sz="3200" dirty="0">
                <a:solidFill>
                  <a:schemeClr val="accent5">
                    <a:lumMod val="75000"/>
                  </a:schemeClr>
                </a:solidFill>
              </a:rPr>
              <a:t>HUMAN RIGHTS GROUPS</a:t>
            </a:r>
          </a:p>
          <a:p>
            <a:r>
              <a:rPr lang="en-US" sz="3200" dirty="0">
                <a:solidFill>
                  <a:schemeClr val="accent5">
                    <a:lumMod val="75000"/>
                  </a:schemeClr>
                </a:solidFill>
              </a:rPr>
              <a:t>CONGREGATIONS AND DENOMINATIONS</a:t>
            </a:r>
          </a:p>
          <a:p>
            <a:r>
              <a:rPr lang="en-US" sz="3200" dirty="0">
                <a:solidFill>
                  <a:schemeClr val="accent5">
                    <a:lumMod val="75000"/>
                  </a:schemeClr>
                </a:solidFill>
              </a:rPr>
              <a:t>UNIVERSITIES</a:t>
            </a:r>
          </a:p>
          <a:p>
            <a:r>
              <a:rPr lang="en-US" sz="3200" dirty="0">
                <a:solidFill>
                  <a:schemeClr val="accent5">
                    <a:lumMod val="75000"/>
                  </a:schemeClr>
                </a:solidFill>
              </a:rPr>
              <a:t>INDIVIDUAL CITIES AND COUNTIES</a:t>
            </a:r>
          </a:p>
        </p:txBody>
      </p:sp>
    </p:spTree>
    <p:extLst>
      <p:ext uri="{BB962C8B-B14F-4D97-AF65-F5344CB8AC3E}">
        <p14:creationId xmlns:p14="http://schemas.microsoft.com/office/powerpoint/2010/main" val="3699691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374904" y="356616"/>
            <a:ext cx="11338560" cy="707886"/>
          </a:xfrm>
          <a:prstGeom prst="rect">
            <a:avLst/>
          </a:prstGeom>
          <a:noFill/>
        </p:spPr>
        <p:txBody>
          <a:bodyPr wrap="square" rtlCol="0">
            <a:spAutoFit/>
          </a:bodyPr>
          <a:lstStyle/>
          <a:p>
            <a:pPr algn="ctr"/>
            <a:r>
              <a:rPr lang="en-US" sz="4000" dirty="0">
                <a:solidFill>
                  <a:schemeClr val="accent5">
                    <a:lumMod val="75000"/>
                  </a:schemeClr>
                </a:solidFill>
              </a:rPr>
              <a:t>MIGRANTS WARNED OF EXPLICIT DANGER</a:t>
            </a:r>
          </a:p>
        </p:txBody>
      </p:sp>
      <p:pic>
        <p:nvPicPr>
          <p:cNvPr id="5" name="Picture 3" descr="Sasabe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161041" y="1168400"/>
            <a:ext cx="3688216" cy="5014357"/>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Lukeville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487659" y="1142299"/>
            <a:ext cx="3730398" cy="5040458"/>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958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Tree>
    <p:extLst>
      <p:ext uri="{BB962C8B-B14F-4D97-AF65-F5344CB8AC3E}">
        <p14:creationId xmlns:p14="http://schemas.microsoft.com/office/powerpoint/2010/main" val="3643640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Tree>
    <p:extLst>
      <p:ext uri="{BB962C8B-B14F-4D97-AF65-F5344CB8AC3E}">
        <p14:creationId xmlns:p14="http://schemas.microsoft.com/office/powerpoint/2010/main" val="379358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TOPICAL APPROACH</a:t>
            </a:r>
          </a:p>
        </p:txBody>
      </p:sp>
      <p:sp>
        <p:nvSpPr>
          <p:cNvPr id="3" name="TextBox 2"/>
          <p:cNvSpPr txBox="1"/>
          <p:nvPr/>
        </p:nvSpPr>
        <p:spPr>
          <a:xfrm>
            <a:off x="813732" y="1367406"/>
            <a:ext cx="10922466" cy="2554545"/>
          </a:xfrm>
          <a:prstGeom prst="rect">
            <a:avLst/>
          </a:prstGeom>
          <a:noFill/>
        </p:spPr>
        <p:txBody>
          <a:bodyPr wrap="square" rtlCol="0">
            <a:spAutoFit/>
          </a:bodyPr>
          <a:lstStyle/>
          <a:p>
            <a:r>
              <a:rPr lang="en-US" sz="4000" dirty="0"/>
              <a:t>Fences, Racism, Environment, International Law, Human Rights, Justice, Families, Employment, Migrant Deaths, Enforcement, Migrant Safety, Migrant Education, Services to Migrants….</a:t>
            </a:r>
          </a:p>
        </p:txBody>
      </p:sp>
    </p:spTree>
    <p:extLst>
      <p:ext uri="{BB962C8B-B14F-4D97-AF65-F5344CB8AC3E}">
        <p14:creationId xmlns:p14="http://schemas.microsoft.com/office/powerpoint/2010/main" val="36447407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Tree>
    <p:extLst>
      <p:ext uri="{BB962C8B-B14F-4D97-AF65-F5344CB8AC3E}">
        <p14:creationId xmlns:p14="http://schemas.microsoft.com/office/powerpoint/2010/main" val="2165305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Tree>
    <p:extLst>
      <p:ext uri="{BB962C8B-B14F-4D97-AF65-F5344CB8AC3E}">
        <p14:creationId xmlns:p14="http://schemas.microsoft.com/office/powerpoint/2010/main" val="2510944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Tree>
    <p:extLst>
      <p:ext uri="{BB962C8B-B14F-4D97-AF65-F5344CB8AC3E}">
        <p14:creationId xmlns:p14="http://schemas.microsoft.com/office/powerpoint/2010/main" val="1357743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Tree>
    <p:extLst>
      <p:ext uri="{BB962C8B-B14F-4D97-AF65-F5344CB8AC3E}">
        <p14:creationId xmlns:p14="http://schemas.microsoft.com/office/powerpoint/2010/main" val="2434018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Tree>
    <p:extLst>
      <p:ext uri="{BB962C8B-B14F-4D97-AF65-F5344CB8AC3E}">
        <p14:creationId xmlns:p14="http://schemas.microsoft.com/office/powerpoint/2010/main" val="1723670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Tree>
    <p:extLst>
      <p:ext uri="{BB962C8B-B14F-4D97-AF65-F5344CB8AC3E}">
        <p14:creationId xmlns:p14="http://schemas.microsoft.com/office/powerpoint/2010/main" val="1026538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Tree>
    <p:extLst>
      <p:ext uri="{BB962C8B-B14F-4D97-AF65-F5344CB8AC3E}">
        <p14:creationId xmlns:p14="http://schemas.microsoft.com/office/powerpoint/2010/main" val="148122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US ENFORCEMENT STRATEGIES</a:t>
            </a:r>
          </a:p>
        </p:txBody>
      </p:sp>
      <p:sp>
        <p:nvSpPr>
          <p:cNvPr id="3" name="TextBox 2"/>
          <p:cNvSpPr txBox="1"/>
          <p:nvPr/>
        </p:nvSpPr>
        <p:spPr>
          <a:xfrm>
            <a:off x="746620" y="1300294"/>
            <a:ext cx="10712741" cy="2554545"/>
          </a:xfrm>
          <a:prstGeom prst="rect">
            <a:avLst/>
          </a:prstGeom>
          <a:noFill/>
        </p:spPr>
        <p:txBody>
          <a:bodyPr wrap="square" rtlCol="0">
            <a:spAutoFit/>
          </a:bodyPr>
          <a:lstStyle/>
          <a:p>
            <a:r>
              <a:rPr lang="en-US" sz="4000" dirty="0"/>
              <a:t>Make it physically difficult to enter U.S.</a:t>
            </a:r>
          </a:p>
          <a:p>
            <a:r>
              <a:rPr lang="en-US" sz="4000" dirty="0"/>
              <a:t>Make it expensive to enter U.S.</a:t>
            </a:r>
          </a:p>
          <a:p>
            <a:r>
              <a:rPr lang="en-US" sz="4000" dirty="0"/>
              <a:t>Make it deadly to enter U.S.</a:t>
            </a:r>
          </a:p>
          <a:p>
            <a:r>
              <a:rPr lang="en-US" sz="4000" dirty="0"/>
              <a:t>Make it miserable to enter U.S. </a:t>
            </a:r>
          </a:p>
        </p:txBody>
      </p:sp>
    </p:spTree>
    <p:extLst>
      <p:ext uri="{BB962C8B-B14F-4D97-AF65-F5344CB8AC3E}">
        <p14:creationId xmlns:p14="http://schemas.microsoft.com/office/powerpoint/2010/main" val="1174599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ENFORCEMENT CONSEQUENCES</a:t>
            </a:r>
          </a:p>
        </p:txBody>
      </p:sp>
      <p:sp>
        <p:nvSpPr>
          <p:cNvPr id="3" name="TextBox 2"/>
          <p:cNvSpPr txBox="1"/>
          <p:nvPr/>
        </p:nvSpPr>
        <p:spPr>
          <a:xfrm>
            <a:off x="679508" y="1205331"/>
            <a:ext cx="11081857" cy="5293757"/>
          </a:xfrm>
          <a:prstGeom prst="rect">
            <a:avLst/>
          </a:prstGeom>
          <a:noFill/>
        </p:spPr>
        <p:txBody>
          <a:bodyPr wrap="square" rtlCol="0">
            <a:spAutoFit/>
          </a:bodyPr>
          <a:lstStyle/>
          <a:p>
            <a:r>
              <a:rPr lang="en-US" sz="4000" dirty="0"/>
              <a:t>Destroy the environment</a:t>
            </a:r>
          </a:p>
          <a:p>
            <a:r>
              <a:rPr lang="en-US" sz="4000" dirty="0"/>
              <a:t>Kill Migrants</a:t>
            </a:r>
          </a:p>
          <a:p>
            <a:r>
              <a:rPr lang="en-US" sz="4000" dirty="0"/>
              <a:t>Give money to the cartels</a:t>
            </a:r>
          </a:p>
          <a:p>
            <a:r>
              <a:rPr lang="en-US" sz="4000" dirty="0"/>
              <a:t>Kill Migrants</a:t>
            </a:r>
          </a:p>
          <a:p>
            <a:r>
              <a:rPr lang="en-US" sz="4000" dirty="0"/>
              <a:t>Drive migrants into inhospitable terrain</a:t>
            </a:r>
          </a:p>
          <a:p>
            <a:r>
              <a:rPr lang="en-US" sz="4000" dirty="0"/>
              <a:t>Kill Migrants</a:t>
            </a:r>
          </a:p>
          <a:p>
            <a:r>
              <a:rPr lang="en-US" sz="4000" dirty="0"/>
              <a:t>Incarcerate migrants</a:t>
            </a:r>
          </a:p>
          <a:p>
            <a:r>
              <a:rPr lang="en-US" sz="4000" dirty="0"/>
              <a:t>Destroy families</a:t>
            </a:r>
          </a:p>
          <a:p>
            <a:endParaRPr lang="en-US" dirty="0"/>
          </a:p>
        </p:txBody>
      </p:sp>
    </p:spTree>
    <p:extLst>
      <p:ext uri="{BB962C8B-B14F-4D97-AF65-F5344CB8AC3E}">
        <p14:creationId xmlns:p14="http://schemas.microsoft.com/office/powerpoint/2010/main" val="965167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sp>
        <p:nvSpPr>
          <p:cNvPr id="2" name="TextBox 1"/>
          <p:cNvSpPr txBox="1"/>
          <p:nvPr/>
        </p:nvSpPr>
        <p:spPr>
          <a:xfrm>
            <a:off x="571434" y="497445"/>
            <a:ext cx="11450595" cy="707886"/>
          </a:xfrm>
          <a:prstGeom prst="rect">
            <a:avLst/>
          </a:prstGeom>
          <a:noFill/>
        </p:spPr>
        <p:txBody>
          <a:bodyPr wrap="square" rtlCol="0">
            <a:spAutoFit/>
          </a:bodyPr>
          <a:lstStyle/>
          <a:p>
            <a:pPr algn="ctr"/>
            <a:r>
              <a:rPr lang="en-US" sz="4000" dirty="0">
                <a:solidFill>
                  <a:schemeClr val="accent5">
                    <a:lumMod val="75000"/>
                  </a:schemeClr>
                </a:solidFill>
              </a:rPr>
              <a:t>INTEREST GROUP POLITICS</a:t>
            </a:r>
          </a:p>
        </p:txBody>
      </p:sp>
      <p:sp>
        <p:nvSpPr>
          <p:cNvPr id="3" name="TextBox 2"/>
          <p:cNvSpPr txBox="1"/>
          <p:nvPr/>
        </p:nvSpPr>
        <p:spPr>
          <a:xfrm>
            <a:off x="571434" y="1205331"/>
            <a:ext cx="11206709" cy="2554545"/>
          </a:xfrm>
          <a:prstGeom prst="rect">
            <a:avLst/>
          </a:prstGeom>
          <a:noFill/>
        </p:spPr>
        <p:txBody>
          <a:bodyPr wrap="square" rtlCol="0">
            <a:spAutoFit/>
          </a:bodyPr>
          <a:lstStyle/>
          <a:p>
            <a:r>
              <a:rPr lang="en-US" sz="4000" dirty="0"/>
              <a:t>Law Enforcement, Ranchers, Municipal Governments, State Governments, Federal Government, Faith Communities, Unions, Public Administrators, Rights Groups, Humanitarian Groups, </a:t>
            </a:r>
          </a:p>
        </p:txBody>
      </p:sp>
    </p:spTree>
    <p:extLst>
      <p:ext uri="{BB962C8B-B14F-4D97-AF65-F5344CB8AC3E}">
        <p14:creationId xmlns:p14="http://schemas.microsoft.com/office/powerpoint/2010/main" val="190802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a:solidFill>
                  <a:schemeClr val="tx1"/>
                </a:solidFill>
              </a:rPr>
              <a:t>Migrant Status, Inc.                                                                        Tucson, Arizona, USA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3184" y="3858226"/>
            <a:ext cx="3330832" cy="24981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7308" y="1762897"/>
            <a:ext cx="4739502" cy="3554626"/>
          </a:xfrm>
          <a:prstGeom prst="rect">
            <a:avLst/>
          </a:prstGeom>
        </p:spPr>
      </p:pic>
      <p:sp>
        <p:nvSpPr>
          <p:cNvPr id="6" name="TextBox 5"/>
          <p:cNvSpPr txBox="1"/>
          <p:nvPr/>
        </p:nvSpPr>
        <p:spPr>
          <a:xfrm>
            <a:off x="387178" y="238897"/>
            <a:ext cx="11417644" cy="646331"/>
          </a:xfrm>
          <a:prstGeom prst="rect">
            <a:avLst/>
          </a:prstGeom>
          <a:noFill/>
        </p:spPr>
        <p:txBody>
          <a:bodyPr wrap="square" rtlCol="0">
            <a:spAutoFit/>
          </a:bodyPr>
          <a:lstStyle/>
          <a:p>
            <a:pPr algn="ctr"/>
            <a:r>
              <a:rPr lang="en-US" sz="3600" dirty="0">
                <a:solidFill>
                  <a:schemeClr val="accent5">
                    <a:lumMod val="75000"/>
                  </a:schemeClr>
                </a:solidFill>
              </a:rPr>
              <a:t>BORDER FENCES ON ABOUT 1/3 OF BORDER</a:t>
            </a:r>
          </a:p>
        </p:txBody>
      </p:sp>
      <p:pic>
        <p:nvPicPr>
          <p:cNvPr id="7" name="Picture 6" descr="C:\Users\Robin\Desktop\DCIM\101CANON\IMG_73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8794" y="1240395"/>
            <a:ext cx="3575222" cy="238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141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TotalTime>
  <Words>1458</Words>
  <Application>Microsoft Office PowerPoint</Application>
  <PresentationFormat>Widescreen</PresentationFormat>
  <Paragraphs>224</Paragraphs>
  <Slides>56</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Hoover</dc:creator>
  <cp:lastModifiedBy>Robert Hoover</cp:lastModifiedBy>
  <cp:revision>81</cp:revision>
  <dcterms:created xsi:type="dcterms:W3CDTF">2015-09-13T17:22:43Z</dcterms:created>
  <dcterms:modified xsi:type="dcterms:W3CDTF">2017-03-28T05:19:52Z</dcterms:modified>
</cp:coreProperties>
</file>