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0" r:id="rId3"/>
    <p:sldId id="278" r:id="rId4"/>
    <p:sldId id="282" r:id="rId5"/>
    <p:sldId id="279" r:id="rId6"/>
    <p:sldId id="280" r:id="rId7"/>
    <p:sldId id="272" r:id="rId8"/>
    <p:sldId id="273" r:id="rId9"/>
    <p:sldId id="281" r:id="rId10"/>
    <p:sldId id="274" r:id="rId11"/>
    <p:sldId id="286" r:id="rId12"/>
    <p:sldId id="285" r:id="rId13"/>
    <p:sldId id="284" r:id="rId14"/>
    <p:sldId id="283" r:id="rId15"/>
    <p:sldId id="277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DDFFD-DD4D-4370-A616-A83B8B4C2D0F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65D0F-1DEA-4870-92CD-9B4220110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5D0F-1DEA-4870-92CD-9B42201105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3284-0BA4-4CE8-ACFB-E59BF40D09C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8EF9-5872-4ACD-98D7-D85CBBF8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7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HOW TO FIX THE BORDER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810000"/>
          </a:xfrm>
        </p:spPr>
        <p:txBody>
          <a:bodyPr>
            <a:normAutofit/>
          </a:bodyPr>
          <a:lstStyle/>
          <a:p>
            <a:r>
              <a:rPr lang="en-US" dirty="0"/>
              <a:t>Presentation By:</a:t>
            </a:r>
          </a:p>
          <a:p>
            <a:r>
              <a:rPr lang="en-US" dirty="0"/>
              <a:t>Rev Robin Hoover PhD</a:t>
            </a:r>
          </a:p>
          <a:p>
            <a:r>
              <a:rPr lang="en-US" dirty="0"/>
              <a:t>MIGRANT STATUS, INC.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012" y="855077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HARD STORY TO SELL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“…IT IS DIFFICULT TO GET A MAN TO UNDERSTAND SOMETHING WHEN HIS SALARY DEPENDS ON HIS NOT UNDERSTANDING IT.”  --Upton Sinclair</a:t>
            </a:r>
          </a:p>
        </p:txBody>
      </p:sp>
    </p:spTree>
    <p:extLst>
      <p:ext uri="{BB962C8B-B14F-4D97-AF65-F5344CB8AC3E}">
        <p14:creationId xmlns:p14="http://schemas.microsoft.com/office/powerpoint/2010/main" val="375504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MIGRANTS CROSSING BORDER: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WARS IN CENTRAL AMERICA CREATED AN EXODUS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BABY-BOOM AND BOOMING ECONOMY ATTRACTED MANY MEXICANS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NOW CENTRAL AMERICA IS IMPLODING AGAIN</a:t>
            </a:r>
          </a:p>
        </p:txBody>
      </p:sp>
    </p:spTree>
    <p:extLst>
      <p:ext uri="{BB962C8B-B14F-4D97-AF65-F5344CB8AC3E}">
        <p14:creationId xmlns:p14="http://schemas.microsoft.com/office/powerpoint/2010/main" val="219721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ENFORCEMENT IS BACKFIRING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165086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SUPPORT NETWORKS HAVE EMERGED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COSTS TO MIGRATE DO NOT DETER MIGRATION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COSTS TO MIGRATE ENCOURAGE LONGER STAYS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CBP ACTIVITY INCREASES CARTEL MARKETS</a:t>
            </a:r>
          </a:p>
        </p:txBody>
      </p:sp>
    </p:spTree>
    <p:extLst>
      <p:ext uri="{BB962C8B-B14F-4D97-AF65-F5344CB8AC3E}">
        <p14:creationId xmlns:p14="http://schemas.microsoft.com/office/powerpoint/2010/main" val="345574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COYOTE SYSTEM ADAPTING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Apprehensions are a horrible measure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However, every $100 spent by migrant decreases apprehension odds by 1.1%   --Massey, et 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Therefore, $900 more spent decreases apprehension odds by 10%</a:t>
            </a:r>
          </a:p>
        </p:txBody>
      </p:sp>
    </p:spTree>
    <p:extLst>
      <p:ext uri="{BB962C8B-B14F-4D97-AF65-F5344CB8AC3E}">
        <p14:creationId xmlns:p14="http://schemas.microsoft.com/office/powerpoint/2010/main" val="359764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SCALE OF MIGRATION: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ONE DECADE AGO, MORE MIGRANTS WERE SUCCESSFULLY </a:t>
            </a:r>
            <a:r>
              <a:rPr lang="en-US" sz="2800" dirty="0"/>
              <a:t>CROSSING</a:t>
            </a:r>
            <a:r>
              <a:rPr lang="en-US" sz="3600" dirty="0"/>
              <a:t> SOUTHERN ARIZONA THAN LIVED IN TUCSON, ARIZONA, SOMETIMES MORE THAN PIMA COUNTY, ARIZONA.  THAT’S 650,000-1,000,000!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TODAY, THERE ARE 4,400 AGENTS IN TUCSON SECTOR WITH 500 SUPPORT PERSONNEL PLUS CONTRACTORS. </a:t>
            </a:r>
          </a:p>
        </p:txBody>
      </p:sp>
    </p:spTree>
    <p:extLst>
      <p:ext uri="{BB962C8B-B14F-4D97-AF65-F5344CB8AC3E}">
        <p14:creationId xmlns:p14="http://schemas.microsoft.com/office/powerpoint/2010/main" val="236681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BORDER DEATHS: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“…WE ESTIMATE THAT IF THE BORDER PATROL HAD REMAINED AT ITS 1986 VALUE THROUGH 2010, THERE WOULD HAVE BEEN 5,119 FEWER DEATHS ALONG THE BORDER.”  --Massey, et 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“It’s the equivalent of two airline crashes each year in southern Arizona alone.”  --common quote </a:t>
            </a:r>
          </a:p>
        </p:txBody>
      </p:sp>
    </p:spTree>
    <p:extLst>
      <p:ext uri="{BB962C8B-B14F-4D97-AF65-F5344CB8AC3E}">
        <p14:creationId xmlns:p14="http://schemas.microsoft.com/office/powerpoint/2010/main" val="303923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POLICY REFORM GOALS</a:t>
            </a:r>
            <a:r>
              <a:rPr lang="en-US" sz="44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INCREASED NATIONAL SECURITY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FLEXIBLE EMPLOYMENT CONDITIONS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EXPANDED HUMAN RIGHTS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REDUCTION IN POLITICAL BORDER NOISE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REDUCED VIOLENCE IN MEXICO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REASONABLE LAW ENFORCEMENT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477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US-MEXICO BORDER IS 1954 MILES LONG</a:t>
            </a:r>
          </a:p>
        </p:txBody>
      </p:sp>
    </p:spTree>
    <p:extLst>
      <p:ext uri="{BB962C8B-B14F-4D97-AF65-F5344CB8AC3E}">
        <p14:creationId xmlns:p14="http://schemas.microsoft.com/office/powerpoint/2010/main" val="263945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FF0066"/>
                </a:solidFill>
              </a:rPr>
              <a:t>CURRENT MIGRATION CONTROL POLICIES</a:t>
            </a:r>
            <a:r>
              <a:rPr lang="en-US" sz="4400" dirty="0"/>
              <a:t>: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MAKE IT DIFFICULT TO ENTER US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MAKE IT EXPENSIVE TO ENTER US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MAKE IT DIFFICULT FOR EMPLOYERS TO NAVIGATE THE SYSTEM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RESULT IN HUMAN RIGHTS ABUSES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RESULT IN FAMILY SEPARATIONS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RESULT IN HUNDREDS OF MIGRANT DEATHS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553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35 COUNTRIES IN AMERICA</a:t>
            </a:r>
          </a:p>
        </p:txBody>
      </p:sp>
    </p:spTree>
    <p:extLst>
      <p:ext uri="{BB962C8B-B14F-4D97-AF65-F5344CB8AC3E}">
        <p14:creationId xmlns:p14="http://schemas.microsoft.com/office/powerpoint/2010/main" val="198396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CURRENT POLICY OUTCOMES</a:t>
            </a:r>
            <a:r>
              <a:rPr lang="en-US" sz="44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BORDER ENVIRONMENT DESTRUCTION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ENORMOUS TAXPAYER COSTS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BILLIONS TRANSFERRED TO CARTELS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RISING MIGRANT DEATH RATES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EMPLOYER FRUSTRATIONS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FAMILIES FACE DIFFICULT DECISIONS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HUMAN RIGHTS ABUSES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POLITICS IS A GAME OF NAMING, FRAMING, AND BLAMING</a:t>
            </a:r>
          </a:p>
        </p:txBody>
      </p:sp>
    </p:spTree>
    <p:extLst>
      <p:ext uri="{BB962C8B-B14F-4D97-AF65-F5344CB8AC3E}">
        <p14:creationId xmlns:p14="http://schemas.microsoft.com/office/powerpoint/2010/main" val="197831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“THE SYSTEM” COULD BE CHANGED</a:t>
            </a:r>
            <a:r>
              <a:rPr lang="en-US" sz="44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ADOPT NEW PROPOSALS FOR THE UNDOCUMENTED LIVING ARE 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ADOPT NEW PROPOSALS FOR THOSE WHO WANT TO COME HERE AND WORK LEGALLY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WE TREAT HI-TECH WORKERS DIFFERENTLY FROM MIGRANTS?</a:t>
            </a:r>
          </a:p>
        </p:txBody>
      </p:sp>
    </p:spTree>
    <p:extLst>
      <p:ext uri="{BB962C8B-B14F-4D97-AF65-F5344CB8AC3E}">
        <p14:creationId xmlns:p14="http://schemas.microsoft.com/office/powerpoint/2010/main" val="36710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BORDER IS BROKEN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ONLY THE FEDS CAN FIX IT</a:t>
            </a:r>
          </a:p>
        </p:txBody>
      </p:sp>
    </p:spTree>
    <p:extLst>
      <p:ext uri="{BB962C8B-B14F-4D97-AF65-F5344CB8AC3E}">
        <p14:creationId xmlns:p14="http://schemas.microsoft.com/office/powerpoint/2010/main" val="112748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60" y="366045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WHERE DO WE BEGIN?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LEARN LESSONS FROM LEGALIZATION PROGRAMS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USE AVAILABLE SOCIAL SCIENCE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USE MARKET-ORIENTED INCENTIVES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ACHIEVE LARGE RESULTS BY ADJUSTING ONLY A FEW VARIABLES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START WITH THE TWO LARGEST GROUPS:  THE UNDOCUMENTED AND THE WILLING WORKERS SEEKING WILLING EMPLOYERS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400800"/>
            <a:ext cx="851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FEWER MIGRANTS ARE DYING, BUT THE RATE OF DEATH IS RISING RAPIDLY</a:t>
            </a:r>
          </a:p>
        </p:txBody>
      </p:sp>
    </p:spTree>
    <p:extLst>
      <p:ext uri="{BB962C8B-B14F-4D97-AF65-F5344CB8AC3E}">
        <p14:creationId xmlns:p14="http://schemas.microsoft.com/office/powerpoint/2010/main" val="270690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FOR THE UNDOCUMENTED</a:t>
            </a:r>
            <a:r>
              <a:rPr lang="en-US" sz="44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INTERVIEW THE UNDOCUMENTED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ISSUE VISAS FROM TWO TO TWELVE YEARS BASED ON NEED AND US QUOTAS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REQUIRE DRIVER LICENSE/CAR AND HEALTH INSURANCE COMPLIANCE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BEGIN NATURALIZATION IF DESIRED.  MAY BE COMPLETED INABSENTIA.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ALLOW VISA HOLDERS TO TRAVEL, BUY CARS, HOMES, START BUSINESSES, ETC. </a:t>
            </a:r>
          </a:p>
        </p:txBody>
      </p:sp>
    </p:spTree>
    <p:extLst>
      <p:ext uri="{BB962C8B-B14F-4D97-AF65-F5344CB8AC3E}">
        <p14:creationId xmlns:p14="http://schemas.microsoft.com/office/powerpoint/2010/main" val="339491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FOR THOSE WHO WANT TO WORK</a:t>
            </a:r>
            <a:r>
              <a:rPr lang="en-US" sz="44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US LABOR DEPARTMENT SETS QUOTAS FOR TWO-YEAR VISAS JUST FOR MEXICO, HONDURAS, GUATEMALA, EL SALVADOR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SENDING COUNTRIES SCREEN APPLICANTS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OPEN A $2,500 SECURITY ACCOUNT WITH INTERNAL REVENUE SERVICE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DEDUCT 10% OF GROSS WAGES AND ADD TO ACCOUNT EACH PAY PERIOD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THE ACCOUNT ACCRUES FOR TWO YEARS</a:t>
            </a:r>
          </a:p>
        </p:txBody>
      </p:sp>
    </p:spTree>
    <p:extLst>
      <p:ext uri="{BB962C8B-B14F-4D97-AF65-F5344CB8AC3E}">
        <p14:creationId xmlns:p14="http://schemas.microsoft.com/office/powerpoint/2010/main" val="427884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WHEN THE VISA EXPIRES, MIGRANT TRANSFERS FUNDS ELECTRONICALLY AND GOES HOME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IF NO COMPLIANCE, FUNDS ARE FORFEITED TO LAW ENFORCEMENT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THIS CREATES AN ECONOMIC INCENTIVE TO COMPLY WITH THE TERMS OF A VISA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EMPLOYERS WOULD HAVE STABLE, PREDICTABLE SYSTEM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DEPARTMENT OF DHS PERSONNEL WOULD BE FREED UP TO LOOK FOR TERRORISTS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91109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MIGRANTS WANT WORK.  WE WANT WORKERS.  WHY DO WE MAKE IT SO HARD?</a:t>
            </a:r>
          </a:p>
        </p:txBody>
      </p:sp>
    </p:spTree>
    <p:extLst>
      <p:ext uri="{BB962C8B-B14F-4D97-AF65-F5344CB8AC3E}">
        <p14:creationId xmlns:p14="http://schemas.microsoft.com/office/powerpoint/2010/main" val="278334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WHAT WOULD WE ACCOMPLISH?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INCREASED NATIONAL SECURITY: WE WOULD KNOW WHO IS HERE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EMPLOYMENT FLEXIBILITY AND SECURITY WOULD BE ESTABLISHED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BASIC RIGHTS WOULD BE EXTENDED SINCE PEOPLE HAVE RIGHT TO BE PRESENT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MIGRANTS WOULD SHARE MORE OF THE COSTS OF PARTICIPATING IN OUR SYSTEM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600" dirty="0"/>
              <a:t>MEXICAN CARTEL REVENUES WOULD DROP DRAMATICALLY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77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NOT IN OUR SHORT OR LONG TERM INTERESTS TO HAVE POOR NEIGHBORS</a:t>
            </a:r>
          </a:p>
        </p:txBody>
      </p:sp>
    </p:spTree>
    <p:extLst>
      <p:ext uri="{BB962C8B-B14F-4D97-AF65-F5344CB8AC3E}">
        <p14:creationId xmlns:p14="http://schemas.microsoft.com/office/powerpoint/2010/main" val="320436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NEW POLICY RESULTS</a:t>
            </a:r>
            <a:r>
              <a:rPr lang="en-US" sz="4400" dirty="0"/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MIGRANTS USE PUBLIC TRANSPORTATION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CARTEL REVENUES WOULD DECLINE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MIGRANT DEATHS WOULD DIMINISH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FAMILIES WOULD BE INTACT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EMPLOYERS COULD NAVIGATE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HUMAN RIGHTS WOULD EXPAND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RIGHTS IS NOT A LUXURY.  THEY HELP US CONVICT THE BAD GUYS </a:t>
            </a:r>
          </a:p>
          <a:p>
            <a:r>
              <a:rPr lang="en-US" dirty="0"/>
              <a:t>AND THEY PROTECT THE MOST VULNERABLE AMONG US</a:t>
            </a:r>
          </a:p>
        </p:txBody>
      </p:sp>
    </p:spTree>
    <p:extLst>
      <p:ext uri="{BB962C8B-B14F-4D97-AF65-F5344CB8AC3E}">
        <p14:creationId xmlns:p14="http://schemas.microsoft.com/office/powerpoint/2010/main" val="99829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931" y="533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THESE THINGS MATTER</a:t>
            </a:r>
            <a:r>
              <a:rPr lang="en-US" sz="4400" dirty="0"/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DEATH HAS BECOME PUBLIC POLICY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324600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MUST REMOVE DEATH FROM THE IMMIGRATION EQUATION”—ROBIN HOOVER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701"/>
          <a:stretch/>
        </p:blipFill>
        <p:spPr>
          <a:xfrm>
            <a:off x="914400" y="2057400"/>
            <a:ext cx="6858000" cy="354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PRUDENCIA MARTIN GOMEZ, 18 YEAR OLD GUATEMALAN IN DESERT</a:t>
            </a:r>
          </a:p>
        </p:txBody>
      </p:sp>
    </p:spTree>
    <p:extLst>
      <p:ext uri="{BB962C8B-B14F-4D97-AF65-F5344CB8AC3E}">
        <p14:creationId xmlns:p14="http://schemas.microsoft.com/office/powerpoint/2010/main" val="73028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THESE THINGS MATTER</a:t>
            </a:r>
            <a:r>
              <a:rPr lang="en-US" sz="4400" dirty="0"/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MORE THAN 2250 DEATHS IN 11 YEARS IN ARIZONA ALONE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485003"/>
            <a:ext cx="6172200" cy="39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THESE THINGS MATTER</a:t>
            </a:r>
            <a:r>
              <a:rPr lang="en-US" sz="4400" dirty="0"/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THE “LAW ENFORCEMENT ONLY” APPROACH REVEALS A STUNNING LACK OF IMAGINATION.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ONLY A CRITICALLY-FOCUSED, BI-PARTISAN POLITICAL SOLUTION WILL ADDRESS THE ISSUES.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/>
              <a:t>ONLY AN INSISTENT PUBLIC CAN CREATE POLITICAL WILL.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224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SCHOLARLY CONSENSUS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546086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DOZENS OF TOP RESEARCHERS CONFIRM WHAT ACTIVISTS HAVE BEEN SAYING FOR DECADES: </a:t>
            </a:r>
          </a:p>
          <a:p>
            <a:r>
              <a:rPr lang="en-US" sz="4000" dirty="0"/>
              <a:t>THE SO-CALLED IMMIGRATION DEBATE CONFLATES DOZENS OF ISSUES, ESPECIALLY LABOR, DRUG ENFORCMENT AND NATIONAL SECURITY.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593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765" y="838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MOST IMPORTANT SCHOLARS: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53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DOUGLASS MASSEY, JORGE DURAND, KAREN PREN, DANIEL MARTINEZ, JEREMY MARSHALL, JACQUELINE HAGAN, JEFFREY PASSEL, NESTOR RODRIQUEZ….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263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REVIEW OF LITERATURE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46086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BRACERO PROGRAM: 40s-60s</a:t>
            </a:r>
          </a:p>
          <a:p>
            <a:r>
              <a:rPr lang="en-US" sz="4000" dirty="0"/>
              <a:t>INA65 INITIATED QUOTA SYSTEM</a:t>
            </a:r>
          </a:p>
          <a:p>
            <a:r>
              <a:rPr lang="en-US" sz="4000" dirty="0"/>
              <a:t>80s: RISE OF THREAT NARRATIVE</a:t>
            </a:r>
          </a:p>
          <a:p>
            <a:r>
              <a:rPr lang="en-US" sz="4000" dirty="0"/>
              <a:t>	MIGRANTS ARE CRIMINALS</a:t>
            </a:r>
          </a:p>
          <a:p>
            <a:r>
              <a:rPr lang="en-US" sz="4000" dirty="0"/>
              <a:t>	THEY TAKE JOBS</a:t>
            </a:r>
          </a:p>
          <a:p>
            <a:r>
              <a:rPr lang="en-US" sz="4000" dirty="0"/>
              <a:t>	USE SCARCE PUBLIC FUNDS</a:t>
            </a:r>
          </a:p>
          <a:p>
            <a:r>
              <a:rPr lang="en-US" sz="4000" dirty="0"/>
              <a:t>	DON’T PAY TAXES</a:t>
            </a:r>
          </a:p>
          <a:p>
            <a:r>
              <a:rPr lang="en-US" sz="4000" dirty="0"/>
              <a:t>	THEY’RE DEMONS</a:t>
            </a:r>
          </a:p>
        </p:txBody>
      </p:sp>
    </p:spTree>
    <p:extLst>
      <p:ext uri="{BB962C8B-B14F-4D97-AF65-F5344CB8AC3E}">
        <p14:creationId xmlns:p14="http://schemas.microsoft.com/office/powerpoint/2010/main" val="11286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LARGE-SCALE ENFORCEMENT BEGAN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“…TERRORISTS AND SUBVERSIVES JUST 2 DAYS DRIVING TIME FROM HARLINGEN, TEXAS.”  </a:t>
            </a:r>
          </a:p>
          <a:p>
            <a:r>
              <a:rPr lang="en-US" sz="4000" dirty="0"/>
              <a:t>		--President Ronald Reagan</a:t>
            </a:r>
          </a:p>
          <a:p>
            <a:r>
              <a:rPr lang="en-US" sz="4000" dirty="0"/>
              <a:t>Others: Sheriff Joe </a:t>
            </a:r>
            <a:r>
              <a:rPr lang="en-US" sz="4000" dirty="0" err="1"/>
              <a:t>Arpaio</a:t>
            </a:r>
            <a:r>
              <a:rPr lang="en-US" sz="4000" dirty="0"/>
              <a:t>, Lou Dobbs, CIS, Samuel “Mad Dog” Huntington, Tom Tancredo….</a:t>
            </a:r>
          </a:p>
        </p:txBody>
      </p:sp>
    </p:spTree>
    <p:extLst>
      <p:ext uri="{BB962C8B-B14F-4D97-AF65-F5344CB8AC3E}">
        <p14:creationId xmlns:p14="http://schemas.microsoft.com/office/powerpoint/2010/main" val="271974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SOME FACTS: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46086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1986-PRESENT</a:t>
            </a:r>
          </a:p>
          <a:p>
            <a:r>
              <a:rPr lang="en-US" sz="4000" dirty="0"/>
              <a:t>3-12 MILLION UNDOCUMENTED</a:t>
            </a:r>
          </a:p>
          <a:p>
            <a:r>
              <a:rPr lang="en-US" sz="4000" dirty="0"/>
              <a:t>43 % ARE OVERSTAYS</a:t>
            </a:r>
          </a:p>
          <a:p>
            <a:r>
              <a:rPr lang="en-US" sz="4000" dirty="0"/>
              <a:t>4-21,000 AGENTS</a:t>
            </a:r>
          </a:p>
          <a:p>
            <a:r>
              <a:rPr lang="en-US" sz="4000" dirty="0"/>
              <a:t>24X $$ SPENT ON ENFORCEMENT</a:t>
            </a:r>
          </a:p>
          <a:p>
            <a:r>
              <a:rPr lang="en-US" sz="4000" dirty="0"/>
              <a:t>ENFORCEMENT DOESN’T WORK</a:t>
            </a:r>
          </a:p>
        </p:txBody>
      </p:sp>
    </p:spTree>
    <p:extLst>
      <p:ext uri="{BB962C8B-B14F-4D97-AF65-F5344CB8AC3E}">
        <p14:creationId xmlns:p14="http://schemas.microsoft.com/office/powerpoint/2010/main" val="6616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ENFORCEMENT DOES SOME THINGS: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696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 changes where to cross</a:t>
            </a:r>
          </a:p>
          <a:p>
            <a:r>
              <a:rPr lang="en-US" sz="4000" dirty="0"/>
              <a:t>It changes destinations</a:t>
            </a:r>
          </a:p>
          <a:p>
            <a:r>
              <a:rPr lang="en-US" sz="4000" dirty="0"/>
              <a:t>It disrupts previous patterns</a:t>
            </a:r>
          </a:p>
          <a:p>
            <a:r>
              <a:rPr lang="en-US" sz="4000" dirty="0"/>
              <a:t>It makes migrants’ lives miserable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MOST CITIZENS WANT REFORM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TOO MANY INTERESTED ACTORS</a:t>
            </a:r>
          </a:p>
        </p:txBody>
      </p:sp>
    </p:spTree>
    <p:extLst>
      <p:ext uri="{BB962C8B-B14F-4D97-AF65-F5344CB8AC3E}">
        <p14:creationId xmlns:p14="http://schemas.microsoft.com/office/powerpoint/2010/main" val="92513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991</Words>
  <Application>Microsoft Office PowerPoint</Application>
  <PresentationFormat>On-screen Show (4:3)</PresentationFormat>
  <Paragraphs>144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HOW TO FIX THE BORDER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SOLUTIONS</dc:title>
  <dc:creator>Robin Hoover</dc:creator>
  <cp:lastModifiedBy>Robert Hoover</cp:lastModifiedBy>
  <cp:revision>28</cp:revision>
  <dcterms:created xsi:type="dcterms:W3CDTF">2012-04-15T23:29:47Z</dcterms:created>
  <dcterms:modified xsi:type="dcterms:W3CDTF">2017-12-11T20:46:40Z</dcterms:modified>
</cp:coreProperties>
</file>