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24" r:id="rId2"/>
    <p:sldId id="327" r:id="rId3"/>
    <p:sldId id="325" r:id="rId4"/>
    <p:sldId id="257" r:id="rId5"/>
    <p:sldId id="326" r:id="rId6"/>
    <p:sldId id="328" r:id="rId7"/>
    <p:sldId id="331" r:id="rId8"/>
    <p:sldId id="329" r:id="rId9"/>
    <p:sldId id="332" r:id="rId10"/>
    <p:sldId id="322" r:id="rId11"/>
    <p:sldId id="272" r:id="rId12"/>
    <p:sldId id="271" r:id="rId13"/>
    <p:sldId id="270" r:id="rId14"/>
    <p:sldId id="269" r:id="rId15"/>
    <p:sldId id="268" r:id="rId16"/>
    <p:sldId id="267" r:id="rId17"/>
    <p:sldId id="273" r:id="rId18"/>
    <p:sldId id="281" r:id="rId19"/>
    <p:sldId id="280" r:id="rId20"/>
    <p:sldId id="285" r:id="rId21"/>
    <p:sldId id="279" r:id="rId22"/>
    <p:sldId id="278" r:id="rId23"/>
    <p:sldId id="284" r:id="rId24"/>
    <p:sldId id="277" r:id="rId25"/>
    <p:sldId id="276" r:id="rId26"/>
    <p:sldId id="290" r:id="rId27"/>
    <p:sldId id="289" r:id="rId28"/>
    <p:sldId id="288" r:id="rId29"/>
    <p:sldId id="287" r:id="rId30"/>
    <p:sldId id="296" r:id="rId31"/>
    <p:sldId id="298" r:id="rId32"/>
    <p:sldId id="286" r:id="rId33"/>
    <p:sldId id="295" r:id="rId34"/>
    <p:sldId id="294" r:id="rId35"/>
    <p:sldId id="282" r:id="rId36"/>
    <p:sldId id="291" r:id="rId37"/>
    <p:sldId id="293" r:id="rId38"/>
    <p:sldId id="333" r:id="rId39"/>
    <p:sldId id="299" r:id="rId40"/>
    <p:sldId id="297" r:id="rId41"/>
    <p:sldId id="304" r:id="rId42"/>
    <p:sldId id="309" r:id="rId43"/>
    <p:sldId id="302" r:id="rId44"/>
    <p:sldId id="308" r:id="rId45"/>
    <p:sldId id="307" r:id="rId46"/>
    <p:sldId id="306" r:id="rId47"/>
    <p:sldId id="305" r:id="rId48"/>
    <p:sldId id="300" r:id="rId49"/>
    <p:sldId id="319" r:id="rId50"/>
    <p:sldId id="337" r:id="rId51"/>
    <p:sldId id="283" r:id="rId52"/>
    <p:sldId id="316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7E4C3-44AF-4A77-808B-A01ECE13137C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5D861-C487-4983-A9A2-4C2C1D8DE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0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14E4-6CAE-8761-10B2-AF92C7CC3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F26BF-EE71-EDD4-5961-74929C6AB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234DB-8A98-5B68-5892-35B534B5E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59058-87C5-BF3F-E3A9-C07A3D8A8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CE1E0-1926-49E9-99C0-4E21983373A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62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63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49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57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6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56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67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4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59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5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60769-76A2-13B6-5132-6C6079F2C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9F9B2F-62D5-A0EB-6F35-3533EDFFD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D03AF6-59C6-EAF3-6969-DF10D774B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B323-282F-84F6-E807-7E0B9DF35D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8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89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07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12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0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71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27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09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66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60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FC648-2CD0-78ED-9380-A5913064C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D3C35-855C-CE46-4327-6821608F0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DCDF3-702B-DB50-A938-59A52F638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3AA35-06E0-1495-CCB7-F6A9A4F8BA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72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7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786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86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07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95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9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27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FF8C6-3826-CB62-A5BE-BC9EE998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88656-6548-B53F-2DDA-BD3C937533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D85B7-86CF-B3BE-E0A5-8B54A5B7A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9995-2203-A9C6-E856-8C517BD78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89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1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677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316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428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468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686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568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21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34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60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89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7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78E15-07E5-ED72-F7A7-B1CA2CBDB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24241-AB9A-A9F1-5B8C-EF15AD5B9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4C6F4-BE4E-7B38-19F4-853245BB5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32989-F166-D781-E633-1A7F1AEAD7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079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7F2E8-0ABA-B938-9EC7-721AE508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A9050-5014-4367-5238-1B86756EA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853D7-8540-2E46-B823-539F83BDA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3C821-D53C-9211-42E9-BF24142F0F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229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142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1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86E63-22E1-591A-3D4B-A85525C2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BEF821-B17A-B4D9-6006-6EDA3F70F6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FED179-2AD0-BAEF-B3B1-0F7612778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6B520-FF9E-967B-A1C6-7459FE9147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30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256D1-2B84-D302-AA18-301D6A33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6C8EA-D596-D380-45DA-2A32C1941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BCA7A-DB70-5E20-A294-7686D39B3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41D57-08F0-713B-61A7-EA2358B324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446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1666A-7D9F-8E41-41F8-33F41E991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5F09F2-6631-9E46-6C88-048098170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6D6013-1F7D-4902-DC6D-905ED49D8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5DC81-B2E3-4072-87F0-93CE872FA4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218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E940C-676F-6B2E-CEBC-B29F86829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757FF-09D2-702D-0F83-1C0869042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F9F90-984A-519B-1020-509287850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4D9AC-9A79-5EE8-FB47-0954E99C1F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18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598F-8245-82F2-E187-A6D0FA16D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98063F-DB24-9FA1-F882-CBA4CDB3A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F96DE-FD1F-1D75-F4C7-59B0FB15A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F2574-F9FA-E064-6CE1-035E42F0B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827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30CF-213B-7FFF-81A8-42A04CC4F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38A56-0C6C-8705-C4D6-A72E16BE6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31E69-EFF8-D6BE-307A-E5C4DFD5F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4624-A9DC-AF17-A7B9-E001EF5E9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389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CCC48-4EEF-AE6F-854D-9172E0623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CDC99-72AA-6F97-20DF-46B37CDD8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0C540-F3C4-07F5-123D-3F74B1576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C8483-6EE5-CF3E-C682-75AAAC15D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3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6F15-8EEE-F891-4281-B28D5A35D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5438D-F048-9B21-93E7-860C23159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2DA5AC-7539-E4B3-3BEE-737342886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4F6B1-B01F-E0D4-2A32-6A9DAED3D1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837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D28C4-B40F-AB8A-4BEE-6CB29BC6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BD4E3-DD61-815F-91F4-5F84D46C7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8AF86-09DB-4CBE-C89F-3DC107D3C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46DFD-5D3D-DCE6-CD85-27E6266C5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682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AD06A-14C1-F646-2FEE-53E547BEB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50668-F007-4E8E-FE43-3D251A8BA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47F47-9C8C-805A-44B9-901D63DE5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C2428-1D14-52BC-DEAC-D227570EA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183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8024F-0ED1-5E3E-4FE5-720AB3662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63DE2-D98B-9E55-6F2F-57C08596F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9FEA2-58B6-2E1E-51B9-1899A4A9C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B8860-D9E3-E682-000E-28C4EEDD7B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5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7092E-50DD-2F76-A9CA-4D20D3B1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EF04A-92FA-ABA3-74F9-DF3323B9E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ADA4D-CF0F-9D8F-84B6-8C855CE3C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A4823-F1F6-15D9-D75B-4A7EF60FDD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E932E-10C3-DF0E-2C1D-9FC148BD2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90B40-534C-F63F-B552-42F7AC94E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E72DD-EFC6-D3C1-2CD4-851903B43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3FF1F-FDFE-7736-FE69-3F0224BF34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2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17084-E564-4CCD-1F1B-F99E2230F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4C51C1-01A0-63DA-4461-742208039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3710D3-C0F8-6D0C-40C1-6B3AE37AE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94F3C-2305-8640-319A-3DD549499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5D861-C487-4983-A9A2-4C2C1D8DE7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FD0A-27BE-40AE-A91B-0B2A5A7B0384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5D4A-DF73-4DA8-9512-5BA96AA8051E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1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9BC5-4934-4DE0-B0FE-E50715CA08A8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0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91277-BD67-40C5-A009-5F989FA0CE0A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C34E-3313-4D06-A785-C8ABDB6B3D2A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7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A70C-21ED-43D2-BCE1-A69CD4051C88}" type="datetime1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0F06-3E21-435D-807B-260CE5DAEEBF}" type="datetime1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7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52C-13DE-478F-883D-0902D138474D}" type="datetime1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3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944C-5C91-47CF-8F66-26E1CB5D9ABF}" type="datetime1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3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BB718-50F8-4626-B841-8A6551D5FA18}" type="datetime1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7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C948-CF24-401D-BDAA-2ED5815B21E8}" type="datetime1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4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19B14-D33E-4085-8510-D949697C15C8}" type="datetime1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Migrant Status, Inc.                                                                        Tucson, Arizona, USA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18B4-6664-40AE-BDF9-31AD104A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2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A7075-BBF9-8FA8-2ED9-C62CA7BE9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27393-84DB-7AE0-28C9-6CF1CD90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597" y="6356350"/>
            <a:ext cx="11812554" cy="365125"/>
          </a:xfrm>
        </p:spPr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0C8466-0651-9D84-3DBB-F8004D2D08D2}"/>
              </a:ext>
            </a:extLst>
          </p:cNvPr>
          <p:cNvSpPr txBox="1"/>
          <p:nvPr/>
        </p:nvSpPr>
        <p:spPr>
          <a:xfrm>
            <a:off x="158620" y="242596"/>
            <a:ext cx="1203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MIGRANTS MATTER: a different law and order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945C8-5A11-F0BC-4C1F-320CACF179B1}"/>
              </a:ext>
            </a:extLst>
          </p:cNvPr>
          <p:cNvSpPr txBox="1"/>
          <p:nvPr/>
        </p:nvSpPr>
        <p:spPr>
          <a:xfrm>
            <a:off x="242596" y="1175657"/>
            <a:ext cx="1181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by Rev. Robin Hoover Ph.D., </a:t>
            </a:r>
            <a:r>
              <a:rPr lang="en-US" sz="3200" dirty="0" err="1">
                <a:solidFill>
                  <a:srgbClr val="0070C0"/>
                </a:solidFill>
              </a:rPr>
              <a:t>RobinHoover.Com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6B1CD-7F0C-0914-69AE-2C6269A90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90" y="1985608"/>
            <a:ext cx="2828260" cy="4242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C76B7-701D-97C2-E954-2FE9FD07E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603" y="1985608"/>
            <a:ext cx="2828260" cy="42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2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16death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528" y="163286"/>
            <a:ext cx="10711543" cy="6694714"/>
          </a:xfrm>
          <a:noFill/>
          <a:ln w="254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23" name="Rectangle 3"/>
          <p:cNvSpPr>
            <a:spLocks noGrp="1" noChangeArrowheads="1"/>
          </p:cNvSpPr>
          <p:nvPr>
            <p:ph type="title"/>
          </p:nvPr>
        </p:nvSpPr>
        <p:spPr>
          <a:xfrm>
            <a:off x="3174714" y="365125"/>
            <a:ext cx="8179085" cy="1325563"/>
          </a:xfrm>
        </p:spPr>
        <p:txBody>
          <a:bodyPr/>
          <a:lstStyle/>
          <a:p>
            <a:r>
              <a:rPr lang="en-US" altLang="en-US" sz="6600">
                <a:solidFill>
                  <a:srgbClr val="000099"/>
                </a:solidFill>
              </a:rPr>
              <a:t>The Death Trap</a:t>
            </a:r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2291137" y="1407561"/>
            <a:ext cx="799586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Fourteen migrants perished from dehydration on May 23, 2001.  Their guide walked the wrong way in </a:t>
            </a:r>
            <a:r>
              <a:rPr lang="en-US" altLang="en-US" sz="3200" err="1"/>
              <a:t>Cabeza</a:t>
            </a:r>
            <a:r>
              <a:rPr lang="en-US" altLang="en-US" sz="3200"/>
              <a:t> </a:t>
            </a:r>
            <a:r>
              <a:rPr lang="en-US" altLang="en-US" sz="3200" err="1"/>
              <a:t>Prieta</a:t>
            </a:r>
            <a:r>
              <a:rPr lang="en-US" altLang="en-US" sz="3200"/>
              <a:t> National Wildlife Refuge.  Lack of water was fatal.</a:t>
            </a:r>
          </a:p>
        </p:txBody>
      </p:sp>
    </p:spTree>
    <p:extLst>
      <p:ext uri="{BB962C8B-B14F-4D97-AF65-F5344CB8AC3E}">
        <p14:creationId xmlns:p14="http://schemas.microsoft.com/office/powerpoint/2010/main" val="67572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1778000"/>
            <a:ext cx="707707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562" y="185351"/>
            <a:ext cx="11701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MAPPING MIGRANT DEATHS</a:t>
            </a:r>
          </a:p>
        </p:txBody>
      </p:sp>
    </p:spTree>
    <p:extLst>
      <p:ext uri="{BB962C8B-B14F-4D97-AF65-F5344CB8AC3E}">
        <p14:creationId xmlns:p14="http://schemas.microsoft.com/office/powerpoint/2010/main" val="645941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7775" y="1914525"/>
            <a:ext cx="7308850" cy="3805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773" y="222422"/>
            <a:ext cx="115412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MIGRANT DEATHS BY WATERSHED—CORRIDOR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773" y="3064476"/>
            <a:ext cx="192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Graphic by:</a:t>
            </a:r>
          </a:p>
          <a:p>
            <a:r>
              <a:rPr lang="en-US"/>
              <a:t>Dr. John Chamblee</a:t>
            </a:r>
          </a:p>
        </p:txBody>
      </p:sp>
    </p:spTree>
    <p:extLst>
      <p:ext uri="{BB962C8B-B14F-4D97-AF65-F5344CB8AC3E}">
        <p14:creationId xmlns:p14="http://schemas.microsoft.com/office/powerpoint/2010/main" val="409477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277" y="3188043"/>
            <a:ext cx="2026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Graphic by:</a:t>
            </a:r>
          </a:p>
          <a:p>
            <a:r>
              <a:rPr lang="en-US"/>
              <a:t>Dr. John Chamblee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912938"/>
            <a:ext cx="73152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277" y="210065"/>
            <a:ext cx="11318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MIGRANT DEATHS BY DISTANCE FROM ROADS</a:t>
            </a:r>
          </a:p>
        </p:txBody>
      </p:sp>
    </p:spTree>
    <p:extLst>
      <p:ext uri="{BB962C8B-B14F-4D97-AF65-F5344CB8AC3E}">
        <p14:creationId xmlns:p14="http://schemas.microsoft.com/office/powerpoint/2010/main" val="3548704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8264" y="1554163"/>
            <a:ext cx="7127875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059" y="172995"/>
            <a:ext cx="11355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CELL PHONE TOWER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62" y="2347784"/>
            <a:ext cx="2137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 project of:</a:t>
            </a:r>
          </a:p>
          <a:p>
            <a:r>
              <a:rPr lang="en-US"/>
              <a:t>Dr. Robin Hoover</a:t>
            </a:r>
          </a:p>
          <a:p>
            <a:r>
              <a:rPr lang="en-US"/>
              <a:t>Dr. John Hunter</a:t>
            </a:r>
          </a:p>
          <a:p>
            <a:r>
              <a:rPr lang="en-US"/>
              <a:t>Dr. John Chamblee</a:t>
            </a:r>
          </a:p>
        </p:txBody>
      </p:sp>
    </p:spTree>
    <p:extLst>
      <p:ext uri="{BB962C8B-B14F-4D97-AF65-F5344CB8AC3E}">
        <p14:creationId xmlns:p14="http://schemas.microsoft.com/office/powerpoint/2010/main" val="313897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3438" y="893466"/>
            <a:ext cx="7163137" cy="5371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989" y="247135"/>
            <a:ext cx="11269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WATER STATIONS IN REMOTE DESERT AREAS</a:t>
            </a:r>
          </a:p>
        </p:txBody>
      </p:sp>
    </p:spTree>
    <p:extLst>
      <p:ext uri="{BB962C8B-B14F-4D97-AF65-F5344CB8AC3E}">
        <p14:creationId xmlns:p14="http://schemas.microsoft.com/office/powerpoint/2010/main" val="4187362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232" y="1062681"/>
            <a:ext cx="7059465" cy="5293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346" y="271849"/>
            <a:ext cx="11516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YOUNG MIGRANT FINDS WATER STATION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7751" y="1013254"/>
            <a:ext cx="39170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This water station  was recognized by the Cooper-Hewitt Museum (part of the Smithsonian) for its design. </a:t>
            </a:r>
          </a:p>
        </p:txBody>
      </p:sp>
    </p:spTree>
    <p:extLst>
      <p:ext uri="{BB962C8B-B14F-4D97-AF65-F5344CB8AC3E}">
        <p14:creationId xmlns:p14="http://schemas.microsoft.com/office/powerpoint/2010/main" val="246417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28" y="1644258"/>
            <a:ext cx="6035675" cy="4525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492" y="197708"/>
            <a:ext cx="115412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BLUE ROCK STATION IN AJO BLOCK OF </a:t>
            </a:r>
          </a:p>
          <a:p>
            <a:r>
              <a:rPr lang="en-US" sz="4400" dirty="0">
                <a:solidFill>
                  <a:srgbClr val="0070C0"/>
                </a:solidFill>
              </a:rPr>
              <a:t>THE BUREAU OF LAND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8508" y="1368815"/>
            <a:ext cx="5486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Public Administration Nightmare: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Permits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Equipment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Expense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Donors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542481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364" y="1554163"/>
            <a:ext cx="6035675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410" y="345989"/>
            <a:ext cx="11121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TYPICAL STATIONS: 100 GALLONS OF H20</a:t>
            </a:r>
          </a:p>
        </p:txBody>
      </p:sp>
    </p:spTree>
    <p:extLst>
      <p:ext uri="{BB962C8B-B14F-4D97-AF65-F5344CB8AC3E}">
        <p14:creationId xmlns:p14="http://schemas.microsoft.com/office/powerpoint/2010/main" val="110261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364" y="1780182"/>
            <a:ext cx="6035675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486" y="333632"/>
            <a:ext cx="11133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AGENTS WATCHED US IN THE DESERT</a:t>
            </a:r>
          </a:p>
          <a:p>
            <a:r>
              <a:rPr lang="en-US" sz="4400" dirty="0">
                <a:solidFill>
                  <a:srgbClr val="0070C0"/>
                </a:solidFill>
              </a:rPr>
              <a:t>USED SURVEILLANCE IN TOWN</a:t>
            </a:r>
          </a:p>
        </p:txBody>
      </p:sp>
    </p:spTree>
    <p:extLst>
      <p:ext uri="{BB962C8B-B14F-4D97-AF65-F5344CB8AC3E}">
        <p14:creationId xmlns:p14="http://schemas.microsoft.com/office/powerpoint/2010/main" val="340517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7FF9E-BD1C-890F-2150-1037A768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A8DFA-F83F-45FE-8D88-1AE1CFF0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FA719-553C-AF74-56B2-23A6EDD30A89}"/>
              </a:ext>
            </a:extLst>
          </p:cNvPr>
          <p:cNvSpPr txBox="1"/>
          <p:nvPr/>
        </p:nvSpPr>
        <p:spPr>
          <a:xfrm>
            <a:off x="242596" y="335902"/>
            <a:ext cx="1183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Why I’m Not Speaking Spanish Today</a:t>
            </a:r>
          </a:p>
        </p:txBody>
      </p:sp>
    </p:spTree>
    <p:extLst>
      <p:ext uri="{BB962C8B-B14F-4D97-AF65-F5344CB8AC3E}">
        <p14:creationId xmlns:p14="http://schemas.microsoft.com/office/powerpoint/2010/main" val="672456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346" y="1087493"/>
            <a:ext cx="6667307" cy="46881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57" y="318052"/>
            <a:ext cx="11449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 GIFT FROM PASQUA YAQUI MIGRANT</a:t>
            </a:r>
          </a:p>
        </p:txBody>
      </p:sp>
    </p:spTree>
    <p:extLst>
      <p:ext uri="{BB962C8B-B14F-4D97-AF65-F5344CB8AC3E}">
        <p14:creationId xmlns:p14="http://schemas.microsoft.com/office/powerpoint/2010/main" val="4076668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8962" y="1527659"/>
            <a:ext cx="3394075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565" y="251791"/>
            <a:ext cx="11423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BORDER PATROL RESCUE BEACON</a:t>
            </a:r>
          </a:p>
        </p:txBody>
      </p:sp>
    </p:spTree>
    <p:extLst>
      <p:ext uri="{BB962C8B-B14F-4D97-AF65-F5344CB8AC3E}">
        <p14:creationId xmlns:p14="http://schemas.microsoft.com/office/powerpoint/2010/main" val="364527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490" y="1338469"/>
            <a:ext cx="6033020" cy="4240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495" y="371062"/>
            <a:ext cx="11635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BORSTAR AGENTS WEAR TAN OVER RED</a:t>
            </a:r>
          </a:p>
        </p:txBody>
      </p:sp>
    </p:spTree>
    <p:extLst>
      <p:ext uri="{BB962C8B-B14F-4D97-AF65-F5344CB8AC3E}">
        <p14:creationId xmlns:p14="http://schemas.microsoft.com/office/powerpoint/2010/main" val="338595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4197" y="1685089"/>
            <a:ext cx="6035675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48" y="238539"/>
            <a:ext cx="11489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SURVEILLANCE CAMERAS AT BORDER FENCE</a:t>
            </a:r>
          </a:p>
          <a:p>
            <a:r>
              <a:rPr lang="en-US" sz="4400" dirty="0">
                <a:solidFill>
                  <a:srgbClr val="0070C0"/>
                </a:solidFill>
              </a:rPr>
              <a:t>SEEN FROM NOGALES, SONORA SIDE</a:t>
            </a:r>
          </a:p>
        </p:txBody>
      </p:sp>
    </p:spTree>
    <p:extLst>
      <p:ext uri="{BB962C8B-B14F-4D97-AF65-F5344CB8AC3E}">
        <p14:creationId xmlns:p14="http://schemas.microsoft.com/office/powerpoint/2010/main" val="2682950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2" y="1711593"/>
            <a:ext cx="6035675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043" y="265043"/>
            <a:ext cx="11516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EAST SIDE OF NOGALES PORT OF ENTRY </a:t>
            </a:r>
          </a:p>
          <a:p>
            <a:r>
              <a:rPr lang="en-US" sz="4400" dirty="0">
                <a:solidFill>
                  <a:srgbClr val="0070C0"/>
                </a:solidFill>
              </a:rPr>
              <a:t>LOOKING TO US</a:t>
            </a:r>
          </a:p>
        </p:txBody>
      </p:sp>
    </p:spTree>
    <p:extLst>
      <p:ext uri="{BB962C8B-B14F-4D97-AF65-F5344CB8AC3E}">
        <p14:creationId xmlns:p14="http://schemas.microsoft.com/office/powerpoint/2010/main" val="2038195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2" y="1715867"/>
            <a:ext cx="6035675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238539"/>
            <a:ext cx="11449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WALLS PUSH MIGRANTS TO OPEN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36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057" y="2404267"/>
            <a:ext cx="8200164" cy="3910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061" y="238539"/>
            <a:ext cx="116221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WALLS DESTROY THE ENVIRONMENT</a:t>
            </a:r>
          </a:p>
          <a:p>
            <a:r>
              <a:rPr lang="en-US" sz="4400" dirty="0">
                <a:solidFill>
                  <a:srgbClr val="0070C0"/>
                </a:solidFill>
              </a:rPr>
              <a:t>BIGGEST ENVIRONMENTAL WAIVER IN US HISTORY</a:t>
            </a:r>
          </a:p>
        </p:txBody>
      </p:sp>
    </p:spTree>
    <p:extLst>
      <p:ext uri="{BB962C8B-B14F-4D97-AF65-F5344CB8AC3E}">
        <p14:creationId xmlns:p14="http://schemas.microsoft.com/office/powerpoint/2010/main" val="628368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3137" y="1204400"/>
            <a:ext cx="6565725" cy="49251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817" y="331304"/>
            <a:ext cx="11370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AGENTS TRANSPORT MIGRANTS</a:t>
            </a:r>
          </a:p>
        </p:txBody>
      </p:sp>
    </p:spTree>
    <p:extLst>
      <p:ext uri="{BB962C8B-B14F-4D97-AF65-F5344CB8AC3E}">
        <p14:creationId xmlns:p14="http://schemas.microsoft.com/office/powerpoint/2010/main" val="1035521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325" y="898122"/>
            <a:ext cx="6910550" cy="51820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57" y="251791"/>
            <a:ext cx="11343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CONTROVERSIAL INTERIOR CHECK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8783" y="898122"/>
            <a:ext cx="41876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Agents can ask anything they want at checkpoints.  The ONLY thing a citizen has to do, though, is attest to citizenship.  No citizen is required by law to provide documents.  Dogs wrongfully “alert” more than 50% of the time.  </a:t>
            </a:r>
          </a:p>
        </p:txBody>
      </p:sp>
    </p:spTree>
    <p:extLst>
      <p:ext uri="{BB962C8B-B14F-4D97-AF65-F5344CB8AC3E}">
        <p14:creationId xmlns:p14="http://schemas.microsoft.com/office/powerpoint/2010/main" val="3762976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04" y="935532"/>
            <a:ext cx="7143792" cy="5356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052" y="225287"/>
            <a:ext cx="11502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SATELLITE PHONE CALL FOR AGENT TO MEET US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4557" y="871618"/>
            <a:ext cx="396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Agents act differently when being filmed.  Still, some yell at us for photographing.  They are advised that they have -0- expectation of privacy on public properties.  </a:t>
            </a:r>
          </a:p>
        </p:txBody>
      </p:sp>
    </p:spTree>
    <p:extLst>
      <p:ext uri="{BB962C8B-B14F-4D97-AF65-F5344CB8AC3E}">
        <p14:creationId xmlns:p14="http://schemas.microsoft.com/office/powerpoint/2010/main" val="257285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F930E-90E3-21E8-3FDF-E62E5021A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AB232-F705-CA56-6478-372655D5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2F425-5AF1-A372-5BC5-8A3F917127BA}"/>
              </a:ext>
            </a:extLst>
          </p:cNvPr>
          <p:cNvSpPr txBox="1"/>
          <p:nvPr/>
        </p:nvSpPr>
        <p:spPr>
          <a:xfrm>
            <a:off x="242596" y="335902"/>
            <a:ext cx="1183121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WHO AM I?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Social Ethicist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Political Scientist/Political Theorist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40+ years working for migrants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Founder/President Emeritus of Humane Borders, Inc.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2006 Mexico’s National Human Rights Award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Former Scholar in Residence CENADEH, Mexico City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Author/Lecturer/Activist/Media Guy…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Archives: University of Arizona Special Collections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Storyteller and artificial inseminator of honeybees…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76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36" y="924627"/>
            <a:ext cx="3256566" cy="52346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539" y="278296"/>
            <a:ext cx="11714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ONE OF MANY VIRTUAL FENCE TOWERS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0939" y="924627"/>
            <a:ext cx="762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The border is used as a Research and Development location for the Department of Defense to develop technologies for low-intensity conflict and low-intensity warfare around the world.  Technologies include all sizes of drones; infrared, laser, seismic, audio sensors; disrupt groups; high altitude optics.</a:t>
            </a:r>
          </a:p>
        </p:txBody>
      </p:sp>
    </p:spTree>
    <p:extLst>
      <p:ext uri="{BB962C8B-B14F-4D97-AF65-F5344CB8AC3E}">
        <p14:creationId xmlns:p14="http://schemas.microsoft.com/office/powerpoint/2010/main" val="2978612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2557" y="1820169"/>
            <a:ext cx="5890248" cy="4416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530" y="159026"/>
            <a:ext cx="11714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MIGRANTS TRANSPORTED BY PRIVATE CONTRACTORS</a:t>
            </a:r>
          </a:p>
        </p:txBody>
      </p:sp>
    </p:spTree>
    <p:extLst>
      <p:ext uri="{BB962C8B-B14F-4D97-AF65-F5344CB8AC3E}">
        <p14:creationId xmlns:p14="http://schemas.microsoft.com/office/powerpoint/2010/main" val="3983056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 b="28072"/>
          <a:stretch/>
        </p:blipFill>
        <p:spPr>
          <a:xfrm>
            <a:off x="944347" y="1658585"/>
            <a:ext cx="10303306" cy="4411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530" y="212035"/>
            <a:ext cx="11807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GUATEMALAN NATIONAL</a:t>
            </a:r>
          </a:p>
          <a:p>
            <a:r>
              <a:rPr lang="en-US" sz="4400" dirty="0">
                <a:solidFill>
                  <a:srgbClr val="0070C0"/>
                </a:solidFill>
              </a:rPr>
              <a:t>PRUDENCIAL MARTIN GOMEZ, 18 YEARS OLD</a:t>
            </a:r>
          </a:p>
        </p:txBody>
      </p:sp>
    </p:spTree>
    <p:extLst>
      <p:ext uri="{BB962C8B-B14F-4D97-AF65-F5344CB8AC3E}">
        <p14:creationId xmlns:p14="http://schemas.microsoft.com/office/powerpoint/2010/main" val="321317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6074" y="1029390"/>
            <a:ext cx="7219087" cy="4864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346" y="210065"/>
            <a:ext cx="1162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TOHONO O’ODHAM POLICE WITH MIGRANT</a:t>
            </a:r>
          </a:p>
        </p:txBody>
      </p:sp>
    </p:spTree>
    <p:extLst>
      <p:ext uri="{BB962C8B-B14F-4D97-AF65-F5344CB8AC3E}">
        <p14:creationId xmlns:p14="http://schemas.microsoft.com/office/powerpoint/2010/main" val="1140323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47" y="1293418"/>
            <a:ext cx="5969505" cy="471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205" y="296562"/>
            <a:ext cx="1152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PROYECTO RESCATAME!</a:t>
            </a:r>
          </a:p>
        </p:txBody>
      </p:sp>
    </p:spTree>
    <p:extLst>
      <p:ext uri="{BB962C8B-B14F-4D97-AF65-F5344CB8AC3E}">
        <p14:creationId xmlns:p14="http://schemas.microsoft.com/office/powerpoint/2010/main" val="3003906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676" y="267128"/>
            <a:ext cx="10633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EXTREMELY HIGH INTENSITY FLASHLIGHTS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1763" y="2434275"/>
            <a:ext cx="4688473" cy="26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4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904" y="356616"/>
            <a:ext cx="11338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MIGRANTS WARNED OF EXPLICIT DANGER</a:t>
            </a:r>
          </a:p>
        </p:txBody>
      </p:sp>
      <p:pic>
        <p:nvPicPr>
          <p:cNvPr id="5" name="Picture 3" descr="Sasabe 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1041" y="1168400"/>
            <a:ext cx="3688216" cy="5014357"/>
          </a:xfrm>
          <a:prstGeom prst="rect">
            <a:avLst/>
          </a:prstGeom>
          <a:noFill/>
          <a:ln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ukeville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7659" y="1142299"/>
            <a:ext cx="3730398" cy="5040458"/>
          </a:xfrm>
          <a:prstGeom prst="rect">
            <a:avLst/>
          </a:prstGeom>
          <a:noFill/>
          <a:ln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58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32" y="321276"/>
            <a:ext cx="9588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PEOPLE SUPPORT THESE GOALS: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486" y="1136822"/>
            <a:ext cx="11244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NATIONAL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STABLE/EXPANSIVE LABOR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HUMAN RIGHTS/LIBERTY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REDUCED “NOISE” ON THE BORDER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REDUCED VIOLENCE IN MEXICO</a:t>
            </a:r>
          </a:p>
        </p:txBody>
      </p:sp>
    </p:spTree>
    <p:extLst>
      <p:ext uri="{BB962C8B-B14F-4D97-AF65-F5344CB8AC3E}">
        <p14:creationId xmlns:p14="http://schemas.microsoft.com/office/powerpoint/2010/main" val="781277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759909-857E-B92B-B05C-030CAF7EE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E1DDC-82B5-C2B9-2D97-5CFF3196B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27E9F-D4E2-F76B-32A0-8FD9989A69BF}"/>
              </a:ext>
            </a:extLst>
          </p:cNvPr>
          <p:cNvSpPr txBox="1"/>
          <p:nvPr/>
        </p:nvSpPr>
        <p:spPr>
          <a:xfrm>
            <a:off x="333632" y="321276"/>
            <a:ext cx="9588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PEOPLE DO NOT SUPPORT: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585F1-B824-9835-FD21-105E80F08BF1}"/>
              </a:ext>
            </a:extLst>
          </p:cNvPr>
          <p:cNvSpPr txBox="1"/>
          <p:nvPr/>
        </p:nvSpPr>
        <p:spPr>
          <a:xfrm>
            <a:off x="432486" y="1136822"/>
            <a:ext cx="112446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WAR IN OUR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MASKS AND LACK OF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RANDOM INTERIOR RAIDS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HARASSMENT/ARRESTS/MURDERS OF CITIZENS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DYNAMIC ENTRIES OF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BREAKING VEHICLE WINDOWS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64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03" y="333632"/>
            <a:ext cx="11553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CURRENT STRATEGIES/EFFECTS: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676" y="979963"/>
            <a:ext cx="112446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MAKE IT PHYSICALLY DIFFICULT TO ENTER US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DESTROYS ENVIRONMENT/KILLS MIGRANTS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MAKE IT FISCALLY DIFFICULT TO ENTER US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TRANSFERS WEALTH TO MAFIA/KILLS MIGRANTS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PUSH MIGRANTS TO THE EDGES OF DESERTS</a:t>
            </a:r>
          </a:p>
          <a:p>
            <a:r>
              <a:rPr lang="en-US" sz="3200" dirty="0">
                <a:solidFill>
                  <a:srgbClr val="0070C0"/>
                </a:solidFill>
              </a:rPr>
              <a:t>	SIMPLY KILLS MIGRANTS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SEPARATE FAMILIES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MILITARIZE BORDERS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COST WAY TOO MUCH MONEY</a:t>
            </a:r>
          </a:p>
        </p:txBody>
      </p:sp>
    </p:spTree>
    <p:extLst>
      <p:ext uri="{BB962C8B-B14F-4D97-AF65-F5344CB8AC3E}">
        <p14:creationId xmlns:p14="http://schemas.microsoft.com/office/powerpoint/2010/main" val="127083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7118" y="177282"/>
            <a:ext cx="1075819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REFORM REQUIRES EMPATHY</a:t>
            </a:r>
          </a:p>
          <a:p>
            <a:r>
              <a:rPr lang="en-US" sz="3200" dirty="0">
                <a:solidFill>
                  <a:srgbClr val="0070C0"/>
                </a:solidFill>
              </a:rPr>
              <a:t>EMPATHY=Diversity, Equity, and Inclusion</a:t>
            </a:r>
          </a:p>
          <a:p>
            <a:r>
              <a:rPr lang="en-US" sz="3200" dirty="0">
                <a:solidFill>
                  <a:srgbClr val="0070C0"/>
                </a:solidFill>
              </a:rPr>
              <a:t>“Americans” WERE TAUGHT TO HATE: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Indigenous, Mexicans, Chinese, southern Europeans, eastern Europeans, slaves, blacks, middle easterners…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We were taught to hate Muslims, Jews, sub-continent Indians, those who are “sexually-different” viz: LGBTQIA+2S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We were taught to hate Germans, Japanese, Koreans, Vietnamese.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Now, political and religious leaders are trying tell us that empathy is wrong and even a sin.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75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773" y="259492"/>
            <a:ext cx="1139293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TACTICS CORRELATED WITH DEATHS: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Fences and Barricades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# Agents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# National Guard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Drones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Aircraft (especially those with FLIR)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Denouncing Public Efforts to Reduce Deaths</a:t>
            </a:r>
          </a:p>
        </p:txBody>
      </p:sp>
    </p:spTree>
    <p:extLst>
      <p:ext uri="{BB962C8B-B14F-4D97-AF65-F5344CB8AC3E}">
        <p14:creationId xmlns:p14="http://schemas.microsoft.com/office/powerpoint/2010/main" val="3068979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Robin\Desktop\DCIM\101CANON\IMG_7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30" y="1219201"/>
            <a:ext cx="7300844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849" y="234778"/>
            <a:ext cx="116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ALL OF THESE THINGS MATTER </a:t>
            </a:r>
          </a:p>
        </p:txBody>
      </p:sp>
    </p:spTree>
    <p:extLst>
      <p:ext uri="{BB962C8B-B14F-4D97-AF65-F5344CB8AC3E}">
        <p14:creationId xmlns:p14="http://schemas.microsoft.com/office/powerpoint/2010/main" val="1306765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Robin\Desktop\DCIM\101CANON\IMG_7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58" y="1217577"/>
            <a:ext cx="7361274" cy="49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276" y="333632"/>
            <a:ext cx="11133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ALL OF THESE THINGS MATTER</a:t>
            </a:r>
          </a:p>
        </p:txBody>
      </p:sp>
    </p:spTree>
    <p:extLst>
      <p:ext uri="{BB962C8B-B14F-4D97-AF65-F5344CB8AC3E}">
        <p14:creationId xmlns:p14="http://schemas.microsoft.com/office/powerpoint/2010/main" val="2251594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Robin\Desktop\DCIM\101CANON\IMG_7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78967"/>
            <a:ext cx="7361274" cy="49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86" y="271849"/>
            <a:ext cx="11009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ALL OF THESE THINGS MATTER </a:t>
            </a:r>
          </a:p>
        </p:txBody>
      </p:sp>
    </p:spTree>
    <p:extLst>
      <p:ext uri="{BB962C8B-B14F-4D97-AF65-F5344CB8AC3E}">
        <p14:creationId xmlns:p14="http://schemas.microsoft.com/office/powerpoint/2010/main" val="1011173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Robin\Desktop\DCIM\101CANON\IMG_7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78967"/>
            <a:ext cx="7361274" cy="49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346" y="234778"/>
            <a:ext cx="11331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ALL OF THESE THINGS MATTER</a:t>
            </a:r>
          </a:p>
        </p:txBody>
      </p:sp>
    </p:spTree>
    <p:extLst>
      <p:ext uri="{BB962C8B-B14F-4D97-AF65-F5344CB8AC3E}">
        <p14:creationId xmlns:p14="http://schemas.microsoft.com/office/powerpoint/2010/main" val="1515998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C:\Users\Robin\Desktop\DCIM\101CANON\IMG_7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79" y="1053556"/>
            <a:ext cx="7654641" cy="50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989" y="148281"/>
            <a:ext cx="1143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ALL OF THESE THINGS MATTER</a:t>
            </a:r>
          </a:p>
        </p:txBody>
      </p:sp>
    </p:spTree>
    <p:extLst>
      <p:ext uri="{BB962C8B-B14F-4D97-AF65-F5344CB8AC3E}">
        <p14:creationId xmlns:p14="http://schemas.microsoft.com/office/powerpoint/2010/main" val="2547386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K:\RO DETENTION CE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339070"/>
            <a:ext cx="3428999" cy="50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9578" y="1285103"/>
            <a:ext cx="7685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TOHONO O’ODHAM NATION OPERATED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DETENTION CENTER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CHILD DETAINED WITH ADULTS IN CAGE WITH BP AGENTS SITTING ON THE OTHER SIDE OF THE WALL IN AIR-CONDITIONED COMFORT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1" y="172995"/>
            <a:ext cx="1082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ALL OF THESE THINGS MATTER</a:t>
            </a:r>
          </a:p>
        </p:txBody>
      </p:sp>
    </p:spTree>
    <p:extLst>
      <p:ext uri="{BB962C8B-B14F-4D97-AF65-F5344CB8AC3E}">
        <p14:creationId xmlns:p14="http://schemas.microsoft.com/office/powerpoint/2010/main" val="784849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346" y="234778"/>
            <a:ext cx="116153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FAITH COMMUNITIES HAVE A WORD TO SPEAK: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My hero is Oded, the original “Good” Samaritan</a:t>
            </a:r>
          </a:p>
          <a:p>
            <a:r>
              <a:rPr lang="en-US" sz="3200" dirty="0">
                <a:solidFill>
                  <a:srgbClr val="0070C0"/>
                </a:solidFill>
              </a:rPr>
              <a:t>     (2 Chronicles 28)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Jesus and the Parable of the Samaritan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Jesus in Matthew 25:</a:t>
            </a:r>
          </a:p>
          <a:p>
            <a:r>
              <a:rPr lang="en-US" sz="3200" dirty="0">
                <a:solidFill>
                  <a:srgbClr val="0070C0"/>
                </a:solidFill>
              </a:rPr>
              <a:t>      Food, Water, Clothes, Welcome, Tend to the sick, visit the</a:t>
            </a:r>
          </a:p>
          <a:p>
            <a:r>
              <a:rPr lang="en-US" sz="3200" dirty="0">
                <a:solidFill>
                  <a:srgbClr val="0070C0"/>
                </a:solidFill>
              </a:rPr>
              <a:t>      imprisoned.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These are also agenda for reform and they go to the kind of people we want to be/become.</a:t>
            </a:r>
          </a:p>
        </p:txBody>
      </p:sp>
    </p:spTree>
    <p:extLst>
      <p:ext uri="{BB962C8B-B14F-4D97-AF65-F5344CB8AC3E}">
        <p14:creationId xmlns:p14="http://schemas.microsoft.com/office/powerpoint/2010/main" val="1854638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047" y="471284"/>
            <a:ext cx="1119522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GLOBAL THINGS TO 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Contribute to groups and agencies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Work on hope: “Hope is the search for the transformation of fear.”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Help take death out of the immigration equation.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Don’t fund wars, economic exploitation, or police state behaviors that influence migration.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Insist we change migration policies here in the US.</a:t>
            </a:r>
          </a:p>
        </p:txBody>
      </p:sp>
    </p:spTree>
    <p:extLst>
      <p:ext uri="{BB962C8B-B14F-4D97-AF65-F5344CB8AC3E}">
        <p14:creationId xmlns:p14="http://schemas.microsoft.com/office/powerpoint/2010/main" val="2707642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434" y="328773"/>
            <a:ext cx="112091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“HOOVER PLAN” FOR THOSE ALREADY HERE: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Interview the undocumented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Issue visas for two to twenty years based on case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Change the quota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Clean up the citizenship line and make it fair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Open the banks and let the migrants stimulate economy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Let the undocumented travel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Let them bring families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Require them to have insurance (auto, health, etc.)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Require them to have all licenses (drivers’)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Require them to pay all taxes</a:t>
            </a:r>
          </a:p>
        </p:txBody>
      </p:sp>
    </p:spTree>
    <p:extLst>
      <p:ext uri="{BB962C8B-B14F-4D97-AF65-F5344CB8AC3E}">
        <p14:creationId xmlns:p14="http://schemas.microsoft.com/office/powerpoint/2010/main" val="338683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0FF26-CD8B-AAC2-BEFB-BBE3C915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890B7-EC48-BF6F-C276-C3679520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A17C2-6CB9-0DCB-12BB-F8265A491727}"/>
              </a:ext>
            </a:extLst>
          </p:cNvPr>
          <p:cNvSpPr txBox="1"/>
          <p:nvPr/>
        </p:nvSpPr>
        <p:spPr>
          <a:xfrm>
            <a:off x="242596" y="335902"/>
            <a:ext cx="1183121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REFORM REQUIRES KNOWLEDGE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Almost all immigration/migration news is government-manufactured.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Politicians don’t know much about the border or immigration.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Reform is not a problem to be “solved”.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“Immigration” gets redefined/reduced to: drug war, race, culture, terrorism, the welfare state, healthcare, economy…</a:t>
            </a:r>
          </a:p>
        </p:txBody>
      </p:sp>
    </p:spTree>
    <p:extLst>
      <p:ext uri="{BB962C8B-B14F-4D97-AF65-F5344CB8AC3E}">
        <p14:creationId xmlns:p14="http://schemas.microsoft.com/office/powerpoint/2010/main" val="459132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85D9D-1035-6127-54A8-212A2BF96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2C618-F31F-7305-7631-4355E84B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49BB83-CCC5-D586-4AE6-E593AD98C7C3}"/>
              </a:ext>
            </a:extLst>
          </p:cNvPr>
          <p:cNvSpPr txBox="1"/>
          <p:nvPr/>
        </p:nvSpPr>
        <p:spPr>
          <a:xfrm>
            <a:off x="503434" y="328773"/>
            <a:ext cx="112091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“HOOVER PLAN” FOR WILLING WORKERS: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Sending countries are exempted from worldwide quotas.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Sending countries certify worker eligibility per country quota.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Migrants hold visas, not employers.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Migrants open account with initial $5,000 to $10,000 deposit.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10% of each paycheck is added to the account.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When visa expires, migrant transfers money and goes home.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If not, money is forfeited to law enforcement and become a self-adjudicated felon.  </a:t>
            </a:r>
          </a:p>
        </p:txBody>
      </p:sp>
    </p:spTree>
    <p:extLst>
      <p:ext uri="{BB962C8B-B14F-4D97-AF65-F5344CB8AC3E}">
        <p14:creationId xmlns:p14="http://schemas.microsoft.com/office/powerpoint/2010/main" val="2452227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5" descr="Juan Jose and his father 3-2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>
            <a:fillRect/>
          </a:stretch>
        </p:blipFill>
        <p:spPr bwMode="auto">
          <a:xfrm>
            <a:off x="6823587" y="363386"/>
            <a:ext cx="4709810" cy="5992964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870" y="339047"/>
            <a:ext cx="53322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The child’s grandmother, the young man’s mother, had soiled herself and was sitting sobbing, so she is not in the photo.  She screamed to me in Spanish, “If I had only known how hard it was going to be, I would never have come.  The child is worth the world to me.” </a:t>
            </a:r>
          </a:p>
        </p:txBody>
      </p:sp>
    </p:spTree>
    <p:extLst>
      <p:ext uri="{BB962C8B-B14F-4D97-AF65-F5344CB8AC3E}">
        <p14:creationId xmlns:p14="http://schemas.microsoft.com/office/powerpoint/2010/main" val="1869878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773" y="821933"/>
            <a:ext cx="54761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…for I was hungry and you gave me food, I was thirsty and you gave me something to drink, I was a stranger and you welcomed me, </a:t>
            </a:r>
            <a:r>
              <a:rPr lang="en-US" sz="3200" b="1" baseline="30000" dirty="0">
                <a:solidFill>
                  <a:srgbClr val="0070C0"/>
                </a:solidFill>
              </a:rPr>
              <a:t> </a:t>
            </a:r>
            <a:r>
              <a:rPr lang="en-US" sz="3200" b="1" dirty="0">
                <a:solidFill>
                  <a:srgbClr val="0070C0"/>
                </a:solidFill>
              </a:rPr>
              <a:t>I was naked and you gave me clothing, I was sick and you took care of me, I was in prison and you visited me.’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--Matthew 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2171" y="821933"/>
            <a:ext cx="55891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"Give me your tired, your poor,</a:t>
            </a:r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Your huddled masses yearning to breathe free,</a:t>
            </a:r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The wretched refuse of your teeming shore.</a:t>
            </a:r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Send these, the homeless, tempest-</a:t>
            </a:r>
            <a:r>
              <a:rPr lang="en-US" sz="3200" b="1" i="1" dirty="0" err="1">
                <a:solidFill>
                  <a:srgbClr val="0070C0"/>
                </a:solidFill>
              </a:rPr>
              <a:t>tost</a:t>
            </a:r>
            <a:r>
              <a:rPr lang="en-US" sz="3200" b="1" i="1" dirty="0">
                <a:solidFill>
                  <a:srgbClr val="0070C0"/>
                </a:solidFill>
              </a:rPr>
              <a:t> to me,</a:t>
            </a:r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b="1" i="1" dirty="0">
                <a:solidFill>
                  <a:srgbClr val="0070C0"/>
                </a:solidFill>
              </a:rPr>
              <a:t>I lift my lamp beside the golden door!" </a:t>
            </a:r>
          </a:p>
          <a:p>
            <a:r>
              <a:rPr lang="en-US" sz="3200" b="1" i="1" dirty="0">
                <a:solidFill>
                  <a:srgbClr val="0070C0"/>
                </a:solidFill>
              </a:rPr>
              <a:t>--Statue of Liberty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773" y="113016"/>
            <a:ext cx="11465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KEEP YOUR POLITICS AND ETHICS SIMPLE </a:t>
            </a:r>
          </a:p>
        </p:txBody>
      </p:sp>
    </p:spTree>
    <p:extLst>
      <p:ext uri="{BB962C8B-B14F-4D97-AF65-F5344CB8AC3E}">
        <p14:creationId xmlns:p14="http://schemas.microsoft.com/office/powerpoint/2010/main" val="1803703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842345-E719-73E9-22A1-C6BAD07C1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06C68-53D5-7846-D028-BFC9D656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1F03CD-7621-BB5F-3ECA-5D21DB710374}"/>
              </a:ext>
            </a:extLst>
          </p:cNvPr>
          <p:cNvSpPr txBox="1"/>
          <p:nvPr/>
        </p:nvSpPr>
        <p:spPr>
          <a:xfrm>
            <a:off x="503434" y="328773"/>
            <a:ext cx="1120910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ENFORCEMENT DOES DO SOME THINGS: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It changes where to cross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It changes destinations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It disrupts previous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It makes migrant lives miserable</a:t>
            </a:r>
          </a:p>
        </p:txBody>
      </p:sp>
    </p:spTree>
    <p:extLst>
      <p:ext uri="{BB962C8B-B14F-4D97-AF65-F5344CB8AC3E}">
        <p14:creationId xmlns:p14="http://schemas.microsoft.com/office/powerpoint/2010/main" val="2758346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079037-D112-7D1D-852F-72CEBEEA9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61DA2-69F7-3545-4A6B-AD95A83C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CA71A-CCCB-476D-7080-8E76BE755ACF}"/>
              </a:ext>
            </a:extLst>
          </p:cNvPr>
          <p:cNvSpPr txBox="1"/>
          <p:nvPr/>
        </p:nvSpPr>
        <p:spPr>
          <a:xfrm>
            <a:off x="503434" y="328773"/>
            <a:ext cx="1120910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ENFORCEMENT DOES DO SOME THINGS: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Makes is physically difficult to enter U.S.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Makes it expensive to enter U.S.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Makes it difficult for employers to navigate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Systematically (purposefully) violates human rights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Results in family separations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Results in hundreds of migrant deaths each year</a:t>
            </a:r>
          </a:p>
        </p:txBody>
      </p:sp>
    </p:spTree>
    <p:extLst>
      <p:ext uri="{BB962C8B-B14F-4D97-AF65-F5344CB8AC3E}">
        <p14:creationId xmlns:p14="http://schemas.microsoft.com/office/powerpoint/2010/main" val="3459324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88B1D6-5535-C38A-D5A2-412B37A04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621B4-0321-EE1E-EE8C-3063D097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5973C0-A64F-C62B-B078-A0B9B7E5B586}"/>
              </a:ext>
            </a:extLst>
          </p:cNvPr>
          <p:cNvSpPr txBox="1"/>
          <p:nvPr/>
        </p:nvSpPr>
        <p:spPr>
          <a:xfrm>
            <a:off x="503434" y="328773"/>
            <a:ext cx="112091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CURRENT POLICY OUTCOMES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Destruction of border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Costs taxpayers huge amounts of money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Transfers billions of dollars to cartels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Raises migrant death rates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Frustrates employers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Requires difficult family decisions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Systematic human rights abuses</a:t>
            </a:r>
          </a:p>
        </p:txBody>
      </p:sp>
    </p:spTree>
    <p:extLst>
      <p:ext uri="{BB962C8B-B14F-4D97-AF65-F5344CB8AC3E}">
        <p14:creationId xmlns:p14="http://schemas.microsoft.com/office/powerpoint/2010/main" val="561850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A92A-5D95-5E6A-BCF3-8D9E1AA9E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4BD25-34EB-5323-2AFB-656AB97C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2A0030-43AD-9315-0D16-DCFA82293442}"/>
              </a:ext>
            </a:extLst>
          </p:cNvPr>
          <p:cNvSpPr txBox="1"/>
          <p:nvPr/>
        </p:nvSpPr>
        <p:spPr>
          <a:xfrm>
            <a:off x="503434" y="328773"/>
            <a:ext cx="112091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“</a:t>
            </a:r>
            <a:r>
              <a:rPr lang="en-US" sz="4400" dirty="0">
                <a:solidFill>
                  <a:srgbClr val="0070C0"/>
                </a:solidFill>
              </a:rPr>
              <a:t>THE SYSTEM” COULD EASILY BE CHANGED:</a:t>
            </a:r>
            <a:endParaRPr lang="en-US" sz="32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Adopt new proposals for those living 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Adopt new proposals for those who want to work 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Treat migrants more like Hi-tech workers</a:t>
            </a:r>
          </a:p>
        </p:txBody>
      </p:sp>
    </p:spTree>
    <p:extLst>
      <p:ext uri="{BB962C8B-B14F-4D97-AF65-F5344CB8AC3E}">
        <p14:creationId xmlns:p14="http://schemas.microsoft.com/office/powerpoint/2010/main" val="3017796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434E60-56F1-1A0A-AE37-560D9E442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51623-9CB6-BA2F-70E3-E2B36EB1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88372-E88F-8494-50B9-86D6DCFFAD62}"/>
              </a:ext>
            </a:extLst>
          </p:cNvPr>
          <p:cNvSpPr txBox="1"/>
          <p:nvPr/>
        </p:nvSpPr>
        <p:spPr>
          <a:xfrm>
            <a:off x="503434" y="328773"/>
            <a:ext cx="1120910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WHERE TO BEGIN: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Learn lessons from previous legalization 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Use existing social science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Use market-oriented incentives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Expect large results by adjusting only a few variables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Focus on the undocumented and the willing workers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030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B464D-E3A5-AE9C-DEA0-C3925447D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DC20A-9794-35BD-C30F-5008A2EE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20D3E-BE16-6171-0FBB-3D3788A8E7DF}"/>
              </a:ext>
            </a:extLst>
          </p:cNvPr>
          <p:cNvSpPr txBox="1"/>
          <p:nvPr/>
        </p:nvSpPr>
        <p:spPr>
          <a:xfrm>
            <a:off x="503434" y="328773"/>
            <a:ext cx="112091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FOR THE UNDOCUMENTED: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VET “interview” the undocumented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Issue new visas from two-twenty years based on interviews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Require a new social contract: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Driver license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Car and health insurance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Begin naturalization if desired.  May be completed in absentia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Allow visa holders to travel, buy cars, homes, start businesses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169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18F184-865A-D0AE-5A1E-87A514AF9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19205-3DE5-D54D-2AAA-BD2C810B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E675B-F6AA-1734-5070-EA09669097D8}"/>
              </a:ext>
            </a:extLst>
          </p:cNvPr>
          <p:cNvSpPr txBox="1"/>
          <p:nvPr/>
        </p:nvSpPr>
        <p:spPr>
          <a:xfrm>
            <a:off x="503434" y="328773"/>
            <a:ext cx="112091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FOR FUTURE WORKERS: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U.S. Labor Department sets quotas based on economy sectors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Sending countries screen applicants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Open $5,000-$10,000 security accounts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Deduct 10% of wages and add to account each pay period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Account accrues.  It belongs to migrant worker.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End of visa: money and migrant go home together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If no compliance: $$ forfeited to law enforcement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Creates first ever economic incentive to comply with visas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Employers would have stable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DHS can look for bad actors elsewhere</a:t>
            </a:r>
          </a:p>
        </p:txBody>
      </p:sp>
    </p:spTree>
    <p:extLst>
      <p:ext uri="{BB962C8B-B14F-4D97-AF65-F5344CB8AC3E}">
        <p14:creationId xmlns:p14="http://schemas.microsoft.com/office/powerpoint/2010/main" val="115302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9D6263-5A15-899E-6A19-64A75C794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D79D6-6816-81BA-CCA1-A3BF45F51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AB149-D091-9A54-3F86-E6EF782AF1A0}"/>
              </a:ext>
            </a:extLst>
          </p:cNvPr>
          <p:cNvSpPr txBox="1"/>
          <p:nvPr/>
        </p:nvSpPr>
        <p:spPr>
          <a:xfrm>
            <a:off x="242596" y="335902"/>
            <a:ext cx="1183121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RE: KNOWLEDGE: WHERE IS THE BORDER?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International Boundary Commission Line?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DHS Sec. Chertoff’s suspension of environmental laws?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100 air miles from ports of entry?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State Dept. office in Dubai?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U.S. Southern Command?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Soto </a:t>
            </a:r>
            <a:r>
              <a:rPr lang="en-US" sz="3200" dirty="0" err="1">
                <a:solidFill>
                  <a:srgbClr val="0070C0"/>
                </a:solidFill>
              </a:rPr>
              <a:t>Cano</a:t>
            </a:r>
            <a:r>
              <a:rPr lang="en-US" sz="3200" dirty="0">
                <a:solidFill>
                  <a:srgbClr val="0070C0"/>
                </a:solidFill>
              </a:rPr>
              <a:t> Air Base in Honduras?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Washington, D.C.?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U.S. corporation board rooms?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U.S. markets?  Trade?    </a:t>
            </a:r>
          </a:p>
        </p:txBody>
      </p:sp>
    </p:spTree>
    <p:extLst>
      <p:ext uri="{BB962C8B-B14F-4D97-AF65-F5344CB8AC3E}">
        <p14:creationId xmlns:p14="http://schemas.microsoft.com/office/powerpoint/2010/main" val="2114842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3DC7D-3287-725E-5BB0-108EF684A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49D03-EBBC-0D60-06A0-B7065C14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E04AB-3CFE-E1EA-DD2B-24E85B86D7CA}"/>
              </a:ext>
            </a:extLst>
          </p:cNvPr>
          <p:cNvSpPr txBox="1"/>
          <p:nvPr/>
        </p:nvSpPr>
        <p:spPr>
          <a:xfrm>
            <a:off x="503434" y="328773"/>
            <a:ext cx="112091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FOR FUTURE WORKERS: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U.S. Labor Department sets quotas based on economy sectors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Sending countries screen applicants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Open $5,000-$10,000 security accounts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Deduct 10% of wages and add to account each pay period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Account accrues.  It belongs to migrant worker.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End of visa: money and migrant go home together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If no compliance: $$ forfeited to law enforcement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Creates first ever economic incentive to comply with visas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Employers would have stable system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DHS can look for bad actors elsewhere</a:t>
            </a:r>
          </a:p>
        </p:txBody>
      </p:sp>
    </p:spTree>
    <p:extLst>
      <p:ext uri="{BB962C8B-B14F-4D97-AF65-F5344CB8AC3E}">
        <p14:creationId xmlns:p14="http://schemas.microsoft.com/office/powerpoint/2010/main" val="4195421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E4C18-F5E7-E834-29EE-5E504AAE4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E59D5-8319-63D1-5FF5-06737F2A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A4634-E7F2-361D-74D6-2B4C45CD3F15}"/>
              </a:ext>
            </a:extLst>
          </p:cNvPr>
          <p:cNvSpPr txBox="1"/>
          <p:nvPr/>
        </p:nvSpPr>
        <p:spPr>
          <a:xfrm>
            <a:off x="503434" y="328773"/>
            <a:ext cx="112091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WE ACCOMPLISH OUR PRIMARY GOALS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National security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Employment stability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Human rights would be expanded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Costs for enforcement would plummet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Cartel revenues would drop dramatically</a:t>
            </a:r>
          </a:p>
        </p:txBody>
      </p:sp>
    </p:spTree>
    <p:extLst>
      <p:ext uri="{BB962C8B-B14F-4D97-AF65-F5344CB8AC3E}">
        <p14:creationId xmlns:p14="http://schemas.microsoft.com/office/powerpoint/2010/main" val="2944894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61B83-F358-8538-B35D-A8209E90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4A74E-9B98-C632-AB14-374E46B2D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35D97-5F91-F519-B4E9-14467291CCEF}"/>
              </a:ext>
            </a:extLst>
          </p:cNvPr>
          <p:cNvSpPr txBox="1"/>
          <p:nvPr/>
        </p:nvSpPr>
        <p:spPr>
          <a:xfrm>
            <a:off x="503434" y="328773"/>
            <a:ext cx="112091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SOME RESULTS: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Migrants use public transportation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Migrants and agents don’t tear up the desert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Cartel revenue 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Migrant deaths 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Hospital costs down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Families remain intact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Employers know what to expect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Human </a:t>
            </a:r>
            <a:r>
              <a:rPr lang="en-US" sz="3200">
                <a:solidFill>
                  <a:srgbClr val="0070C0"/>
                </a:solidFill>
              </a:rPr>
              <a:t>rights expand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7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28F6C2-3072-C6CD-DB6E-B215C6B5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4952E-6430-4084-8B91-18D87D279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A0CE1-91C3-05A7-E6E9-586C7ADB158D}"/>
              </a:ext>
            </a:extLst>
          </p:cNvPr>
          <p:cNvSpPr txBox="1"/>
          <p:nvPr/>
        </p:nvSpPr>
        <p:spPr>
          <a:xfrm>
            <a:off x="242596" y="335902"/>
            <a:ext cx="118312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REFORM CONCEPT LITMUS TEST: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National Security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Stable Labor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Political Noise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Human Rights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Violence in U.S. &amp; Mexico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“It’s always the economy, Stupid!”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9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D2738-ADED-D9BE-0BDA-E5281A34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15842-8361-F4F6-0C1B-618B43F5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9D95E-7D88-97B0-84FA-06FD83365418}"/>
              </a:ext>
            </a:extLst>
          </p:cNvPr>
          <p:cNvSpPr txBox="1"/>
          <p:nvPr/>
        </p:nvSpPr>
        <p:spPr>
          <a:xfrm>
            <a:off x="242596" y="335902"/>
            <a:ext cx="118312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*REFORM CONCEPTS FOR NON-CITIZENS HERE: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“undocumented”: no visas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TPS holders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Asylum seekers, refugees, DACAs, ….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Persons with work authorizations, H2-As, H1-Bs….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BFD84-E584-86FC-FE33-B9246E9D4275}"/>
              </a:ext>
            </a:extLst>
          </p:cNvPr>
          <p:cNvSpPr txBox="1"/>
          <p:nvPr/>
        </p:nvSpPr>
        <p:spPr>
          <a:xfrm>
            <a:off x="-68826" y="4316361"/>
            <a:ext cx="13634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dirty="0">
                <a:solidFill>
                  <a:srgbClr val="0070C0"/>
                </a:solidFill>
              </a:rPr>
              <a:t>*REFORM CONCEPTS FOR FUTURE WORKERS:</a:t>
            </a:r>
          </a:p>
        </p:txBody>
      </p:sp>
    </p:spTree>
    <p:extLst>
      <p:ext uri="{BB962C8B-B14F-4D97-AF65-F5344CB8AC3E}">
        <p14:creationId xmlns:p14="http://schemas.microsoft.com/office/powerpoint/2010/main" val="137789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3F2F1-4F26-7A52-D0FD-E0E10808D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421A5-DF01-8258-F312-D64D487E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9A759-DD2F-53EE-2D39-87021B0A2B5A}"/>
              </a:ext>
            </a:extLst>
          </p:cNvPr>
          <p:cNvSpPr txBox="1"/>
          <p:nvPr/>
        </p:nvSpPr>
        <p:spPr>
          <a:xfrm>
            <a:off x="242596" y="335902"/>
            <a:ext cx="118312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ENFORCEMENT-ONLY POLICIES HAVE FAILED</a:t>
            </a: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Walls, surveillance, personnel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Lateral repatriation, interior repatriation, flights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Enforcement made billionaires out of the cartels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Driving up the costs of coyotes did not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2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1998</Words>
  <Application>Microsoft Office PowerPoint</Application>
  <PresentationFormat>Widescreen</PresentationFormat>
  <Paragraphs>332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Death Trap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Hoover</dc:creator>
  <cp:lastModifiedBy>Robert Hoover</cp:lastModifiedBy>
  <cp:revision>2</cp:revision>
  <dcterms:created xsi:type="dcterms:W3CDTF">2015-09-13T17:22:43Z</dcterms:created>
  <dcterms:modified xsi:type="dcterms:W3CDTF">2026-02-24T12:54:48Z</dcterms:modified>
</cp:coreProperties>
</file>