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9" r:id="rId3"/>
    <p:sldId id="286" r:id="rId4"/>
    <p:sldId id="301" r:id="rId5"/>
    <p:sldId id="305" r:id="rId6"/>
    <p:sldId id="260" r:id="rId7"/>
    <p:sldId id="322" r:id="rId8"/>
    <p:sldId id="324" r:id="rId9"/>
    <p:sldId id="325" r:id="rId10"/>
    <p:sldId id="281" r:id="rId11"/>
    <p:sldId id="282" r:id="rId12"/>
    <p:sldId id="283" r:id="rId13"/>
    <p:sldId id="285" r:id="rId14"/>
    <p:sldId id="287" r:id="rId15"/>
    <p:sldId id="288" r:id="rId16"/>
    <p:sldId id="289" r:id="rId17"/>
    <p:sldId id="309" r:id="rId18"/>
    <p:sldId id="332" r:id="rId19"/>
    <p:sldId id="296" r:id="rId20"/>
    <p:sldId id="299" r:id="rId21"/>
    <p:sldId id="300" r:id="rId22"/>
    <p:sldId id="292" r:id="rId23"/>
    <p:sldId id="323" r:id="rId24"/>
    <p:sldId id="284" r:id="rId25"/>
    <p:sldId id="328" r:id="rId26"/>
    <p:sldId id="333" r:id="rId27"/>
    <p:sldId id="327" r:id="rId28"/>
    <p:sldId id="334" r:id="rId29"/>
    <p:sldId id="335" r:id="rId30"/>
    <p:sldId id="302" r:id="rId31"/>
    <p:sldId id="330" r:id="rId32"/>
    <p:sldId id="303" r:id="rId33"/>
    <p:sldId id="329" r:id="rId34"/>
    <p:sldId id="336" r:id="rId35"/>
    <p:sldId id="308" r:id="rId36"/>
    <p:sldId id="319" r:id="rId37"/>
    <p:sldId id="314" r:id="rId38"/>
    <p:sldId id="326" r:id="rId39"/>
    <p:sldId id="315" r:id="rId40"/>
    <p:sldId id="316" r:id="rId41"/>
    <p:sldId id="321" r:id="rId42"/>
    <p:sldId id="317" r:id="rId43"/>
    <p:sldId id="318" r:id="rId44"/>
    <p:sldId id="331" r:id="rId45"/>
    <p:sldId id="320" r:id="rId46"/>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422C16"/>
    <a:srgbClr val="0C788E"/>
    <a:srgbClr val="025198"/>
    <a:srgbClr val="000099"/>
    <a:srgbClr val="1C1C1C"/>
    <a:srgbClr val="3366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52" autoAdjust="0"/>
  </p:normalViewPr>
  <p:slideViewPr>
    <p:cSldViewPr>
      <p:cViewPr varScale="1">
        <p:scale>
          <a:sx n="126" d="100"/>
          <a:sy n="126" d="100"/>
        </p:scale>
        <p:origin x="94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8B023-F9C2-45F4-AD3B-DAEA555BA3F1}" type="datetimeFigureOut">
              <a:rPr lang="en-CA" smtClean="0"/>
              <a:t>2018-07-03</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326EF-79A9-47E5-AFE7-94E64999730C}" type="slidenum">
              <a:rPr lang="en-CA" smtClean="0"/>
              <a:t>‹#›</a:t>
            </a:fld>
            <a:endParaRPr lang="en-CA"/>
          </a:p>
        </p:txBody>
      </p:sp>
    </p:spTree>
    <p:extLst>
      <p:ext uri="{BB962C8B-B14F-4D97-AF65-F5344CB8AC3E}">
        <p14:creationId xmlns:p14="http://schemas.microsoft.com/office/powerpoint/2010/main" val="2391504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EA326EF-79A9-47E5-AFE7-94E64999730C}" type="slidenum">
              <a:rPr lang="en-CA" smtClean="0"/>
              <a:t>24</a:t>
            </a:fld>
            <a:endParaRPr lang="en-CA"/>
          </a:p>
        </p:txBody>
      </p:sp>
    </p:spTree>
    <p:extLst>
      <p:ext uri="{BB962C8B-B14F-4D97-AF65-F5344CB8AC3E}">
        <p14:creationId xmlns:p14="http://schemas.microsoft.com/office/powerpoint/2010/main" val="255734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EA326EF-79A9-47E5-AFE7-94E64999730C}" type="slidenum">
              <a:rPr lang="en-CA" smtClean="0"/>
              <a:t>25</a:t>
            </a:fld>
            <a:endParaRPr lang="en-CA"/>
          </a:p>
        </p:txBody>
      </p:sp>
    </p:spTree>
    <p:extLst>
      <p:ext uri="{BB962C8B-B14F-4D97-AF65-F5344CB8AC3E}">
        <p14:creationId xmlns:p14="http://schemas.microsoft.com/office/powerpoint/2010/main" val="67921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EA326EF-79A9-47E5-AFE7-94E64999730C}" type="slidenum">
              <a:rPr lang="en-CA" smtClean="0"/>
              <a:t>45</a:t>
            </a:fld>
            <a:endParaRPr lang="en-CA"/>
          </a:p>
        </p:txBody>
      </p:sp>
    </p:spTree>
    <p:extLst>
      <p:ext uri="{BB962C8B-B14F-4D97-AF65-F5344CB8AC3E}">
        <p14:creationId xmlns:p14="http://schemas.microsoft.com/office/powerpoint/2010/main" val="847026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AB998B6-BBDA-4EE9-BD92-9FEC4C2345AC}" type="slidenum">
              <a:rPr lang="es-ES" altLang="en-US"/>
              <a:pPr>
                <a:defRPr/>
              </a:pPr>
              <a:t>‹#›</a:t>
            </a:fld>
            <a:endParaRPr lang="es-ES" altLang="en-US"/>
          </a:p>
        </p:txBody>
      </p:sp>
    </p:spTree>
    <p:extLst>
      <p:ext uri="{BB962C8B-B14F-4D97-AF65-F5344CB8AC3E}">
        <p14:creationId xmlns:p14="http://schemas.microsoft.com/office/powerpoint/2010/main" val="355158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16B480-3151-487D-9F31-445EEC32DB66}" type="slidenum">
              <a:rPr lang="es-ES" altLang="en-US"/>
              <a:pPr>
                <a:defRPr/>
              </a:pPr>
              <a:t>‹#›</a:t>
            </a:fld>
            <a:endParaRPr lang="es-ES" altLang="en-US"/>
          </a:p>
        </p:txBody>
      </p:sp>
    </p:spTree>
    <p:extLst>
      <p:ext uri="{BB962C8B-B14F-4D97-AF65-F5344CB8AC3E}">
        <p14:creationId xmlns:p14="http://schemas.microsoft.com/office/powerpoint/2010/main" val="316645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EA5DFEE-20CF-4BFD-AC1F-70570ACB7668}" type="slidenum">
              <a:rPr lang="es-ES" altLang="en-US"/>
              <a:pPr>
                <a:defRPr/>
              </a:pPr>
              <a:t>‹#›</a:t>
            </a:fld>
            <a:endParaRPr lang="es-ES" altLang="en-US"/>
          </a:p>
        </p:txBody>
      </p:sp>
    </p:spTree>
    <p:extLst>
      <p:ext uri="{BB962C8B-B14F-4D97-AF65-F5344CB8AC3E}">
        <p14:creationId xmlns:p14="http://schemas.microsoft.com/office/powerpoint/2010/main" val="278499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A600AC4-F4F2-4642-B727-0BC7DFC9A944}" type="slidenum">
              <a:rPr lang="es-ES" altLang="en-US"/>
              <a:pPr>
                <a:defRPr/>
              </a:pPr>
              <a:t>‹#›</a:t>
            </a:fld>
            <a:endParaRPr lang="es-ES" altLang="en-US"/>
          </a:p>
        </p:txBody>
      </p:sp>
    </p:spTree>
    <p:extLst>
      <p:ext uri="{BB962C8B-B14F-4D97-AF65-F5344CB8AC3E}">
        <p14:creationId xmlns:p14="http://schemas.microsoft.com/office/powerpoint/2010/main" val="65226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BF54580-5C2F-4057-85BF-A80CAE84FD7C}" type="slidenum">
              <a:rPr lang="es-ES" altLang="en-US"/>
              <a:pPr>
                <a:defRPr/>
              </a:pPr>
              <a:t>‹#›</a:t>
            </a:fld>
            <a:endParaRPr lang="es-ES" altLang="en-US"/>
          </a:p>
        </p:txBody>
      </p:sp>
    </p:spTree>
    <p:extLst>
      <p:ext uri="{BB962C8B-B14F-4D97-AF65-F5344CB8AC3E}">
        <p14:creationId xmlns:p14="http://schemas.microsoft.com/office/powerpoint/2010/main" val="359680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D7443E-31B7-4448-81E8-B8A70B3CA6AC}" type="slidenum">
              <a:rPr lang="es-ES" altLang="en-US"/>
              <a:pPr>
                <a:defRPr/>
              </a:pPr>
              <a:t>‹#›</a:t>
            </a:fld>
            <a:endParaRPr lang="es-ES" altLang="en-US"/>
          </a:p>
        </p:txBody>
      </p:sp>
    </p:spTree>
    <p:extLst>
      <p:ext uri="{BB962C8B-B14F-4D97-AF65-F5344CB8AC3E}">
        <p14:creationId xmlns:p14="http://schemas.microsoft.com/office/powerpoint/2010/main" val="4131341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p:cNvSpPr>
            <a:spLocks noGrp="1" noChangeArrowheads="1"/>
          </p:cNvSpPr>
          <p:nvPr>
            <p:ph type="sldNum" sz="quarter" idx="12"/>
          </p:nvPr>
        </p:nvSpPr>
        <p:spPr>
          <a:ln/>
        </p:spPr>
        <p:txBody>
          <a:bodyPr/>
          <a:lstStyle>
            <a:lvl1pPr>
              <a:defRPr/>
            </a:lvl1pPr>
          </a:lstStyle>
          <a:p>
            <a:pPr>
              <a:defRPr/>
            </a:pPr>
            <a:fld id="{27D10CD0-9291-47F7-AC63-551B9D32606D}" type="slidenum">
              <a:rPr lang="es-ES" altLang="en-US"/>
              <a:pPr>
                <a:defRPr/>
              </a:pPr>
              <a:t>‹#›</a:t>
            </a:fld>
            <a:endParaRPr lang="es-ES" altLang="en-US"/>
          </a:p>
        </p:txBody>
      </p:sp>
    </p:spTree>
    <p:extLst>
      <p:ext uri="{BB962C8B-B14F-4D97-AF65-F5344CB8AC3E}">
        <p14:creationId xmlns:p14="http://schemas.microsoft.com/office/powerpoint/2010/main" val="373903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5123121-3BB6-4D4C-A500-E4188453441C}" type="slidenum">
              <a:rPr lang="es-ES" altLang="en-US"/>
              <a:pPr>
                <a:defRPr/>
              </a:pPr>
              <a:t>‹#›</a:t>
            </a:fld>
            <a:endParaRPr lang="es-ES" altLang="en-US"/>
          </a:p>
        </p:txBody>
      </p:sp>
    </p:spTree>
    <p:extLst>
      <p:ext uri="{BB962C8B-B14F-4D97-AF65-F5344CB8AC3E}">
        <p14:creationId xmlns:p14="http://schemas.microsoft.com/office/powerpoint/2010/main" val="110679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C1CE966-ABDE-46A8-9C93-5186718F7920}" type="slidenum">
              <a:rPr lang="es-ES" altLang="en-US"/>
              <a:pPr>
                <a:defRPr/>
              </a:pPr>
              <a:t>‹#›</a:t>
            </a:fld>
            <a:endParaRPr lang="es-ES" altLang="en-US"/>
          </a:p>
        </p:txBody>
      </p:sp>
    </p:spTree>
    <p:extLst>
      <p:ext uri="{BB962C8B-B14F-4D97-AF65-F5344CB8AC3E}">
        <p14:creationId xmlns:p14="http://schemas.microsoft.com/office/powerpoint/2010/main" val="114976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82EBF4F-9B38-4886-BEA7-F0B49ECA111C}" type="slidenum">
              <a:rPr lang="es-ES" altLang="en-US"/>
              <a:pPr>
                <a:defRPr/>
              </a:pPr>
              <a:t>‹#›</a:t>
            </a:fld>
            <a:endParaRPr lang="es-ES" altLang="en-US"/>
          </a:p>
        </p:txBody>
      </p:sp>
    </p:spTree>
    <p:extLst>
      <p:ext uri="{BB962C8B-B14F-4D97-AF65-F5344CB8AC3E}">
        <p14:creationId xmlns:p14="http://schemas.microsoft.com/office/powerpoint/2010/main" val="380180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3079436-DA4F-40C5-8AF2-4A0F0322D208}" type="slidenum">
              <a:rPr lang="es-ES" altLang="en-US"/>
              <a:pPr>
                <a:defRPr/>
              </a:pPr>
              <a:t>‹#›</a:t>
            </a:fld>
            <a:endParaRPr lang="es-ES" altLang="en-US"/>
          </a:p>
        </p:txBody>
      </p:sp>
    </p:spTree>
    <p:extLst>
      <p:ext uri="{BB962C8B-B14F-4D97-AF65-F5344CB8AC3E}">
        <p14:creationId xmlns:p14="http://schemas.microsoft.com/office/powerpoint/2010/main" val="46661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60B7B06-78A1-4B62-91C5-0945C0FCD302}"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cwfis.cfs.nrcan.gc.ca/interactive-ma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ildfire.alberta.ca/files/firehaz.gi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aps.alberta.ca/WHIT/?TermsOfUseRequired=true&amp;Viewer=WHI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k0ClodnHp2c" TargetMode="Externa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Dq6wy_tffpg"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hyperlink" Target="https://www.facebook.com/697474123761081/videos/831214423720383/"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10"/>
          <p:cNvSpPr>
            <a:spLocks noGrp="1" noChangeArrowheads="1"/>
          </p:cNvSpPr>
          <p:nvPr>
            <p:ph type="ctrTitle"/>
          </p:nvPr>
        </p:nvSpPr>
        <p:spPr>
          <a:xfrm>
            <a:off x="4284663" y="5013325"/>
            <a:ext cx="4465637" cy="544513"/>
          </a:xfrm>
          <a:noFill/>
        </p:spPr>
        <p:txBody>
          <a:bodyPr anchor="ctr"/>
          <a:lstStyle/>
          <a:p>
            <a:pPr algn="l" eaLnBrk="1" hangingPunct="1"/>
            <a:r>
              <a:rPr lang="en-CA" altLang="en-US" sz="3600" b="1" dirty="0">
                <a:solidFill>
                  <a:schemeClr val="bg1"/>
                </a:solidFill>
              </a:rPr>
              <a:t>Wildfires</a:t>
            </a:r>
          </a:p>
        </p:txBody>
      </p:sp>
      <p:sp>
        <p:nvSpPr>
          <p:cNvPr id="2051" name="Rectangle 115"/>
          <p:cNvSpPr>
            <a:spLocks noGrp="1" noChangeArrowheads="1"/>
          </p:cNvSpPr>
          <p:nvPr>
            <p:ph type="subTitle" idx="1"/>
          </p:nvPr>
        </p:nvSpPr>
        <p:spPr>
          <a:xfrm>
            <a:off x="3707904" y="5675549"/>
            <a:ext cx="5258223" cy="576262"/>
          </a:xfrm>
        </p:spPr>
        <p:txBody>
          <a:bodyPr/>
          <a:lstStyle/>
          <a:p>
            <a:pPr algn="l" eaLnBrk="1" hangingPunct="1"/>
            <a:r>
              <a:rPr lang="en-US" altLang="en-US" dirty="0">
                <a:solidFill>
                  <a:schemeClr val="bg1"/>
                </a:solidFill>
              </a:rPr>
              <a:t> </a:t>
            </a:r>
            <a:r>
              <a:rPr lang="en-US" altLang="en-US" i="1" dirty="0">
                <a:solidFill>
                  <a:schemeClr val="bg1"/>
                </a:solidFill>
              </a:rPr>
              <a:t>The Threat You Thought You Knew</a:t>
            </a:r>
            <a:endParaRPr lang="es-ES" altLang="en-US" i="1"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124744"/>
            <a:ext cx="3457653" cy="34827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63688" y="1700808"/>
            <a:ext cx="7272808" cy="4302330"/>
          </a:xfrm>
          <a:prstGeom prst="rect">
            <a:avLst/>
          </a:prstGeom>
        </p:spPr>
      </p:pic>
      <p:pic>
        <p:nvPicPr>
          <p:cNvPr id="5" name="Picture 4"/>
          <p:cNvPicPr>
            <a:picLocks noChangeAspect="1"/>
          </p:cNvPicPr>
          <p:nvPr/>
        </p:nvPicPr>
        <p:blipFill>
          <a:blip r:embed="rId3"/>
          <a:stretch>
            <a:fillRect/>
          </a:stretch>
        </p:blipFill>
        <p:spPr>
          <a:xfrm>
            <a:off x="179512" y="144534"/>
            <a:ext cx="1694835" cy="1713124"/>
          </a:xfrm>
          <a:prstGeom prst="rect">
            <a:avLst/>
          </a:prstGeom>
        </p:spPr>
      </p:pic>
      <p:sp>
        <p:nvSpPr>
          <p:cNvPr id="6" name="Title 1"/>
          <p:cNvSpPr>
            <a:spLocks noGrp="1"/>
          </p:cNvSpPr>
          <p:nvPr>
            <p:ph type="title"/>
          </p:nvPr>
        </p:nvSpPr>
        <p:spPr>
          <a:xfrm>
            <a:off x="1835150" y="274638"/>
            <a:ext cx="6851650" cy="1143000"/>
          </a:xfrm>
        </p:spPr>
        <p:txBody>
          <a:bodyPr/>
          <a:lstStyle/>
          <a:p>
            <a:pPr eaLnBrk="1" hangingPunct="1"/>
            <a:r>
              <a:rPr lang="en-CA" altLang="en-US" dirty="0"/>
              <a:t>Wildfire Risk</a:t>
            </a:r>
          </a:p>
        </p:txBody>
      </p:sp>
      <p:pic>
        <p:nvPicPr>
          <p:cNvPr id="2" name="Picture 1">
            <a:extLst>
              <a:ext uri="{FF2B5EF4-FFF2-40B4-BE49-F238E27FC236}">
                <a16:creationId xmlns:a16="http://schemas.microsoft.com/office/drawing/2014/main" id="{7135829E-07DB-47AE-9C81-B45A726E1D7B}"/>
              </a:ext>
            </a:extLst>
          </p:cNvPr>
          <p:cNvPicPr>
            <a:picLocks noChangeAspect="1"/>
          </p:cNvPicPr>
          <p:nvPr/>
        </p:nvPicPr>
        <p:blipFill>
          <a:blip r:embed="rId4"/>
          <a:stretch>
            <a:fillRect/>
          </a:stretch>
        </p:blipFill>
        <p:spPr>
          <a:xfrm>
            <a:off x="1619672" y="1777381"/>
            <a:ext cx="7199985" cy="4027884"/>
          </a:xfrm>
          <a:prstGeom prst="rect">
            <a:avLst/>
          </a:prstGeom>
        </p:spPr>
      </p:pic>
    </p:spTree>
    <p:extLst>
      <p:ext uri="{BB962C8B-B14F-4D97-AF65-F5344CB8AC3E}">
        <p14:creationId xmlns:p14="http://schemas.microsoft.com/office/powerpoint/2010/main" val="2679237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p:txBody>
          <a:bodyPr/>
          <a:lstStyle/>
          <a:p>
            <a:r>
              <a:rPr lang="en-CA" dirty="0"/>
              <a:t>Wildfire Risk</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65EDC6EC-2CD0-4D87-961E-D180454D5A52}"/>
              </a:ext>
            </a:extLst>
          </p:cNvPr>
          <p:cNvPicPr>
            <a:picLocks noChangeAspect="1"/>
          </p:cNvPicPr>
          <p:nvPr/>
        </p:nvPicPr>
        <p:blipFill>
          <a:blip r:embed="rId3"/>
          <a:stretch>
            <a:fillRect/>
          </a:stretch>
        </p:blipFill>
        <p:spPr>
          <a:xfrm>
            <a:off x="1475656" y="1772816"/>
            <a:ext cx="7532226" cy="4248472"/>
          </a:xfrm>
          <a:prstGeom prst="rect">
            <a:avLst/>
          </a:prstGeom>
        </p:spPr>
      </p:pic>
    </p:spTree>
    <p:extLst>
      <p:ext uri="{BB962C8B-B14F-4D97-AF65-F5344CB8AC3E}">
        <p14:creationId xmlns:p14="http://schemas.microsoft.com/office/powerpoint/2010/main" val="224695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p:txBody>
          <a:bodyPr/>
          <a:lstStyle/>
          <a:p>
            <a:r>
              <a:rPr lang="en-CA" dirty="0"/>
              <a:t>Wildfire Risk</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19672" y="1600200"/>
            <a:ext cx="7067128" cy="4525963"/>
          </a:xfrm>
        </p:spPr>
        <p:txBody>
          <a:bodyPr/>
          <a:lstStyle/>
          <a:p>
            <a:pPr marL="0" indent="0">
              <a:buNone/>
            </a:pPr>
            <a:r>
              <a:rPr lang="en-CA" dirty="0"/>
              <a:t>However;</a:t>
            </a:r>
          </a:p>
          <a:p>
            <a:r>
              <a:rPr lang="en-CA" dirty="0"/>
              <a:t>Alberta Wildfire does not record municipal/ county wildfires in its statistics. </a:t>
            </a:r>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1080382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Wildfire Laws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b="1" dirty="0"/>
              <a:t>Alberta Forest and Prairie Protection Act and Regulations</a:t>
            </a:r>
          </a:p>
          <a:p>
            <a:r>
              <a:rPr lang="en-CA" dirty="0"/>
              <a:t>BC Wildfire Act and Regulations</a:t>
            </a:r>
          </a:p>
          <a:p>
            <a:r>
              <a:rPr lang="en-CA" dirty="0" err="1"/>
              <a:t>Sask</a:t>
            </a:r>
            <a:r>
              <a:rPr lang="en-CA" dirty="0"/>
              <a:t> Wildfire Act and Regulations</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18113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Alberta Forest and Prairie Protection Act</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In effect from March 1 to Oct 31, unless extended by Minister of AG</a:t>
            </a:r>
          </a:p>
          <a:p>
            <a:r>
              <a:rPr lang="en-CA" dirty="0"/>
              <a:t>Compels all work in Forest Protection Zones to have wildfire measures in place</a:t>
            </a:r>
          </a:p>
          <a:p>
            <a:endParaRPr lang="en-CA" dirty="0"/>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143918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endParaRPr lang="en-CA" dirty="0"/>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82F4EE79-8403-4B50-9FC1-A5984ABC4881}"/>
              </a:ext>
            </a:extLst>
          </p:cNvPr>
          <p:cNvPicPr>
            <a:picLocks noChangeAspect="1"/>
          </p:cNvPicPr>
          <p:nvPr/>
        </p:nvPicPr>
        <p:blipFill>
          <a:blip r:embed="rId3"/>
          <a:stretch>
            <a:fillRect/>
          </a:stretch>
        </p:blipFill>
        <p:spPr>
          <a:xfrm>
            <a:off x="2627784" y="96363"/>
            <a:ext cx="5112568" cy="6665274"/>
          </a:xfrm>
          <a:prstGeom prst="rect">
            <a:avLst/>
          </a:prstGeom>
        </p:spPr>
      </p:pic>
    </p:spTree>
    <p:extLst>
      <p:ext uri="{BB962C8B-B14F-4D97-AF65-F5344CB8AC3E}">
        <p14:creationId xmlns:p14="http://schemas.microsoft.com/office/powerpoint/2010/main" val="1594033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49FDBF59-BBAA-46D7-8885-3336133F7AE4}"/>
              </a:ext>
            </a:extLst>
          </p:cNvPr>
          <p:cNvPicPr>
            <a:picLocks noChangeAspect="1"/>
          </p:cNvPicPr>
          <p:nvPr/>
        </p:nvPicPr>
        <p:blipFill>
          <a:blip r:embed="rId3"/>
          <a:stretch>
            <a:fillRect/>
          </a:stretch>
        </p:blipFill>
        <p:spPr>
          <a:xfrm>
            <a:off x="1874347" y="10403"/>
            <a:ext cx="3904795" cy="6572959"/>
          </a:xfrm>
          <a:prstGeom prst="rect">
            <a:avLst/>
          </a:prstGeom>
        </p:spPr>
      </p:pic>
      <p:pic>
        <p:nvPicPr>
          <p:cNvPr id="6" name="Picture 5">
            <a:extLst>
              <a:ext uri="{FF2B5EF4-FFF2-40B4-BE49-F238E27FC236}">
                <a16:creationId xmlns:a16="http://schemas.microsoft.com/office/drawing/2014/main" id="{8EF74F6D-4591-4F24-BCA2-2CEACA266123}"/>
              </a:ext>
            </a:extLst>
          </p:cNvPr>
          <p:cNvPicPr>
            <a:picLocks noChangeAspect="1"/>
          </p:cNvPicPr>
          <p:nvPr/>
        </p:nvPicPr>
        <p:blipFill>
          <a:blip r:embed="rId4"/>
          <a:stretch>
            <a:fillRect/>
          </a:stretch>
        </p:blipFill>
        <p:spPr>
          <a:xfrm>
            <a:off x="4964671" y="1052736"/>
            <a:ext cx="3833381" cy="4594522"/>
          </a:xfrm>
          <a:prstGeom prst="rect">
            <a:avLst/>
          </a:prstGeom>
        </p:spPr>
      </p:pic>
      <p:sp>
        <p:nvSpPr>
          <p:cNvPr id="7" name="Arrow: Right 6">
            <a:extLst>
              <a:ext uri="{FF2B5EF4-FFF2-40B4-BE49-F238E27FC236}">
                <a16:creationId xmlns:a16="http://schemas.microsoft.com/office/drawing/2014/main" id="{D4F5240B-67E2-402B-A824-BD958EC02F62}"/>
              </a:ext>
            </a:extLst>
          </p:cNvPr>
          <p:cNvSpPr/>
          <p:nvPr/>
        </p:nvSpPr>
        <p:spPr>
          <a:xfrm>
            <a:off x="1691680" y="3212976"/>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Right 7">
            <a:extLst>
              <a:ext uri="{FF2B5EF4-FFF2-40B4-BE49-F238E27FC236}">
                <a16:creationId xmlns:a16="http://schemas.microsoft.com/office/drawing/2014/main" id="{B4928309-13F2-43DF-B06D-4D1DAA19C09C}"/>
              </a:ext>
            </a:extLst>
          </p:cNvPr>
          <p:cNvSpPr/>
          <p:nvPr/>
        </p:nvSpPr>
        <p:spPr>
          <a:xfrm>
            <a:off x="1691680" y="3593112"/>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Arrow: Right 8">
            <a:extLst>
              <a:ext uri="{FF2B5EF4-FFF2-40B4-BE49-F238E27FC236}">
                <a16:creationId xmlns:a16="http://schemas.microsoft.com/office/drawing/2014/main" id="{62D0F57B-5410-4DDF-B22B-549A7513B09F}"/>
              </a:ext>
            </a:extLst>
          </p:cNvPr>
          <p:cNvSpPr/>
          <p:nvPr/>
        </p:nvSpPr>
        <p:spPr>
          <a:xfrm>
            <a:off x="1658323" y="5166242"/>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EFD2C74A-1526-453B-B78D-E813C21CA94E}"/>
              </a:ext>
            </a:extLst>
          </p:cNvPr>
          <p:cNvSpPr/>
          <p:nvPr/>
        </p:nvSpPr>
        <p:spPr>
          <a:xfrm>
            <a:off x="4727738" y="2556806"/>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Right 10">
            <a:extLst>
              <a:ext uri="{FF2B5EF4-FFF2-40B4-BE49-F238E27FC236}">
                <a16:creationId xmlns:a16="http://schemas.microsoft.com/office/drawing/2014/main" id="{10800240-C96D-4309-80A1-29372AE3D23C}"/>
              </a:ext>
            </a:extLst>
          </p:cNvPr>
          <p:cNvSpPr/>
          <p:nvPr/>
        </p:nvSpPr>
        <p:spPr>
          <a:xfrm>
            <a:off x="4727738" y="2786927"/>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Right 11">
            <a:extLst>
              <a:ext uri="{FF2B5EF4-FFF2-40B4-BE49-F238E27FC236}">
                <a16:creationId xmlns:a16="http://schemas.microsoft.com/office/drawing/2014/main" id="{91F8EB40-1FFF-4DEF-B313-4602941A674A}"/>
              </a:ext>
            </a:extLst>
          </p:cNvPr>
          <p:cNvSpPr/>
          <p:nvPr/>
        </p:nvSpPr>
        <p:spPr>
          <a:xfrm>
            <a:off x="1649779" y="1463934"/>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Right 12">
            <a:extLst>
              <a:ext uri="{FF2B5EF4-FFF2-40B4-BE49-F238E27FC236}">
                <a16:creationId xmlns:a16="http://schemas.microsoft.com/office/drawing/2014/main" id="{AF4205D0-2F35-42C1-B2F9-66BD08745409}"/>
              </a:ext>
            </a:extLst>
          </p:cNvPr>
          <p:cNvSpPr/>
          <p:nvPr/>
        </p:nvSpPr>
        <p:spPr>
          <a:xfrm>
            <a:off x="1691680" y="4439498"/>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rrow: Right 13">
            <a:extLst>
              <a:ext uri="{FF2B5EF4-FFF2-40B4-BE49-F238E27FC236}">
                <a16:creationId xmlns:a16="http://schemas.microsoft.com/office/drawing/2014/main" id="{89E1B9F6-E557-456D-9D36-B7855276204B}"/>
              </a:ext>
            </a:extLst>
          </p:cNvPr>
          <p:cNvSpPr/>
          <p:nvPr/>
        </p:nvSpPr>
        <p:spPr>
          <a:xfrm>
            <a:off x="1665383" y="5359226"/>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Arrow: Right 14">
            <a:extLst>
              <a:ext uri="{FF2B5EF4-FFF2-40B4-BE49-F238E27FC236}">
                <a16:creationId xmlns:a16="http://schemas.microsoft.com/office/drawing/2014/main" id="{6F7E0D92-D7B7-4F4C-8B65-127A6E26BA62}"/>
              </a:ext>
            </a:extLst>
          </p:cNvPr>
          <p:cNvSpPr/>
          <p:nvPr/>
        </p:nvSpPr>
        <p:spPr>
          <a:xfrm>
            <a:off x="1691680" y="3399342"/>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Arrow: Right 15">
            <a:extLst>
              <a:ext uri="{FF2B5EF4-FFF2-40B4-BE49-F238E27FC236}">
                <a16:creationId xmlns:a16="http://schemas.microsoft.com/office/drawing/2014/main" id="{4138E243-48F9-4F4A-A339-25EA9BFAD629}"/>
              </a:ext>
            </a:extLst>
          </p:cNvPr>
          <p:cNvSpPr/>
          <p:nvPr/>
        </p:nvSpPr>
        <p:spPr>
          <a:xfrm>
            <a:off x="4733473" y="3305080"/>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9B115FE6-26CE-4485-AC8A-8D774E6493F8}"/>
              </a:ext>
            </a:extLst>
          </p:cNvPr>
          <p:cNvSpPr/>
          <p:nvPr/>
        </p:nvSpPr>
        <p:spPr>
          <a:xfrm>
            <a:off x="4733473" y="4204045"/>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06597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Fines and Liabilities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dirty="0"/>
              <a:t>Up to $100 000 and 2 years incarceration for an individual</a:t>
            </a:r>
          </a:p>
          <a:p>
            <a:pPr marL="0" indent="0">
              <a:buNone/>
            </a:pPr>
            <a:r>
              <a:rPr lang="en-CA" dirty="0"/>
              <a:t>Up to $1 000 000 for a corporation</a:t>
            </a:r>
          </a:p>
          <a:p>
            <a:pPr marL="0" indent="0">
              <a:buNone/>
            </a:pPr>
            <a:r>
              <a:rPr lang="en-CA" dirty="0"/>
              <a:t>Plus:</a:t>
            </a:r>
          </a:p>
          <a:p>
            <a:r>
              <a:rPr lang="en-CA" dirty="0"/>
              <a:t>Cost of Fire Fighting</a:t>
            </a:r>
          </a:p>
          <a:p>
            <a:r>
              <a:rPr lang="en-CA" dirty="0"/>
              <a:t>Loss of Burnt Timber</a:t>
            </a:r>
          </a:p>
          <a:p>
            <a:r>
              <a:rPr lang="en-CA" dirty="0"/>
              <a:t>Property Damages</a:t>
            </a:r>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00124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874347" y="274638"/>
            <a:ext cx="6995120" cy="1143000"/>
          </a:xfrm>
        </p:spPr>
        <p:txBody>
          <a:bodyPr/>
          <a:lstStyle/>
          <a:p>
            <a:r>
              <a:rPr lang="en-CA" dirty="0"/>
              <a:t>Fire Fighting Equipment</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dirty="0"/>
              <a:t>Section 24 </a:t>
            </a:r>
          </a:p>
          <a:p>
            <a:r>
              <a:rPr lang="en-CA" sz="2400" dirty="0"/>
              <a:t>"A person carrying on or having charge of an industrial or commercial operation in or within one kilometre of any public land shall have on hand fire fighting equipment in accordance with the regulations capable of controlling and suppressing any fire that may occur </a:t>
            </a:r>
            <a:r>
              <a:rPr lang="en-CA" sz="2400" b="1" i="1" dirty="0"/>
              <a:t>directly or indirectly </a:t>
            </a:r>
            <a:r>
              <a:rPr lang="en-CA" sz="2400" dirty="0"/>
              <a:t>as a result of the operation."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30308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Fighting Equipment</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6172080"/>
            <a:ext cx="6995120" cy="685919"/>
          </a:xfrm>
        </p:spPr>
        <p:txBody>
          <a:bodyPr/>
          <a:lstStyle/>
          <a:p>
            <a:r>
              <a:rPr lang="en-CA" sz="2400" dirty="0"/>
              <a:t>Plus adequate water supplies</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78CE90B9-B5A3-45E9-8B9B-6AB3E67F9832}"/>
              </a:ext>
            </a:extLst>
          </p:cNvPr>
          <p:cNvPicPr>
            <a:picLocks noChangeAspect="1"/>
          </p:cNvPicPr>
          <p:nvPr/>
        </p:nvPicPr>
        <p:blipFill>
          <a:blip r:embed="rId3"/>
          <a:stretch>
            <a:fillRect/>
          </a:stretch>
        </p:blipFill>
        <p:spPr>
          <a:xfrm>
            <a:off x="-36512" y="1857658"/>
            <a:ext cx="9144000" cy="4314423"/>
          </a:xfrm>
          <a:prstGeom prst="rect">
            <a:avLst/>
          </a:prstGeom>
        </p:spPr>
      </p:pic>
    </p:spTree>
    <p:extLst>
      <p:ext uri="{BB962C8B-B14F-4D97-AF65-F5344CB8AC3E}">
        <p14:creationId xmlns:p14="http://schemas.microsoft.com/office/powerpoint/2010/main" val="233614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835150" y="274638"/>
            <a:ext cx="6851650" cy="1143000"/>
          </a:xfrm>
        </p:spPr>
        <p:txBody>
          <a:bodyPr/>
          <a:lstStyle/>
          <a:p>
            <a:pPr eaLnBrk="1" hangingPunct="1"/>
            <a:r>
              <a:rPr lang="en-CA" altLang="en-US" dirty="0"/>
              <a:t>Introductions</a:t>
            </a:r>
          </a:p>
        </p:txBody>
      </p:sp>
      <p:sp>
        <p:nvSpPr>
          <p:cNvPr id="3075" name="Content Placeholder 2"/>
          <p:cNvSpPr>
            <a:spLocks noGrp="1"/>
          </p:cNvSpPr>
          <p:nvPr>
            <p:ph idx="1"/>
          </p:nvPr>
        </p:nvSpPr>
        <p:spPr>
          <a:xfrm>
            <a:off x="1692275" y="1600200"/>
            <a:ext cx="6994525" cy="5069160"/>
          </a:xfrm>
        </p:spPr>
        <p:txBody>
          <a:bodyPr/>
          <a:lstStyle/>
          <a:p>
            <a:pPr eaLnBrk="1" hangingPunct="1"/>
            <a:r>
              <a:rPr lang="en-CA" altLang="en-US" dirty="0"/>
              <a:t>Kris Liivam, </a:t>
            </a:r>
            <a:r>
              <a:rPr lang="en-CA" altLang="en-US" sz="2800" dirty="0"/>
              <a:t>Arctic Fire Safety Services</a:t>
            </a:r>
            <a:endParaRPr lang="en-CA" altLang="en-US" sz="2000" dirty="0"/>
          </a:p>
          <a:p>
            <a:pPr lvl="1" eaLnBrk="1" hangingPunct="1"/>
            <a:r>
              <a:rPr lang="en-CA" altLang="en-US" dirty="0"/>
              <a:t>Canadian Registered Safety Professional </a:t>
            </a:r>
          </a:p>
          <a:p>
            <a:pPr lvl="1" eaLnBrk="1" hangingPunct="1"/>
            <a:r>
              <a:rPr lang="en-CA" altLang="en-US" dirty="0"/>
              <a:t>18 year industrial safety professional</a:t>
            </a:r>
          </a:p>
          <a:p>
            <a:pPr lvl="1" eaLnBrk="1" hangingPunct="1"/>
            <a:r>
              <a:rPr lang="en-CA" altLang="en-US" dirty="0"/>
              <a:t>3 Years operating wildfire suppression company</a:t>
            </a:r>
          </a:p>
          <a:p>
            <a:pPr marL="457200" lvl="1" indent="0" eaLnBrk="1" hangingPunct="1">
              <a:buNone/>
            </a:pPr>
            <a:endParaRPr lang="en-CA" altLang="en-US" dirty="0"/>
          </a:p>
          <a:p>
            <a:pPr marL="457200" lvl="1" indent="0" eaLnBrk="1" hangingPunct="1">
              <a:buNone/>
            </a:pPr>
            <a:endParaRPr lang="en-CA" altLang="en-US" dirty="0"/>
          </a:p>
        </p:txBody>
      </p:sp>
      <p:pic>
        <p:nvPicPr>
          <p:cNvPr id="2" name="Picture 1"/>
          <p:cNvPicPr>
            <a:picLocks noChangeAspect="1"/>
          </p:cNvPicPr>
          <p:nvPr/>
        </p:nvPicPr>
        <p:blipFill>
          <a:blip r:embed="rId2"/>
          <a:stretch>
            <a:fillRect/>
          </a:stretch>
        </p:blipFill>
        <p:spPr>
          <a:xfrm>
            <a:off x="107504" y="44624"/>
            <a:ext cx="1696335" cy="17083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Fighting Equipment</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sz="2400" dirty="0"/>
              <a:t>Dozers and water trucks can be used to reduce fire fighting equipment on site IF given approval by Forest Officer.</a:t>
            </a:r>
          </a:p>
          <a:p>
            <a:r>
              <a:rPr lang="en-CA" sz="2400" dirty="0"/>
              <a:t>All industrial commercial vehicles working in or  within 1 KM Forest Protection Zone must be equipped with a shovel, an axe and a container able to hold at least 5 litres of water.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11378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Fighting</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dirty="0"/>
              <a:t>OHS Code Part 7 Emergency Response:</a:t>
            </a:r>
          </a:p>
          <a:p>
            <a:pPr marL="0" indent="0">
              <a:buNone/>
            </a:pPr>
            <a:r>
              <a:rPr lang="en-CA" sz="2000" dirty="0"/>
              <a:t>117(2) An employer must ensure that designated rescue and emergency workers are trained in emergency response appropriate to the work site and the potential emergencies identified in the emergency response plan. </a:t>
            </a:r>
          </a:p>
          <a:p>
            <a:pPr marL="0" indent="0">
              <a:buNone/>
            </a:pPr>
            <a:r>
              <a:rPr lang="en-CA" sz="2000" dirty="0"/>
              <a:t>(NFPA 1051, </a:t>
            </a:r>
            <a:r>
              <a:rPr lang="en-CA" sz="2000" dirty="0" err="1"/>
              <a:t>Firetak</a:t>
            </a:r>
            <a:r>
              <a:rPr lang="en-CA" sz="2000" dirty="0"/>
              <a:t>, S-100)</a:t>
            </a:r>
          </a:p>
          <a:p>
            <a:pPr marL="0" indent="0">
              <a:buNone/>
            </a:pPr>
            <a:r>
              <a:rPr lang="en-CA" sz="2000" dirty="0"/>
              <a:t>118(1) An employer must provide workers designated under section 117 with personal protective clothing and equipment appropriate to the work site and the potential emergencies identified in the emergency response plan.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95894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874347" y="274638"/>
            <a:ext cx="6995120" cy="1143000"/>
          </a:xfrm>
        </p:spPr>
        <p:txBody>
          <a:bodyPr/>
          <a:lstStyle/>
          <a:p>
            <a:r>
              <a:rPr lang="en-CA" dirty="0"/>
              <a:t>Conscription for fire fighting </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sz="2400" dirty="0"/>
              <a:t>13(1) A forest officer or a fire guardian may require any able-bodied adult person not exempted by regulations to assist in fighting a fire. </a:t>
            </a:r>
          </a:p>
          <a:p>
            <a:r>
              <a:rPr lang="en-CA" sz="2400" dirty="0"/>
              <a:t>(2) A forest officer or fire guardian may commandeer and authorize payment for the possession or use of any equipment for the purpose of fighting a fire.</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486895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874346" y="274638"/>
            <a:ext cx="6812453" cy="1143000"/>
          </a:xfrm>
        </p:spPr>
        <p:txBody>
          <a:bodyPr/>
          <a:lstStyle/>
          <a:p>
            <a:r>
              <a:rPr lang="en-CA" dirty="0"/>
              <a:t>Wildland Urban Interface</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19672" y="1600200"/>
            <a:ext cx="7067128" cy="4525963"/>
          </a:xfrm>
        </p:spPr>
        <p:txBody>
          <a:bodyPr/>
          <a:lstStyle/>
          <a:p>
            <a:r>
              <a:rPr lang="en-CA" dirty="0"/>
              <a:t>Transition from vegetative to other fuel sources</a:t>
            </a:r>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3767E972-8053-478C-8971-1AB5EAF655DD}"/>
              </a:ext>
            </a:extLst>
          </p:cNvPr>
          <p:cNvPicPr>
            <a:picLocks noChangeAspect="1"/>
          </p:cNvPicPr>
          <p:nvPr/>
        </p:nvPicPr>
        <p:blipFill>
          <a:blip r:embed="rId3"/>
          <a:stretch>
            <a:fillRect/>
          </a:stretch>
        </p:blipFill>
        <p:spPr>
          <a:xfrm>
            <a:off x="2339752" y="2708920"/>
            <a:ext cx="5248217" cy="3516305"/>
          </a:xfrm>
          <a:prstGeom prst="rect">
            <a:avLst/>
          </a:prstGeom>
        </p:spPr>
      </p:pic>
    </p:spTree>
    <p:extLst>
      <p:ext uri="{BB962C8B-B14F-4D97-AF65-F5344CB8AC3E}">
        <p14:creationId xmlns:p14="http://schemas.microsoft.com/office/powerpoint/2010/main" val="2965569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p:txBody>
          <a:bodyPr/>
          <a:lstStyle/>
          <a:p>
            <a:r>
              <a:rPr lang="en-CA" dirty="0"/>
              <a:t>Wildfire Risk</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3"/>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C67EE468-6B3A-4255-AD1C-11DD391291F9}"/>
              </a:ext>
            </a:extLst>
          </p:cNvPr>
          <p:cNvPicPr>
            <a:picLocks noChangeAspect="1"/>
          </p:cNvPicPr>
          <p:nvPr/>
        </p:nvPicPr>
        <p:blipFill>
          <a:blip r:embed="rId4"/>
          <a:stretch>
            <a:fillRect/>
          </a:stretch>
        </p:blipFill>
        <p:spPr>
          <a:xfrm>
            <a:off x="329299" y="2145505"/>
            <a:ext cx="4175865" cy="4365104"/>
          </a:xfrm>
          <a:prstGeom prst="rect">
            <a:avLst/>
          </a:prstGeom>
        </p:spPr>
      </p:pic>
      <p:pic>
        <p:nvPicPr>
          <p:cNvPr id="6" name="Picture 5">
            <a:extLst>
              <a:ext uri="{FF2B5EF4-FFF2-40B4-BE49-F238E27FC236}">
                <a16:creationId xmlns:a16="http://schemas.microsoft.com/office/drawing/2014/main" id="{B7080C2F-A01F-4073-A21C-2C8CA084440C}"/>
              </a:ext>
            </a:extLst>
          </p:cNvPr>
          <p:cNvPicPr>
            <a:picLocks noChangeAspect="1"/>
          </p:cNvPicPr>
          <p:nvPr/>
        </p:nvPicPr>
        <p:blipFill>
          <a:blip r:embed="rId5"/>
          <a:stretch>
            <a:fillRect/>
          </a:stretch>
        </p:blipFill>
        <p:spPr>
          <a:xfrm>
            <a:off x="4644008" y="2132856"/>
            <a:ext cx="4198178" cy="4365104"/>
          </a:xfrm>
          <a:prstGeom prst="rect">
            <a:avLst/>
          </a:prstGeom>
        </p:spPr>
      </p:pic>
    </p:spTree>
    <p:extLst>
      <p:ext uri="{BB962C8B-B14F-4D97-AF65-F5344CB8AC3E}">
        <p14:creationId xmlns:p14="http://schemas.microsoft.com/office/powerpoint/2010/main" val="3450805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p:txBody>
          <a:bodyPr/>
          <a:lstStyle/>
          <a:p>
            <a:r>
              <a:rPr lang="en-CA" dirty="0"/>
              <a:t>Wildfire Risk</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3"/>
          <a:stretch>
            <a:fillRect/>
          </a:stretch>
        </p:blipFill>
        <p:spPr>
          <a:xfrm>
            <a:off x="179512" y="144534"/>
            <a:ext cx="1694835" cy="1713124"/>
          </a:xfrm>
          <a:prstGeom prst="rect">
            <a:avLst/>
          </a:prstGeom>
        </p:spPr>
      </p:pic>
      <p:sp>
        <p:nvSpPr>
          <p:cNvPr id="3" name="TextBox 2">
            <a:extLst>
              <a:ext uri="{FF2B5EF4-FFF2-40B4-BE49-F238E27FC236}">
                <a16:creationId xmlns:a16="http://schemas.microsoft.com/office/drawing/2014/main" id="{6E00F3B4-1362-4B71-9FAA-2F91465D9A23}"/>
              </a:ext>
            </a:extLst>
          </p:cNvPr>
          <p:cNvSpPr txBox="1"/>
          <p:nvPr/>
        </p:nvSpPr>
        <p:spPr>
          <a:xfrm>
            <a:off x="1739445" y="1565484"/>
            <a:ext cx="7090141" cy="1200329"/>
          </a:xfrm>
          <a:prstGeom prst="rect">
            <a:avLst/>
          </a:prstGeom>
          <a:noFill/>
        </p:spPr>
        <p:txBody>
          <a:bodyPr wrap="square" rtlCol="0">
            <a:spAutoFit/>
          </a:bodyPr>
          <a:lstStyle/>
          <a:p>
            <a:r>
              <a:rPr lang="en-CA" dirty="0">
                <a:hlinkClick r:id="rId4"/>
              </a:rPr>
              <a:t>http://cwfis.cfs.nrcan.gc.ca/interactive-map</a:t>
            </a:r>
            <a:endParaRPr lang="en-CA" dirty="0"/>
          </a:p>
          <a:p>
            <a:endParaRPr lang="en-CA" dirty="0"/>
          </a:p>
          <a:p>
            <a:endParaRPr lang="en-CA" dirty="0"/>
          </a:p>
          <a:p>
            <a:r>
              <a:rPr lang="en-CA" dirty="0"/>
              <a:t> </a:t>
            </a:r>
          </a:p>
        </p:txBody>
      </p:sp>
      <p:pic>
        <p:nvPicPr>
          <p:cNvPr id="5" name="Picture 4">
            <a:extLst>
              <a:ext uri="{FF2B5EF4-FFF2-40B4-BE49-F238E27FC236}">
                <a16:creationId xmlns:a16="http://schemas.microsoft.com/office/drawing/2014/main" id="{9A6EA767-CCD0-4027-8ADE-35ABC82A61CA}"/>
              </a:ext>
            </a:extLst>
          </p:cNvPr>
          <p:cNvPicPr>
            <a:picLocks noChangeAspect="1"/>
          </p:cNvPicPr>
          <p:nvPr/>
        </p:nvPicPr>
        <p:blipFill>
          <a:blip r:embed="rId5"/>
          <a:stretch>
            <a:fillRect/>
          </a:stretch>
        </p:blipFill>
        <p:spPr>
          <a:xfrm>
            <a:off x="1874347" y="1987762"/>
            <a:ext cx="5967674" cy="4746190"/>
          </a:xfrm>
          <a:prstGeom prst="rect">
            <a:avLst/>
          </a:prstGeom>
        </p:spPr>
      </p:pic>
    </p:spTree>
    <p:extLst>
      <p:ext uri="{BB962C8B-B14F-4D97-AF65-F5344CB8AC3E}">
        <p14:creationId xmlns:p14="http://schemas.microsoft.com/office/powerpoint/2010/main" val="671156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2448-1D31-4D01-BCD6-C2AEC817A798}"/>
              </a:ext>
            </a:extLst>
          </p:cNvPr>
          <p:cNvSpPr>
            <a:spLocks noGrp="1"/>
          </p:cNvSpPr>
          <p:nvPr>
            <p:ph type="title"/>
          </p:nvPr>
        </p:nvSpPr>
        <p:spPr/>
        <p:txBody>
          <a:bodyPr/>
          <a:lstStyle/>
          <a:p>
            <a:r>
              <a:rPr lang="en-CA" dirty="0"/>
              <a:t>Wildfire Risk</a:t>
            </a:r>
          </a:p>
        </p:txBody>
      </p:sp>
      <p:pic>
        <p:nvPicPr>
          <p:cNvPr id="5" name="Content Placeholder 4">
            <a:extLst>
              <a:ext uri="{FF2B5EF4-FFF2-40B4-BE49-F238E27FC236}">
                <a16:creationId xmlns:a16="http://schemas.microsoft.com/office/drawing/2014/main" id="{50C8752D-F4F4-48D7-8E46-F0AA386A2B48}"/>
              </a:ext>
            </a:extLst>
          </p:cNvPr>
          <p:cNvPicPr>
            <a:picLocks noGrp="1" noChangeAspect="1"/>
          </p:cNvPicPr>
          <p:nvPr>
            <p:ph idx="1"/>
          </p:nvPr>
        </p:nvPicPr>
        <p:blipFill>
          <a:blip r:embed="rId2"/>
          <a:stretch>
            <a:fillRect/>
          </a:stretch>
        </p:blipFill>
        <p:spPr>
          <a:xfrm>
            <a:off x="1979712" y="2057399"/>
            <a:ext cx="5743913" cy="4525963"/>
          </a:xfrm>
          <a:prstGeom prst="rect">
            <a:avLst/>
          </a:prstGeom>
        </p:spPr>
      </p:pic>
      <p:sp>
        <p:nvSpPr>
          <p:cNvPr id="6" name="Rectangle 5">
            <a:extLst>
              <a:ext uri="{FF2B5EF4-FFF2-40B4-BE49-F238E27FC236}">
                <a16:creationId xmlns:a16="http://schemas.microsoft.com/office/drawing/2014/main" id="{A873A84E-419A-43AD-B9C8-DF190B7BF585}"/>
              </a:ext>
            </a:extLst>
          </p:cNvPr>
          <p:cNvSpPr/>
          <p:nvPr/>
        </p:nvSpPr>
        <p:spPr>
          <a:xfrm>
            <a:off x="2771611" y="1588609"/>
            <a:ext cx="4160113" cy="369332"/>
          </a:xfrm>
          <a:prstGeom prst="rect">
            <a:avLst/>
          </a:prstGeom>
        </p:spPr>
        <p:txBody>
          <a:bodyPr wrap="none">
            <a:spAutoFit/>
          </a:bodyPr>
          <a:lstStyle/>
          <a:p>
            <a:r>
              <a:rPr lang="en-CA" dirty="0">
                <a:hlinkClick r:id="rId3"/>
              </a:rPr>
              <a:t>http://wildfire.alberta.ca/files/firehaz.gif</a:t>
            </a:r>
            <a:r>
              <a:rPr lang="en-CA" dirty="0"/>
              <a:t> </a:t>
            </a:r>
          </a:p>
        </p:txBody>
      </p:sp>
    </p:spTree>
    <p:extLst>
      <p:ext uri="{BB962C8B-B14F-4D97-AF65-F5344CB8AC3E}">
        <p14:creationId xmlns:p14="http://schemas.microsoft.com/office/powerpoint/2010/main" val="361863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332656"/>
            <a:ext cx="6995119" cy="1143000"/>
          </a:xfrm>
        </p:spPr>
        <p:txBody>
          <a:bodyPr/>
          <a:lstStyle/>
          <a:p>
            <a:r>
              <a:rPr lang="en-CA" dirty="0"/>
              <a:t>Wildfire Hazard Identification Tool (WHIT)</a:t>
            </a:r>
            <a:br>
              <a:rPr lang="en-CA" dirty="0"/>
            </a:br>
            <a:endParaRPr lang="en-CA" dirty="0"/>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Intended to help employers determine if a wildland fire hazard exists near a current or planned worksite that could compromise the health and safety of employees working there if a wildland fire were to affect the area.</a:t>
            </a:r>
          </a:p>
          <a:p>
            <a:r>
              <a:rPr lang="en-CA" dirty="0">
                <a:hlinkClick r:id="rId2"/>
              </a:rPr>
              <a:t>https://maps.alberta.ca/WHIT/?TermsOfUseRequired=true&amp;Viewer=WHIT</a:t>
            </a:r>
            <a:r>
              <a:rPr lang="en-CA" dirty="0"/>
              <a:t> </a:t>
            </a:r>
          </a:p>
          <a:p>
            <a:endParaRPr lang="en-CA" sz="2400"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3"/>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290470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18BF-A9CC-428A-9F39-FDF5EB42F85E}"/>
              </a:ext>
            </a:extLst>
          </p:cNvPr>
          <p:cNvSpPr>
            <a:spLocks noGrp="1"/>
          </p:cNvSpPr>
          <p:nvPr>
            <p:ph type="title"/>
          </p:nvPr>
        </p:nvSpPr>
        <p:spPr/>
        <p:txBody>
          <a:bodyPr/>
          <a:lstStyle/>
          <a:p>
            <a:r>
              <a:rPr lang="en-CA" dirty="0"/>
              <a:t>WHIT</a:t>
            </a:r>
          </a:p>
        </p:txBody>
      </p:sp>
      <p:pic>
        <p:nvPicPr>
          <p:cNvPr id="4" name="Content Placeholder 3">
            <a:extLst>
              <a:ext uri="{FF2B5EF4-FFF2-40B4-BE49-F238E27FC236}">
                <a16:creationId xmlns:a16="http://schemas.microsoft.com/office/drawing/2014/main" id="{4CD52C3B-5369-40B2-AD12-FA41C1B26305}"/>
              </a:ext>
            </a:extLst>
          </p:cNvPr>
          <p:cNvPicPr>
            <a:picLocks noGrp="1" noChangeAspect="1"/>
          </p:cNvPicPr>
          <p:nvPr>
            <p:ph idx="1"/>
          </p:nvPr>
        </p:nvPicPr>
        <p:blipFill>
          <a:blip r:embed="rId2"/>
          <a:stretch>
            <a:fillRect/>
          </a:stretch>
        </p:blipFill>
        <p:spPr>
          <a:xfrm>
            <a:off x="457200" y="1840579"/>
            <a:ext cx="8229600" cy="4045205"/>
          </a:xfrm>
          <a:prstGeom prst="rect">
            <a:avLst/>
          </a:prstGeom>
        </p:spPr>
      </p:pic>
      <p:sp>
        <p:nvSpPr>
          <p:cNvPr id="5" name="Oval 4">
            <a:extLst>
              <a:ext uri="{FF2B5EF4-FFF2-40B4-BE49-F238E27FC236}">
                <a16:creationId xmlns:a16="http://schemas.microsoft.com/office/drawing/2014/main" id="{B1E51FE1-6D53-42AE-8224-61E2B2BB5D88}"/>
              </a:ext>
            </a:extLst>
          </p:cNvPr>
          <p:cNvSpPr/>
          <p:nvPr/>
        </p:nvSpPr>
        <p:spPr>
          <a:xfrm>
            <a:off x="971600" y="2060848"/>
            <a:ext cx="648072"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7005CB91-AC39-4678-B7DC-269FDC83E9F4}"/>
              </a:ext>
            </a:extLst>
          </p:cNvPr>
          <p:cNvPicPr>
            <a:picLocks noChangeAspect="1"/>
          </p:cNvPicPr>
          <p:nvPr/>
        </p:nvPicPr>
        <p:blipFill>
          <a:blip r:embed="rId3"/>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403664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1CD3-8CB6-4308-9513-DCBCB944C5BE}"/>
              </a:ext>
            </a:extLst>
          </p:cNvPr>
          <p:cNvSpPr>
            <a:spLocks noGrp="1"/>
          </p:cNvSpPr>
          <p:nvPr>
            <p:ph type="title"/>
          </p:nvPr>
        </p:nvSpPr>
        <p:spPr/>
        <p:txBody>
          <a:bodyPr/>
          <a:lstStyle/>
          <a:p>
            <a:r>
              <a:rPr lang="en-CA" dirty="0"/>
              <a:t>WHIT</a:t>
            </a:r>
          </a:p>
        </p:txBody>
      </p:sp>
      <p:pic>
        <p:nvPicPr>
          <p:cNvPr id="5" name="Content Placeholder 4">
            <a:extLst>
              <a:ext uri="{FF2B5EF4-FFF2-40B4-BE49-F238E27FC236}">
                <a16:creationId xmlns:a16="http://schemas.microsoft.com/office/drawing/2014/main" id="{CF5B0600-690D-41B7-A2E3-CC69D196240D}"/>
              </a:ext>
            </a:extLst>
          </p:cNvPr>
          <p:cNvPicPr>
            <a:picLocks noGrp="1" noChangeAspect="1"/>
          </p:cNvPicPr>
          <p:nvPr>
            <p:ph idx="1"/>
          </p:nvPr>
        </p:nvPicPr>
        <p:blipFill>
          <a:blip r:embed="rId2"/>
          <a:stretch>
            <a:fillRect/>
          </a:stretch>
        </p:blipFill>
        <p:spPr>
          <a:xfrm>
            <a:off x="2411760" y="1417638"/>
            <a:ext cx="4907413" cy="5302526"/>
          </a:xfrm>
          <a:prstGeom prst="rect">
            <a:avLst/>
          </a:prstGeom>
        </p:spPr>
      </p:pic>
      <p:pic>
        <p:nvPicPr>
          <p:cNvPr id="4" name="Picture 3">
            <a:extLst>
              <a:ext uri="{FF2B5EF4-FFF2-40B4-BE49-F238E27FC236}">
                <a16:creationId xmlns:a16="http://schemas.microsoft.com/office/drawing/2014/main" id="{E5B80E9B-3E6B-47CC-A8A7-D3DAC2E8173C}"/>
              </a:ext>
            </a:extLst>
          </p:cNvPr>
          <p:cNvPicPr>
            <a:picLocks noChangeAspect="1"/>
          </p:cNvPicPr>
          <p:nvPr/>
        </p:nvPicPr>
        <p:blipFill>
          <a:blip r:embed="rId3"/>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42855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Objectives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Overview of Wildfire Risk</a:t>
            </a:r>
          </a:p>
          <a:p>
            <a:r>
              <a:rPr lang="en-CA" dirty="0"/>
              <a:t>Overview of Alberta Wildfire Legislation</a:t>
            </a:r>
          </a:p>
          <a:p>
            <a:r>
              <a:rPr lang="en-CA" dirty="0"/>
              <a:t>Overview of Fire Smart</a:t>
            </a:r>
          </a:p>
          <a:p>
            <a:r>
              <a:rPr lang="en-CA" dirty="0"/>
              <a:t>Basic Prevention and Response</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47033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err="1"/>
              <a:t>FireSmart</a:t>
            </a:r>
            <a:endParaRPr lang="en-CA" dirty="0"/>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dirty="0"/>
              <a:t>What is Fire Smart?</a:t>
            </a:r>
          </a:p>
          <a:p>
            <a:r>
              <a:rPr lang="en-CA" sz="1800" b="1" dirty="0" err="1"/>
              <a:t>FireSmart</a:t>
            </a:r>
            <a:r>
              <a:rPr lang="en-CA" sz="1800" b="1" dirty="0"/>
              <a:t> is living with and managing for wildfire on our landscape.</a:t>
            </a:r>
          </a:p>
          <a:p>
            <a:r>
              <a:rPr lang="en-CA" sz="1800" dirty="0"/>
              <a:t>Preparing for the threat of wildfire is a shared responsibility. From home owners, to industry and  government we all have responsibility to lessen the effects of wildfire. </a:t>
            </a:r>
          </a:p>
          <a:p>
            <a:r>
              <a:rPr lang="en-CA" sz="1800" dirty="0" err="1"/>
              <a:t>FireSmart</a:t>
            </a:r>
            <a:r>
              <a:rPr lang="en-CA" sz="1800" dirty="0"/>
              <a:t> Canada helps you understand the potential of wildfire affecting your home and your community.</a:t>
            </a:r>
          </a:p>
          <a:p>
            <a:pPr marL="0" indent="0">
              <a:buNone/>
            </a:pPr>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75715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EE01D-1BDF-4712-8760-2E1131854AA1}"/>
              </a:ext>
            </a:extLst>
          </p:cNvPr>
          <p:cNvSpPr>
            <a:spLocks noGrp="1"/>
          </p:cNvSpPr>
          <p:nvPr>
            <p:ph type="title"/>
          </p:nvPr>
        </p:nvSpPr>
        <p:spPr/>
        <p:txBody>
          <a:bodyPr/>
          <a:lstStyle/>
          <a:p>
            <a:r>
              <a:rPr lang="en-CA" dirty="0" err="1"/>
              <a:t>FireSmart</a:t>
            </a:r>
            <a:endParaRPr lang="en-CA" dirty="0"/>
          </a:p>
        </p:txBody>
      </p:sp>
      <p:pic>
        <p:nvPicPr>
          <p:cNvPr id="4" name="Online Media 3" title="FireSmart Home Ignition Zone">
            <a:hlinkClick r:id="" action="ppaction://media"/>
            <a:extLst>
              <a:ext uri="{FF2B5EF4-FFF2-40B4-BE49-F238E27FC236}">
                <a16:creationId xmlns:a16="http://schemas.microsoft.com/office/drawing/2014/main" id="{6500E9EE-782D-4DA3-BA44-8274AC411DD1}"/>
              </a:ext>
            </a:extLst>
          </p:cNvPr>
          <p:cNvPicPr>
            <a:picLocks noGrp="1" noRot="1" noChangeAspect="1"/>
          </p:cNvPicPr>
          <p:nvPr>
            <p:ph idx="1"/>
            <a:videoFile r:link="rId1"/>
          </p:nvPr>
        </p:nvPicPr>
        <p:blipFill>
          <a:blip r:embed="rId3"/>
          <a:stretch>
            <a:fillRect/>
          </a:stretch>
        </p:blipFill>
        <p:spPr>
          <a:xfrm>
            <a:off x="1601819" y="2348880"/>
            <a:ext cx="7064785" cy="3973942"/>
          </a:xfrm>
          <a:prstGeom prst="rect">
            <a:avLst/>
          </a:prstGeom>
        </p:spPr>
      </p:pic>
      <p:pic>
        <p:nvPicPr>
          <p:cNvPr id="5" name="Picture 4">
            <a:extLst>
              <a:ext uri="{FF2B5EF4-FFF2-40B4-BE49-F238E27FC236}">
                <a16:creationId xmlns:a16="http://schemas.microsoft.com/office/drawing/2014/main" id="{2F32B121-B0B6-4FA4-A3C3-7A749C86BD11}"/>
              </a:ext>
            </a:extLst>
          </p:cNvPr>
          <p:cNvPicPr>
            <a:picLocks noChangeAspect="1"/>
          </p:cNvPicPr>
          <p:nvPr/>
        </p:nvPicPr>
        <p:blipFill>
          <a:blip r:embed="rId4"/>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1539169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b="1" dirty="0"/>
              <a:t>Components of the Wildland Urban Interface</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Education</a:t>
            </a:r>
          </a:p>
          <a:p>
            <a:r>
              <a:rPr lang="en-CA" dirty="0"/>
              <a:t>Vegetation management</a:t>
            </a:r>
          </a:p>
          <a:p>
            <a:r>
              <a:rPr lang="en-CA" dirty="0"/>
              <a:t>Legislation and planning</a:t>
            </a:r>
          </a:p>
          <a:p>
            <a:r>
              <a:rPr lang="en-CA" dirty="0"/>
              <a:t>Development considerations</a:t>
            </a:r>
          </a:p>
          <a:p>
            <a:r>
              <a:rPr lang="en-CA" dirty="0"/>
              <a:t>Interagency cooperation</a:t>
            </a:r>
          </a:p>
          <a:p>
            <a:r>
              <a:rPr lang="en-CA" dirty="0"/>
              <a:t>Emergency planning</a:t>
            </a:r>
          </a:p>
          <a:p>
            <a:r>
              <a:rPr lang="en-CA" dirty="0"/>
              <a:t>Cross training</a:t>
            </a:r>
          </a:p>
          <a:p>
            <a:pPr marL="0" indent="0">
              <a:buNone/>
            </a:pPr>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531964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Likely Causes of Industrial Wildfires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Smokers</a:t>
            </a:r>
          </a:p>
          <a:p>
            <a:r>
              <a:rPr lang="en-CA" dirty="0"/>
              <a:t>Flare Stacks</a:t>
            </a:r>
          </a:p>
          <a:p>
            <a:r>
              <a:rPr lang="en-CA" dirty="0"/>
              <a:t>Hot Work (welding, cutting, etc.)</a:t>
            </a:r>
          </a:p>
          <a:p>
            <a:r>
              <a:rPr lang="en-CA" dirty="0"/>
              <a:t>Winter burns not fully extinguished</a:t>
            </a:r>
          </a:p>
          <a:p>
            <a:r>
              <a:rPr lang="en-CA" dirty="0"/>
              <a:t>Brush piles not properly monitored</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598682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38C7-3098-4BFA-8A47-526268CE04D0}"/>
              </a:ext>
            </a:extLst>
          </p:cNvPr>
          <p:cNvSpPr>
            <a:spLocks noGrp="1"/>
          </p:cNvSpPr>
          <p:nvPr>
            <p:ph type="title"/>
          </p:nvPr>
        </p:nvSpPr>
        <p:spPr>
          <a:xfrm>
            <a:off x="1187624" y="332656"/>
            <a:ext cx="8229600" cy="1143000"/>
          </a:xfrm>
        </p:spPr>
        <p:txBody>
          <a:bodyPr/>
          <a:lstStyle/>
          <a:p>
            <a:r>
              <a:rPr lang="en-CA" dirty="0"/>
              <a:t>Likely Causes of Industrial Wildfires</a:t>
            </a:r>
          </a:p>
        </p:txBody>
      </p:sp>
      <p:sp>
        <p:nvSpPr>
          <p:cNvPr id="3" name="Content Placeholder 2">
            <a:extLst>
              <a:ext uri="{FF2B5EF4-FFF2-40B4-BE49-F238E27FC236}">
                <a16:creationId xmlns:a16="http://schemas.microsoft.com/office/drawing/2014/main" id="{11AD55DA-4530-45DA-B3E4-4BA95CD941EA}"/>
              </a:ext>
            </a:extLst>
          </p:cNvPr>
          <p:cNvSpPr>
            <a:spLocks noGrp="1"/>
          </p:cNvSpPr>
          <p:nvPr>
            <p:ph idx="1"/>
          </p:nvPr>
        </p:nvSpPr>
        <p:spPr>
          <a:xfrm>
            <a:off x="1893436" y="3167939"/>
            <a:ext cx="3579048" cy="1664937"/>
          </a:xfrm>
        </p:spPr>
        <p:txBody>
          <a:bodyPr/>
          <a:lstStyle/>
          <a:p>
            <a:endParaRPr lang="en-CA" dirty="0"/>
          </a:p>
        </p:txBody>
      </p:sp>
      <p:pic>
        <p:nvPicPr>
          <p:cNvPr id="1026" name="Picture 2" descr="aea014ae-f904-4114-a5be-6662dd7af55b@namprd14">
            <a:extLst>
              <a:ext uri="{FF2B5EF4-FFF2-40B4-BE49-F238E27FC236}">
                <a16:creationId xmlns:a16="http://schemas.microsoft.com/office/drawing/2014/main" id="{CEEB8B62-1F18-4FFD-8506-D50E1EEAB4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988840"/>
            <a:ext cx="8229600" cy="357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2096D7E-27CD-41EA-A421-9304B7B6616E}"/>
              </a:ext>
            </a:extLst>
          </p:cNvPr>
          <p:cNvPicPr>
            <a:picLocks noChangeAspect="1"/>
          </p:cNvPicPr>
          <p:nvPr/>
        </p:nvPicPr>
        <p:blipFill>
          <a:blip r:embed="rId3"/>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109865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390945"/>
            <a:ext cx="6995119" cy="1143000"/>
          </a:xfrm>
        </p:spPr>
        <p:txBody>
          <a:bodyPr/>
          <a:lstStyle/>
          <a:p>
            <a:r>
              <a:rPr lang="en-CA" dirty="0"/>
              <a:t>Industrial operations in or near forest protection area </a:t>
            </a:r>
            <a:br>
              <a:rPr lang="en-CA" dirty="0"/>
            </a:br>
            <a:endParaRPr lang="en-CA" dirty="0"/>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sz="2000" dirty="0"/>
              <a:t>(11) An owner or operator of an industrial operation or industrial camp located in or within one kilometre of a forest protection area shall, unless otherwise authorized by a forest officer, </a:t>
            </a:r>
          </a:p>
          <a:p>
            <a:r>
              <a:rPr lang="en-CA" sz="2000" dirty="0"/>
              <a:t>(a) keep the area in which the industrial operation or industrial camp is located clear of all timber, vegetation and combustible material, </a:t>
            </a:r>
          </a:p>
          <a:p>
            <a:r>
              <a:rPr lang="en-CA" sz="2000" dirty="0"/>
              <a:t>(b) maintain a cleared distance of not less than 30 metres between the industrial operation or industrial camp and the closest standing timber, and </a:t>
            </a:r>
          </a:p>
          <a:p>
            <a:r>
              <a:rPr lang="en-CA" sz="2000" dirty="0"/>
              <a:t>(c) maintain a clear, bare mineral soil surface extending at least 8 metres around any burner, pit or other source of fire. </a:t>
            </a:r>
          </a:p>
          <a:p>
            <a:endParaRPr lang="en-CA" sz="2000" dirty="0"/>
          </a:p>
          <a:p>
            <a:r>
              <a:rPr lang="en-CA" sz="2000" dirty="0"/>
              <a:t>Forest and Prairie Protection Regulation</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51355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Flare Pits and Tanks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sz="2000" dirty="0"/>
              <a:t>13 No person shall burn any material or substance produced from an oil or gas well in a flare pit or flare tank unless </a:t>
            </a:r>
          </a:p>
          <a:p>
            <a:r>
              <a:rPr lang="en-CA" sz="2000" dirty="0"/>
              <a:t>(a) an area extending at least 30 metres around the flare pit or flare tank is clear of all debris and combustible material, unless otherwise specified by a forest officer, </a:t>
            </a:r>
          </a:p>
          <a:p>
            <a:r>
              <a:rPr lang="en-CA" sz="2000" dirty="0"/>
              <a:t>(b) there is a clear, bare mineral soil surface extending at least 8 metres around the flare pit or flare tank, </a:t>
            </a:r>
          </a:p>
          <a:p>
            <a:pPr marL="0" indent="0">
              <a:buNone/>
            </a:pPr>
            <a:r>
              <a:rPr lang="en-CA" sz="2000" dirty="0"/>
              <a:t>14 No person shall flare gas at the end of a vertical pipe unless the base of the vertical pipe is located at least 30 metres, or such other distance as may be specified by a forest officer, from any timber, vegetation or combustible material.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1329873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Pipelines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sz="2000" dirty="0"/>
              <a:t>15(2) The licensee of a pipeline or an installation that is endangered by a fire shall, as soon as the licensee knows or ought to know of the fire, unless otherwise approved by the Minister</a:t>
            </a:r>
          </a:p>
          <a:p>
            <a:pPr marL="457200" indent="-457200">
              <a:buAutoNum type="alphaLcParenBoth"/>
            </a:pPr>
            <a:r>
              <a:rPr lang="en-CA" sz="2000" dirty="0"/>
              <a:t>immediately shut off every well supplying the pipeline, </a:t>
            </a:r>
          </a:p>
          <a:p>
            <a:pPr marL="457200" indent="-457200">
              <a:buAutoNum type="alphaLcParenBoth"/>
            </a:pPr>
            <a:r>
              <a:rPr lang="en-CA" sz="2000" dirty="0"/>
              <a:t>(b) immediately depressurize every pipeline located within one kilometre of the fire, and </a:t>
            </a:r>
          </a:p>
          <a:p>
            <a:pPr marL="457200" indent="-457200">
              <a:buAutoNum type="alphaLcParenBoth"/>
            </a:pPr>
            <a:r>
              <a:rPr lang="en-CA" sz="2000" dirty="0"/>
              <a:t>(c) notify the Minister in writing when the licensee has complied with the requirements of clauses (a) and (b). </a:t>
            </a:r>
          </a:p>
          <a:p>
            <a:pPr marL="0" indent="0">
              <a:buNone/>
            </a:pPr>
            <a:r>
              <a:rPr lang="en-CA" sz="2000" dirty="0"/>
              <a:t>(3) A licensee who is required to comply with subsection (2) shall not </a:t>
            </a:r>
            <a:r>
              <a:rPr lang="en-CA" sz="2000" dirty="0" err="1"/>
              <a:t>repressurize</a:t>
            </a:r>
            <a:r>
              <a:rPr lang="en-CA" sz="2000" dirty="0"/>
              <a:t> the pipeline until the licensee is notified in writing by the Minister that the licensee may do so.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815143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Industrial Wildfire Control Plan</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sz="2800" dirty="0"/>
              <a:t>Mandatory requirement under the </a:t>
            </a:r>
            <a:r>
              <a:rPr lang="en-CA" sz="2800" i="1" dirty="0"/>
              <a:t>Forest and Prairie Protection Act</a:t>
            </a:r>
            <a:r>
              <a:rPr lang="en-CA" sz="2800" dirty="0"/>
              <a:t>.</a:t>
            </a:r>
          </a:p>
          <a:p>
            <a:r>
              <a:rPr lang="en-CA" sz="2800" dirty="0"/>
              <a:t>IWCPs are required from all companies operating within 1 km of public land from March 1 to November 30.</a:t>
            </a:r>
          </a:p>
          <a:p>
            <a:r>
              <a:rPr lang="en-CA" sz="2800" dirty="0"/>
              <a:t>Intent is to provide information to Agriculture and Forestry as to where your employees are working full time and emergency equipment caches. </a:t>
            </a:r>
            <a:endParaRPr lang="en-CA" sz="1800"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54658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Response</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Know your fire risk hazards</a:t>
            </a:r>
          </a:p>
          <a:p>
            <a:r>
              <a:rPr lang="en-CA" dirty="0"/>
              <a:t>Have necessary response equipment available</a:t>
            </a:r>
          </a:p>
          <a:p>
            <a:r>
              <a:rPr lang="en-CA" dirty="0"/>
              <a:t>Have adequate size of trained responders</a:t>
            </a:r>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427300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Radiant Heat Versus Firebrands(embers)">
            <a:hlinkClick r:id="" action="ppaction://media"/>
            <a:extLst>
              <a:ext uri="{FF2B5EF4-FFF2-40B4-BE49-F238E27FC236}">
                <a16:creationId xmlns:a16="http://schemas.microsoft.com/office/drawing/2014/main" id="{39624634-8B14-47E3-BB3D-68A417A00955}"/>
              </a:ext>
            </a:extLst>
          </p:cNvPr>
          <p:cNvPicPr>
            <a:picLocks noGrp="1" noRot="1" noChangeAspect="1"/>
          </p:cNvPicPr>
          <p:nvPr>
            <p:ph idx="1"/>
            <a:videoFile r:link="rId1"/>
          </p:nvPr>
        </p:nvPicPr>
        <p:blipFill>
          <a:blip r:embed="rId3"/>
          <a:stretch>
            <a:fillRect/>
          </a:stretch>
        </p:blipFill>
        <p:spPr>
          <a:xfrm>
            <a:off x="179512" y="1760562"/>
            <a:ext cx="8805162" cy="4952904"/>
          </a:xfrm>
          <a:prstGeom prst="rect">
            <a:avLst/>
          </a:prstGeom>
        </p:spPr>
      </p:pic>
      <p:sp>
        <p:nvSpPr>
          <p:cNvPr id="9" name="Title 8">
            <a:extLst>
              <a:ext uri="{FF2B5EF4-FFF2-40B4-BE49-F238E27FC236}">
                <a16:creationId xmlns:a16="http://schemas.microsoft.com/office/drawing/2014/main" id="{ADB71688-D538-4765-B462-669D055377EA}"/>
              </a:ext>
            </a:extLst>
          </p:cNvPr>
          <p:cNvSpPr>
            <a:spLocks noGrp="1"/>
          </p:cNvSpPr>
          <p:nvPr>
            <p:ph type="title"/>
          </p:nvPr>
        </p:nvSpPr>
        <p:spPr>
          <a:xfrm>
            <a:off x="1403648" y="277228"/>
            <a:ext cx="8229600" cy="1143000"/>
          </a:xfrm>
        </p:spPr>
        <p:txBody>
          <a:bodyPr/>
          <a:lstStyle/>
          <a:p>
            <a:r>
              <a:rPr lang="en-CA" dirty="0"/>
              <a:t>Radiant Heat vs. Fire Brands</a:t>
            </a:r>
          </a:p>
        </p:txBody>
      </p:sp>
      <p:pic>
        <p:nvPicPr>
          <p:cNvPr id="4" name="Picture 3">
            <a:extLst>
              <a:ext uri="{FF2B5EF4-FFF2-40B4-BE49-F238E27FC236}">
                <a16:creationId xmlns:a16="http://schemas.microsoft.com/office/drawing/2014/main" id="{ED70A6E6-8B18-4B1E-922F-15C5B9BBC40A}"/>
              </a:ext>
            </a:extLst>
          </p:cNvPr>
          <p:cNvPicPr>
            <a:picLocks noChangeAspect="1"/>
          </p:cNvPicPr>
          <p:nvPr/>
        </p:nvPicPr>
        <p:blipFill>
          <a:blip r:embed="rId4"/>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340631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Tactics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Sprinklers</a:t>
            </a:r>
          </a:p>
          <a:p>
            <a:endParaRPr lang="en-CA" dirty="0"/>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6829BC04-C325-4850-ABD2-65DF0022042A}"/>
              </a:ext>
            </a:extLst>
          </p:cNvPr>
          <p:cNvPicPr>
            <a:picLocks noChangeAspect="1"/>
          </p:cNvPicPr>
          <p:nvPr/>
        </p:nvPicPr>
        <p:blipFill>
          <a:blip r:embed="rId3"/>
          <a:stretch>
            <a:fillRect/>
          </a:stretch>
        </p:blipFill>
        <p:spPr>
          <a:xfrm>
            <a:off x="435230" y="2157373"/>
            <a:ext cx="3393764" cy="1900508"/>
          </a:xfrm>
          <a:prstGeom prst="rect">
            <a:avLst/>
          </a:prstGeom>
        </p:spPr>
      </p:pic>
      <p:sp>
        <p:nvSpPr>
          <p:cNvPr id="7" name="AutoShape 4" descr="Image result for firebozz sprinkler">
            <a:extLst>
              <a:ext uri="{FF2B5EF4-FFF2-40B4-BE49-F238E27FC236}">
                <a16:creationId xmlns:a16="http://schemas.microsoft.com/office/drawing/2014/main" id="{DDBD7A27-F3D2-42EE-9E0B-8FF959C33D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6" descr="Image result for firebozz sprinkler">
            <a:extLst>
              <a:ext uri="{FF2B5EF4-FFF2-40B4-BE49-F238E27FC236}">
                <a16:creationId xmlns:a16="http://schemas.microsoft.com/office/drawing/2014/main" id="{75AB744D-9254-483D-A475-6787C7242AC8}"/>
              </a:ext>
            </a:extLst>
          </p:cNvPr>
          <p:cNvSpPr>
            <a:spLocks noChangeAspect="1" noChangeArrowheads="1"/>
          </p:cNvSpPr>
          <p:nvPr/>
        </p:nvSpPr>
        <p:spPr bwMode="auto">
          <a:xfrm>
            <a:off x="4572000" y="3429000"/>
            <a:ext cx="2168624" cy="2168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32" name="Picture 8" descr="Image result for firebozz sprinkler">
            <a:extLst>
              <a:ext uri="{FF2B5EF4-FFF2-40B4-BE49-F238E27FC236}">
                <a16:creationId xmlns:a16="http://schemas.microsoft.com/office/drawing/2014/main" id="{36BDA2FF-82D1-4997-89CA-2C2522E57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124704"/>
            <a:ext cx="4608512" cy="260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01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Tactics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Gels and Retardants </a:t>
            </a:r>
          </a:p>
          <a:p>
            <a:endParaRPr lang="en-CA" dirty="0"/>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
        <p:nvSpPr>
          <p:cNvPr id="7" name="AutoShape 4" descr="Image result for firebozz sprinkler">
            <a:extLst>
              <a:ext uri="{FF2B5EF4-FFF2-40B4-BE49-F238E27FC236}">
                <a16:creationId xmlns:a16="http://schemas.microsoft.com/office/drawing/2014/main" id="{DDBD7A27-F3D2-42EE-9E0B-8FF959C33D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6" descr="Image result for firebozz sprinkler">
            <a:extLst>
              <a:ext uri="{FF2B5EF4-FFF2-40B4-BE49-F238E27FC236}">
                <a16:creationId xmlns:a16="http://schemas.microsoft.com/office/drawing/2014/main" id="{75AB744D-9254-483D-A475-6787C7242AC8}"/>
              </a:ext>
            </a:extLst>
          </p:cNvPr>
          <p:cNvSpPr>
            <a:spLocks noChangeAspect="1" noChangeArrowheads="1"/>
          </p:cNvSpPr>
          <p:nvPr/>
        </p:nvSpPr>
        <p:spPr bwMode="auto">
          <a:xfrm>
            <a:off x="4572000" y="3429000"/>
            <a:ext cx="2168624" cy="2168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a:extLst>
              <a:ext uri="{FF2B5EF4-FFF2-40B4-BE49-F238E27FC236}">
                <a16:creationId xmlns:a16="http://schemas.microsoft.com/office/drawing/2014/main" id="{EDEDF571-57B1-406C-9BBB-D9FD6ED9C04D}"/>
              </a:ext>
            </a:extLst>
          </p:cNvPr>
          <p:cNvPicPr>
            <a:picLocks noChangeAspect="1"/>
          </p:cNvPicPr>
          <p:nvPr/>
        </p:nvPicPr>
        <p:blipFill>
          <a:blip r:embed="rId3"/>
          <a:stretch>
            <a:fillRect/>
          </a:stretch>
        </p:blipFill>
        <p:spPr>
          <a:xfrm>
            <a:off x="2016800" y="2413918"/>
            <a:ext cx="6099016" cy="3535362"/>
          </a:xfrm>
          <a:prstGeom prst="rect">
            <a:avLst/>
          </a:prstGeom>
        </p:spPr>
      </p:pic>
    </p:spTree>
    <p:extLst>
      <p:ext uri="{BB962C8B-B14F-4D97-AF65-F5344CB8AC3E}">
        <p14:creationId xmlns:p14="http://schemas.microsoft.com/office/powerpoint/2010/main" val="2690125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Breaks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
        <p:nvSpPr>
          <p:cNvPr id="5" name="AutoShape 2" descr="Image result for fire break">
            <a:extLst>
              <a:ext uri="{FF2B5EF4-FFF2-40B4-BE49-F238E27FC236}">
                <a16:creationId xmlns:a16="http://schemas.microsoft.com/office/drawing/2014/main" id="{AF001692-AD76-496F-A8B1-DD2EF63DC02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52" name="Picture 4" descr="Image result for fire break">
            <a:extLst>
              <a:ext uri="{FF2B5EF4-FFF2-40B4-BE49-F238E27FC236}">
                <a16:creationId xmlns:a16="http://schemas.microsoft.com/office/drawing/2014/main" id="{5BBABFC9-16D3-4D8C-8074-1B2230DA7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46" y="1547742"/>
            <a:ext cx="6729122" cy="418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298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Response</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475656" y="1516683"/>
            <a:ext cx="5039963" cy="3555168"/>
          </a:xfrm>
        </p:spPr>
        <p:txBody>
          <a:bodyPr/>
          <a:lstStyle/>
          <a:p>
            <a:r>
              <a:rPr lang="en-CA" dirty="0"/>
              <a:t>Fire Fighting Contractors</a:t>
            </a:r>
          </a:p>
          <a:p>
            <a:endParaRPr lang="en-CA" dirty="0"/>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3074" name="Picture 2" descr="http://nebula.wsimg.com/4072f3c7c6d495f830cc1257b2042c07?AccessKeyId=E75AEF3F8D8147671167&amp;disposition=0&amp;alloworigin=1">
            <a:extLst>
              <a:ext uri="{FF2B5EF4-FFF2-40B4-BE49-F238E27FC236}">
                <a16:creationId xmlns:a16="http://schemas.microsoft.com/office/drawing/2014/main" id="{E9A426FF-3976-4CBE-A114-BD515318C4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2" t="3097" r="15025" b="3634"/>
          <a:stretch/>
        </p:blipFill>
        <p:spPr bwMode="auto">
          <a:xfrm>
            <a:off x="1826717" y="2087047"/>
            <a:ext cx="3384376" cy="46085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BB7072-1578-4607-AAB7-2F148D8CEC6D}"/>
              </a:ext>
            </a:extLst>
          </p:cNvPr>
          <p:cNvPicPr>
            <a:picLocks noChangeAspect="1"/>
          </p:cNvPicPr>
          <p:nvPr/>
        </p:nvPicPr>
        <p:blipFill>
          <a:blip r:embed="rId4"/>
          <a:stretch>
            <a:fillRect/>
          </a:stretch>
        </p:blipFill>
        <p:spPr>
          <a:xfrm>
            <a:off x="5235957" y="2067308"/>
            <a:ext cx="3461504" cy="4615339"/>
          </a:xfrm>
          <a:prstGeom prst="rect">
            <a:avLst/>
          </a:prstGeom>
        </p:spPr>
      </p:pic>
    </p:spTree>
    <p:extLst>
      <p:ext uri="{BB962C8B-B14F-4D97-AF65-F5344CB8AC3E}">
        <p14:creationId xmlns:p14="http://schemas.microsoft.com/office/powerpoint/2010/main" val="2905306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B91D-24F3-45B2-987B-8C5BF3AA31E4}"/>
              </a:ext>
            </a:extLst>
          </p:cNvPr>
          <p:cNvSpPr>
            <a:spLocks noGrp="1"/>
          </p:cNvSpPr>
          <p:nvPr>
            <p:ph type="title"/>
          </p:nvPr>
        </p:nvSpPr>
        <p:spPr/>
        <p:txBody>
          <a:bodyPr/>
          <a:lstStyle/>
          <a:p>
            <a:r>
              <a:rPr lang="en-CA" dirty="0"/>
              <a:t>Safeguard Water Curtain</a:t>
            </a:r>
          </a:p>
        </p:txBody>
      </p:sp>
      <p:sp>
        <p:nvSpPr>
          <p:cNvPr id="3" name="Content Placeholder 2">
            <a:extLst>
              <a:ext uri="{FF2B5EF4-FFF2-40B4-BE49-F238E27FC236}">
                <a16:creationId xmlns:a16="http://schemas.microsoft.com/office/drawing/2014/main" id="{21AA06E6-0CC0-4330-9738-C694CC35012D}"/>
              </a:ext>
            </a:extLst>
          </p:cNvPr>
          <p:cNvSpPr>
            <a:spLocks noGrp="1"/>
          </p:cNvSpPr>
          <p:nvPr>
            <p:ph idx="1"/>
          </p:nvPr>
        </p:nvSpPr>
        <p:spPr/>
        <p:txBody>
          <a:bodyPr/>
          <a:lstStyle/>
          <a:p>
            <a:r>
              <a:rPr lang="en-CA" dirty="0">
                <a:hlinkClick r:id="rId2"/>
              </a:rPr>
              <a:t>https://www.facebook.com/697474123761081/videos/831214423720383/</a:t>
            </a:r>
            <a:r>
              <a:rPr lang="en-CA" dirty="0"/>
              <a:t> </a:t>
            </a:r>
          </a:p>
          <a:p>
            <a:endParaRPr lang="en-CA" dirty="0"/>
          </a:p>
        </p:txBody>
      </p:sp>
    </p:spTree>
    <p:extLst>
      <p:ext uri="{BB962C8B-B14F-4D97-AF65-F5344CB8AC3E}">
        <p14:creationId xmlns:p14="http://schemas.microsoft.com/office/powerpoint/2010/main" val="8283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Arctic Fire Safety</a:t>
            </a:r>
            <a:br>
              <a:rPr lang="en-CA" dirty="0"/>
            </a:br>
            <a:r>
              <a:rPr lang="en-CA" sz="4000" dirty="0">
                <a:latin typeface="Edwardian Script ITC" panose="030303020407070D0804" pitchFamily="66" charset="0"/>
              </a:rPr>
              <a:t>“why wait for 911?”</a:t>
            </a:r>
            <a:endParaRPr lang="en-CA" dirty="0">
              <a:latin typeface="Edwardian Script ITC" panose="030303020407070D0804" pitchFamily="66" charset="0"/>
            </a:endParaRP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3"/>
          <a:stretch>
            <a:fillRect/>
          </a:stretch>
        </p:blipFill>
        <p:spPr>
          <a:xfrm>
            <a:off x="179512" y="144534"/>
            <a:ext cx="1694835" cy="1713124"/>
          </a:xfrm>
          <a:prstGeom prst="rect">
            <a:avLst/>
          </a:prstGeom>
        </p:spPr>
      </p:pic>
      <p:pic>
        <p:nvPicPr>
          <p:cNvPr id="7" name="Picture 6" descr="A fire truck parked in a parking lot&#10;&#10;Description generated with high confidence">
            <a:extLst>
              <a:ext uri="{FF2B5EF4-FFF2-40B4-BE49-F238E27FC236}">
                <a16:creationId xmlns:a16="http://schemas.microsoft.com/office/drawing/2014/main" id="{9EAF95FB-15D3-415A-A943-C348252CD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5564" y="1417638"/>
            <a:ext cx="3383421" cy="2538282"/>
          </a:xfrm>
          <a:prstGeom prst="rect">
            <a:avLst/>
          </a:prstGeom>
        </p:spPr>
      </p:pic>
      <p:pic>
        <p:nvPicPr>
          <p:cNvPr id="10" name="Picture 9">
            <a:extLst>
              <a:ext uri="{FF2B5EF4-FFF2-40B4-BE49-F238E27FC236}">
                <a16:creationId xmlns:a16="http://schemas.microsoft.com/office/drawing/2014/main" id="{C5D98001-1226-4C9B-8C93-EC74DF84FE98}"/>
              </a:ext>
            </a:extLst>
          </p:cNvPr>
          <p:cNvPicPr>
            <a:picLocks noChangeAspect="1"/>
          </p:cNvPicPr>
          <p:nvPr/>
        </p:nvPicPr>
        <p:blipFill>
          <a:blip r:embed="rId5"/>
          <a:stretch>
            <a:fillRect/>
          </a:stretch>
        </p:blipFill>
        <p:spPr>
          <a:xfrm>
            <a:off x="5185564" y="3955920"/>
            <a:ext cx="3384376" cy="2538282"/>
          </a:xfrm>
          <a:prstGeom prst="rect">
            <a:avLst/>
          </a:prstGeom>
        </p:spPr>
      </p:pic>
      <p:pic>
        <p:nvPicPr>
          <p:cNvPr id="11" name="Picture 10">
            <a:extLst>
              <a:ext uri="{FF2B5EF4-FFF2-40B4-BE49-F238E27FC236}">
                <a16:creationId xmlns:a16="http://schemas.microsoft.com/office/drawing/2014/main" id="{24A9B4DC-5792-48D0-B82B-1952C7934FF4}"/>
              </a:ext>
            </a:extLst>
          </p:cNvPr>
          <p:cNvPicPr>
            <a:picLocks noChangeAspect="1"/>
          </p:cNvPicPr>
          <p:nvPr/>
        </p:nvPicPr>
        <p:blipFill>
          <a:blip r:embed="rId6"/>
          <a:stretch>
            <a:fillRect/>
          </a:stretch>
        </p:blipFill>
        <p:spPr>
          <a:xfrm>
            <a:off x="1760080" y="1417638"/>
            <a:ext cx="3384376" cy="2538282"/>
          </a:xfrm>
          <a:prstGeom prst="rect">
            <a:avLst/>
          </a:prstGeom>
        </p:spPr>
      </p:pic>
      <p:pic>
        <p:nvPicPr>
          <p:cNvPr id="12" name="Picture 11">
            <a:extLst>
              <a:ext uri="{FF2B5EF4-FFF2-40B4-BE49-F238E27FC236}">
                <a16:creationId xmlns:a16="http://schemas.microsoft.com/office/drawing/2014/main" id="{A40CEE8C-2B1B-43E2-9B8D-BB10C6E7A088}"/>
              </a:ext>
            </a:extLst>
          </p:cNvPr>
          <p:cNvPicPr>
            <a:picLocks noChangeAspect="1"/>
          </p:cNvPicPr>
          <p:nvPr/>
        </p:nvPicPr>
        <p:blipFill rotWithShape="1">
          <a:blip r:embed="rId7"/>
          <a:srcRect l="8932" t="22467" r="9906" b="11218"/>
          <a:stretch/>
        </p:blipFill>
        <p:spPr>
          <a:xfrm>
            <a:off x="1455102" y="3996803"/>
            <a:ext cx="3689354" cy="2204233"/>
          </a:xfrm>
          <a:prstGeom prst="rect">
            <a:avLst/>
          </a:prstGeom>
        </p:spPr>
      </p:pic>
    </p:spTree>
    <p:extLst>
      <p:ext uri="{BB962C8B-B14F-4D97-AF65-F5344CB8AC3E}">
        <p14:creationId xmlns:p14="http://schemas.microsoft.com/office/powerpoint/2010/main" val="55755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BRANDS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Can carry enough energy to cause spot fires 6 km ahead of the fire</a:t>
            </a:r>
          </a:p>
          <a:p>
            <a:r>
              <a:rPr lang="en-CA" dirty="0"/>
              <a:t>Caused 85% of home losses in Fort McMurray</a:t>
            </a:r>
          </a:p>
          <a:p>
            <a:pPr marL="0" indent="0">
              <a:buNone/>
            </a:pPr>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6" name="Picture 5">
            <a:extLst>
              <a:ext uri="{FF2B5EF4-FFF2-40B4-BE49-F238E27FC236}">
                <a16:creationId xmlns:a16="http://schemas.microsoft.com/office/drawing/2014/main" id="{1FA8D06D-C9CB-4C6D-B350-7FE626BAA402}"/>
              </a:ext>
            </a:extLst>
          </p:cNvPr>
          <p:cNvPicPr>
            <a:picLocks noChangeAspect="1"/>
          </p:cNvPicPr>
          <p:nvPr/>
        </p:nvPicPr>
        <p:blipFill>
          <a:blip r:embed="rId3"/>
          <a:stretch>
            <a:fillRect/>
          </a:stretch>
        </p:blipFill>
        <p:spPr>
          <a:xfrm>
            <a:off x="2411760" y="3758371"/>
            <a:ext cx="5256833" cy="2955095"/>
          </a:xfrm>
          <a:prstGeom prst="rect">
            <a:avLst/>
          </a:prstGeom>
        </p:spPr>
      </p:pic>
    </p:spTree>
    <p:extLst>
      <p:ext uri="{BB962C8B-B14F-4D97-AF65-F5344CB8AC3E}">
        <p14:creationId xmlns:p14="http://schemas.microsoft.com/office/powerpoint/2010/main" val="3622867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835150" y="274638"/>
            <a:ext cx="6851650" cy="1143000"/>
          </a:xfrm>
        </p:spPr>
        <p:txBody>
          <a:bodyPr/>
          <a:lstStyle/>
          <a:p>
            <a:pPr eaLnBrk="1" hangingPunct="1"/>
            <a:r>
              <a:rPr lang="en-CA" altLang="en-US" dirty="0"/>
              <a:t>Wildfire Risk</a:t>
            </a:r>
          </a:p>
        </p:txBody>
      </p:sp>
      <p:sp>
        <p:nvSpPr>
          <p:cNvPr id="4099" name="Content Placeholder 2"/>
          <p:cNvSpPr>
            <a:spLocks noGrp="1"/>
          </p:cNvSpPr>
          <p:nvPr>
            <p:ph idx="1"/>
          </p:nvPr>
        </p:nvSpPr>
        <p:spPr>
          <a:xfrm>
            <a:off x="1835150" y="1600200"/>
            <a:ext cx="4032994" cy="4525963"/>
          </a:xfrm>
        </p:spPr>
        <p:txBody>
          <a:bodyPr/>
          <a:lstStyle/>
          <a:p>
            <a:pPr eaLnBrk="1" hangingPunct="1"/>
            <a:r>
              <a:rPr lang="en-CA" altLang="en-US" sz="2800" dirty="0"/>
              <a:t>2015-2017 have been devastating wildfire years for Western Canada</a:t>
            </a:r>
          </a:p>
          <a:p>
            <a:pPr eaLnBrk="1" hangingPunct="1"/>
            <a:r>
              <a:rPr lang="en-CA" altLang="en-US" sz="2800" dirty="0"/>
              <a:t>Large Scale Evacuations</a:t>
            </a:r>
          </a:p>
          <a:p>
            <a:pPr eaLnBrk="1" hangingPunct="1"/>
            <a:r>
              <a:rPr lang="en-CA" altLang="en-US" sz="2800" dirty="0"/>
              <a:t>Largest $ natural disaster in Canada was due to wildfire</a:t>
            </a:r>
          </a:p>
          <a:p>
            <a:pPr eaLnBrk="1" hangingPunct="1"/>
            <a:endParaRPr lang="en-CA" altLang="en-US" sz="2800" dirty="0"/>
          </a:p>
        </p:txBody>
      </p:sp>
      <p:pic>
        <p:nvPicPr>
          <p:cNvPr id="4" name="Picture 3"/>
          <p:cNvPicPr>
            <a:picLocks noChangeAspect="1"/>
          </p:cNvPicPr>
          <p:nvPr/>
        </p:nvPicPr>
        <p:blipFill>
          <a:blip r:embed="rId2"/>
          <a:stretch>
            <a:fillRect/>
          </a:stretch>
        </p:blipFill>
        <p:spPr>
          <a:xfrm>
            <a:off x="107504" y="44624"/>
            <a:ext cx="1696335" cy="1708302"/>
          </a:xfrm>
          <a:prstGeom prst="rect">
            <a:avLst/>
          </a:prstGeom>
        </p:spPr>
      </p:pic>
      <p:pic>
        <p:nvPicPr>
          <p:cNvPr id="2" name="Picture 1"/>
          <p:cNvPicPr>
            <a:picLocks noChangeAspect="1"/>
          </p:cNvPicPr>
          <p:nvPr/>
        </p:nvPicPr>
        <p:blipFill>
          <a:blip r:embed="rId3"/>
          <a:stretch>
            <a:fillRect/>
          </a:stretch>
        </p:blipFill>
        <p:spPr>
          <a:xfrm>
            <a:off x="5724128" y="2420888"/>
            <a:ext cx="3335923" cy="247860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5B6-B01C-4341-8F25-3571814DE64E}"/>
              </a:ext>
            </a:extLst>
          </p:cNvPr>
          <p:cNvSpPr>
            <a:spLocks noGrp="1"/>
          </p:cNvSpPr>
          <p:nvPr>
            <p:ph type="title"/>
          </p:nvPr>
        </p:nvSpPr>
        <p:spPr>
          <a:xfrm>
            <a:off x="1803838" y="274638"/>
            <a:ext cx="6882961" cy="1143000"/>
          </a:xfrm>
        </p:spPr>
        <p:txBody>
          <a:bodyPr/>
          <a:lstStyle/>
          <a:p>
            <a:r>
              <a:rPr lang="en-CA" dirty="0"/>
              <a:t>Wildfire Risk</a:t>
            </a:r>
          </a:p>
        </p:txBody>
      </p:sp>
      <p:sp>
        <p:nvSpPr>
          <p:cNvPr id="3" name="Content Placeholder 2">
            <a:extLst>
              <a:ext uri="{FF2B5EF4-FFF2-40B4-BE49-F238E27FC236}">
                <a16:creationId xmlns:a16="http://schemas.microsoft.com/office/drawing/2014/main" id="{8E1EF571-EC9B-4216-9E10-9AA2A76311B9}"/>
              </a:ext>
            </a:extLst>
          </p:cNvPr>
          <p:cNvSpPr>
            <a:spLocks noGrp="1"/>
          </p:cNvSpPr>
          <p:nvPr>
            <p:ph idx="1"/>
          </p:nvPr>
        </p:nvSpPr>
        <p:spPr>
          <a:xfrm>
            <a:off x="1547664" y="1600200"/>
            <a:ext cx="7139136" cy="5069160"/>
          </a:xfrm>
        </p:spPr>
        <p:txBody>
          <a:bodyPr/>
          <a:lstStyle/>
          <a:p>
            <a:pPr marL="0" indent="0">
              <a:buNone/>
            </a:pPr>
            <a:r>
              <a:rPr lang="en-CA" dirty="0"/>
              <a:t>Recent large scale evacuations</a:t>
            </a:r>
          </a:p>
          <a:p>
            <a:r>
              <a:rPr lang="en-CA" dirty="0"/>
              <a:t>Fort McMurray</a:t>
            </a:r>
          </a:p>
          <a:p>
            <a:r>
              <a:rPr lang="en-CA" dirty="0"/>
              <a:t>Williams Lake and interior of BC</a:t>
            </a:r>
          </a:p>
          <a:p>
            <a:r>
              <a:rPr lang="en-CA" dirty="0" err="1"/>
              <a:t>LaRonge</a:t>
            </a:r>
            <a:r>
              <a:rPr lang="en-CA" dirty="0"/>
              <a:t> </a:t>
            </a:r>
          </a:p>
          <a:p>
            <a:r>
              <a:rPr lang="en-CA" dirty="0" err="1"/>
              <a:t>Waterton</a:t>
            </a:r>
            <a:endParaRPr lang="en-CA" dirty="0"/>
          </a:p>
        </p:txBody>
      </p:sp>
      <p:pic>
        <p:nvPicPr>
          <p:cNvPr id="4" name="Picture 3">
            <a:extLst>
              <a:ext uri="{FF2B5EF4-FFF2-40B4-BE49-F238E27FC236}">
                <a16:creationId xmlns:a16="http://schemas.microsoft.com/office/drawing/2014/main" id="{5B542B3D-9837-4C9B-ACDE-D6D42AE80DE6}"/>
              </a:ext>
            </a:extLst>
          </p:cNvPr>
          <p:cNvPicPr>
            <a:picLocks noChangeAspect="1"/>
          </p:cNvPicPr>
          <p:nvPr/>
        </p:nvPicPr>
        <p:blipFill>
          <a:blip r:embed="rId2"/>
          <a:stretch>
            <a:fillRect/>
          </a:stretch>
        </p:blipFill>
        <p:spPr>
          <a:xfrm>
            <a:off x="107504" y="44624"/>
            <a:ext cx="1696335" cy="1708302"/>
          </a:xfrm>
          <a:prstGeom prst="rect">
            <a:avLst/>
          </a:prstGeom>
        </p:spPr>
      </p:pic>
    </p:spTree>
    <p:extLst>
      <p:ext uri="{BB962C8B-B14F-4D97-AF65-F5344CB8AC3E}">
        <p14:creationId xmlns:p14="http://schemas.microsoft.com/office/powerpoint/2010/main" val="298920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5B6-B01C-4341-8F25-3571814DE64E}"/>
              </a:ext>
            </a:extLst>
          </p:cNvPr>
          <p:cNvSpPr>
            <a:spLocks noGrp="1"/>
          </p:cNvSpPr>
          <p:nvPr>
            <p:ph type="title"/>
          </p:nvPr>
        </p:nvSpPr>
        <p:spPr>
          <a:xfrm>
            <a:off x="1803838" y="274638"/>
            <a:ext cx="6882961" cy="1143000"/>
          </a:xfrm>
        </p:spPr>
        <p:txBody>
          <a:bodyPr/>
          <a:lstStyle/>
          <a:p>
            <a:r>
              <a:rPr lang="en-CA" dirty="0"/>
              <a:t>Wildfire Risk</a:t>
            </a:r>
          </a:p>
        </p:txBody>
      </p:sp>
      <p:sp>
        <p:nvSpPr>
          <p:cNvPr id="3" name="Content Placeholder 2">
            <a:extLst>
              <a:ext uri="{FF2B5EF4-FFF2-40B4-BE49-F238E27FC236}">
                <a16:creationId xmlns:a16="http://schemas.microsoft.com/office/drawing/2014/main" id="{8E1EF571-EC9B-4216-9E10-9AA2A76311B9}"/>
              </a:ext>
            </a:extLst>
          </p:cNvPr>
          <p:cNvSpPr>
            <a:spLocks noGrp="1"/>
          </p:cNvSpPr>
          <p:nvPr>
            <p:ph idx="1"/>
          </p:nvPr>
        </p:nvSpPr>
        <p:spPr>
          <a:xfrm>
            <a:off x="1547664" y="1600200"/>
            <a:ext cx="7139136" cy="5069160"/>
          </a:xfrm>
        </p:spPr>
        <p:txBody>
          <a:bodyPr/>
          <a:lstStyle/>
          <a:p>
            <a:pPr marL="0" indent="0">
              <a:buNone/>
            </a:pPr>
            <a:r>
              <a:rPr lang="en-CA" sz="2400" dirty="0"/>
              <a:t>1980-2014 Source: Natural Resources Canada</a:t>
            </a:r>
          </a:p>
          <a:p>
            <a:pPr marL="0" indent="0">
              <a:buNone/>
            </a:pPr>
            <a:endParaRPr lang="en-CA" dirty="0"/>
          </a:p>
        </p:txBody>
      </p:sp>
      <p:pic>
        <p:nvPicPr>
          <p:cNvPr id="4" name="Picture 3">
            <a:extLst>
              <a:ext uri="{FF2B5EF4-FFF2-40B4-BE49-F238E27FC236}">
                <a16:creationId xmlns:a16="http://schemas.microsoft.com/office/drawing/2014/main" id="{5B542B3D-9837-4C9B-ACDE-D6D42AE80DE6}"/>
              </a:ext>
            </a:extLst>
          </p:cNvPr>
          <p:cNvPicPr>
            <a:picLocks noChangeAspect="1"/>
          </p:cNvPicPr>
          <p:nvPr/>
        </p:nvPicPr>
        <p:blipFill>
          <a:blip r:embed="rId2"/>
          <a:stretch>
            <a:fillRect/>
          </a:stretch>
        </p:blipFill>
        <p:spPr>
          <a:xfrm>
            <a:off x="107504" y="44624"/>
            <a:ext cx="1696335" cy="1708302"/>
          </a:xfrm>
          <a:prstGeom prst="rect">
            <a:avLst/>
          </a:prstGeom>
        </p:spPr>
      </p:pic>
      <p:sp>
        <p:nvSpPr>
          <p:cNvPr id="5" name="AutoShape 2" descr="http://www.nrcan.gc.ca/sites/www.nrcan.gc.ca/files/forest/Fire-evacuations-prov-terr-Canada_b_600.gif">
            <a:extLst>
              <a:ext uri="{FF2B5EF4-FFF2-40B4-BE49-F238E27FC236}">
                <a16:creationId xmlns:a16="http://schemas.microsoft.com/office/drawing/2014/main" id="{1023E83A-BB43-4B95-831A-37489FEFE7E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8" name="Picture 4" descr="http://www.nrcan.gc.ca/sites/www.nrcan.gc.ca/files/forest/Fire-evacuations-prov-terr-Canada_b_600.gif">
            <a:extLst>
              <a:ext uri="{FF2B5EF4-FFF2-40B4-BE49-F238E27FC236}">
                <a16:creationId xmlns:a16="http://schemas.microsoft.com/office/drawing/2014/main" id="{5D2C208A-F9B2-44F3-BE41-E3DE9D0B5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818" y="2204864"/>
            <a:ext cx="5715000"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62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5B6-B01C-4341-8F25-3571814DE64E}"/>
              </a:ext>
            </a:extLst>
          </p:cNvPr>
          <p:cNvSpPr>
            <a:spLocks noGrp="1"/>
          </p:cNvSpPr>
          <p:nvPr>
            <p:ph type="title"/>
          </p:nvPr>
        </p:nvSpPr>
        <p:spPr>
          <a:xfrm>
            <a:off x="1803838" y="274638"/>
            <a:ext cx="6882961" cy="1143000"/>
          </a:xfrm>
        </p:spPr>
        <p:txBody>
          <a:bodyPr/>
          <a:lstStyle/>
          <a:p>
            <a:r>
              <a:rPr lang="en-CA" dirty="0"/>
              <a:t>Wildfire Risk</a:t>
            </a:r>
          </a:p>
        </p:txBody>
      </p:sp>
      <p:sp>
        <p:nvSpPr>
          <p:cNvPr id="3" name="Content Placeholder 2">
            <a:extLst>
              <a:ext uri="{FF2B5EF4-FFF2-40B4-BE49-F238E27FC236}">
                <a16:creationId xmlns:a16="http://schemas.microsoft.com/office/drawing/2014/main" id="{8E1EF571-EC9B-4216-9E10-9AA2A76311B9}"/>
              </a:ext>
            </a:extLst>
          </p:cNvPr>
          <p:cNvSpPr>
            <a:spLocks noGrp="1"/>
          </p:cNvSpPr>
          <p:nvPr>
            <p:ph idx="1"/>
          </p:nvPr>
        </p:nvSpPr>
        <p:spPr>
          <a:xfrm>
            <a:off x="1547663" y="1683212"/>
            <a:ext cx="7139136" cy="3240360"/>
          </a:xfrm>
        </p:spPr>
        <p:txBody>
          <a:bodyPr/>
          <a:lstStyle/>
          <a:p>
            <a:pPr marL="0" indent="0">
              <a:buNone/>
            </a:pPr>
            <a:r>
              <a:rPr lang="en-CA" sz="2000" dirty="0"/>
              <a:t>Annual number of evacuees (in thousands) as a result of wildland fires in Canada for the period 1980–2014 </a:t>
            </a:r>
          </a:p>
          <a:p>
            <a:pPr marL="0" indent="0">
              <a:buNone/>
            </a:pPr>
            <a:r>
              <a:rPr lang="en-CA" sz="2000" dirty="0"/>
              <a:t>Source: Natural Resources Canada</a:t>
            </a:r>
          </a:p>
          <a:p>
            <a:pPr marL="0" indent="0">
              <a:buNone/>
            </a:pPr>
            <a:endParaRPr lang="en-CA" sz="2000" dirty="0"/>
          </a:p>
          <a:p>
            <a:pPr marL="0" indent="0">
              <a:buNone/>
            </a:pPr>
            <a:endParaRPr lang="en-CA" dirty="0"/>
          </a:p>
        </p:txBody>
      </p:sp>
      <p:pic>
        <p:nvPicPr>
          <p:cNvPr id="4" name="Picture 3">
            <a:extLst>
              <a:ext uri="{FF2B5EF4-FFF2-40B4-BE49-F238E27FC236}">
                <a16:creationId xmlns:a16="http://schemas.microsoft.com/office/drawing/2014/main" id="{5B542B3D-9837-4C9B-ACDE-D6D42AE80DE6}"/>
              </a:ext>
            </a:extLst>
          </p:cNvPr>
          <p:cNvPicPr>
            <a:picLocks noChangeAspect="1"/>
          </p:cNvPicPr>
          <p:nvPr/>
        </p:nvPicPr>
        <p:blipFill>
          <a:blip r:embed="rId2"/>
          <a:stretch>
            <a:fillRect/>
          </a:stretch>
        </p:blipFill>
        <p:spPr>
          <a:xfrm>
            <a:off x="107504" y="44624"/>
            <a:ext cx="1696335" cy="1708302"/>
          </a:xfrm>
          <a:prstGeom prst="rect">
            <a:avLst/>
          </a:prstGeom>
        </p:spPr>
      </p:pic>
      <p:pic>
        <p:nvPicPr>
          <p:cNvPr id="2052" name="Picture 4" descr="http://www.nrcan.gc.ca/sites/www.nrcan.gc.ca/files/forest/Fire-evacuees-Canada_b_600.gif">
            <a:extLst>
              <a:ext uri="{FF2B5EF4-FFF2-40B4-BE49-F238E27FC236}">
                <a16:creationId xmlns:a16="http://schemas.microsoft.com/office/drawing/2014/main" id="{7AA1285C-7AD0-49CF-9875-7845E8280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364" y="2852936"/>
            <a:ext cx="5715000" cy="3638550"/>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7A7A6330-65DE-461D-80D6-DCBEE42FFFDE}"/>
              </a:ext>
            </a:extLst>
          </p:cNvPr>
          <p:cNvSpPr/>
          <p:nvPr/>
        </p:nvSpPr>
        <p:spPr>
          <a:xfrm>
            <a:off x="7867849" y="2484098"/>
            <a:ext cx="360040" cy="2880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tar: 5 Points 7">
            <a:extLst>
              <a:ext uri="{FF2B5EF4-FFF2-40B4-BE49-F238E27FC236}">
                <a16:creationId xmlns:a16="http://schemas.microsoft.com/office/drawing/2014/main" id="{107B3E60-7F4F-48C1-815B-6649F690F57B}"/>
              </a:ext>
            </a:extLst>
          </p:cNvPr>
          <p:cNvSpPr/>
          <p:nvPr/>
        </p:nvSpPr>
        <p:spPr>
          <a:xfrm>
            <a:off x="8090743" y="2871344"/>
            <a:ext cx="360040" cy="2880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A8E6CCB2-68A3-4017-8501-7571C0570C1A}"/>
              </a:ext>
            </a:extLst>
          </p:cNvPr>
          <p:cNvSpPr txBox="1"/>
          <p:nvPr/>
        </p:nvSpPr>
        <p:spPr>
          <a:xfrm>
            <a:off x="7848365" y="2276872"/>
            <a:ext cx="838434" cy="369332"/>
          </a:xfrm>
          <a:prstGeom prst="rect">
            <a:avLst/>
          </a:prstGeom>
          <a:noFill/>
        </p:spPr>
        <p:txBody>
          <a:bodyPr wrap="square" rtlCol="0">
            <a:spAutoFit/>
          </a:bodyPr>
          <a:lstStyle/>
          <a:p>
            <a:r>
              <a:rPr lang="en-CA" dirty="0"/>
              <a:t>80000</a:t>
            </a:r>
          </a:p>
        </p:txBody>
      </p:sp>
      <p:sp>
        <p:nvSpPr>
          <p:cNvPr id="10" name="TextBox 9">
            <a:extLst>
              <a:ext uri="{FF2B5EF4-FFF2-40B4-BE49-F238E27FC236}">
                <a16:creationId xmlns:a16="http://schemas.microsoft.com/office/drawing/2014/main" id="{990C6D38-8B83-404A-91D8-076FCA1E77DF}"/>
              </a:ext>
            </a:extLst>
          </p:cNvPr>
          <p:cNvSpPr txBox="1"/>
          <p:nvPr/>
        </p:nvSpPr>
        <p:spPr>
          <a:xfrm>
            <a:off x="8231786" y="2659882"/>
            <a:ext cx="838434" cy="369332"/>
          </a:xfrm>
          <a:prstGeom prst="rect">
            <a:avLst/>
          </a:prstGeom>
          <a:noFill/>
        </p:spPr>
        <p:txBody>
          <a:bodyPr wrap="square" rtlCol="0">
            <a:spAutoFit/>
          </a:bodyPr>
          <a:lstStyle/>
          <a:p>
            <a:r>
              <a:rPr lang="en-CA" dirty="0"/>
              <a:t>60000</a:t>
            </a:r>
          </a:p>
        </p:txBody>
      </p:sp>
    </p:spTree>
    <p:extLst>
      <p:ext uri="{BB962C8B-B14F-4D97-AF65-F5344CB8AC3E}">
        <p14:creationId xmlns:p14="http://schemas.microsoft.com/office/powerpoint/2010/main" val="1073858316"/>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34941</TotalTime>
  <Words>1128</Words>
  <Application>Microsoft Office PowerPoint</Application>
  <PresentationFormat>On-screen Show (4:3)</PresentationFormat>
  <Paragraphs>143</Paragraphs>
  <Slides>45</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Edwardian Script ITC</vt:lpstr>
      <vt:lpstr>Diseño predeterminado</vt:lpstr>
      <vt:lpstr>Wildfires</vt:lpstr>
      <vt:lpstr>Introductions</vt:lpstr>
      <vt:lpstr>Objectives</vt:lpstr>
      <vt:lpstr>Radiant Heat vs. Fire Brands</vt:lpstr>
      <vt:lpstr>FIRE BRANDS</vt:lpstr>
      <vt:lpstr>Wildfire Risk</vt:lpstr>
      <vt:lpstr>Wildfire Risk</vt:lpstr>
      <vt:lpstr>Wildfire Risk</vt:lpstr>
      <vt:lpstr>Wildfire Risk</vt:lpstr>
      <vt:lpstr>Wildfire Risk</vt:lpstr>
      <vt:lpstr>Wildfire Risk</vt:lpstr>
      <vt:lpstr>Wildfire Risk</vt:lpstr>
      <vt:lpstr>Wildfire Laws</vt:lpstr>
      <vt:lpstr>Alberta Forest and Prairie Protection Act</vt:lpstr>
      <vt:lpstr>PowerPoint Presentation</vt:lpstr>
      <vt:lpstr>PowerPoint Presentation</vt:lpstr>
      <vt:lpstr>Fines and Liabilities</vt:lpstr>
      <vt:lpstr>Fire Fighting Equipment</vt:lpstr>
      <vt:lpstr>Fire Fighting Equipment</vt:lpstr>
      <vt:lpstr>Fire Fighting Equipment</vt:lpstr>
      <vt:lpstr>Fire Fighting</vt:lpstr>
      <vt:lpstr>Conscription for fire fighting </vt:lpstr>
      <vt:lpstr>Wildland Urban Interface</vt:lpstr>
      <vt:lpstr>Wildfire Risk</vt:lpstr>
      <vt:lpstr>Wildfire Risk</vt:lpstr>
      <vt:lpstr>Wildfire Risk</vt:lpstr>
      <vt:lpstr>Wildfire Hazard Identification Tool (WHIT) </vt:lpstr>
      <vt:lpstr>WHIT</vt:lpstr>
      <vt:lpstr>WHIT</vt:lpstr>
      <vt:lpstr>FireSmart</vt:lpstr>
      <vt:lpstr>FireSmart</vt:lpstr>
      <vt:lpstr>Components of the Wildland Urban Interface</vt:lpstr>
      <vt:lpstr>Likely Causes of Industrial Wildfires</vt:lpstr>
      <vt:lpstr>Likely Causes of Industrial Wildfires</vt:lpstr>
      <vt:lpstr>Industrial operations in or near forest protection area  </vt:lpstr>
      <vt:lpstr>Flare Pits and Tanks</vt:lpstr>
      <vt:lpstr>Pipelines</vt:lpstr>
      <vt:lpstr>Industrial Wildfire Control Plan</vt:lpstr>
      <vt:lpstr>Response</vt:lpstr>
      <vt:lpstr>Tactics</vt:lpstr>
      <vt:lpstr>Tactics</vt:lpstr>
      <vt:lpstr>Fire Breaks</vt:lpstr>
      <vt:lpstr>Response</vt:lpstr>
      <vt:lpstr>Safeguard Water Curtain</vt:lpstr>
      <vt:lpstr>Arctic Fire Safety “why wait for 911?”</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Kris Liivam</cp:lastModifiedBy>
  <cp:revision>696</cp:revision>
  <dcterms:created xsi:type="dcterms:W3CDTF">2010-05-23T14:28:12Z</dcterms:created>
  <dcterms:modified xsi:type="dcterms:W3CDTF">2018-07-03T21:35:06Z</dcterms:modified>
</cp:coreProperties>
</file>