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7" r:id="rId2"/>
    <p:sldId id="258" r:id="rId3"/>
    <p:sldId id="270" r:id="rId4"/>
    <p:sldId id="269" r:id="rId5"/>
    <p:sldId id="273" r:id="rId6"/>
    <p:sldId id="274" r:id="rId7"/>
    <p:sldId id="282" r:id="rId8"/>
    <p:sldId id="275" r:id="rId9"/>
    <p:sldId id="283" r:id="rId10"/>
    <p:sldId id="271" r:id="rId11"/>
    <p:sldId id="291" r:id="rId12"/>
    <p:sldId id="289" r:id="rId13"/>
    <p:sldId id="286" r:id="rId14"/>
    <p:sldId id="272" r:id="rId15"/>
    <p:sldId id="290" r:id="rId16"/>
    <p:sldId id="288" r:id="rId17"/>
    <p:sldId id="284"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7CE0789-770F-D44D-BB88-E2CF3F846CBB}">
          <p14:sldIdLst>
            <p14:sldId id="287"/>
            <p14:sldId id="258"/>
            <p14:sldId id="270"/>
            <p14:sldId id="269"/>
            <p14:sldId id="273"/>
            <p14:sldId id="274"/>
            <p14:sldId id="282"/>
            <p14:sldId id="275"/>
            <p14:sldId id="283"/>
            <p14:sldId id="271"/>
            <p14:sldId id="291"/>
            <p14:sldId id="289"/>
            <p14:sldId id="286"/>
            <p14:sldId id="272"/>
            <p14:sldId id="290"/>
            <p14:sldId id="288"/>
          </p14:sldIdLst>
        </p14:section>
        <p14:section name="Parking lot" id="{A67FDA76-79D6-0445-BAAC-D1485EC62654}">
          <p14:sldIdLst>
            <p14:sldId id="284"/>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86" autoAdjust="0"/>
    <p:restoredTop sz="85996"/>
  </p:normalViewPr>
  <p:slideViewPr>
    <p:cSldViewPr snapToGrid="0">
      <p:cViewPr varScale="1">
        <p:scale>
          <a:sx n="98" d="100"/>
          <a:sy n="98" d="100"/>
        </p:scale>
        <p:origin x="208" y="10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19399D-3AE5-6346-BB34-740E37F90C27}" type="datetimeFigureOut">
              <a:rPr lang="en-US" smtClean="0"/>
              <a:t>7/4/24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69861-FA4B-6C47-BA07-D843C6091D42}" type="slidenum">
              <a:rPr lang="en-US" smtClean="0"/>
              <a:t>‹#›</a:t>
            </a:fld>
            <a:endParaRPr lang="en-US"/>
          </a:p>
        </p:txBody>
      </p:sp>
    </p:spTree>
    <p:extLst>
      <p:ext uri="{BB962C8B-B14F-4D97-AF65-F5344CB8AC3E}">
        <p14:creationId xmlns:p14="http://schemas.microsoft.com/office/powerpoint/2010/main" val="3431959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parenting image here</a:t>
            </a:r>
          </a:p>
          <a:p>
            <a:endParaRPr lang="en-US" dirty="0"/>
          </a:p>
          <a:p>
            <a:r>
              <a:rPr lang="en-US" dirty="0"/>
              <a:t>Dave</a:t>
            </a:r>
          </a:p>
        </p:txBody>
      </p:sp>
      <p:sp>
        <p:nvSpPr>
          <p:cNvPr id="4" name="Slide Number Placeholder 3"/>
          <p:cNvSpPr>
            <a:spLocks noGrp="1"/>
          </p:cNvSpPr>
          <p:nvPr>
            <p:ph type="sldNum" sz="quarter" idx="5"/>
          </p:nvPr>
        </p:nvSpPr>
        <p:spPr/>
        <p:txBody>
          <a:bodyPr/>
          <a:lstStyle/>
          <a:p>
            <a:fld id="{25769861-FA4B-6C47-BA07-D843C6091D42}" type="slidenum">
              <a:rPr lang="en-US" smtClean="0"/>
              <a:t>1</a:t>
            </a:fld>
            <a:endParaRPr lang="en-US"/>
          </a:p>
        </p:txBody>
      </p:sp>
    </p:spTree>
    <p:extLst>
      <p:ext uri="{BB962C8B-B14F-4D97-AF65-F5344CB8AC3E}">
        <p14:creationId xmlns:p14="http://schemas.microsoft.com/office/powerpoint/2010/main" val="2868549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spcBef>
                <a:spcPts val="0"/>
              </a:spcBef>
              <a:spcAft>
                <a:spcPts val="0"/>
              </a:spcAft>
              <a:buFont typeface="+mj-lt"/>
              <a:buAutoNum type="alphaLcPeriod"/>
            </a:pPr>
            <a:r>
              <a:rPr lang="en-US" sz="1800" dirty="0">
                <a:solidFill>
                  <a:srgbClr val="000000"/>
                </a:solidFill>
                <a:effectLst/>
                <a:latin typeface="Arial" panose="020B0604020202020204" pitchFamily="34" charset="0"/>
                <a:ea typeface="Times New Roman" panose="02020603050405020304" pitchFamily="18" charset="0"/>
              </a:rPr>
              <a:t>In the first column, using a blue pen, list all classroom objects and materials by number. (Build table and populate it…list a classroom couch first)</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mj-lt"/>
              <a:buAutoNum type="alphaLcPeriod"/>
            </a:pPr>
            <a:r>
              <a:rPr lang="en-US" sz="1800" dirty="0">
                <a:solidFill>
                  <a:srgbClr val="000000"/>
                </a:solidFill>
                <a:effectLst/>
                <a:latin typeface="Arial" panose="020B0604020202020204" pitchFamily="34" charset="0"/>
                <a:ea typeface="Times New Roman" panose="02020603050405020304" pitchFamily="18" charset="0"/>
              </a:rPr>
              <a:t>Next, using the “effort x impact quadrant” tool, think deeply about each object, and ask “what physical and emotional effort does this take to keep in my classroom? What impact does it have on what I am trying to accomplish as a teacher? Does it impair or obstruct me from achieving what I want?”</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mj-lt"/>
              <a:buAutoNum type="alphaLcPeriod"/>
            </a:pPr>
            <a:r>
              <a:rPr lang="en-US" sz="1800" dirty="0">
                <a:solidFill>
                  <a:srgbClr val="000000"/>
                </a:solidFill>
                <a:effectLst/>
                <a:latin typeface="Arial" panose="020B0604020202020204" pitchFamily="34" charset="0"/>
                <a:ea typeface="Times New Roman" panose="02020603050405020304" pitchFamily="18" charset="0"/>
              </a:rPr>
              <a:t>Now, take the number for that classroom item and place it in the appropriate quadrant using the blue pen. For example, with the orange chair, you may say, “It's easy to keep, but it's a bit of an emotional drain for me because it's stained beyond repair. That bugs me. Therefore, the effort to keep it is moderate, and the impact it has on what I’m trying to accomplish is minimal. (animate placement of number)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5769861-FA4B-6C47-BA07-D843C6091D42}" type="slidenum">
              <a:rPr lang="en-US" smtClean="0"/>
              <a:t>10</a:t>
            </a:fld>
            <a:endParaRPr lang="en-US"/>
          </a:p>
        </p:txBody>
      </p:sp>
    </p:spTree>
    <p:extLst>
      <p:ext uri="{BB962C8B-B14F-4D97-AF65-F5344CB8AC3E}">
        <p14:creationId xmlns:p14="http://schemas.microsoft.com/office/powerpoint/2010/main" val="2737454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teach you how to develop a strategy that are LE HI and HE HI.</a:t>
            </a:r>
          </a:p>
        </p:txBody>
      </p:sp>
      <p:sp>
        <p:nvSpPr>
          <p:cNvPr id="4" name="Slide Number Placeholder 3"/>
          <p:cNvSpPr>
            <a:spLocks noGrp="1"/>
          </p:cNvSpPr>
          <p:nvPr>
            <p:ph type="sldNum" sz="quarter" idx="5"/>
          </p:nvPr>
        </p:nvSpPr>
        <p:spPr/>
        <p:txBody>
          <a:bodyPr/>
          <a:lstStyle/>
          <a:p>
            <a:fld id="{25769861-FA4B-6C47-BA07-D843C6091D42}" type="slidenum">
              <a:rPr lang="en-US" smtClean="0"/>
              <a:t>11</a:t>
            </a:fld>
            <a:endParaRPr lang="en-US"/>
          </a:p>
        </p:txBody>
      </p:sp>
    </p:spTree>
    <p:extLst>
      <p:ext uri="{BB962C8B-B14F-4D97-AF65-F5344CB8AC3E}">
        <p14:creationId xmlns:p14="http://schemas.microsoft.com/office/powerpoint/2010/main" val="2119366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Rule: Use the sounds of single-letter and two-letter consonants when writing them.</a:t>
            </a:r>
          </a:p>
          <a:p>
            <a:endParaRPr lang="en-US" dirty="0"/>
          </a:p>
          <a:p>
            <a:endParaRPr lang="en-US" dirty="0"/>
          </a:p>
        </p:txBody>
      </p:sp>
      <p:sp>
        <p:nvSpPr>
          <p:cNvPr id="4" name="Slide Number Placeholder 3"/>
          <p:cNvSpPr>
            <a:spLocks noGrp="1"/>
          </p:cNvSpPr>
          <p:nvPr>
            <p:ph type="sldNum" sz="quarter" idx="5"/>
          </p:nvPr>
        </p:nvSpPr>
        <p:spPr/>
        <p:txBody>
          <a:bodyPr/>
          <a:lstStyle/>
          <a:p>
            <a:fld id="{25769861-FA4B-6C47-BA07-D843C6091D42}" type="slidenum">
              <a:rPr lang="en-US" smtClean="0"/>
              <a:t>14</a:t>
            </a:fld>
            <a:endParaRPr lang="en-US"/>
          </a:p>
        </p:txBody>
      </p:sp>
    </p:spTree>
    <p:extLst>
      <p:ext uri="{BB962C8B-B14F-4D97-AF65-F5344CB8AC3E}">
        <p14:creationId xmlns:p14="http://schemas.microsoft.com/office/powerpoint/2010/main" val="3969265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Arial" panose="020B0604020202020204" pitchFamily="34" charset="0"/>
              </a:rPr>
              <a:t>“Inside every bloated, oversized learning strategy is a skinny strategy screaming to get out!” </a:t>
            </a:r>
            <a:endParaRPr lang="en-US" dirty="0"/>
          </a:p>
          <a:p>
            <a:r>
              <a:rPr lang="en-US" dirty="0"/>
              <a:t>Image of fat thing with skinny inside</a:t>
            </a:r>
          </a:p>
          <a:p>
            <a:endParaRPr lang="en-US" dirty="0"/>
          </a:p>
          <a:p>
            <a:endParaRPr lang="en-US" dirty="0"/>
          </a:p>
        </p:txBody>
      </p:sp>
      <p:sp>
        <p:nvSpPr>
          <p:cNvPr id="4" name="Slide Number Placeholder 3"/>
          <p:cNvSpPr>
            <a:spLocks noGrp="1"/>
          </p:cNvSpPr>
          <p:nvPr>
            <p:ph type="sldNum" sz="quarter" idx="5"/>
          </p:nvPr>
        </p:nvSpPr>
        <p:spPr/>
        <p:txBody>
          <a:bodyPr/>
          <a:lstStyle/>
          <a:p>
            <a:fld id="{25769861-FA4B-6C47-BA07-D843C6091D42}" type="slidenum">
              <a:rPr lang="en-US" smtClean="0"/>
              <a:t>18</a:t>
            </a:fld>
            <a:endParaRPr lang="en-US"/>
          </a:p>
        </p:txBody>
      </p:sp>
    </p:spTree>
    <p:extLst>
      <p:ext uri="{BB962C8B-B14F-4D97-AF65-F5344CB8AC3E}">
        <p14:creationId xmlns:p14="http://schemas.microsoft.com/office/powerpoint/2010/main" val="4253410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and home environment pictures</a:t>
            </a:r>
          </a:p>
          <a:p>
            <a:endParaRPr lang="en-US" dirty="0"/>
          </a:p>
          <a:p>
            <a:r>
              <a:rPr lang="en-US" dirty="0"/>
              <a:t>Dave</a:t>
            </a:r>
          </a:p>
          <a:p>
            <a:endParaRPr lang="en-US" dirty="0"/>
          </a:p>
          <a:p>
            <a:r>
              <a:rPr lang="en-US" dirty="0"/>
              <a:t>John will have the center line blurred.</a:t>
            </a:r>
          </a:p>
        </p:txBody>
      </p:sp>
      <p:sp>
        <p:nvSpPr>
          <p:cNvPr id="4" name="Slide Number Placeholder 3"/>
          <p:cNvSpPr>
            <a:spLocks noGrp="1"/>
          </p:cNvSpPr>
          <p:nvPr>
            <p:ph type="sldNum" sz="quarter" idx="5"/>
          </p:nvPr>
        </p:nvSpPr>
        <p:spPr/>
        <p:txBody>
          <a:bodyPr/>
          <a:lstStyle/>
          <a:p>
            <a:fld id="{25769861-FA4B-6C47-BA07-D843C6091D42}" type="slidenum">
              <a:rPr lang="en-US" smtClean="0"/>
              <a:t>2</a:t>
            </a:fld>
            <a:endParaRPr lang="en-US"/>
          </a:p>
        </p:txBody>
      </p:sp>
    </p:spTree>
    <p:extLst>
      <p:ext uri="{BB962C8B-B14F-4D97-AF65-F5344CB8AC3E}">
        <p14:creationId xmlns:p14="http://schemas.microsoft.com/office/powerpoint/2010/main" val="1918749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by our booth …</a:t>
            </a:r>
          </a:p>
          <a:p>
            <a:endParaRPr lang="en-US" dirty="0"/>
          </a:p>
          <a:p>
            <a:r>
              <a:rPr lang="en-US" dirty="0"/>
              <a:t>John</a:t>
            </a:r>
          </a:p>
        </p:txBody>
      </p:sp>
      <p:sp>
        <p:nvSpPr>
          <p:cNvPr id="4" name="Slide Number Placeholder 3"/>
          <p:cNvSpPr>
            <a:spLocks noGrp="1"/>
          </p:cNvSpPr>
          <p:nvPr>
            <p:ph type="sldNum" sz="quarter" idx="5"/>
          </p:nvPr>
        </p:nvSpPr>
        <p:spPr/>
        <p:txBody>
          <a:bodyPr/>
          <a:lstStyle/>
          <a:p>
            <a:fld id="{25769861-FA4B-6C47-BA07-D843C6091D42}" type="slidenum">
              <a:rPr lang="en-US" smtClean="0"/>
              <a:t>3</a:t>
            </a:fld>
            <a:endParaRPr lang="en-US"/>
          </a:p>
        </p:txBody>
      </p:sp>
    </p:spTree>
    <p:extLst>
      <p:ext uri="{BB962C8B-B14F-4D97-AF65-F5344CB8AC3E}">
        <p14:creationId xmlns:p14="http://schemas.microsoft.com/office/powerpoint/2010/main" val="3669263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p:txBody>
      </p:sp>
      <p:sp>
        <p:nvSpPr>
          <p:cNvPr id="4" name="Slide Number Placeholder 3"/>
          <p:cNvSpPr>
            <a:spLocks noGrp="1"/>
          </p:cNvSpPr>
          <p:nvPr>
            <p:ph type="sldNum" sz="quarter" idx="5"/>
          </p:nvPr>
        </p:nvSpPr>
        <p:spPr/>
        <p:txBody>
          <a:bodyPr/>
          <a:lstStyle/>
          <a:p>
            <a:fld id="{25769861-FA4B-6C47-BA07-D843C6091D42}" type="slidenum">
              <a:rPr lang="en-US" smtClean="0"/>
              <a:t>4</a:t>
            </a:fld>
            <a:endParaRPr lang="en-US"/>
          </a:p>
        </p:txBody>
      </p:sp>
    </p:spTree>
    <p:extLst>
      <p:ext uri="{BB962C8B-B14F-4D97-AF65-F5344CB8AC3E}">
        <p14:creationId xmlns:p14="http://schemas.microsoft.com/office/powerpoint/2010/main" val="3274362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p:txBody>
      </p:sp>
      <p:sp>
        <p:nvSpPr>
          <p:cNvPr id="4" name="Slide Number Placeholder 3"/>
          <p:cNvSpPr>
            <a:spLocks noGrp="1"/>
          </p:cNvSpPr>
          <p:nvPr>
            <p:ph type="sldNum" sz="quarter" idx="5"/>
          </p:nvPr>
        </p:nvSpPr>
        <p:spPr/>
        <p:txBody>
          <a:bodyPr/>
          <a:lstStyle/>
          <a:p>
            <a:fld id="{25769861-FA4B-6C47-BA07-D843C6091D42}" type="slidenum">
              <a:rPr lang="en-US" smtClean="0"/>
              <a:t>5</a:t>
            </a:fld>
            <a:endParaRPr lang="en-US"/>
          </a:p>
        </p:txBody>
      </p:sp>
    </p:spTree>
    <p:extLst>
      <p:ext uri="{BB962C8B-B14F-4D97-AF65-F5344CB8AC3E}">
        <p14:creationId xmlns:p14="http://schemas.microsoft.com/office/powerpoint/2010/main" val="3811530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$2.99 with firework as animation</a:t>
            </a:r>
          </a:p>
          <a:p>
            <a:endParaRPr lang="en-US" dirty="0"/>
          </a:p>
          <a:p>
            <a:r>
              <a:rPr lang="en-US" dirty="0"/>
              <a:t>John</a:t>
            </a:r>
          </a:p>
        </p:txBody>
      </p:sp>
      <p:sp>
        <p:nvSpPr>
          <p:cNvPr id="4" name="Slide Number Placeholder 3"/>
          <p:cNvSpPr>
            <a:spLocks noGrp="1"/>
          </p:cNvSpPr>
          <p:nvPr>
            <p:ph type="sldNum" sz="quarter" idx="5"/>
          </p:nvPr>
        </p:nvSpPr>
        <p:spPr/>
        <p:txBody>
          <a:bodyPr/>
          <a:lstStyle/>
          <a:p>
            <a:fld id="{25769861-FA4B-6C47-BA07-D843C6091D42}" type="slidenum">
              <a:rPr lang="en-US" smtClean="0"/>
              <a:t>6</a:t>
            </a:fld>
            <a:endParaRPr lang="en-US"/>
          </a:p>
        </p:txBody>
      </p:sp>
    </p:spTree>
    <p:extLst>
      <p:ext uri="{BB962C8B-B14F-4D97-AF65-F5344CB8AC3E}">
        <p14:creationId xmlns:p14="http://schemas.microsoft.com/office/powerpoint/2010/main" val="1319714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spcBef>
                <a:spcPts val="0"/>
              </a:spcBef>
              <a:spcAft>
                <a:spcPts val="0"/>
              </a:spcAft>
              <a:buFont typeface="+mj-lt"/>
              <a:buAutoNum type="alphaLcPeriod"/>
            </a:pPr>
            <a:endParaRPr lang="en-US" sz="1800" dirty="0">
              <a:solidFill>
                <a:srgbClr val="000000"/>
              </a:solidFill>
              <a:effectLst/>
              <a:latin typeface="Arial" panose="020B0604020202020204" pitchFamily="34" charset="0"/>
              <a:ea typeface="Times New Roman" panose="02020603050405020304" pitchFamily="18" charset="0"/>
            </a:endParaRPr>
          </a:p>
          <a:p>
            <a:pPr marL="342900" marR="0" lvl="0" indent="-342900" fontAlgn="base">
              <a:spcBef>
                <a:spcPts val="0"/>
              </a:spcBef>
              <a:spcAft>
                <a:spcPts val="0"/>
              </a:spcAft>
              <a:buFont typeface="+mj-lt"/>
              <a:buAutoNum type="alphaLcPeriod"/>
            </a:pPr>
            <a:r>
              <a:rPr lang="en-US" sz="1800" dirty="0">
                <a:solidFill>
                  <a:srgbClr val="000000"/>
                </a:solidFill>
                <a:effectLst/>
                <a:latin typeface="Arial" panose="020B0604020202020204" pitchFamily="34" charset="0"/>
                <a:ea typeface="Times New Roman" panose="02020603050405020304" pitchFamily="18" charset="0"/>
              </a:rPr>
              <a:t>Hey Teachers! John and Dave from Skinny Learning.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mj-lt"/>
              <a:buAutoNum type="alphaLcPeriod"/>
            </a:pPr>
            <a:r>
              <a:rPr lang="en-US" sz="1800" dirty="0">
                <a:solidFill>
                  <a:srgbClr val="000000"/>
                </a:solidFill>
                <a:effectLst/>
                <a:latin typeface="Arial" panose="020B0604020202020204" pitchFamily="34" charset="0"/>
                <a:ea typeface="Times New Roman" panose="02020603050405020304" pitchFamily="18" charset="0"/>
              </a:rPr>
              <a:t>Our mission at Skinny is to provide strategies to teachers and parents that boost JOY in teaching, parenting and learning.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mj-lt"/>
              <a:buAutoNum type="alphaLcPeriod"/>
            </a:pPr>
            <a:r>
              <a:rPr lang="en-US" sz="1800" dirty="0">
                <a:solidFill>
                  <a:srgbClr val="000000"/>
                </a:solidFill>
                <a:effectLst/>
                <a:latin typeface="Arial" panose="020B0604020202020204" pitchFamily="34" charset="0"/>
                <a:ea typeface="Times New Roman" panose="02020603050405020304" pitchFamily="18" charset="0"/>
              </a:rPr>
              <a:t>Check Skinny Learning out at the URL and stop by booth #?. We’d love to talk with you and give you a token for a free strategy. </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Arial" panose="020B0604020202020204" pitchFamily="34" charset="0"/>
                <a:ea typeface="Aptos" panose="020B0004020202020204" pitchFamily="34" charset="0"/>
              </a:rPr>
              <a:t>Now, two strategies that can help you skinny down your teaching inputs to your desired student learning outputs, while increasing your joy in teaching!</a:t>
            </a:r>
            <a:r>
              <a:rPr lang="en-US" dirty="0">
                <a:effectLst/>
              </a:rPr>
              <a:t> </a:t>
            </a:r>
          </a:p>
          <a:p>
            <a:pPr marL="342900" marR="0" lvl="0" indent="-342900" fontAlgn="base">
              <a:spcBef>
                <a:spcPts val="0"/>
              </a:spcBef>
              <a:spcAft>
                <a:spcPts val="0"/>
              </a:spcAft>
              <a:buFont typeface="+mj-lt"/>
              <a:buAutoNum type="alphaLcPeriod"/>
            </a:pPr>
            <a:r>
              <a:rPr lang="en-US" sz="1800" b="1" dirty="0">
                <a:solidFill>
                  <a:srgbClr val="000000"/>
                </a:solidFill>
                <a:effectLst/>
                <a:latin typeface="Arial" panose="020B0604020202020204" pitchFamily="34" charset="0"/>
                <a:ea typeface="Times New Roman" panose="02020603050405020304" pitchFamily="18" charset="0"/>
              </a:rPr>
              <a:t>Here’s Strategy 1 - </a:t>
            </a:r>
            <a:r>
              <a:rPr lang="en-US" sz="1800" dirty="0">
                <a:solidFill>
                  <a:srgbClr val="000000"/>
                </a:solidFill>
                <a:effectLst/>
                <a:latin typeface="Arial" panose="020B0604020202020204" pitchFamily="34" charset="0"/>
                <a:ea typeface="Times New Roman" panose="02020603050405020304" pitchFamily="18" charset="0"/>
              </a:rPr>
              <a:t> We call it “Scrape Off the Barnacles.”</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Arial" panose="020B0604020202020204" pitchFamily="34" charset="0"/>
                <a:ea typeface="Aptos" panose="020B0004020202020204" pitchFamily="34" charset="0"/>
              </a:rPr>
              <a:t>When I was a kid, I spent a summer in Oregon, and watched the large barges and ships go up the Columbia River (photo needed).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5769861-FA4B-6C47-BA07-D843C6091D42}" type="slidenum">
              <a:rPr lang="en-US" smtClean="0"/>
              <a:t>7</a:t>
            </a:fld>
            <a:endParaRPr lang="en-US"/>
          </a:p>
        </p:txBody>
      </p:sp>
    </p:spTree>
    <p:extLst>
      <p:ext uri="{BB962C8B-B14F-4D97-AF65-F5344CB8AC3E}">
        <p14:creationId xmlns:p14="http://schemas.microsoft.com/office/powerpoint/2010/main" val="397863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rial" panose="020B0604020202020204" pitchFamily="34" charset="0"/>
                <a:ea typeface="Aptos" panose="020B0004020202020204" pitchFamily="34" charset="0"/>
              </a:rPr>
              <a:t>I wondered, where are they going and why? Later I learned, some of them were going to dry dock, and get the barnacles scraped off the bottom of their hulls (picture here). They had amassed so much tonnage of barnacles that they could no longer carry the freight they were designed to carry, nor carve through the water efficiently. </a:t>
            </a:r>
            <a:r>
              <a:rPr lang="en-US" dirty="0">
                <a:effectLst/>
              </a:rPr>
              <a:t> </a:t>
            </a:r>
            <a:endParaRPr lang="en-US" dirty="0"/>
          </a:p>
        </p:txBody>
      </p:sp>
      <p:sp>
        <p:nvSpPr>
          <p:cNvPr id="4" name="Slide Number Placeholder 3"/>
          <p:cNvSpPr>
            <a:spLocks noGrp="1"/>
          </p:cNvSpPr>
          <p:nvPr>
            <p:ph type="sldNum" sz="quarter" idx="5"/>
          </p:nvPr>
        </p:nvSpPr>
        <p:spPr/>
        <p:txBody>
          <a:bodyPr/>
          <a:lstStyle/>
          <a:p>
            <a:fld id="{25769861-FA4B-6C47-BA07-D843C6091D42}" type="slidenum">
              <a:rPr lang="en-US" smtClean="0"/>
              <a:t>8</a:t>
            </a:fld>
            <a:endParaRPr lang="en-US"/>
          </a:p>
        </p:txBody>
      </p:sp>
    </p:spTree>
    <p:extLst>
      <p:ext uri="{BB962C8B-B14F-4D97-AF65-F5344CB8AC3E}">
        <p14:creationId xmlns:p14="http://schemas.microsoft.com/office/powerpoint/2010/main" val="348331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Times New Roman" panose="02020603050405020304" pitchFamily="18" charset="0"/>
              </a:rPr>
              <a:t>In classrooms, on our learning ship, we can also collect barnacles over time…the objects in the classroom may increase, but our practices may also increase. These increases,  increase your effort, and may impair student learning. For your sake and for students sake, we invite you to scrape off your classroom barnacles. Take your classroom into dry dock (picture of cluttered classroom and perhaps through the sides of a ship - AI) and remove the barnacles (picture of teacher feverishly cleaning out and throwing out) weighing you and your students down. But how? Here’s how!</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5769861-FA4B-6C47-BA07-D843C6091D42}" type="slidenum">
              <a:rPr lang="en-US" smtClean="0"/>
              <a:t>9</a:t>
            </a:fld>
            <a:endParaRPr lang="en-US"/>
          </a:p>
        </p:txBody>
      </p:sp>
    </p:spTree>
    <p:extLst>
      <p:ext uri="{BB962C8B-B14F-4D97-AF65-F5344CB8AC3E}">
        <p14:creationId xmlns:p14="http://schemas.microsoft.com/office/powerpoint/2010/main" val="2129516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9EEE-16ED-4176-B32B-5AB272ABC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C40F01-B648-46AB-9E5B-18067C2E0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A3118A-983C-4BAB-A2F5-F241AF813A00}"/>
              </a:ext>
            </a:extLst>
          </p:cNvPr>
          <p:cNvSpPr>
            <a:spLocks noGrp="1"/>
          </p:cNvSpPr>
          <p:nvPr>
            <p:ph type="dt" sz="half" idx="10"/>
          </p:nvPr>
        </p:nvSpPr>
        <p:spPr/>
        <p:txBody>
          <a:bodyPr/>
          <a:lstStyle/>
          <a:p>
            <a:fld id="{4B524534-9969-4CB2-9ABD-C21CB6C0DCA9}" type="datetimeFigureOut">
              <a:rPr lang="en-US" smtClean="0"/>
              <a:t>7/4/24</a:t>
            </a:fld>
            <a:endParaRPr lang="en-US"/>
          </a:p>
        </p:txBody>
      </p:sp>
      <p:sp>
        <p:nvSpPr>
          <p:cNvPr id="5" name="Footer Placeholder 4">
            <a:extLst>
              <a:ext uri="{FF2B5EF4-FFF2-40B4-BE49-F238E27FC236}">
                <a16:creationId xmlns:a16="http://schemas.microsoft.com/office/drawing/2014/main" id="{8FD13612-C528-4317-81AF-FF4A87278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E5F64-03B8-4684-BD50-660EC9D3ABB6}"/>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599705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275A-987F-4EB6-A02A-0F0B8350DF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ABF2B-AEBA-4F1F-BD9C-1FAC356CC7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A9D9E-F4D3-4F95-A71F-9FA31CBABF8E}"/>
              </a:ext>
            </a:extLst>
          </p:cNvPr>
          <p:cNvSpPr>
            <a:spLocks noGrp="1"/>
          </p:cNvSpPr>
          <p:nvPr>
            <p:ph type="dt" sz="half" idx="10"/>
          </p:nvPr>
        </p:nvSpPr>
        <p:spPr/>
        <p:txBody>
          <a:bodyPr/>
          <a:lstStyle/>
          <a:p>
            <a:fld id="{4B524534-9969-4CB2-9ABD-C21CB6C0DCA9}" type="datetimeFigureOut">
              <a:rPr lang="en-US" smtClean="0"/>
              <a:t>7/4/24</a:t>
            </a:fld>
            <a:endParaRPr lang="en-US"/>
          </a:p>
        </p:txBody>
      </p:sp>
      <p:sp>
        <p:nvSpPr>
          <p:cNvPr id="5" name="Footer Placeholder 4">
            <a:extLst>
              <a:ext uri="{FF2B5EF4-FFF2-40B4-BE49-F238E27FC236}">
                <a16:creationId xmlns:a16="http://schemas.microsoft.com/office/drawing/2014/main" id="{2DD0BFFA-6385-42DE-BC39-BADAE3955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3FC63-CD2A-43FC-849B-2384A09A6B85}"/>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136530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A982B9-263E-4D5E-B6F5-C8C6D7DBDA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4915C8-B3EF-48AE-92A3-4F945016D6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4A600-AEDA-4D25-AA64-549A1B2DDCFB}"/>
              </a:ext>
            </a:extLst>
          </p:cNvPr>
          <p:cNvSpPr>
            <a:spLocks noGrp="1"/>
          </p:cNvSpPr>
          <p:nvPr>
            <p:ph type="dt" sz="half" idx="10"/>
          </p:nvPr>
        </p:nvSpPr>
        <p:spPr/>
        <p:txBody>
          <a:bodyPr/>
          <a:lstStyle/>
          <a:p>
            <a:fld id="{4B524534-9969-4CB2-9ABD-C21CB6C0DCA9}" type="datetimeFigureOut">
              <a:rPr lang="en-US" smtClean="0"/>
              <a:t>7/4/24</a:t>
            </a:fld>
            <a:endParaRPr lang="en-US"/>
          </a:p>
        </p:txBody>
      </p:sp>
      <p:sp>
        <p:nvSpPr>
          <p:cNvPr id="5" name="Footer Placeholder 4">
            <a:extLst>
              <a:ext uri="{FF2B5EF4-FFF2-40B4-BE49-F238E27FC236}">
                <a16:creationId xmlns:a16="http://schemas.microsoft.com/office/drawing/2014/main" id="{C42D1FE4-F416-4606-A61E-0E45A90A3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BFB76-0582-4C73-8D0D-370BEE6221A2}"/>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63849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7/4/24</a:t>
            </a:fld>
            <a:endParaRPr lang="en-US"/>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5595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1F78-E800-43B6-A288-9CBD21FF9A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8E8258-7259-466A-B848-0A7BDF6962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F2AE53-1AE6-4515-9E7C-4DF370399020}"/>
              </a:ext>
            </a:extLst>
          </p:cNvPr>
          <p:cNvSpPr>
            <a:spLocks noGrp="1"/>
          </p:cNvSpPr>
          <p:nvPr>
            <p:ph type="dt" sz="half" idx="10"/>
          </p:nvPr>
        </p:nvSpPr>
        <p:spPr/>
        <p:txBody>
          <a:bodyPr/>
          <a:lstStyle/>
          <a:p>
            <a:fld id="{4B524534-9969-4CB2-9ABD-C21CB6C0DCA9}" type="datetimeFigureOut">
              <a:rPr lang="en-US" smtClean="0"/>
              <a:t>7/4/24</a:t>
            </a:fld>
            <a:endParaRPr lang="en-US"/>
          </a:p>
        </p:txBody>
      </p:sp>
      <p:sp>
        <p:nvSpPr>
          <p:cNvPr id="5" name="Footer Placeholder 4">
            <a:extLst>
              <a:ext uri="{FF2B5EF4-FFF2-40B4-BE49-F238E27FC236}">
                <a16:creationId xmlns:a16="http://schemas.microsoft.com/office/drawing/2014/main" id="{80D55D63-C6EE-4D5C-B7A9-95A1E6D18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63A6C-0F5A-4140-86D7-CEA5DA9D2F91}"/>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057878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452A-1AAC-41B7-9698-E4A536710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0F0C6-2ABB-45B6-AE72-F4B46AEA5C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96BF74-B5B0-48C9-8830-CBA5FA0ABE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28EC25-05AD-42BA-9E6F-CB33230764C6}"/>
              </a:ext>
            </a:extLst>
          </p:cNvPr>
          <p:cNvSpPr>
            <a:spLocks noGrp="1"/>
          </p:cNvSpPr>
          <p:nvPr>
            <p:ph type="dt" sz="half" idx="10"/>
          </p:nvPr>
        </p:nvSpPr>
        <p:spPr/>
        <p:txBody>
          <a:bodyPr/>
          <a:lstStyle/>
          <a:p>
            <a:fld id="{4B524534-9969-4CB2-9ABD-C21CB6C0DCA9}" type="datetimeFigureOut">
              <a:rPr lang="en-US" smtClean="0"/>
              <a:t>7/4/24</a:t>
            </a:fld>
            <a:endParaRPr lang="en-US"/>
          </a:p>
        </p:txBody>
      </p:sp>
      <p:sp>
        <p:nvSpPr>
          <p:cNvPr id="6" name="Footer Placeholder 5">
            <a:extLst>
              <a:ext uri="{FF2B5EF4-FFF2-40B4-BE49-F238E27FC236}">
                <a16:creationId xmlns:a16="http://schemas.microsoft.com/office/drawing/2014/main" id="{8C912A1E-D315-4BA7-ABB2-E712C20C9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485FA-A2AC-49CA-9A83-C92CE36BA44B}"/>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128129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8BFD-420B-47B1-A399-28337F7FE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7B09AA-FB5C-43B5-B943-D56018E7A1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D0E27-DA14-405A-9146-FD721CFD90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33A21-3231-4570-9504-DEB8F019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927E2-FB38-41BF-B8D6-2EF618DE3E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20403D-0D2B-4F1F-9759-5D2C6F2EF7DD}"/>
              </a:ext>
            </a:extLst>
          </p:cNvPr>
          <p:cNvSpPr>
            <a:spLocks noGrp="1"/>
          </p:cNvSpPr>
          <p:nvPr>
            <p:ph type="dt" sz="half" idx="10"/>
          </p:nvPr>
        </p:nvSpPr>
        <p:spPr/>
        <p:txBody>
          <a:bodyPr/>
          <a:lstStyle/>
          <a:p>
            <a:fld id="{4B524534-9969-4CB2-9ABD-C21CB6C0DCA9}" type="datetimeFigureOut">
              <a:rPr lang="en-US" smtClean="0"/>
              <a:t>7/4/24</a:t>
            </a:fld>
            <a:endParaRPr lang="en-US"/>
          </a:p>
        </p:txBody>
      </p:sp>
      <p:sp>
        <p:nvSpPr>
          <p:cNvPr id="8" name="Footer Placeholder 7">
            <a:extLst>
              <a:ext uri="{FF2B5EF4-FFF2-40B4-BE49-F238E27FC236}">
                <a16:creationId xmlns:a16="http://schemas.microsoft.com/office/drawing/2014/main" id="{BAD5D7F8-7B2A-42B7-9364-8B44FD6A5E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33F565-160A-49C2-AAC3-B286AF284C52}"/>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248802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7B34-953F-46E2-9212-9C7904F30C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7FD579-8E3D-4694-B59F-C72342EC3FFA}"/>
              </a:ext>
            </a:extLst>
          </p:cNvPr>
          <p:cNvSpPr>
            <a:spLocks noGrp="1"/>
          </p:cNvSpPr>
          <p:nvPr>
            <p:ph type="dt" sz="half" idx="10"/>
          </p:nvPr>
        </p:nvSpPr>
        <p:spPr/>
        <p:txBody>
          <a:bodyPr/>
          <a:lstStyle/>
          <a:p>
            <a:fld id="{4B524534-9969-4CB2-9ABD-C21CB6C0DCA9}" type="datetimeFigureOut">
              <a:rPr lang="en-US" smtClean="0"/>
              <a:t>7/4/24</a:t>
            </a:fld>
            <a:endParaRPr lang="en-US"/>
          </a:p>
        </p:txBody>
      </p:sp>
      <p:sp>
        <p:nvSpPr>
          <p:cNvPr id="4" name="Footer Placeholder 3">
            <a:extLst>
              <a:ext uri="{FF2B5EF4-FFF2-40B4-BE49-F238E27FC236}">
                <a16:creationId xmlns:a16="http://schemas.microsoft.com/office/drawing/2014/main" id="{ED071574-27F1-4B7A-BAE3-2B6FCEC990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D8E433-95CB-4471-BE93-57D289ED6B5D}"/>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6692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B81F0-4DBF-48CB-B4EB-04051F47334B}"/>
              </a:ext>
            </a:extLst>
          </p:cNvPr>
          <p:cNvSpPr>
            <a:spLocks noGrp="1"/>
          </p:cNvSpPr>
          <p:nvPr>
            <p:ph type="dt" sz="half" idx="10"/>
          </p:nvPr>
        </p:nvSpPr>
        <p:spPr/>
        <p:txBody>
          <a:bodyPr/>
          <a:lstStyle/>
          <a:p>
            <a:fld id="{4B524534-9969-4CB2-9ABD-C21CB6C0DCA9}" type="datetimeFigureOut">
              <a:rPr lang="en-US" smtClean="0"/>
              <a:t>7/4/24</a:t>
            </a:fld>
            <a:endParaRPr lang="en-US"/>
          </a:p>
        </p:txBody>
      </p:sp>
      <p:sp>
        <p:nvSpPr>
          <p:cNvPr id="3" name="Footer Placeholder 2">
            <a:extLst>
              <a:ext uri="{FF2B5EF4-FFF2-40B4-BE49-F238E27FC236}">
                <a16:creationId xmlns:a16="http://schemas.microsoft.com/office/drawing/2014/main" id="{0DC5B585-6DE1-4A09-91B3-11A8D113DB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02F36D-2A84-4C8A-A101-3B1447C19DD9}"/>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2007616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10F9-CB47-4046-B486-183E7B046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03C747-7154-4E65-B288-C0F5444BCF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D75969-9787-45FF-B02B-BD60FEF51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E74412-3327-4562-A9B1-E3CD35962F90}"/>
              </a:ext>
            </a:extLst>
          </p:cNvPr>
          <p:cNvSpPr>
            <a:spLocks noGrp="1"/>
          </p:cNvSpPr>
          <p:nvPr>
            <p:ph type="dt" sz="half" idx="10"/>
          </p:nvPr>
        </p:nvSpPr>
        <p:spPr/>
        <p:txBody>
          <a:bodyPr/>
          <a:lstStyle/>
          <a:p>
            <a:fld id="{4B524534-9969-4CB2-9ABD-C21CB6C0DCA9}" type="datetimeFigureOut">
              <a:rPr lang="en-US" smtClean="0"/>
              <a:t>7/4/24</a:t>
            </a:fld>
            <a:endParaRPr lang="en-US"/>
          </a:p>
        </p:txBody>
      </p:sp>
      <p:sp>
        <p:nvSpPr>
          <p:cNvPr id="6" name="Footer Placeholder 5">
            <a:extLst>
              <a:ext uri="{FF2B5EF4-FFF2-40B4-BE49-F238E27FC236}">
                <a16:creationId xmlns:a16="http://schemas.microsoft.com/office/drawing/2014/main" id="{7BD53315-3633-4ECA-B2A4-A1F648A35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E8B3A6-1D67-450F-91D0-7BE4DC5E410B}"/>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315180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7C49-0AF4-4BCA-BD58-5CF270B44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234198-316F-4B5C-A8F3-7DA172AC0D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B99583-D413-498F-8CDE-5451E602F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C6A98-151E-46AB-88EA-1F904395DAD6}"/>
              </a:ext>
            </a:extLst>
          </p:cNvPr>
          <p:cNvSpPr>
            <a:spLocks noGrp="1"/>
          </p:cNvSpPr>
          <p:nvPr>
            <p:ph type="dt" sz="half" idx="10"/>
          </p:nvPr>
        </p:nvSpPr>
        <p:spPr/>
        <p:txBody>
          <a:bodyPr/>
          <a:lstStyle/>
          <a:p>
            <a:fld id="{4B524534-9969-4CB2-9ABD-C21CB6C0DCA9}" type="datetimeFigureOut">
              <a:rPr lang="en-US" smtClean="0"/>
              <a:t>7/4/24</a:t>
            </a:fld>
            <a:endParaRPr lang="en-US"/>
          </a:p>
        </p:txBody>
      </p:sp>
      <p:sp>
        <p:nvSpPr>
          <p:cNvPr id="6" name="Footer Placeholder 5">
            <a:extLst>
              <a:ext uri="{FF2B5EF4-FFF2-40B4-BE49-F238E27FC236}">
                <a16:creationId xmlns:a16="http://schemas.microsoft.com/office/drawing/2014/main" id="{781FD373-EEFF-4D93-BEDB-FAB398098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684BC-6EA4-40C1-BAC2-53CBBBBA8965}"/>
              </a:ext>
            </a:extLst>
          </p:cNvPr>
          <p:cNvSpPr>
            <a:spLocks noGrp="1"/>
          </p:cNvSpPr>
          <p:nvPr>
            <p:ph type="sldNum" sz="quarter" idx="12"/>
          </p:nvPr>
        </p:nvSpPr>
        <p:spPr/>
        <p:txBody>
          <a:bodyPr/>
          <a:lstStyle/>
          <a:p>
            <a:fld id="{51B785E3-51D0-49B5-A3F2-7F4742E743D6}" type="slidenum">
              <a:rPr lang="en-US" smtClean="0"/>
              <a:t>‹#›</a:t>
            </a:fld>
            <a:endParaRPr lang="en-US"/>
          </a:p>
        </p:txBody>
      </p:sp>
    </p:spTree>
    <p:extLst>
      <p:ext uri="{BB962C8B-B14F-4D97-AF65-F5344CB8AC3E}">
        <p14:creationId xmlns:p14="http://schemas.microsoft.com/office/powerpoint/2010/main" val="406688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06709-0A5C-4421-BC1B-068DA5C42F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DC4133-F497-49A1-A726-5A366B7E19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213B9-C0F7-45D3-BD6C-98FC6F2D47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524534-9969-4CB2-9ABD-C21CB6C0DCA9}" type="datetimeFigureOut">
              <a:rPr lang="en-US" smtClean="0"/>
              <a:t>7/4/24</a:t>
            </a:fld>
            <a:endParaRPr lang="en-US"/>
          </a:p>
        </p:txBody>
      </p:sp>
      <p:sp>
        <p:nvSpPr>
          <p:cNvPr id="5" name="Footer Placeholder 4">
            <a:extLst>
              <a:ext uri="{FF2B5EF4-FFF2-40B4-BE49-F238E27FC236}">
                <a16:creationId xmlns:a16="http://schemas.microsoft.com/office/drawing/2014/main" id="{522F9C1C-9F3E-47F1-B393-DFDEC0F473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9B7061-2E1E-4D31-A140-9F1497C08B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785E3-51D0-49B5-A3F2-7F4742E743D6}" type="slidenum">
              <a:rPr lang="en-US" smtClean="0"/>
              <a:t>‹#›</a:t>
            </a:fld>
            <a:endParaRPr lang="en-US"/>
          </a:p>
        </p:txBody>
      </p:sp>
    </p:spTree>
    <p:extLst>
      <p:ext uri="{BB962C8B-B14F-4D97-AF65-F5344CB8AC3E}">
        <p14:creationId xmlns:p14="http://schemas.microsoft.com/office/powerpoint/2010/main" val="2296838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3C3066-2BB4-876C-CC95-ED077C59CA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7186" y="234357"/>
            <a:ext cx="3757627" cy="3757627"/>
          </a:xfrm>
          <a:prstGeom prst="rect">
            <a:avLst/>
          </a:prstGeom>
        </p:spPr>
      </p:pic>
    </p:spTree>
    <p:extLst>
      <p:ext uri="{BB962C8B-B14F-4D97-AF65-F5344CB8AC3E}">
        <p14:creationId xmlns:p14="http://schemas.microsoft.com/office/powerpoint/2010/main" val="3303333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0308DD4-17B9-A64B-0EB3-C4A4507C45E4}"/>
              </a:ext>
            </a:extLst>
          </p:cNvPr>
          <p:cNvGraphicFramePr>
            <a:graphicFrameLocks noGrp="1"/>
          </p:cNvGraphicFramePr>
          <p:nvPr>
            <p:extLst>
              <p:ext uri="{D42A27DB-BD31-4B8C-83A1-F6EECF244321}">
                <p14:modId xmlns:p14="http://schemas.microsoft.com/office/powerpoint/2010/main" val="3952518370"/>
              </p:ext>
            </p:extLst>
          </p:nvPr>
        </p:nvGraphicFramePr>
        <p:xfrm>
          <a:off x="416476" y="258507"/>
          <a:ext cx="7100998" cy="6363627"/>
        </p:xfrm>
        <a:graphic>
          <a:graphicData uri="http://schemas.openxmlformats.org/drawingml/2006/table">
            <a:tbl>
              <a:tblPr firstRow="1" firstCol="1" bandRow="1">
                <a:tableStyleId>{17292A2E-F333-43FB-9621-5CBBE7FDCDCB}</a:tableStyleId>
              </a:tblPr>
              <a:tblGrid>
                <a:gridCol w="3550499">
                  <a:extLst>
                    <a:ext uri="{9D8B030D-6E8A-4147-A177-3AD203B41FA5}">
                      <a16:colId xmlns:a16="http://schemas.microsoft.com/office/drawing/2014/main" val="2356466719"/>
                    </a:ext>
                  </a:extLst>
                </a:gridCol>
                <a:gridCol w="3550499">
                  <a:extLst>
                    <a:ext uri="{9D8B030D-6E8A-4147-A177-3AD203B41FA5}">
                      <a16:colId xmlns:a16="http://schemas.microsoft.com/office/drawing/2014/main" val="2912468004"/>
                    </a:ext>
                  </a:extLst>
                </a:gridCol>
              </a:tblGrid>
              <a:tr h="994648">
                <a:tc>
                  <a:txBody>
                    <a:bodyPr/>
                    <a:lstStyle/>
                    <a:p>
                      <a:pPr marL="0" marR="0" algn="ctr">
                        <a:lnSpc>
                          <a:spcPct val="107000"/>
                        </a:lnSpc>
                        <a:spcBef>
                          <a:spcPts val="0"/>
                        </a:spcBef>
                        <a:spcAft>
                          <a:spcPts val="0"/>
                        </a:spcAft>
                      </a:pPr>
                      <a:r>
                        <a:rPr lang="en-US" sz="1600" kern="100" dirty="0">
                          <a:solidFill>
                            <a:schemeClr val="accent2">
                              <a:lumMod val="75000"/>
                            </a:schemeClr>
                          </a:solidFill>
                          <a:effectLst/>
                        </a:rPr>
                        <a:t>Classroom </a:t>
                      </a:r>
                    </a:p>
                    <a:p>
                      <a:pPr marL="0" marR="0" algn="ctr">
                        <a:lnSpc>
                          <a:spcPct val="107000"/>
                        </a:lnSpc>
                        <a:spcBef>
                          <a:spcPts val="0"/>
                        </a:spcBef>
                        <a:spcAft>
                          <a:spcPts val="0"/>
                        </a:spcAft>
                      </a:pPr>
                      <a:r>
                        <a:rPr lang="en-US" sz="1600" kern="100" dirty="0">
                          <a:solidFill>
                            <a:schemeClr val="accent2">
                              <a:lumMod val="75000"/>
                            </a:schemeClr>
                          </a:solidFill>
                          <a:effectLst/>
                        </a:rPr>
                        <a:t>Items</a:t>
                      </a:r>
                      <a:endParaRPr lang="en-US" sz="1600" kern="100" dirty="0">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solidFill>
                      <a:srgbClr val="FFFF00"/>
                    </a:solidFill>
                  </a:tcPr>
                </a:tc>
                <a:tc>
                  <a:txBody>
                    <a:bodyPr/>
                    <a:lstStyle/>
                    <a:p>
                      <a:pPr marL="0" marR="0" algn="ctr">
                        <a:lnSpc>
                          <a:spcPct val="107000"/>
                        </a:lnSpc>
                        <a:spcBef>
                          <a:spcPts val="0"/>
                        </a:spcBef>
                        <a:spcAft>
                          <a:spcPts val="0"/>
                        </a:spcAft>
                      </a:pPr>
                      <a:r>
                        <a:rPr lang="en-US" sz="1600" kern="100" dirty="0">
                          <a:solidFill>
                            <a:schemeClr val="accent2">
                              <a:lumMod val="75000"/>
                            </a:schemeClr>
                          </a:solidFill>
                          <a:effectLst/>
                        </a:rPr>
                        <a:t>Classroom </a:t>
                      </a:r>
                    </a:p>
                    <a:p>
                      <a:pPr marL="0" marR="0" algn="ctr">
                        <a:lnSpc>
                          <a:spcPct val="107000"/>
                        </a:lnSpc>
                        <a:spcBef>
                          <a:spcPts val="0"/>
                        </a:spcBef>
                        <a:spcAft>
                          <a:spcPts val="0"/>
                        </a:spcAft>
                      </a:pPr>
                      <a:r>
                        <a:rPr lang="en-US" sz="1600" kern="100" dirty="0">
                          <a:solidFill>
                            <a:schemeClr val="accent2">
                              <a:lumMod val="75000"/>
                            </a:schemeClr>
                          </a:solidFill>
                          <a:effectLst/>
                        </a:rPr>
                        <a:t>Practices</a:t>
                      </a:r>
                      <a:endParaRPr lang="en-US" sz="1600" kern="100" dirty="0">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solidFill>
                      <a:srgbClr val="FFFF00"/>
                    </a:solidFill>
                  </a:tcPr>
                </a:tc>
                <a:extLst>
                  <a:ext uri="{0D108BD9-81ED-4DB2-BD59-A6C34878D82A}">
                    <a16:rowId xmlns:a16="http://schemas.microsoft.com/office/drawing/2014/main" val="1613994713"/>
                  </a:ext>
                </a:extLst>
              </a:tr>
              <a:tr h="488089">
                <a:tc>
                  <a:txBody>
                    <a:bodyPr/>
                    <a:lstStyle/>
                    <a:p>
                      <a:pPr marL="0" marR="0">
                        <a:lnSpc>
                          <a:spcPct val="107000"/>
                        </a:lnSpc>
                        <a:spcBef>
                          <a:spcPts val="0"/>
                        </a:spcBef>
                        <a:spcAft>
                          <a:spcPts val="0"/>
                        </a:spcAft>
                      </a:pPr>
                      <a:r>
                        <a:rPr lang="en-US" sz="2000" b="0" kern="100" dirty="0">
                          <a:effectLst/>
                        </a:rPr>
                        <a:t>1.</a:t>
                      </a:r>
                      <a:r>
                        <a:rPr lang="ko-KR" altLang="en-US" sz="2000" b="0" kern="100" dirty="0">
                          <a:effectLst/>
                        </a:rPr>
                        <a:t> </a:t>
                      </a:r>
                      <a:r>
                        <a:rPr lang="en-US" altLang="ko-KR" sz="2000" b="1" kern="100" dirty="0">
                          <a:effectLst/>
                        </a:rPr>
                        <a:t>Orange Chair</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tc>
                  <a:txBody>
                    <a:bodyPr/>
                    <a:lstStyle/>
                    <a:p>
                      <a:pPr marL="0" marR="0">
                        <a:lnSpc>
                          <a:spcPct val="107000"/>
                        </a:lnSpc>
                        <a:spcBef>
                          <a:spcPts val="0"/>
                        </a:spcBef>
                        <a:spcAft>
                          <a:spcPts val="0"/>
                        </a:spcAft>
                      </a:pPr>
                      <a:r>
                        <a:rPr lang="en-US" sz="2000" kern="100" dirty="0">
                          <a:effectLst/>
                        </a:rPr>
                        <a:t>11. Self-start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extLst>
                  <a:ext uri="{0D108BD9-81ED-4DB2-BD59-A6C34878D82A}">
                    <a16:rowId xmlns:a16="http://schemas.microsoft.com/office/drawing/2014/main" val="2382752480"/>
                  </a:ext>
                </a:extLst>
              </a:tr>
              <a:tr h="488089">
                <a:tc>
                  <a:txBody>
                    <a:bodyPr/>
                    <a:lstStyle/>
                    <a:p>
                      <a:pPr marL="0" marR="0">
                        <a:lnSpc>
                          <a:spcPct val="107000"/>
                        </a:lnSpc>
                        <a:spcBef>
                          <a:spcPts val="0"/>
                        </a:spcBef>
                        <a:spcAft>
                          <a:spcPts val="0"/>
                        </a:spcAft>
                      </a:pPr>
                      <a:r>
                        <a:rPr lang="en-US" sz="2000" b="0" kern="100" dirty="0">
                          <a:effectLst/>
                        </a:rPr>
                        <a:t>2. Desks</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tc>
                  <a:txBody>
                    <a:bodyPr/>
                    <a:lstStyle/>
                    <a:p>
                      <a:pPr marL="0" marR="0">
                        <a:lnSpc>
                          <a:spcPct val="107000"/>
                        </a:lnSpc>
                        <a:spcBef>
                          <a:spcPts val="0"/>
                        </a:spcBef>
                        <a:spcAft>
                          <a:spcPts val="0"/>
                        </a:spcAft>
                      </a:pPr>
                      <a:r>
                        <a:rPr lang="en-US" sz="2000" kern="100" dirty="0">
                          <a:effectLst/>
                        </a:rPr>
                        <a:t>12. Restroom use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extLst>
                  <a:ext uri="{0D108BD9-81ED-4DB2-BD59-A6C34878D82A}">
                    <a16:rowId xmlns:a16="http://schemas.microsoft.com/office/drawing/2014/main" val="3719944983"/>
                  </a:ext>
                </a:extLst>
              </a:tr>
              <a:tr h="488089">
                <a:tc>
                  <a:txBody>
                    <a:bodyPr/>
                    <a:lstStyle/>
                    <a:p>
                      <a:pPr marL="0" marR="0">
                        <a:lnSpc>
                          <a:spcPct val="107000"/>
                        </a:lnSpc>
                        <a:spcBef>
                          <a:spcPts val="0"/>
                        </a:spcBef>
                        <a:spcAft>
                          <a:spcPts val="0"/>
                        </a:spcAft>
                      </a:pPr>
                      <a:r>
                        <a:rPr lang="en-US" sz="2000" b="0" kern="100" dirty="0">
                          <a:effectLst/>
                        </a:rPr>
                        <a:t>3. Bookshelves</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tc>
                  <a:txBody>
                    <a:bodyPr/>
                    <a:lstStyle/>
                    <a:p>
                      <a:pPr marL="0" marR="0">
                        <a:lnSpc>
                          <a:spcPct val="107000"/>
                        </a:lnSpc>
                        <a:spcBef>
                          <a:spcPts val="0"/>
                        </a:spcBef>
                        <a:spcAft>
                          <a:spcPts val="0"/>
                        </a:spcAft>
                      </a:pPr>
                      <a:r>
                        <a:rPr lang="en-US" sz="2000" kern="100" dirty="0">
                          <a:effectLst/>
                        </a:rPr>
                        <a:t>13. Pencil sharpening</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extLst>
                  <a:ext uri="{0D108BD9-81ED-4DB2-BD59-A6C34878D82A}">
                    <a16:rowId xmlns:a16="http://schemas.microsoft.com/office/drawing/2014/main" val="4279346065"/>
                  </a:ext>
                </a:extLst>
              </a:tr>
              <a:tr h="488089">
                <a:tc>
                  <a:txBody>
                    <a:bodyPr/>
                    <a:lstStyle/>
                    <a:p>
                      <a:pPr marL="0" marR="0">
                        <a:lnSpc>
                          <a:spcPct val="107000"/>
                        </a:lnSpc>
                        <a:spcBef>
                          <a:spcPts val="0"/>
                        </a:spcBef>
                        <a:spcAft>
                          <a:spcPts val="0"/>
                        </a:spcAft>
                      </a:pPr>
                      <a:r>
                        <a:rPr lang="en-US" sz="2000" b="0" kern="100" dirty="0">
                          <a:effectLst/>
                        </a:rPr>
                        <a:t>4. Kidney table</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tc>
                  <a:txBody>
                    <a:bodyPr/>
                    <a:lstStyle/>
                    <a:p>
                      <a:pPr marL="0" marR="0">
                        <a:lnSpc>
                          <a:spcPct val="107000"/>
                        </a:lnSpc>
                        <a:spcBef>
                          <a:spcPts val="0"/>
                        </a:spcBef>
                        <a:spcAft>
                          <a:spcPts val="0"/>
                        </a:spcAft>
                      </a:pPr>
                      <a:r>
                        <a:rPr lang="en-US" sz="2000" kern="100" dirty="0">
                          <a:effectLst/>
                        </a:rPr>
                        <a:t>14. Getting drink</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extLst>
                  <a:ext uri="{0D108BD9-81ED-4DB2-BD59-A6C34878D82A}">
                    <a16:rowId xmlns:a16="http://schemas.microsoft.com/office/drawing/2014/main" val="2188530347"/>
                  </a:ext>
                </a:extLst>
              </a:tr>
              <a:tr h="488089">
                <a:tc>
                  <a:txBody>
                    <a:bodyPr/>
                    <a:lstStyle/>
                    <a:p>
                      <a:pPr marL="0" marR="0">
                        <a:lnSpc>
                          <a:spcPct val="107000"/>
                        </a:lnSpc>
                        <a:spcBef>
                          <a:spcPts val="0"/>
                        </a:spcBef>
                        <a:spcAft>
                          <a:spcPts val="0"/>
                        </a:spcAft>
                      </a:pPr>
                      <a:r>
                        <a:rPr lang="en-US" sz="2000" b="0" kern="100" dirty="0">
                          <a:effectLst/>
                        </a:rPr>
                        <a:t>5. Pencil sharpener</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tc>
                  <a:txBody>
                    <a:bodyPr/>
                    <a:lstStyle/>
                    <a:p>
                      <a:pPr marL="0" marR="0">
                        <a:lnSpc>
                          <a:spcPct val="107000"/>
                        </a:lnSpc>
                        <a:spcBef>
                          <a:spcPts val="0"/>
                        </a:spcBef>
                        <a:spcAft>
                          <a:spcPts val="0"/>
                        </a:spcAft>
                      </a:pPr>
                      <a:r>
                        <a:rPr lang="en-US" sz="2000" kern="100" dirty="0">
                          <a:effectLst/>
                        </a:rPr>
                        <a:t>15. Getting tissue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extLst>
                  <a:ext uri="{0D108BD9-81ED-4DB2-BD59-A6C34878D82A}">
                    <a16:rowId xmlns:a16="http://schemas.microsoft.com/office/drawing/2014/main" val="3897619688"/>
                  </a:ext>
                </a:extLst>
              </a:tr>
              <a:tr h="488089">
                <a:tc>
                  <a:txBody>
                    <a:bodyPr/>
                    <a:lstStyle/>
                    <a:p>
                      <a:pPr marL="0" marR="0">
                        <a:lnSpc>
                          <a:spcPct val="107000"/>
                        </a:lnSpc>
                        <a:spcBef>
                          <a:spcPts val="0"/>
                        </a:spcBef>
                        <a:spcAft>
                          <a:spcPts val="0"/>
                        </a:spcAft>
                      </a:pPr>
                      <a:r>
                        <a:rPr lang="en-US" sz="2000" b="0" kern="100" dirty="0">
                          <a:effectLst/>
                        </a:rPr>
                        <a:t>6. Wall charts</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tc>
                  <a:txBody>
                    <a:bodyPr/>
                    <a:lstStyle/>
                    <a:p>
                      <a:pPr marL="0" marR="0">
                        <a:lnSpc>
                          <a:spcPct val="107000"/>
                        </a:lnSpc>
                        <a:spcBef>
                          <a:spcPts val="0"/>
                        </a:spcBef>
                        <a:spcAft>
                          <a:spcPts val="0"/>
                        </a:spcAft>
                      </a:pPr>
                      <a:r>
                        <a:rPr lang="en-US" sz="2000" kern="100" dirty="0">
                          <a:effectLst/>
                        </a:rPr>
                        <a:t>16. Syllabus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extLst>
                  <a:ext uri="{0D108BD9-81ED-4DB2-BD59-A6C34878D82A}">
                    <a16:rowId xmlns:a16="http://schemas.microsoft.com/office/drawing/2014/main" val="2095958195"/>
                  </a:ext>
                </a:extLst>
              </a:tr>
              <a:tr h="488089">
                <a:tc>
                  <a:txBody>
                    <a:bodyPr/>
                    <a:lstStyle/>
                    <a:p>
                      <a:pPr marL="0" marR="0">
                        <a:lnSpc>
                          <a:spcPct val="107000"/>
                        </a:lnSpc>
                        <a:spcBef>
                          <a:spcPts val="0"/>
                        </a:spcBef>
                        <a:spcAft>
                          <a:spcPts val="0"/>
                        </a:spcAft>
                      </a:pPr>
                      <a:r>
                        <a:rPr lang="en-US" sz="2000" b="0" kern="100" dirty="0">
                          <a:effectLst/>
                        </a:rPr>
                        <a:t>7. White board</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tc>
                  <a:txBody>
                    <a:bodyPr/>
                    <a:lstStyle/>
                    <a:p>
                      <a:pPr marL="0" marR="0">
                        <a:lnSpc>
                          <a:spcPct val="107000"/>
                        </a:lnSpc>
                        <a:spcBef>
                          <a:spcPts val="0"/>
                        </a:spcBef>
                        <a:spcAft>
                          <a:spcPts val="0"/>
                        </a:spcAft>
                      </a:pPr>
                      <a:r>
                        <a:rPr lang="en-US" sz="2000" kern="100" dirty="0">
                          <a:effectLst/>
                        </a:rPr>
                        <a:t>17. Asking question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extLst>
                  <a:ext uri="{0D108BD9-81ED-4DB2-BD59-A6C34878D82A}">
                    <a16:rowId xmlns:a16="http://schemas.microsoft.com/office/drawing/2014/main" val="70282110"/>
                  </a:ext>
                </a:extLst>
              </a:tr>
              <a:tr h="488089">
                <a:tc>
                  <a:txBody>
                    <a:bodyPr/>
                    <a:lstStyle/>
                    <a:p>
                      <a:pPr marL="0" marR="0">
                        <a:lnSpc>
                          <a:spcPct val="107000"/>
                        </a:lnSpc>
                        <a:spcBef>
                          <a:spcPts val="0"/>
                        </a:spcBef>
                        <a:spcAft>
                          <a:spcPts val="0"/>
                        </a:spcAft>
                      </a:pPr>
                      <a:r>
                        <a:rPr lang="en-US" sz="2000" b="0" kern="100" dirty="0">
                          <a:effectLst/>
                        </a:rPr>
                        <a:t>8. Pencil sharpener</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tc>
                  <a:txBody>
                    <a:bodyPr/>
                    <a:lstStyle/>
                    <a:p>
                      <a:pPr marL="0" marR="0">
                        <a:lnSpc>
                          <a:spcPct val="107000"/>
                        </a:lnSpc>
                        <a:spcBef>
                          <a:spcPts val="0"/>
                        </a:spcBef>
                        <a:spcAft>
                          <a:spcPts val="0"/>
                        </a:spcAft>
                      </a:pPr>
                      <a:r>
                        <a:rPr lang="en-US" sz="2000" kern="100" dirty="0">
                          <a:effectLst/>
                        </a:rPr>
                        <a:t>18. Commenting</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extLst>
                  <a:ext uri="{0D108BD9-81ED-4DB2-BD59-A6C34878D82A}">
                    <a16:rowId xmlns:a16="http://schemas.microsoft.com/office/drawing/2014/main" val="1243005791"/>
                  </a:ext>
                </a:extLst>
              </a:tr>
              <a:tr h="488089">
                <a:tc>
                  <a:txBody>
                    <a:bodyPr/>
                    <a:lstStyle/>
                    <a:p>
                      <a:pPr marL="0" marR="0">
                        <a:lnSpc>
                          <a:spcPct val="107000"/>
                        </a:lnSpc>
                        <a:spcBef>
                          <a:spcPts val="0"/>
                        </a:spcBef>
                        <a:spcAft>
                          <a:spcPts val="0"/>
                        </a:spcAft>
                      </a:pPr>
                      <a:r>
                        <a:rPr lang="en-US" sz="2000" b="0" kern="100" dirty="0">
                          <a:effectLst/>
                        </a:rPr>
                        <a:t>9. Television</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tc>
                  <a:txBody>
                    <a:bodyPr/>
                    <a:lstStyle/>
                    <a:p>
                      <a:pPr marL="0" marR="0">
                        <a:lnSpc>
                          <a:spcPct val="107000"/>
                        </a:lnSpc>
                        <a:spcBef>
                          <a:spcPts val="0"/>
                        </a:spcBef>
                        <a:spcAft>
                          <a:spcPts val="0"/>
                        </a:spcAft>
                      </a:pPr>
                      <a:r>
                        <a:rPr lang="en-US" sz="2000" kern="100" dirty="0">
                          <a:effectLst/>
                        </a:rPr>
                        <a:t>19. Class discussion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extLst>
                  <a:ext uri="{0D108BD9-81ED-4DB2-BD59-A6C34878D82A}">
                    <a16:rowId xmlns:a16="http://schemas.microsoft.com/office/drawing/2014/main" val="3374440892"/>
                  </a:ext>
                </a:extLst>
              </a:tr>
              <a:tr h="488089">
                <a:tc>
                  <a:txBody>
                    <a:bodyPr/>
                    <a:lstStyle/>
                    <a:p>
                      <a:pPr marL="0" marR="0">
                        <a:lnSpc>
                          <a:spcPct val="107000"/>
                        </a:lnSpc>
                        <a:spcBef>
                          <a:spcPts val="0"/>
                        </a:spcBef>
                        <a:spcAft>
                          <a:spcPts val="0"/>
                        </a:spcAft>
                      </a:pPr>
                      <a:r>
                        <a:rPr lang="en-US" sz="2000" b="0" kern="100" dirty="0">
                          <a:effectLst/>
                        </a:rPr>
                        <a:t>10. iPad</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tc>
                  <a:txBody>
                    <a:bodyPr/>
                    <a:lstStyle/>
                    <a:p>
                      <a:pPr marL="0" marR="0">
                        <a:lnSpc>
                          <a:spcPct val="107000"/>
                        </a:lnSpc>
                        <a:spcBef>
                          <a:spcPts val="0"/>
                        </a:spcBef>
                        <a:spcAft>
                          <a:spcPts val="0"/>
                        </a:spcAft>
                      </a:pPr>
                      <a:r>
                        <a:rPr lang="en-US" sz="2000" kern="100" dirty="0">
                          <a:effectLst/>
                        </a:rPr>
                        <a:t>20.Turn and talk</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tcPr>
                </a:tc>
                <a:extLst>
                  <a:ext uri="{0D108BD9-81ED-4DB2-BD59-A6C34878D82A}">
                    <a16:rowId xmlns:a16="http://schemas.microsoft.com/office/drawing/2014/main" val="717549073"/>
                  </a:ext>
                </a:extLst>
              </a:tr>
              <a:tr h="488089">
                <a:tc>
                  <a:txBody>
                    <a:bodyPr/>
                    <a:lstStyle/>
                    <a:p>
                      <a:pPr marL="0" marR="0">
                        <a:lnSpc>
                          <a:spcPct val="107000"/>
                        </a:lnSpc>
                        <a:spcBef>
                          <a:spcPts val="0"/>
                        </a:spcBef>
                        <a:spcAft>
                          <a:spcPts val="0"/>
                        </a:spcAft>
                      </a:pPr>
                      <a:r>
                        <a:rPr lang="en-US" sz="2000" kern="100" dirty="0">
                          <a:effectLst/>
                        </a:rPr>
                        <a:t>Continue as needed…</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B w="12700" cap="flat" cmpd="sng" algn="ctr">
                      <a:solidFill>
                        <a:srgbClr val="FFFF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kern="100" dirty="0">
                          <a:effectLst/>
                        </a:rPr>
                        <a:t>Continue as needed…</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336381798"/>
                  </a:ext>
                </a:extLst>
              </a:tr>
            </a:tbl>
          </a:graphicData>
        </a:graphic>
      </p:graphicFrame>
      <p:pic>
        <p:nvPicPr>
          <p:cNvPr id="7" name="Picture 6" descr="A diagram of impact and low impact&#10;&#10;Description automatically generated">
            <a:extLst>
              <a:ext uri="{FF2B5EF4-FFF2-40B4-BE49-F238E27FC236}">
                <a16:creationId xmlns:a16="http://schemas.microsoft.com/office/drawing/2014/main" id="{79AB5E98-D232-7519-BFB8-BFFE37DC4C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7020" y="258507"/>
            <a:ext cx="3766382" cy="3372409"/>
          </a:xfrm>
          <a:prstGeom prst="rect">
            <a:avLst/>
          </a:prstGeom>
        </p:spPr>
      </p:pic>
      <p:graphicFrame>
        <p:nvGraphicFramePr>
          <p:cNvPr id="8" name="Table 7">
            <a:extLst>
              <a:ext uri="{FF2B5EF4-FFF2-40B4-BE49-F238E27FC236}">
                <a16:creationId xmlns:a16="http://schemas.microsoft.com/office/drawing/2014/main" id="{04A76245-DE74-E837-E117-EAB17F9F5660}"/>
              </a:ext>
            </a:extLst>
          </p:cNvPr>
          <p:cNvGraphicFramePr>
            <a:graphicFrameLocks noGrp="1"/>
          </p:cNvGraphicFramePr>
          <p:nvPr>
            <p:extLst>
              <p:ext uri="{D42A27DB-BD31-4B8C-83A1-F6EECF244321}">
                <p14:modId xmlns:p14="http://schemas.microsoft.com/office/powerpoint/2010/main" val="1005197491"/>
              </p:ext>
            </p:extLst>
          </p:nvPr>
        </p:nvGraphicFramePr>
        <p:xfrm>
          <a:off x="8028285" y="3808116"/>
          <a:ext cx="3672808" cy="2792752"/>
        </p:xfrm>
        <a:graphic>
          <a:graphicData uri="http://schemas.openxmlformats.org/drawingml/2006/table">
            <a:tbl>
              <a:tblPr firstRow="1" bandRow="1">
                <a:tableStyleId>{5940675A-B579-460E-94D1-54222C63F5DA}</a:tableStyleId>
              </a:tblPr>
              <a:tblGrid>
                <a:gridCol w="1836404">
                  <a:extLst>
                    <a:ext uri="{9D8B030D-6E8A-4147-A177-3AD203B41FA5}">
                      <a16:colId xmlns:a16="http://schemas.microsoft.com/office/drawing/2014/main" val="2388421630"/>
                    </a:ext>
                  </a:extLst>
                </a:gridCol>
                <a:gridCol w="1836404">
                  <a:extLst>
                    <a:ext uri="{9D8B030D-6E8A-4147-A177-3AD203B41FA5}">
                      <a16:colId xmlns:a16="http://schemas.microsoft.com/office/drawing/2014/main" val="3700751176"/>
                    </a:ext>
                  </a:extLst>
                </a:gridCol>
              </a:tblGrid>
              <a:tr h="1396376">
                <a:tc>
                  <a:txBody>
                    <a:bodyPr/>
                    <a:lstStyle/>
                    <a:p>
                      <a:pPr algn="ctr"/>
                      <a:r>
                        <a:rPr lang="en-US" sz="1800" dirty="0"/>
                        <a:t>Low Effort</a:t>
                      </a:r>
                    </a:p>
                    <a:p>
                      <a:pPr algn="ctr"/>
                      <a:r>
                        <a:rPr lang="en-US" sz="1800" dirty="0"/>
                        <a:t>High Impact</a:t>
                      </a:r>
                    </a:p>
                  </a:txBody>
                  <a:tcPr marL="120258" marR="120258" marT="60129" marB="60129" anchor="ctr"/>
                </a:tc>
                <a:tc>
                  <a:txBody>
                    <a:bodyPr/>
                    <a:lstStyle/>
                    <a:p>
                      <a:pPr algn="ctr"/>
                      <a:r>
                        <a:rPr lang="en-US" sz="1800" dirty="0"/>
                        <a:t>High Effort</a:t>
                      </a:r>
                    </a:p>
                    <a:p>
                      <a:pPr algn="ctr"/>
                      <a:r>
                        <a:rPr lang="en-US" sz="1800" dirty="0"/>
                        <a:t>High Impact</a:t>
                      </a:r>
                    </a:p>
                  </a:txBody>
                  <a:tcPr marL="120258" marR="120258" marT="60129" marB="60129" anchor="ctr"/>
                </a:tc>
                <a:extLst>
                  <a:ext uri="{0D108BD9-81ED-4DB2-BD59-A6C34878D82A}">
                    <a16:rowId xmlns:a16="http://schemas.microsoft.com/office/drawing/2014/main" val="2454561583"/>
                  </a:ext>
                </a:extLst>
              </a:tr>
              <a:tr h="1396376">
                <a:tc>
                  <a:txBody>
                    <a:bodyPr/>
                    <a:lstStyle/>
                    <a:p>
                      <a:pPr algn="ctr"/>
                      <a:r>
                        <a:rPr lang="en-US" sz="1800" dirty="0"/>
                        <a:t>Low Effort</a:t>
                      </a:r>
                    </a:p>
                    <a:p>
                      <a:pPr algn="ctr"/>
                      <a:r>
                        <a:rPr lang="en-US" sz="1800" dirty="0"/>
                        <a:t>Low Impact</a:t>
                      </a:r>
                    </a:p>
                  </a:txBody>
                  <a:tcPr marL="120258" marR="120258" marT="60129" marB="60129" anchor="ctr"/>
                </a:tc>
                <a:tc>
                  <a:txBody>
                    <a:bodyPr/>
                    <a:lstStyle/>
                    <a:p>
                      <a:pPr algn="ctr"/>
                      <a:r>
                        <a:rPr lang="en-US" sz="1800" dirty="0"/>
                        <a:t>High Effort</a:t>
                      </a:r>
                    </a:p>
                    <a:p>
                      <a:pPr algn="ctr"/>
                      <a:r>
                        <a:rPr lang="en-US" sz="1800" dirty="0"/>
                        <a:t>Low Impact</a:t>
                      </a:r>
                    </a:p>
                  </a:txBody>
                  <a:tcPr marL="120258" marR="120258" marT="60129" marB="60129" anchor="ctr"/>
                </a:tc>
                <a:extLst>
                  <a:ext uri="{0D108BD9-81ED-4DB2-BD59-A6C34878D82A}">
                    <a16:rowId xmlns:a16="http://schemas.microsoft.com/office/drawing/2014/main" val="3800734982"/>
                  </a:ext>
                </a:extLst>
              </a:tr>
            </a:tbl>
          </a:graphicData>
        </a:graphic>
      </p:graphicFrame>
      <p:sp>
        <p:nvSpPr>
          <p:cNvPr id="9" name="TextBox 8">
            <a:extLst>
              <a:ext uri="{FF2B5EF4-FFF2-40B4-BE49-F238E27FC236}">
                <a16:creationId xmlns:a16="http://schemas.microsoft.com/office/drawing/2014/main" id="{8804806A-9195-2547-403E-B54E4EB8EE57}"/>
              </a:ext>
            </a:extLst>
          </p:cNvPr>
          <p:cNvSpPr txBox="1"/>
          <p:nvPr/>
        </p:nvSpPr>
        <p:spPr>
          <a:xfrm>
            <a:off x="10112068" y="4975382"/>
            <a:ext cx="1408176" cy="1862048"/>
          </a:xfrm>
          <a:prstGeom prst="rect">
            <a:avLst/>
          </a:prstGeom>
          <a:noFill/>
        </p:spPr>
        <p:txBody>
          <a:bodyPr wrap="square" rtlCol="0" anchor="ctr">
            <a:spAutoFit/>
          </a:bodyPr>
          <a:lstStyle/>
          <a:p>
            <a:pPr algn="ctr"/>
            <a:r>
              <a:rPr lang="en-US" sz="11500" dirty="0">
                <a:solidFill>
                  <a:schemeClr val="tx1">
                    <a:lumMod val="50000"/>
                    <a:lumOff val="50000"/>
                    <a:alpha val="30226"/>
                  </a:schemeClr>
                </a:solidFill>
              </a:rPr>
              <a:t>X</a:t>
            </a:r>
          </a:p>
        </p:txBody>
      </p:sp>
      <p:sp>
        <p:nvSpPr>
          <p:cNvPr id="10" name="TextBox 9">
            <a:extLst>
              <a:ext uri="{FF2B5EF4-FFF2-40B4-BE49-F238E27FC236}">
                <a16:creationId xmlns:a16="http://schemas.microsoft.com/office/drawing/2014/main" id="{F0EAD441-B839-864B-558D-18470F772365}"/>
              </a:ext>
            </a:extLst>
          </p:cNvPr>
          <p:cNvSpPr txBox="1"/>
          <p:nvPr/>
        </p:nvSpPr>
        <p:spPr>
          <a:xfrm>
            <a:off x="8263440" y="4975382"/>
            <a:ext cx="1408176" cy="1862048"/>
          </a:xfrm>
          <a:prstGeom prst="rect">
            <a:avLst/>
          </a:prstGeom>
          <a:noFill/>
        </p:spPr>
        <p:txBody>
          <a:bodyPr wrap="square" rtlCol="0" anchor="ctr">
            <a:spAutoFit/>
          </a:bodyPr>
          <a:lstStyle/>
          <a:p>
            <a:pPr algn="ctr"/>
            <a:r>
              <a:rPr lang="en-US" sz="11500" dirty="0">
                <a:solidFill>
                  <a:schemeClr val="tx1">
                    <a:lumMod val="50000"/>
                    <a:lumOff val="50000"/>
                    <a:alpha val="30226"/>
                  </a:schemeClr>
                </a:solidFill>
              </a:rPr>
              <a:t>X</a:t>
            </a:r>
          </a:p>
        </p:txBody>
      </p:sp>
      <p:sp>
        <p:nvSpPr>
          <p:cNvPr id="11" name="TextBox 10">
            <a:extLst>
              <a:ext uri="{FF2B5EF4-FFF2-40B4-BE49-F238E27FC236}">
                <a16:creationId xmlns:a16="http://schemas.microsoft.com/office/drawing/2014/main" id="{9B957F38-7156-A079-4FDD-5C502716BA18}"/>
              </a:ext>
            </a:extLst>
          </p:cNvPr>
          <p:cNvSpPr txBox="1"/>
          <p:nvPr/>
        </p:nvSpPr>
        <p:spPr>
          <a:xfrm>
            <a:off x="10058903" y="3571554"/>
            <a:ext cx="1408176" cy="1862048"/>
          </a:xfrm>
          <a:prstGeom prst="rect">
            <a:avLst/>
          </a:prstGeom>
          <a:noFill/>
        </p:spPr>
        <p:txBody>
          <a:bodyPr wrap="square" rtlCol="0" anchor="ctr">
            <a:spAutoFit/>
          </a:bodyPr>
          <a:lstStyle/>
          <a:p>
            <a:pPr algn="ctr"/>
            <a:r>
              <a:rPr lang="en-US" sz="11500" dirty="0">
                <a:solidFill>
                  <a:schemeClr val="tx1">
                    <a:lumMod val="50000"/>
                    <a:lumOff val="50000"/>
                    <a:alpha val="30226"/>
                  </a:schemeClr>
                </a:solidFill>
              </a:rPr>
              <a:t>?</a:t>
            </a:r>
          </a:p>
        </p:txBody>
      </p:sp>
      <p:sp>
        <p:nvSpPr>
          <p:cNvPr id="3" name="Rectangle 2">
            <a:extLst>
              <a:ext uri="{FF2B5EF4-FFF2-40B4-BE49-F238E27FC236}">
                <a16:creationId xmlns:a16="http://schemas.microsoft.com/office/drawing/2014/main" id="{21349DC2-618A-A69D-E34D-8266C506C7F7}"/>
              </a:ext>
            </a:extLst>
          </p:cNvPr>
          <p:cNvSpPr/>
          <p:nvPr/>
        </p:nvSpPr>
        <p:spPr>
          <a:xfrm>
            <a:off x="397332" y="258507"/>
            <a:ext cx="7147970" cy="641874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orange chair with black background&#10;&#10;Description automatically generated">
            <a:extLst>
              <a:ext uri="{FF2B5EF4-FFF2-40B4-BE49-F238E27FC236}">
                <a16:creationId xmlns:a16="http://schemas.microsoft.com/office/drawing/2014/main" id="{242BF721-F080-6B44-F23C-EA321DB10908}"/>
              </a:ext>
            </a:extLst>
          </p:cNvPr>
          <p:cNvPicPr>
            <a:picLocks noChangeAspect="1"/>
          </p:cNvPicPr>
          <p:nvPr/>
        </p:nvPicPr>
        <p:blipFill>
          <a:blip r:embed="rId4"/>
          <a:stretch>
            <a:fillRect/>
          </a:stretch>
        </p:blipFill>
        <p:spPr>
          <a:xfrm>
            <a:off x="8415163" y="2031293"/>
            <a:ext cx="1104729" cy="1436584"/>
          </a:xfrm>
          <a:prstGeom prst="rect">
            <a:avLst/>
          </a:prstGeom>
        </p:spPr>
      </p:pic>
    </p:spTree>
    <p:extLst>
      <p:ext uri="{BB962C8B-B14F-4D97-AF65-F5344CB8AC3E}">
        <p14:creationId xmlns:p14="http://schemas.microsoft.com/office/powerpoint/2010/main" val="237233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FBC9D0F-4450-D1F7-4D59-08A2BBDCD154}"/>
              </a:ext>
            </a:extLst>
          </p:cNvPr>
          <p:cNvGraphicFramePr>
            <a:graphicFrameLocks noGrp="1"/>
          </p:cNvGraphicFramePr>
          <p:nvPr>
            <p:extLst>
              <p:ext uri="{D42A27DB-BD31-4B8C-83A1-F6EECF244321}">
                <p14:modId xmlns:p14="http://schemas.microsoft.com/office/powerpoint/2010/main" val="3108375656"/>
              </p:ext>
            </p:extLst>
          </p:nvPr>
        </p:nvGraphicFramePr>
        <p:xfrm>
          <a:off x="3762104" y="1654339"/>
          <a:ext cx="4667792" cy="3549322"/>
        </p:xfrm>
        <a:graphic>
          <a:graphicData uri="http://schemas.openxmlformats.org/drawingml/2006/table">
            <a:tbl>
              <a:tblPr firstRow="1" bandRow="1">
                <a:tableStyleId>{5940675A-B579-460E-94D1-54222C63F5DA}</a:tableStyleId>
              </a:tblPr>
              <a:tblGrid>
                <a:gridCol w="2333896">
                  <a:extLst>
                    <a:ext uri="{9D8B030D-6E8A-4147-A177-3AD203B41FA5}">
                      <a16:colId xmlns:a16="http://schemas.microsoft.com/office/drawing/2014/main" val="2388421630"/>
                    </a:ext>
                  </a:extLst>
                </a:gridCol>
                <a:gridCol w="2333896">
                  <a:extLst>
                    <a:ext uri="{9D8B030D-6E8A-4147-A177-3AD203B41FA5}">
                      <a16:colId xmlns:a16="http://schemas.microsoft.com/office/drawing/2014/main" val="3700751176"/>
                    </a:ext>
                  </a:extLst>
                </a:gridCol>
              </a:tblGrid>
              <a:tr h="1774661">
                <a:tc>
                  <a:txBody>
                    <a:bodyPr/>
                    <a:lstStyle/>
                    <a:p>
                      <a:pPr algn="ctr"/>
                      <a:r>
                        <a:rPr lang="en-US" sz="2300" dirty="0"/>
                        <a:t>Low Effort</a:t>
                      </a:r>
                    </a:p>
                    <a:p>
                      <a:pPr algn="ctr"/>
                      <a:r>
                        <a:rPr lang="en-US" sz="2300" dirty="0"/>
                        <a:t>High Impact</a:t>
                      </a:r>
                    </a:p>
                  </a:txBody>
                  <a:tcPr marL="152837" marR="152837" marT="76418" marB="76418" anchor="ctr">
                    <a:solidFill>
                      <a:schemeClr val="bg1"/>
                    </a:solidFill>
                  </a:tcPr>
                </a:tc>
                <a:tc>
                  <a:txBody>
                    <a:bodyPr/>
                    <a:lstStyle/>
                    <a:p>
                      <a:pPr algn="ctr"/>
                      <a:r>
                        <a:rPr lang="en-US" sz="2300" dirty="0"/>
                        <a:t>High Effort</a:t>
                      </a:r>
                    </a:p>
                    <a:p>
                      <a:pPr algn="ctr"/>
                      <a:r>
                        <a:rPr lang="en-US" sz="2300" dirty="0"/>
                        <a:t>High Impact</a:t>
                      </a:r>
                    </a:p>
                  </a:txBody>
                  <a:tcPr marL="152837" marR="152837" marT="76418" marB="76418" anchor="ctr">
                    <a:solidFill>
                      <a:schemeClr val="bg1"/>
                    </a:solidFill>
                  </a:tcPr>
                </a:tc>
                <a:extLst>
                  <a:ext uri="{0D108BD9-81ED-4DB2-BD59-A6C34878D82A}">
                    <a16:rowId xmlns:a16="http://schemas.microsoft.com/office/drawing/2014/main" val="2454561583"/>
                  </a:ext>
                </a:extLst>
              </a:tr>
              <a:tr h="1774661">
                <a:tc>
                  <a:txBody>
                    <a:bodyPr/>
                    <a:lstStyle/>
                    <a:p>
                      <a:pPr algn="ctr"/>
                      <a:r>
                        <a:rPr lang="en-US" sz="2300" dirty="0"/>
                        <a:t>Low Effort</a:t>
                      </a:r>
                    </a:p>
                    <a:p>
                      <a:pPr algn="ctr"/>
                      <a:r>
                        <a:rPr lang="en-US" sz="2300" dirty="0"/>
                        <a:t>Low Impact</a:t>
                      </a:r>
                    </a:p>
                  </a:txBody>
                  <a:tcPr marL="152837" marR="152837" marT="76418" marB="76418" anchor="ctr">
                    <a:solidFill>
                      <a:schemeClr val="bg1"/>
                    </a:solidFill>
                  </a:tcPr>
                </a:tc>
                <a:tc>
                  <a:txBody>
                    <a:bodyPr/>
                    <a:lstStyle/>
                    <a:p>
                      <a:pPr algn="ctr"/>
                      <a:r>
                        <a:rPr lang="en-US" sz="2300" dirty="0"/>
                        <a:t>High Effort</a:t>
                      </a:r>
                    </a:p>
                    <a:p>
                      <a:pPr algn="ctr"/>
                      <a:r>
                        <a:rPr lang="en-US" sz="2300" dirty="0"/>
                        <a:t>Low Impact</a:t>
                      </a:r>
                    </a:p>
                  </a:txBody>
                  <a:tcPr marL="152837" marR="152837" marT="76418" marB="76418" anchor="ctr">
                    <a:solidFill>
                      <a:schemeClr val="bg1"/>
                    </a:solidFill>
                  </a:tcPr>
                </a:tc>
                <a:extLst>
                  <a:ext uri="{0D108BD9-81ED-4DB2-BD59-A6C34878D82A}">
                    <a16:rowId xmlns:a16="http://schemas.microsoft.com/office/drawing/2014/main" val="3800734982"/>
                  </a:ext>
                </a:extLst>
              </a:tr>
            </a:tbl>
          </a:graphicData>
        </a:graphic>
      </p:graphicFrame>
      <p:sp>
        <p:nvSpPr>
          <p:cNvPr id="6" name="TextBox 5">
            <a:extLst>
              <a:ext uri="{FF2B5EF4-FFF2-40B4-BE49-F238E27FC236}">
                <a16:creationId xmlns:a16="http://schemas.microsoft.com/office/drawing/2014/main" id="{BC99DDC0-AA4C-D30B-52F8-DFB3DCB48EF9}"/>
              </a:ext>
            </a:extLst>
          </p:cNvPr>
          <p:cNvSpPr txBox="1"/>
          <p:nvPr/>
        </p:nvSpPr>
        <p:spPr>
          <a:xfrm>
            <a:off x="6537858" y="3310371"/>
            <a:ext cx="1408176" cy="1862048"/>
          </a:xfrm>
          <a:prstGeom prst="rect">
            <a:avLst/>
          </a:prstGeom>
          <a:noFill/>
        </p:spPr>
        <p:txBody>
          <a:bodyPr wrap="square" rtlCol="0" anchor="ctr">
            <a:spAutoFit/>
          </a:bodyPr>
          <a:lstStyle/>
          <a:p>
            <a:pPr algn="ctr"/>
            <a:r>
              <a:rPr lang="en-US" sz="11500" dirty="0">
                <a:solidFill>
                  <a:schemeClr val="tx1">
                    <a:lumMod val="50000"/>
                    <a:lumOff val="50000"/>
                    <a:alpha val="30226"/>
                  </a:schemeClr>
                </a:solidFill>
              </a:rPr>
              <a:t>X</a:t>
            </a:r>
          </a:p>
        </p:txBody>
      </p:sp>
      <p:sp>
        <p:nvSpPr>
          <p:cNvPr id="7" name="TextBox 6">
            <a:extLst>
              <a:ext uri="{FF2B5EF4-FFF2-40B4-BE49-F238E27FC236}">
                <a16:creationId xmlns:a16="http://schemas.microsoft.com/office/drawing/2014/main" id="{76CB3E45-2B31-D356-F04C-D4F653FC3097}"/>
              </a:ext>
            </a:extLst>
          </p:cNvPr>
          <p:cNvSpPr txBox="1"/>
          <p:nvPr/>
        </p:nvSpPr>
        <p:spPr>
          <a:xfrm>
            <a:off x="4245967" y="3341613"/>
            <a:ext cx="1408176" cy="1862048"/>
          </a:xfrm>
          <a:prstGeom prst="rect">
            <a:avLst/>
          </a:prstGeom>
          <a:noFill/>
        </p:spPr>
        <p:txBody>
          <a:bodyPr wrap="square" rtlCol="0" anchor="ctr">
            <a:spAutoFit/>
          </a:bodyPr>
          <a:lstStyle/>
          <a:p>
            <a:pPr algn="ctr"/>
            <a:r>
              <a:rPr lang="en-US" sz="11500" dirty="0">
                <a:solidFill>
                  <a:schemeClr val="tx1">
                    <a:lumMod val="50000"/>
                    <a:lumOff val="50000"/>
                    <a:alpha val="30226"/>
                  </a:schemeClr>
                </a:solidFill>
              </a:rPr>
              <a:t>X</a:t>
            </a:r>
          </a:p>
        </p:txBody>
      </p:sp>
      <p:sp>
        <p:nvSpPr>
          <p:cNvPr id="8" name="TextBox 7">
            <a:extLst>
              <a:ext uri="{FF2B5EF4-FFF2-40B4-BE49-F238E27FC236}">
                <a16:creationId xmlns:a16="http://schemas.microsoft.com/office/drawing/2014/main" id="{62CB92A5-9F1A-79BB-9E14-40745E5A8698}"/>
              </a:ext>
            </a:extLst>
          </p:cNvPr>
          <p:cNvSpPr txBox="1"/>
          <p:nvPr/>
        </p:nvSpPr>
        <p:spPr>
          <a:xfrm>
            <a:off x="6454468" y="1685581"/>
            <a:ext cx="1408176" cy="1862048"/>
          </a:xfrm>
          <a:prstGeom prst="rect">
            <a:avLst/>
          </a:prstGeom>
          <a:noFill/>
        </p:spPr>
        <p:txBody>
          <a:bodyPr wrap="square" rtlCol="0" anchor="ctr">
            <a:spAutoFit/>
          </a:bodyPr>
          <a:lstStyle/>
          <a:p>
            <a:pPr algn="ctr"/>
            <a:r>
              <a:rPr lang="en-US" sz="11500" dirty="0">
                <a:solidFill>
                  <a:schemeClr val="tx1">
                    <a:lumMod val="50000"/>
                    <a:lumOff val="50000"/>
                    <a:alpha val="30226"/>
                  </a:schemeClr>
                </a:solidFill>
              </a:rPr>
              <a:t>?</a:t>
            </a:r>
          </a:p>
        </p:txBody>
      </p:sp>
    </p:spTree>
    <p:extLst>
      <p:ext uri="{BB962C8B-B14F-4D97-AF65-F5344CB8AC3E}">
        <p14:creationId xmlns:p14="http://schemas.microsoft.com/office/powerpoint/2010/main" val="3086239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687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and person in a kitchen&#10;&#10;Description automatically generated">
            <a:extLst>
              <a:ext uri="{FF2B5EF4-FFF2-40B4-BE49-F238E27FC236}">
                <a16:creationId xmlns:a16="http://schemas.microsoft.com/office/drawing/2014/main" id="{4D41EEDF-7B5F-27F2-3EB4-971F883BBB69}"/>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2" name="Down Arrow 1">
            <a:extLst>
              <a:ext uri="{FF2B5EF4-FFF2-40B4-BE49-F238E27FC236}">
                <a16:creationId xmlns:a16="http://schemas.microsoft.com/office/drawing/2014/main" id="{269AA8EE-2325-311B-0063-446E48D6700A}"/>
              </a:ext>
            </a:extLst>
          </p:cNvPr>
          <p:cNvSpPr/>
          <p:nvPr/>
        </p:nvSpPr>
        <p:spPr>
          <a:xfrm rot="16200000">
            <a:off x="3386181" y="5519754"/>
            <a:ext cx="1173019" cy="1500908"/>
          </a:xfrm>
          <a:prstGeom prst="downArrow">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0201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E15832B-26E7-AD90-853A-4481000B6209}"/>
              </a:ext>
            </a:extLst>
          </p:cNvPr>
          <p:cNvGraphicFramePr>
            <a:graphicFrameLocks noGrp="1"/>
          </p:cNvGraphicFramePr>
          <p:nvPr>
            <p:extLst>
              <p:ext uri="{D42A27DB-BD31-4B8C-83A1-F6EECF244321}">
                <p14:modId xmlns:p14="http://schemas.microsoft.com/office/powerpoint/2010/main" val="2033513726"/>
              </p:ext>
            </p:extLst>
          </p:nvPr>
        </p:nvGraphicFramePr>
        <p:xfrm>
          <a:off x="93406" y="179471"/>
          <a:ext cx="12005187" cy="6499058"/>
        </p:xfrm>
        <a:graphic>
          <a:graphicData uri="http://schemas.openxmlformats.org/drawingml/2006/table">
            <a:tbl>
              <a:tblPr firstRow="1" bandRow="1">
                <a:tableStyleId>{17292A2E-F333-43FB-9621-5CBBE7FDCDCB}</a:tableStyleId>
              </a:tblPr>
              <a:tblGrid>
                <a:gridCol w="1722179">
                  <a:extLst>
                    <a:ext uri="{9D8B030D-6E8A-4147-A177-3AD203B41FA5}">
                      <a16:colId xmlns:a16="http://schemas.microsoft.com/office/drawing/2014/main" val="1426542825"/>
                    </a:ext>
                  </a:extLst>
                </a:gridCol>
                <a:gridCol w="2202786">
                  <a:extLst>
                    <a:ext uri="{9D8B030D-6E8A-4147-A177-3AD203B41FA5}">
                      <a16:colId xmlns:a16="http://schemas.microsoft.com/office/drawing/2014/main" val="1632349123"/>
                    </a:ext>
                  </a:extLst>
                </a:gridCol>
                <a:gridCol w="2413053">
                  <a:extLst>
                    <a:ext uri="{9D8B030D-6E8A-4147-A177-3AD203B41FA5}">
                      <a16:colId xmlns:a16="http://schemas.microsoft.com/office/drawing/2014/main" val="3628015594"/>
                    </a:ext>
                  </a:extLst>
                </a:gridCol>
                <a:gridCol w="2543216">
                  <a:extLst>
                    <a:ext uri="{9D8B030D-6E8A-4147-A177-3AD203B41FA5}">
                      <a16:colId xmlns:a16="http://schemas.microsoft.com/office/drawing/2014/main" val="2416442187"/>
                    </a:ext>
                  </a:extLst>
                </a:gridCol>
                <a:gridCol w="3123953">
                  <a:extLst>
                    <a:ext uri="{9D8B030D-6E8A-4147-A177-3AD203B41FA5}">
                      <a16:colId xmlns:a16="http://schemas.microsoft.com/office/drawing/2014/main" val="1670005225"/>
                    </a:ext>
                  </a:extLst>
                </a:gridCol>
              </a:tblGrid>
              <a:tr h="686770">
                <a:tc>
                  <a:txBody>
                    <a:bodyPr/>
                    <a:lstStyle/>
                    <a:p>
                      <a:pPr algn="ctr"/>
                      <a:r>
                        <a:rPr lang="en-US" dirty="0">
                          <a:solidFill>
                            <a:schemeClr val="accent2">
                              <a:lumMod val="75000"/>
                            </a:schemeClr>
                          </a:solidFill>
                        </a:rPr>
                        <a:t>Learning Objective</a:t>
                      </a:r>
                    </a:p>
                  </a:txBody>
                  <a:tcPr anchor="ctr">
                    <a:lnR w="12700" cap="flat" cmpd="sng" algn="ctr">
                      <a:solidFill>
                        <a:srgbClr val="FFFF00"/>
                      </a:solidFill>
                      <a:prstDash val="solid"/>
                      <a:round/>
                      <a:headEnd type="none" w="med" len="med"/>
                      <a:tailEnd type="none" w="med" len="med"/>
                    </a:lnR>
                    <a:lnB w="12700" cap="flat" cmpd="sng" algn="ctr">
                      <a:solidFill>
                        <a:srgbClr val="FFFF00"/>
                      </a:solidFill>
                      <a:prstDash val="solid"/>
                      <a:round/>
                      <a:headEnd type="none" w="med" len="med"/>
                      <a:tailEnd type="none" w="med" len="med"/>
                    </a:lnB>
                    <a:solidFill>
                      <a:srgbClr val="FFFF00"/>
                    </a:solidFill>
                  </a:tcPr>
                </a:tc>
                <a:tc>
                  <a:txBody>
                    <a:bodyPr/>
                    <a:lstStyle/>
                    <a:p>
                      <a:pPr algn="ctr"/>
                      <a:r>
                        <a:rPr lang="en-US" dirty="0">
                          <a:solidFill>
                            <a:schemeClr val="accent2">
                              <a:lumMod val="75000"/>
                            </a:schemeClr>
                          </a:solidFill>
                        </a:rPr>
                        <a:t>Remember (Terms &amp; Definitions)</a:t>
                      </a:r>
                    </a:p>
                  </a:txBody>
                  <a:tcPr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B w="12700" cap="flat" cmpd="sng" algn="ctr">
                      <a:solidFill>
                        <a:srgbClr val="FFFF00"/>
                      </a:solidFill>
                      <a:prstDash val="solid"/>
                      <a:round/>
                      <a:headEnd type="none" w="med" len="med"/>
                      <a:tailEnd type="none" w="med" len="med"/>
                    </a:lnB>
                    <a:solidFill>
                      <a:srgbClr val="FFFF00"/>
                    </a:solidFill>
                  </a:tcPr>
                </a:tc>
                <a:tc>
                  <a:txBody>
                    <a:bodyPr/>
                    <a:lstStyle/>
                    <a:p>
                      <a:pPr algn="ctr"/>
                      <a:r>
                        <a:rPr lang="en-US" dirty="0">
                          <a:solidFill>
                            <a:schemeClr val="accent2">
                              <a:lumMod val="75000"/>
                            </a:schemeClr>
                          </a:solidFill>
                        </a:rPr>
                        <a:t>Concept (Compare / Contrast)</a:t>
                      </a:r>
                    </a:p>
                  </a:txBody>
                  <a:tcPr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B w="12700" cap="flat" cmpd="sng" algn="ctr">
                      <a:solidFill>
                        <a:srgbClr val="FFFF00"/>
                      </a:solidFill>
                      <a:prstDash val="solid"/>
                      <a:round/>
                      <a:headEnd type="none" w="med" len="med"/>
                      <a:tailEnd type="none" w="med" len="med"/>
                    </a:lnB>
                    <a:solidFill>
                      <a:srgbClr val="FFFF00"/>
                    </a:solidFill>
                  </a:tcPr>
                </a:tc>
                <a:tc>
                  <a:txBody>
                    <a:bodyPr/>
                    <a:lstStyle/>
                    <a:p>
                      <a:pPr algn="ctr"/>
                      <a:r>
                        <a:rPr lang="en-US" dirty="0">
                          <a:solidFill>
                            <a:schemeClr val="accent2">
                              <a:lumMod val="75000"/>
                            </a:schemeClr>
                          </a:solidFill>
                        </a:rPr>
                        <a:t>Rules (Arrange Concepts)</a:t>
                      </a:r>
                    </a:p>
                  </a:txBody>
                  <a:tcPr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B w="12700" cap="flat" cmpd="sng" algn="ctr">
                      <a:solidFill>
                        <a:srgbClr val="FFFF00"/>
                      </a:solidFill>
                      <a:prstDash val="solid"/>
                      <a:round/>
                      <a:headEnd type="none" w="med" len="med"/>
                      <a:tailEnd type="none" w="med" len="med"/>
                    </a:lnB>
                    <a:solidFill>
                      <a:srgbClr val="FFFF00"/>
                    </a:solidFill>
                  </a:tcPr>
                </a:tc>
                <a:tc>
                  <a:txBody>
                    <a:bodyPr/>
                    <a:lstStyle/>
                    <a:p>
                      <a:pPr algn="ctr"/>
                      <a:r>
                        <a:rPr lang="en-US" dirty="0">
                          <a:solidFill>
                            <a:schemeClr val="accent2">
                              <a:lumMod val="75000"/>
                            </a:schemeClr>
                          </a:solidFill>
                        </a:rPr>
                        <a:t>Learning Activity</a:t>
                      </a:r>
                    </a:p>
                  </a:txBody>
                  <a:tcPr anchor="ctr">
                    <a:lnL w="12700" cap="flat" cmpd="sng" algn="ctr">
                      <a:solidFill>
                        <a:srgbClr val="FFFF00"/>
                      </a:solidFill>
                      <a:prstDash val="solid"/>
                      <a:round/>
                      <a:headEnd type="none" w="med" len="med"/>
                      <a:tailEnd type="none" w="med" len="med"/>
                    </a:lnL>
                    <a:lnB w="12700" cap="flat" cmpd="sng" algn="ctr">
                      <a:solidFill>
                        <a:srgbClr val="FFFF00"/>
                      </a:solidFill>
                      <a:prstDash val="solid"/>
                      <a:round/>
                      <a:headEnd type="none" w="med" len="med"/>
                      <a:tailEnd type="none" w="med" len="med"/>
                    </a:lnB>
                    <a:solidFill>
                      <a:srgbClr val="FFFF00"/>
                    </a:solidFill>
                  </a:tcPr>
                </a:tc>
                <a:extLst>
                  <a:ext uri="{0D108BD9-81ED-4DB2-BD59-A6C34878D82A}">
                    <a16:rowId xmlns:a16="http://schemas.microsoft.com/office/drawing/2014/main" val="3258206904"/>
                  </a:ext>
                </a:extLst>
              </a:tr>
              <a:tr h="1349339">
                <a:tc rowSpan="3">
                  <a:txBody>
                    <a:bodyPr/>
                    <a:lstStyle/>
                    <a:p>
                      <a:r>
                        <a:rPr lang="en-US" dirty="0"/>
                        <a:t>Students will read and write a word with a consonant blend.</a:t>
                      </a:r>
                    </a:p>
                  </a:txBody>
                  <a:tcP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1"/>
                    </a:solidFill>
                  </a:tcPr>
                </a:tc>
                <a:tc>
                  <a:txBody>
                    <a:bodyPr/>
                    <a:lstStyle/>
                    <a:p>
                      <a:r>
                        <a:rPr lang="en-US" dirty="0"/>
                        <a:t>Define consonant letters.</a:t>
                      </a:r>
                    </a:p>
                  </a:txBody>
                  <a:tcP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1"/>
                    </a:solidFill>
                  </a:tcPr>
                </a:tc>
                <a:tc rowSpan="2">
                  <a:txBody>
                    <a:bodyPr/>
                    <a:lstStyle/>
                    <a:p>
                      <a:r>
                        <a:rPr lang="en-US" dirty="0"/>
                        <a:t>Contrast a single-letter consonant and a two-letter consonant.</a:t>
                      </a:r>
                    </a:p>
                  </a:txBody>
                  <a:tcP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1"/>
                    </a:solidFill>
                  </a:tcPr>
                </a:tc>
                <a:tc rowSpan="2">
                  <a:txBody>
                    <a:bodyPr/>
                    <a:lstStyle/>
                    <a:p>
                      <a:r>
                        <a:rPr lang="en-US" dirty="0"/>
                        <a:t>Distinguish the sounds of single-letter and two-letter consonants.</a:t>
                      </a:r>
                    </a:p>
                  </a:txBody>
                  <a:tcP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1"/>
                    </a:solidFill>
                  </a:tcPr>
                </a:tc>
                <a:tc rowSpan="2">
                  <a:txBody>
                    <a:bodyPr/>
                    <a:lstStyle/>
                    <a:p>
                      <a:pPr marL="342900" indent="-342900">
                        <a:buAutoNum type="arabicPeriod"/>
                      </a:pPr>
                      <a:r>
                        <a:rPr lang="en-US" dirty="0">
                          <a:solidFill>
                            <a:schemeClr val="accent1"/>
                          </a:solidFill>
                        </a:rPr>
                        <a:t>Teach consonants and vowels.</a:t>
                      </a:r>
                    </a:p>
                    <a:p>
                      <a:pPr marL="342900" indent="-342900">
                        <a:buAutoNum type="arabicPeriod"/>
                      </a:pPr>
                      <a:r>
                        <a:rPr lang="en-US" dirty="0">
                          <a:solidFill>
                            <a:schemeClr val="accent1"/>
                          </a:solidFill>
                        </a:rPr>
                        <a:t>Demonstrate how to combine alphabet blocks together to create single-letter and two-letter consonant sounds and have a small group of students follow your demonstration.</a:t>
                      </a:r>
                    </a:p>
                    <a:p>
                      <a:pPr marL="342900" indent="-342900">
                        <a:buAutoNum type="arabicPeriod"/>
                      </a:pPr>
                      <a:r>
                        <a:rPr lang="en-US" dirty="0">
                          <a:solidFill>
                            <a:schemeClr val="accent1"/>
                          </a:solidFill>
                        </a:rPr>
                        <a:t>Each student in the small group combines a single-letter and a two-letter consonant and sounds them out to the group. Now, individual students take turns.</a:t>
                      </a:r>
                    </a:p>
                    <a:p>
                      <a:pPr marL="342900" indent="-342900">
                        <a:buAutoNum type="arabicPeriod"/>
                      </a:pPr>
                      <a:endParaRPr lang="en-US" dirty="0">
                        <a:solidFill>
                          <a:schemeClr val="accent1"/>
                        </a:solidFill>
                      </a:endParaRPr>
                    </a:p>
                  </a:txBody>
                  <a:tcP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1"/>
                    </a:solidFill>
                  </a:tcPr>
                </a:tc>
                <a:extLst>
                  <a:ext uri="{0D108BD9-81ED-4DB2-BD59-A6C34878D82A}">
                    <a16:rowId xmlns:a16="http://schemas.microsoft.com/office/drawing/2014/main" val="3361332561"/>
                  </a:ext>
                </a:extLst>
              </a:tr>
              <a:tr h="632967">
                <a:tc vMerge="1">
                  <a:txBody>
                    <a:bodyPr/>
                    <a:lstStyle/>
                    <a:p>
                      <a:endParaRPr lang="en-US" dirty="0"/>
                    </a:p>
                  </a:txBody>
                  <a:tcP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1"/>
                    </a:solidFill>
                  </a:tcPr>
                </a:tc>
                <a:tc>
                  <a:txBody>
                    <a:bodyPr/>
                    <a:lstStyle/>
                    <a:p>
                      <a:r>
                        <a:rPr lang="en-US" dirty="0"/>
                        <a:t>Define vowel letters.</a:t>
                      </a:r>
                    </a:p>
                  </a:txBody>
                  <a:tcP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1"/>
                    </a:solidFill>
                  </a:tcPr>
                </a:tc>
                <a:extLst>
                  <a:ext uri="{0D108BD9-81ED-4DB2-BD59-A6C34878D82A}">
                    <a16:rowId xmlns:a16="http://schemas.microsoft.com/office/drawing/2014/main" val="2927604483"/>
                  </a:ext>
                </a:extLst>
              </a:tr>
              <a:tr h="1057408">
                <a:tc vMerge="1">
                  <a:txBody>
                    <a:bodyPr/>
                    <a:lstStyle/>
                    <a:p>
                      <a:endParaRPr lang="en-US"/>
                    </a:p>
                  </a:txBody>
                  <a:tcPr>
                    <a:lnT w="12700" cap="flat" cmpd="sng" algn="ctr">
                      <a:solidFill>
                        <a:srgbClr val="FFFF00"/>
                      </a:solidFill>
                      <a:prstDash val="solid"/>
                      <a:round/>
                      <a:headEnd type="none" w="med" len="med"/>
                      <a:tailEnd type="none" w="med" len="med"/>
                    </a:lnT>
                  </a:tcPr>
                </a:tc>
                <a:tc>
                  <a:txBody>
                    <a:bodyPr/>
                    <a:lstStyle/>
                    <a:p>
                      <a:r>
                        <a:rPr lang="en-US" dirty="0"/>
                        <a:t>Sound out consonant and vowel letters.</a:t>
                      </a:r>
                    </a:p>
                  </a:txBody>
                  <a:tcPr>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1"/>
                    </a:solidFill>
                  </a:tcPr>
                </a:tc>
                <a:tc>
                  <a:txBody>
                    <a:bodyPr/>
                    <a:lstStyle/>
                    <a:p>
                      <a:r>
                        <a:rPr lang="en-US" dirty="0"/>
                        <a:t>Sound out a single-letter consonant and a two-letter consonant.</a:t>
                      </a:r>
                    </a:p>
                  </a:txBody>
                  <a:tcP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solidFill>
                      <a:schemeClr val="bg1"/>
                    </a:solidFill>
                  </a:tcPr>
                </a:tc>
                <a:tc>
                  <a:txBody>
                    <a:bodyPr/>
                    <a:lstStyle/>
                    <a:p>
                      <a:endParaRPr lang="en-US" dirty="0"/>
                    </a:p>
                  </a:txBody>
                  <a:tcP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1"/>
                    </a:solidFill>
                  </a:tcPr>
                </a:tc>
                <a:extLst>
                  <a:ext uri="{0D108BD9-81ED-4DB2-BD59-A6C34878D82A}">
                    <a16:rowId xmlns:a16="http://schemas.microsoft.com/office/drawing/2014/main" val="811238659"/>
                  </a:ext>
                </a:extLst>
              </a:tr>
            </a:tbl>
          </a:graphicData>
        </a:graphic>
      </p:graphicFrame>
    </p:spTree>
    <p:extLst>
      <p:ext uri="{BB962C8B-B14F-4D97-AF65-F5344CB8AC3E}">
        <p14:creationId xmlns:p14="http://schemas.microsoft.com/office/powerpoint/2010/main" val="4051909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of a robot&#10;&#10;Description automatically generated">
            <a:extLst>
              <a:ext uri="{FF2B5EF4-FFF2-40B4-BE49-F238E27FC236}">
                <a16:creationId xmlns:a16="http://schemas.microsoft.com/office/drawing/2014/main" id="{9356A48C-D4EB-F089-3238-A1C2E2F016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23" name="Group 22">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4" name="Freeform: Shape 23">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6" name="Group 25">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0" name="Freeform: Shape 29">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7" name="Group 26">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28" name="Freeform: Shape 27">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BE63E005-7C3D-0AF4-C2A3-01E644E0E171}"/>
              </a:ext>
            </a:extLst>
          </p:cNvPr>
          <p:cNvSpPr txBox="1"/>
          <p:nvPr/>
        </p:nvSpPr>
        <p:spPr>
          <a:xfrm>
            <a:off x="110369" y="1971068"/>
            <a:ext cx="3928671" cy="3254417"/>
          </a:xfrm>
          <a:prstGeom prst="rect">
            <a:avLst/>
          </a:prstGeom>
          <a:noFill/>
        </p:spPr>
        <p:txBody>
          <a:bodyPr wrap="square" anchor="ctr">
            <a:spAutoFit/>
          </a:bodyPr>
          <a:lstStyle/>
          <a:p>
            <a:pPr algn="ctr">
              <a:lnSpc>
                <a:spcPct val="150000"/>
              </a:lnSpc>
            </a:pPr>
            <a:r>
              <a:rPr lang="en-US" sz="2800" b="1" i="1" dirty="0">
                <a:solidFill>
                  <a:schemeClr val="bg1"/>
                </a:solidFill>
                <a:effectLst/>
                <a:latin typeface="Arial" panose="020B0604020202020204" pitchFamily="34" charset="0"/>
              </a:rPr>
              <a:t>“Inside every bloated, oversized learning strategy is a skinny strategy screaming to get out!” </a:t>
            </a:r>
            <a:endParaRPr lang="en-US" sz="2800" b="1" dirty="0">
              <a:solidFill>
                <a:schemeClr val="bg1"/>
              </a:solidFill>
            </a:endParaRPr>
          </a:p>
        </p:txBody>
      </p:sp>
    </p:spTree>
    <p:extLst>
      <p:ext uri="{BB962C8B-B14F-4D97-AF65-F5344CB8AC3E}">
        <p14:creationId xmlns:p14="http://schemas.microsoft.com/office/powerpoint/2010/main" val="3779000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large exhibition with people in different poses&#10;&#10;Description automatically generated with medium confidence">
            <a:extLst>
              <a:ext uri="{FF2B5EF4-FFF2-40B4-BE49-F238E27FC236}">
                <a16:creationId xmlns:a16="http://schemas.microsoft.com/office/drawing/2014/main" id="{5447D486-C7E6-C97A-F698-06AB34BEE1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C3F40DFC-E80A-134D-1045-D4CEC7C285D2}"/>
              </a:ext>
            </a:extLst>
          </p:cNvPr>
          <p:cNvSpPr/>
          <p:nvPr/>
        </p:nvSpPr>
        <p:spPr>
          <a:xfrm>
            <a:off x="9590567" y="4848448"/>
            <a:ext cx="2475227" cy="1894360"/>
          </a:xfrm>
          <a:prstGeom prst="roundRect">
            <a:avLst>
              <a:gd name="adj" fmla="val 23402"/>
            </a:avLst>
          </a:prstGeom>
          <a:solidFill>
            <a:srgbClr val="FF0000"/>
          </a:solidFill>
          <a:effectLst>
            <a:outerShdw blurRad="89823" dist="64423" dir="13500000" algn="b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a:t>Booth</a:t>
            </a:r>
          </a:p>
          <a:p>
            <a:pPr algn="ctr"/>
            <a:r>
              <a:rPr lang="en-US" sz="4800" dirty="0"/>
              <a:t>#</a:t>
            </a:r>
          </a:p>
        </p:txBody>
      </p:sp>
    </p:spTree>
    <p:extLst>
      <p:ext uri="{BB962C8B-B14F-4D97-AF65-F5344CB8AC3E}">
        <p14:creationId xmlns:p14="http://schemas.microsoft.com/office/powerpoint/2010/main" val="1820519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3797383-43A7-2274-6436-C062B7048691}"/>
              </a:ext>
            </a:extLst>
          </p:cNvPr>
          <p:cNvGraphicFramePr>
            <a:graphicFrameLocks noGrp="1"/>
          </p:cNvGraphicFramePr>
          <p:nvPr>
            <p:extLst>
              <p:ext uri="{D42A27DB-BD31-4B8C-83A1-F6EECF244321}">
                <p14:modId xmlns:p14="http://schemas.microsoft.com/office/powerpoint/2010/main" val="2589539115"/>
              </p:ext>
            </p:extLst>
          </p:nvPr>
        </p:nvGraphicFramePr>
        <p:xfrm>
          <a:off x="748146" y="526473"/>
          <a:ext cx="10668000" cy="6068291"/>
        </p:xfrm>
        <a:graphic>
          <a:graphicData uri="http://schemas.openxmlformats.org/drawingml/2006/table">
            <a:tbl>
              <a:tblPr firstRow="1" bandRow="1">
                <a:effectLst/>
                <a:tableStyleId>{5940675A-B579-460E-94D1-54222C63F5DA}</a:tableStyleId>
              </a:tblPr>
              <a:tblGrid>
                <a:gridCol w="3556000">
                  <a:extLst>
                    <a:ext uri="{9D8B030D-6E8A-4147-A177-3AD203B41FA5}">
                      <a16:colId xmlns:a16="http://schemas.microsoft.com/office/drawing/2014/main" val="3492001203"/>
                    </a:ext>
                  </a:extLst>
                </a:gridCol>
                <a:gridCol w="3556000">
                  <a:extLst>
                    <a:ext uri="{9D8B030D-6E8A-4147-A177-3AD203B41FA5}">
                      <a16:colId xmlns:a16="http://schemas.microsoft.com/office/drawing/2014/main" val="3289936508"/>
                    </a:ext>
                  </a:extLst>
                </a:gridCol>
                <a:gridCol w="3556000">
                  <a:extLst>
                    <a:ext uri="{9D8B030D-6E8A-4147-A177-3AD203B41FA5}">
                      <a16:colId xmlns:a16="http://schemas.microsoft.com/office/drawing/2014/main" val="1746532306"/>
                    </a:ext>
                  </a:extLst>
                </a:gridCol>
              </a:tblGrid>
              <a:tr h="443345">
                <a:tc>
                  <a:txBody>
                    <a:bodyPr/>
                    <a:lstStyle/>
                    <a:p>
                      <a:pPr algn="ctr"/>
                      <a:r>
                        <a:rPr lang="en-US" dirty="0">
                          <a:effectLst/>
                        </a:rPr>
                        <a:t>Objects/Materials</a:t>
                      </a:r>
                    </a:p>
                  </a:txBody>
                  <a:tcPr anchor="ctr">
                    <a:solidFill>
                      <a:schemeClr val="bg1"/>
                    </a:solidFill>
                  </a:tcPr>
                </a:tc>
                <a:tc>
                  <a:txBody>
                    <a:bodyPr/>
                    <a:lstStyle/>
                    <a:p>
                      <a:pPr algn="ctr"/>
                      <a:r>
                        <a:rPr lang="en-US" dirty="0">
                          <a:effectLst/>
                        </a:rPr>
                        <a:t>Q</a:t>
                      </a:r>
                    </a:p>
                  </a:txBody>
                  <a:tcPr anchor="ctr">
                    <a:solidFill>
                      <a:schemeClr val="bg1"/>
                    </a:solidFill>
                  </a:tcPr>
                </a:tc>
                <a:tc>
                  <a:txBody>
                    <a:bodyPr/>
                    <a:lstStyle/>
                    <a:p>
                      <a:pPr algn="ctr"/>
                      <a:r>
                        <a:rPr lang="en-US" dirty="0">
                          <a:effectLst/>
                        </a:rPr>
                        <a:t>Practices</a:t>
                      </a:r>
                    </a:p>
                  </a:txBody>
                  <a:tcPr anchor="ctr">
                    <a:solidFill>
                      <a:schemeClr val="bg1"/>
                    </a:solidFill>
                  </a:tcPr>
                </a:tc>
                <a:extLst>
                  <a:ext uri="{0D108BD9-81ED-4DB2-BD59-A6C34878D82A}">
                    <a16:rowId xmlns:a16="http://schemas.microsoft.com/office/drawing/2014/main" val="1735325686"/>
                  </a:ext>
                </a:extLst>
              </a:tr>
              <a:tr h="2812473">
                <a:tc>
                  <a:txBody>
                    <a:bodyPr/>
                    <a:lstStyle/>
                    <a:p>
                      <a:endParaRPr lang="en-US" dirty="0">
                        <a:effectLst/>
                      </a:endParaRPr>
                    </a:p>
                  </a:txBody>
                  <a:tcPr>
                    <a:solidFill>
                      <a:schemeClr val="bg1"/>
                    </a:solidFill>
                  </a:tcPr>
                </a:tc>
                <a:tc>
                  <a:txBody>
                    <a:bodyPr/>
                    <a:lstStyle/>
                    <a:p>
                      <a:endParaRPr lang="en-US" dirty="0">
                        <a:effectLst/>
                      </a:endParaRPr>
                    </a:p>
                  </a:txBody>
                  <a:tcPr>
                    <a:solidFill>
                      <a:schemeClr val="bg1"/>
                    </a:solidFill>
                  </a:tcPr>
                </a:tc>
                <a:tc>
                  <a:txBody>
                    <a:bodyPr/>
                    <a:lstStyle/>
                    <a:p>
                      <a:endParaRPr lang="en-US" dirty="0">
                        <a:effectLst/>
                      </a:endParaRPr>
                    </a:p>
                  </a:txBody>
                  <a:tcPr>
                    <a:solidFill>
                      <a:schemeClr val="bg1"/>
                    </a:solidFill>
                  </a:tcPr>
                </a:tc>
                <a:extLst>
                  <a:ext uri="{0D108BD9-81ED-4DB2-BD59-A6C34878D82A}">
                    <a16:rowId xmlns:a16="http://schemas.microsoft.com/office/drawing/2014/main" val="376685810"/>
                  </a:ext>
                </a:extLst>
              </a:tr>
              <a:tr h="2812473">
                <a:tc>
                  <a:txBody>
                    <a:bodyPr/>
                    <a:lstStyle/>
                    <a:p>
                      <a:endParaRPr lang="en-US" dirty="0">
                        <a:effectLst/>
                      </a:endParaRPr>
                    </a:p>
                  </a:txBody>
                  <a:tcPr>
                    <a:solidFill>
                      <a:schemeClr val="bg1"/>
                    </a:solidFill>
                  </a:tcPr>
                </a:tc>
                <a:tc>
                  <a:txBody>
                    <a:bodyPr/>
                    <a:lstStyle/>
                    <a:p>
                      <a:endParaRPr lang="en-US" dirty="0">
                        <a:effectLst/>
                      </a:endParaRPr>
                    </a:p>
                  </a:txBody>
                  <a:tcPr>
                    <a:solidFill>
                      <a:schemeClr val="bg1"/>
                    </a:solidFill>
                  </a:tcPr>
                </a:tc>
                <a:tc>
                  <a:txBody>
                    <a:bodyPr/>
                    <a:lstStyle/>
                    <a:p>
                      <a:endParaRPr lang="en-US" dirty="0">
                        <a:effectLst/>
                      </a:endParaRPr>
                    </a:p>
                  </a:txBody>
                  <a:tcPr>
                    <a:solidFill>
                      <a:schemeClr val="bg1"/>
                    </a:solidFill>
                  </a:tcPr>
                </a:tc>
                <a:extLst>
                  <a:ext uri="{0D108BD9-81ED-4DB2-BD59-A6C34878D82A}">
                    <a16:rowId xmlns:a16="http://schemas.microsoft.com/office/drawing/2014/main" val="3746084446"/>
                  </a:ext>
                </a:extLst>
              </a:tr>
            </a:tbl>
          </a:graphicData>
        </a:graphic>
      </p:graphicFrame>
      <p:graphicFrame>
        <p:nvGraphicFramePr>
          <p:cNvPr id="5" name="Table 4">
            <a:extLst>
              <a:ext uri="{FF2B5EF4-FFF2-40B4-BE49-F238E27FC236}">
                <a16:creationId xmlns:a16="http://schemas.microsoft.com/office/drawing/2014/main" id="{5725263E-64DE-F218-8336-605B445B7379}"/>
              </a:ext>
            </a:extLst>
          </p:cNvPr>
          <p:cNvGraphicFramePr>
            <a:graphicFrameLocks noGrp="1"/>
          </p:cNvGraphicFramePr>
          <p:nvPr/>
        </p:nvGraphicFramePr>
        <p:xfrm>
          <a:off x="4742873" y="1322337"/>
          <a:ext cx="2706254" cy="2099736"/>
        </p:xfrm>
        <a:graphic>
          <a:graphicData uri="http://schemas.openxmlformats.org/drawingml/2006/table">
            <a:tbl>
              <a:tblPr firstRow="1" bandRow="1">
                <a:tableStyleId>{5940675A-B579-460E-94D1-54222C63F5DA}</a:tableStyleId>
              </a:tblPr>
              <a:tblGrid>
                <a:gridCol w="1353127">
                  <a:extLst>
                    <a:ext uri="{9D8B030D-6E8A-4147-A177-3AD203B41FA5}">
                      <a16:colId xmlns:a16="http://schemas.microsoft.com/office/drawing/2014/main" val="2388421630"/>
                    </a:ext>
                  </a:extLst>
                </a:gridCol>
                <a:gridCol w="1353127">
                  <a:extLst>
                    <a:ext uri="{9D8B030D-6E8A-4147-A177-3AD203B41FA5}">
                      <a16:colId xmlns:a16="http://schemas.microsoft.com/office/drawing/2014/main" val="3700751176"/>
                    </a:ext>
                  </a:extLst>
                </a:gridCol>
              </a:tblGrid>
              <a:tr h="1049868">
                <a:tc>
                  <a:txBody>
                    <a:bodyPr/>
                    <a:lstStyle/>
                    <a:p>
                      <a:pPr algn="ctr"/>
                      <a:r>
                        <a:rPr lang="en-US" sz="1400" dirty="0"/>
                        <a:t>High Effort</a:t>
                      </a:r>
                    </a:p>
                    <a:p>
                      <a:pPr algn="ctr"/>
                      <a:r>
                        <a:rPr lang="en-US" sz="1400" dirty="0"/>
                        <a:t>High Impact</a:t>
                      </a:r>
                    </a:p>
                  </a:txBody>
                  <a:tcPr anchor="ctr"/>
                </a:tc>
                <a:tc>
                  <a:txBody>
                    <a:bodyPr/>
                    <a:lstStyle/>
                    <a:p>
                      <a:pPr algn="ctr"/>
                      <a:r>
                        <a:rPr lang="en-US" sz="1400" dirty="0"/>
                        <a:t>Low Effort</a:t>
                      </a:r>
                    </a:p>
                    <a:p>
                      <a:pPr algn="ctr"/>
                      <a:r>
                        <a:rPr lang="en-US" sz="1400" dirty="0"/>
                        <a:t>High Impact</a:t>
                      </a:r>
                    </a:p>
                  </a:txBody>
                  <a:tcPr anchor="ctr"/>
                </a:tc>
                <a:extLst>
                  <a:ext uri="{0D108BD9-81ED-4DB2-BD59-A6C34878D82A}">
                    <a16:rowId xmlns:a16="http://schemas.microsoft.com/office/drawing/2014/main" val="2454561583"/>
                  </a:ext>
                </a:extLst>
              </a:tr>
              <a:tr h="1049868">
                <a:tc>
                  <a:txBody>
                    <a:bodyPr/>
                    <a:lstStyle/>
                    <a:p>
                      <a:pPr algn="ctr"/>
                      <a:r>
                        <a:rPr lang="en-US" sz="1400" dirty="0"/>
                        <a:t>High Effort</a:t>
                      </a:r>
                    </a:p>
                    <a:p>
                      <a:pPr algn="ctr"/>
                      <a:r>
                        <a:rPr lang="en-US" sz="1400" dirty="0"/>
                        <a:t>Low Impact</a:t>
                      </a:r>
                    </a:p>
                  </a:txBody>
                  <a:tcPr anchor="ctr"/>
                </a:tc>
                <a:tc>
                  <a:txBody>
                    <a:bodyPr/>
                    <a:lstStyle/>
                    <a:p>
                      <a:pPr algn="ctr"/>
                      <a:r>
                        <a:rPr lang="en-US" sz="1400" dirty="0"/>
                        <a:t>Low Effort</a:t>
                      </a:r>
                    </a:p>
                    <a:p>
                      <a:pPr algn="ctr"/>
                      <a:r>
                        <a:rPr lang="en-US" sz="1400" dirty="0"/>
                        <a:t>Low Impact</a:t>
                      </a:r>
                    </a:p>
                  </a:txBody>
                  <a:tcPr anchor="ctr"/>
                </a:tc>
                <a:extLst>
                  <a:ext uri="{0D108BD9-81ED-4DB2-BD59-A6C34878D82A}">
                    <a16:rowId xmlns:a16="http://schemas.microsoft.com/office/drawing/2014/main" val="3800734982"/>
                  </a:ext>
                </a:extLst>
              </a:tr>
            </a:tbl>
          </a:graphicData>
        </a:graphic>
      </p:graphicFrame>
      <p:graphicFrame>
        <p:nvGraphicFramePr>
          <p:cNvPr id="6" name="Table 5">
            <a:extLst>
              <a:ext uri="{FF2B5EF4-FFF2-40B4-BE49-F238E27FC236}">
                <a16:creationId xmlns:a16="http://schemas.microsoft.com/office/drawing/2014/main" id="{D02EF2F8-06F3-3DFA-4CFE-8805EB2496B7}"/>
              </a:ext>
            </a:extLst>
          </p:cNvPr>
          <p:cNvGraphicFramePr>
            <a:graphicFrameLocks noGrp="1"/>
          </p:cNvGraphicFramePr>
          <p:nvPr/>
        </p:nvGraphicFramePr>
        <p:xfrm>
          <a:off x="4729019" y="4144047"/>
          <a:ext cx="2706254" cy="2099736"/>
        </p:xfrm>
        <a:graphic>
          <a:graphicData uri="http://schemas.openxmlformats.org/drawingml/2006/table">
            <a:tbl>
              <a:tblPr firstRow="1" bandRow="1">
                <a:tableStyleId>{5940675A-B579-460E-94D1-54222C63F5DA}</a:tableStyleId>
              </a:tblPr>
              <a:tblGrid>
                <a:gridCol w="1353127">
                  <a:extLst>
                    <a:ext uri="{9D8B030D-6E8A-4147-A177-3AD203B41FA5}">
                      <a16:colId xmlns:a16="http://schemas.microsoft.com/office/drawing/2014/main" val="2388421630"/>
                    </a:ext>
                  </a:extLst>
                </a:gridCol>
                <a:gridCol w="1353127">
                  <a:extLst>
                    <a:ext uri="{9D8B030D-6E8A-4147-A177-3AD203B41FA5}">
                      <a16:colId xmlns:a16="http://schemas.microsoft.com/office/drawing/2014/main" val="3700751176"/>
                    </a:ext>
                  </a:extLst>
                </a:gridCol>
              </a:tblGrid>
              <a:tr h="1049868">
                <a:tc>
                  <a:txBody>
                    <a:bodyPr/>
                    <a:lstStyle/>
                    <a:p>
                      <a:pPr algn="ctr"/>
                      <a:r>
                        <a:rPr lang="en-US" sz="1400" dirty="0"/>
                        <a:t>High Effort</a:t>
                      </a:r>
                    </a:p>
                    <a:p>
                      <a:pPr algn="ctr"/>
                      <a:r>
                        <a:rPr lang="en-US" sz="1400" dirty="0"/>
                        <a:t>High Impact</a:t>
                      </a:r>
                    </a:p>
                  </a:txBody>
                  <a:tcPr anchor="ctr"/>
                </a:tc>
                <a:tc>
                  <a:txBody>
                    <a:bodyPr/>
                    <a:lstStyle/>
                    <a:p>
                      <a:pPr algn="ctr"/>
                      <a:r>
                        <a:rPr lang="en-US" sz="1400" dirty="0"/>
                        <a:t>Low Effort</a:t>
                      </a:r>
                    </a:p>
                    <a:p>
                      <a:pPr algn="ctr"/>
                      <a:r>
                        <a:rPr lang="en-US" sz="1400" dirty="0"/>
                        <a:t>High Impact</a:t>
                      </a:r>
                    </a:p>
                  </a:txBody>
                  <a:tcPr anchor="ctr"/>
                </a:tc>
                <a:extLst>
                  <a:ext uri="{0D108BD9-81ED-4DB2-BD59-A6C34878D82A}">
                    <a16:rowId xmlns:a16="http://schemas.microsoft.com/office/drawing/2014/main" val="2454561583"/>
                  </a:ext>
                </a:extLst>
              </a:tr>
              <a:tr h="1049868">
                <a:tc>
                  <a:txBody>
                    <a:bodyPr/>
                    <a:lstStyle/>
                    <a:p>
                      <a:pPr algn="ctr"/>
                      <a:r>
                        <a:rPr lang="en-US" sz="1400" dirty="0"/>
                        <a:t>High Effort</a:t>
                      </a:r>
                    </a:p>
                    <a:p>
                      <a:pPr algn="ctr"/>
                      <a:r>
                        <a:rPr lang="en-US" sz="1400" dirty="0"/>
                        <a:t>Low Impact</a:t>
                      </a:r>
                    </a:p>
                  </a:txBody>
                  <a:tcPr anchor="ctr"/>
                </a:tc>
                <a:tc>
                  <a:txBody>
                    <a:bodyPr/>
                    <a:lstStyle/>
                    <a:p>
                      <a:pPr algn="ctr"/>
                      <a:r>
                        <a:rPr lang="en-US" sz="1400" dirty="0"/>
                        <a:t>Low Effort</a:t>
                      </a:r>
                    </a:p>
                    <a:p>
                      <a:pPr algn="ctr"/>
                      <a:r>
                        <a:rPr lang="en-US" sz="1400" dirty="0"/>
                        <a:t>Low Impact</a:t>
                      </a:r>
                    </a:p>
                  </a:txBody>
                  <a:tcPr anchor="ctr"/>
                </a:tc>
                <a:extLst>
                  <a:ext uri="{0D108BD9-81ED-4DB2-BD59-A6C34878D82A}">
                    <a16:rowId xmlns:a16="http://schemas.microsoft.com/office/drawing/2014/main" val="3800734982"/>
                  </a:ext>
                </a:extLst>
              </a:tr>
            </a:tbl>
          </a:graphicData>
        </a:graphic>
      </p:graphicFrame>
    </p:spTree>
    <p:extLst>
      <p:ext uri="{BB962C8B-B14F-4D97-AF65-F5344CB8AC3E}">
        <p14:creationId xmlns:p14="http://schemas.microsoft.com/office/powerpoint/2010/main" val="2962453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A cartoon of a robot&#10;&#10;Description automatically generated">
            <a:extLst>
              <a:ext uri="{FF2B5EF4-FFF2-40B4-BE49-F238E27FC236}">
                <a16:creationId xmlns:a16="http://schemas.microsoft.com/office/drawing/2014/main" id="{0B592818-0E80-3AE9-BEA0-722A0BF1C1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85795" y="10"/>
            <a:ext cx="7706205"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4" name="Freeform: Shape 13">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96CEEE2B-0076-1034-AB06-6FAF2C3FB3E6}"/>
              </a:ext>
            </a:extLst>
          </p:cNvPr>
          <p:cNvSpPr txBox="1"/>
          <p:nvPr/>
        </p:nvSpPr>
        <p:spPr>
          <a:xfrm>
            <a:off x="258318" y="1151004"/>
            <a:ext cx="3637026" cy="3254417"/>
          </a:xfrm>
          <a:prstGeom prst="rect">
            <a:avLst/>
          </a:prstGeom>
          <a:noFill/>
        </p:spPr>
        <p:txBody>
          <a:bodyPr wrap="square" anchor="ctr">
            <a:spAutoFit/>
          </a:bodyPr>
          <a:lstStyle/>
          <a:p>
            <a:pPr algn="ctr">
              <a:lnSpc>
                <a:spcPct val="150000"/>
              </a:lnSpc>
            </a:pPr>
            <a:r>
              <a:rPr lang="en-US" sz="2800" i="1" dirty="0">
                <a:effectLst/>
                <a:latin typeface="Arial" panose="020B0604020202020204" pitchFamily="34" charset="0"/>
              </a:rPr>
              <a:t>“Inside every bloated, oversized learning strategy is a skinny strategy screaming to get out!” </a:t>
            </a:r>
            <a:endParaRPr lang="en-US" sz="2800" dirty="0"/>
          </a:p>
        </p:txBody>
      </p:sp>
    </p:spTree>
    <p:extLst>
      <p:ext uri="{BB962C8B-B14F-4D97-AF65-F5344CB8AC3E}">
        <p14:creationId xmlns:p14="http://schemas.microsoft.com/office/powerpoint/2010/main" val="398346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a couch reading a book&#10;&#10;Description automatically generated">
            <a:extLst>
              <a:ext uri="{FF2B5EF4-FFF2-40B4-BE49-F238E27FC236}">
                <a16:creationId xmlns:a16="http://schemas.microsoft.com/office/drawing/2014/main" id="{F09597E0-EEF3-9EF9-8196-421707E493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22355"/>
          </a:xfrm>
          <a:prstGeom prst="rect">
            <a:avLst/>
          </a:prstGeom>
        </p:spPr>
      </p:pic>
      <p:pic>
        <p:nvPicPr>
          <p:cNvPr id="5" name="Picture 4" descr="A person standing in front of a group of kids in a classroom&#10;&#10;Description automatically generated">
            <a:extLst>
              <a:ext uri="{FF2B5EF4-FFF2-40B4-BE49-F238E27FC236}">
                <a16:creationId xmlns:a16="http://schemas.microsoft.com/office/drawing/2014/main" id="{AFA635A7-F537-69A0-3736-388E09AB6A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90"/>
          <a:stretch/>
        </p:blipFill>
        <p:spPr>
          <a:xfrm>
            <a:off x="-2694" y="-3014"/>
            <a:ext cx="6098695" cy="6822354"/>
          </a:xfrm>
          <a:prstGeom prst="rect">
            <a:avLst/>
          </a:prstGeom>
        </p:spPr>
      </p:pic>
      <p:sp>
        <p:nvSpPr>
          <p:cNvPr id="6" name="Rounded Rectangle 5">
            <a:extLst>
              <a:ext uri="{FF2B5EF4-FFF2-40B4-BE49-F238E27FC236}">
                <a16:creationId xmlns:a16="http://schemas.microsoft.com/office/drawing/2014/main" id="{4A38149E-C5C9-41DF-ACF5-D13959A519A1}"/>
              </a:ext>
            </a:extLst>
          </p:cNvPr>
          <p:cNvSpPr/>
          <p:nvPr/>
        </p:nvSpPr>
        <p:spPr>
          <a:xfrm>
            <a:off x="489098" y="35645"/>
            <a:ext cx="11213802" cy="1995174"/>
          </a:xfrm>
          <a:prstGeom prst="roundRect">
            <a:avLst/>
          </a:prstGeom>
          <a:solidFill>
            <a:schemeClr val="bg1">
              <a:alpha val="90238"/>
            </a:schemeClr>
          </a:solidFill>
          <a:ln w="5080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spcAft>
                <a:spcPts val="300"/>
              </a:spcAft>
            </a:pPr>
            <a:r>
              <a:rPr lang="en-US" sz="3200" dirty="0">
                <a:solidFill>
                  <a:schemeClr val="accent1"/>
                </a:solidFill>
              </a:rPr>
              <a:t>Our mission is … </a:t>
            </a:r>
          </a:p>
          <a:p>
            <a:pPr lvl="1" algn="ctr">
              <a:spcAft>
                <a:spcPts val="300"/>
              </a:spcAft>
            </a:pPr>
            <a:r>
              <a:rPr lang="en-US" sz="3200" dirty="0">
                <a:solidFill>
                  <a:schemeClr val="accent1"/>
                </a:solidFill>
              </a:rPr>
              <a:t>Provide strategies to teachers &amp; parents that boost JOY in teaching, parenting &amp; learning.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047C2B57-2C7E-47E2-BFDE-DCE514117033}"/>
              </a:ext>
            </a:extLst>
          </p:cNvPr>
          <p:cNvSpPr/>
          <p:nvPr/>
        </p:nvSpPr>
        <p:spPr>
          <a:xfrm>
            <a:off x="239789" y="474133"/>
            <a:ext cx="11636122" cy="5729689"/>
          </a:xfrm>
          <a:prstGeom prst="roundRect">
            <a:avLst>
              <a:gd name="adj" fmla="val 3940"/>
            </a:avLst>
          </a:prstGeom>
          <a:solidFill>
            <a:schemeClr val="bg1">
              <a:alpha val="93000"/>
            </a:schemeClr>
          </a:solidFill>
          <a:ln w="5080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Aft>
                <a:spcPts val="300"/>
              </a:spcAft>
            </a:pPr>
            <a:endParaRPr lang="en-US" sz="2400" dirty="0">
              <a:solidFill>
                <a:schemeClr val="accent1"/>
              </a:solidFill>
            </a:endParaRPr>
          </a:p>
        </p:txBody>
      </p:sp>
      <p:pic>
        <p:nvPicPr>
          <p:cNvPr id="6" name="Picture 5" descr="A qr code on a white background&#10;&#10;Description automatically generated">
            <a:extLst>
              <a:ext uri="{FF2B5EF4-FFF2-40B4-BE49-F238E27FC236}">
                <a16:creationId xmlns:a16="http://schemas.microsoft.com/office/drawing/2014/main" id="{40F9CD72-87F2-9FBF-9343-1C0DEBAC5A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674" y="1793208"/>
            <a:ext cx="3271583" cy="3271583"/>
          </a:xfrm>
          <a:prstGeom prst="rect">
            <a:avLst/>
          </a:prstGeom>
        </p:spPr>
      </p:pic>
      <p:pic>
        <p:nvPicPr>
          <p:cNvPr id="8" name="Picture 7">
            <a:extLst>
              <a:ext uri="{FF2B5EF4-FFF2-40B4-BE49-F238E27FC236}">
                <a16:creationId xmlns:a16="http://schemas.microsoft.com/office/drawing/2014/main" id="{C03481B1-560D-7857-BCB6-91B8464685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40772" y="1036317"/>
            <a:ext cx="2775650" cy="2775650"/>
          </a:xfrm>
          <a:prstGeom prst="rect">
            <a:avLst/>
          </a:prstGeom>
          <a:effectLst>
            <a:outerShdw blurRad="50800" dist="38100" dir="2700000" algn="tl" rotWithShape="0">
              <a:prstClr val="black">
                <a:alpha val="40000"/>
              </a:prstClr>
            </a:outerShdw>
          </a:effectLst>
        </p:spPr>
      </p:pic>
      <p:pic>
        <p:nvPicPr>
          <p:cNvPr id="10" name="Picture 9" descr="A yellow round label with a qr code on it&#10;&#10;Description automatically generated">
            <a:extLst>
              <a:ext uri="{FF2B5EF4-FFF2-40B4-BE49-F238E27FC236}">
                <a16:creationId xmlns:a16="http://schemas.microsoft.com/office/drawing/2014/main" id="{CB4640FD-CDDF-A05B-C0F3-DC745F2D87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09225">
            <a:off x="9129997" y="2987396"/>
            <a:ext cx="2462410" cy="246241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69B7E95E-85CA-7FB4-884B-F9F7CEC31F63}"/>
              </a:ext>
            </a:extLst>
          </p:cNvPr>
          <p:cNvSpPr txBox="1"/>
          <p:nvPr/>
        </p:nvSpPr>
        <p:spPr>
          <a:xfrm>
            <a:off x="4767100" y="2738812"/>
            <a:ext cx="2240280" cy="1200329"/>
          </a:xfrm>
          <a:prstGeom prst="rect">
            <a:avLst/>
          </a:prstGeom>
          <a:noFill/>
        </p:spPr>
        <p:txBody>
          <a:bodyPr wrap="square" rtlCol="0">
            <a:spAutoFit/>
          </a:bodyPr>
          <a:lstStyle/>
          <a:p>
            <a:pPr algn="ctr"/>
            <a:r>
              <a:rPr lang="en-US" sz="3600" b="1" dirty="0"/>
              <a:t>Booth # here</a:t>
            </a:r>
          </a:p>
        </p:txBody>
      </p:sp>
    </p:spTree>
    <p:extLst>
      <p:ext uri="{BB962C8B-B14F-4D97-AF65-F5344CB8AC3E}">
        <p14:creationId xmlns:p14="http://schemas.microsoft.com/office/powerpoint/2010/main" val="1327689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with her arms crossed&#10;&#10;Description automatically generated">
            <a:extLst>
              <a:ext uri="{FF2B5EF4-FFF2-40B4-BE49-F238E27FC236}">
                <a16:creationId xmlns:a16="http://schemas.microsoft.com/office/drawing/2014/main" id="{CCE2367D-FB2D-EEB9-5A10-A920D03294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165" y="159488"/>
            <a:ext cx="12099851" cy="6039294"/>
          </a:xfrm>
          <a:prstGeom prst="rect">
            <a:avLst/>
          </a:prstGeom>
        </p:spPr>
      </p:pic>
    </p:spTree>
    <p:extLst>
      <p:ext uri="{BB962C8B-B14F-4D97-AF65-F5344CB8AC3E}">
        <p14:creationId xmlns:p14="http://schemas.microsoft.com/office/powerpoint/2010/main" val="2454132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17" name="Freeform: Shape 16">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0" name="Freeform: Shape 19">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pic>
        <p:nvPicPr>
          <p:cNvPr id="3" name="Picture 2" descr="A person with her arms crossed&#10;&#10;Description automatically generated">
            <a:extLst>
              <a:ext uri="{FF2B5EF4-FFF2-40B4-BE49-F238E27FC236}">
                <a16:creationId xmlns:a16="http://schemas.microsoft.com/office/drawing/2014/main" id="{9E480CEB-7CF3-C824-6BBC-3080EE81DE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921" y="217941"/>
            <a:ext cx="12099851" cy="6039294"/>
          </a:xfrm>
          <a:prstGeom prst="rect">
            <a:avLst/>
          </a:prstGeom>
        </p:spPr>
      </p:pic>
      <p:sp>
        <p:nvSpPr>
          <p:cNvPr id="2" name="Down Arrow 1">
            <a:extLst>
              <a:ext uri="{FF2B5EF4-FFF2-40B4-BE49-F238E27FC236}">
                <a16:creationId xmlns:a16="http://schemas.microsoft.com/office/drawing/2014/main" id="{B988FC14-39FA-CC19-3DA8-0950822DD49E}"/>
              </a:ext>
            </a:extLst>
          </p:cNvPr>
          <p:cNvSpPr/>
          <p:nvPr/>
        </p:nvSpPr>
        <p:spPr>
          <a:xfrm rot="5400000">
            <a:off x="4278943" y="4667285"/>
            <a:ext cx="1173019" cy="1500908"/>
          </a:xfrm>
          <a:prstGeom prst="downArrow">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70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repeatCount="indefinite" accel="50000" decel="50000" fill="hold" grpId="0" nodeType="clickEffect">
                                  <p:stCondLst>
                                    <p:cond delay="0"/>
                                  </p:stCondLst>
                                  <p:endCondLst>
                                    <p:cond evt="onNext" delay="0">
                                      <p:tgtEl>
                                        <p:sldTgt/>
                                      </p:tgtEl>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30" name="Freeform: Shape 29">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3" name="Freeform: Shape 32">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9" name="Rounded Rectangle 8">
            <a:extLst>
              <a:ext uri="{FF2B5EF4-FFF2-40B4-BE49-F238E27FC236}">
                <a16:creationId xmlns:a16="http://schemas.microsoft.com/office/drawing/2014/main" id="{FC7015F1-A775-8150-2988-1747FA48ABA2}"/>
              </a:ext>
            </a:extLst>
          </p:cNvPr>
          <p:cNvSpPr/>
          <p:nvPr/>
        </p:nvSpPr>
        <p:spPr>
          <a:xfrm>
            <a:off x="1698978" y="228600"/>
            <a:ext cx="8794044" cy="6400800"/>
          </a:xfrm>
          <a:prstGeom prst="roundRect">
            <a:avLst>
              <a:gd name="adj" fmla="val 1773"/>
            </a:avLst>
          </a:prstGeom>
          <a:solidFill>
            <a:schemeClr val="bg1">
              <a:alpha val="93000"/>
            </a:schemeClr>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Aft>
                <a:spcPts val="300"/>
              </a:spcAft>
            </a:pPr>
            <a:endParaRPr lang="en-US" sz="2400" dirty="0">
              <a:solidFill>
                <a:schemeClr val="accent1"/>
              </a:solidFill>
            </a:endParaRPr>
          </a:p>
        </p:txBody>
      </p:sp>
      <p:pic>
        <p:nvPicPr>
          <p:cNvPr id="8" name="Picture 7" descr="A screenshot of a computer&#10;&#10;Description automatically generated">
            <a:extLst>
              <a:ext uri="{FF2B5EF4-FFF2-40B4-BE49-F238E27FC236}">
                <a16:creationId xmlns:a16="http://schemas.microsoft.com/office/drawing/2014/main" id="{DD1D4E56-72DE-F7CC-782A-81DC02EDA3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2649" y="-1"/>
            <a:ext cx="8742219" cy="6858000"/>
          </a:xfrm>
          <a:prstGeom prst="rect">
            <a:avLst/>
          </a:prstGeom>
          <a:ln w="28575">
            <a:solidFill>
              <a:schemeClr val="accent1"/>
            </a:solidFill>
          </a:ln>
        </p:spPr>
      </p:pic>
    </p:spTree>
    <p:extLst>
      <p:ext uri="{BB962C8B-B14F-4D97-AF65-F5344CB8AC3E}">
        <p14:creationId xmlns:p14="http://schemas.microsoft.com/office/powerpoint/2010/main" val="244430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at on a river with trees in the background&#10;&#10;Description automatically generated">
            <a:extLst>
              <a:ext uri="{FF2B5EF4-FFF2-40B4-BE49-F238E27FC236}">
                <a16:creationId xmlns:a16="http://schemas.microsoft.com/office/drawing/2014/main" id="{4DC1FFBA-0D33-754D-9353-549F08B05CDB}"/>
              </a:ext>
            </a:extLst>
          </p:cNvPr>
          <p:cNvPicPr>
            <a:picLocks noChangeAspect="1"/>
          </p:cNvPicPr>
          <p:nvPr/>
        </p:nvPicPr>
        <p:blipFill rotWithShape="1">
          <a:blip r:embed="rId3"/>
          <a:srcRect t="1765"/>
          <a:stretch/>
        </p:blipFill>
        <p:spPr>
          <a:xfrm>
            <a:off x="20" y="1282"/>
            <a:ext cx="12191980" cy="6856718"/>
          </a:xfrm>
          <a:prstGeom prst="rect">
            <a:avLst/>
          </a:prstGeom>
        </p:spPr>
      </p:pic>
    </p:spTree>
    <p:extLst>
      <p:ext uri="{BB962C8B-B14F-4D97-AF65-F5344CB8AC3E}">
        <p14:creationId xmlns:p14="http://schemas.microsoft.com/office/powerpoint/2010/main" val="2385729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in overalls holding a tool&#10;&#10;Description automatically generated">
            <a:extLst>
              <a:ext uri="{FF2B5EF4-FFF2-40B4-BE49-F238E27FC236}">
                <a16:creationId xmlns:a16="http://schemas.microsoft.com/office/drawing/2014/main" id="{527B1482-36F0-6CF0-E855-2B09A31308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444829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throwing a garbage bag into a room with a ship in the background&#10;&#10;Description automatically generated">
            <a:extLst>
              <a:ext uri="{FF2B5EF4-FFF2-40B4-BE49-F238E27FC236}">
                <a16:creationId xmlns:a16="http://schemas.microsoft.com/office/drawing/2014/main" id="{09B948F0-E499-0395-6113-5F9E654482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853370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1820</TotalTime>
  <Words>951</Words>
  <Application>Microsoft Macintosh PowerPoint</Application>
  <PresentationFormat>Widescreen</PresentationFormat>
  <Paragraphs>134</Paragraphs>
  <Slides>18</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Meiryo</vt:lpstr>
      <vt:lpstr>Aptos</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John Jeon</cp:lastModifiedBy>
  <cp:revision>83</cp:revision>
  <dcterms:created xsi:type="dcterms:W3CDTF">2024-06-25T16:54:22Z</dcterms:created>
  <dcterms:modified xsi:type="dcterms:W3CDTF">2024-07-04T11:31:00Z</dcterms:modified>
</cp:coreProperties>
</file>