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2" r:id="rId11"/>
    <p:sldId id="323" r:id="rId12"/>
    <p:sldId id="324" r:id="rId13"/>
    <p:sldId id="325" r:id="rId14"/>
    <p:sldId id="321" r:id="rId15"/>
    <p:sldId id="287" r:id="rId16"/>
    <p:sldId id="267" r:id="rId17"/>
    <p:sldId id="289" r:id="rId18"/>
    <p:sldId id="300" r:id="rId19"/>
    <p:sldId id="302" r:id="rId20"/>
    <p:sldId id="304" r:id="rId21"/>
    <p:sldId id="311" r:id="rId22"/>
    <p:sldId id="299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EBA025-C6F6-4D86-98C5-177A24BDF835}" v="31" dt="2024-09-15T14:23:10.4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58" autoAdjust="0"/>
  </p:normalViewPr>
  <p:slideViewPr>
    <p:cSldViewPr snapToGrid="0">
      <p:cViewPr varScale="1">
        <p:scale>
          <a:sx n="68" d="100"/>
          <a:sy n="68" d="100"/>
        </p:scale>
        <p:origin x="90" y="281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Stocker" userId="0860e15c91368b21" providerId="LiveId" clId="{54EBA025-C6F6-4D86-98C5-177A24BDF835}"/>
    <pc:docChg chg="undo custSel addSld delSld modSld">
      <pc:chgData name="Gary Stocker" userId="0860e15c91368b21" providerId="LiveId" clId="{54EBA025-C6F6-4D86-98C5-177A24BDF835}" dt="2024-09-15T14:25:59.970" v="472" actId="20577"/>
      <pc:docMkLst>
        <pc:docMk/>
      </pc:docMkLst>
      <pc:sldChg chg="modSp mod">
        <pc:chgData name="Gary Stocker" userId="0860e15c91368b21" providerId="LiveId" clId="{54EBA025-C6F6-4D86-98C5-177A24BDF835}" dt="2024-09-15T14:25:59.970" v="472" actId="20577"/>
        <pc:sldMkLst>
          <pc:docMk/>
          <pc:sldMk cId="735449275" sldId="256"/>
        </pc:sldMkLst>
        <pc:spChg chg="mod">
          <ac:chgData name="Gary Stocker" userId="0860e15c91368b21" providerId="LiveId" clId="{54EBA025-C6F6-4D86-98C5-177A24BDF835}" dt="2024-09-15T14:25:31.798" v="426" actId="20577"/>
          <ac:spMkLst>
            <pc:docMk/>
            <pc:sldMk cId="735449275" sldId="256"/>
            <ac:spMk id="3" creationId="{1271D478-A78B-AC85-8327-30D43785B798}"/>
          </ac:spMkLst>
        </pc:spChg>
        <pc:spChg chg="mod">
          <ac:chgData name="Gary Stocker" userId="0860e15c91368b21" providerId="LiveId" clId="{54EBA025-C6F6-4D86-98C5-177A24BDF835}" dt="2024-09-15T14:25:59.970" v="472" actId="20577"/>
          <ac:spMkLst>
            <pc:docMk/>
            <pc:sldMk cId="735449275" sldId="256"/>
            <ac:spMk id="5" creationId="{890F18C5-3334-1755-48C5-B372741C158F}"/>
          </ac:spMkLst>
        </pc:spChg>
      </pc:sldChg>
      <pc:sldChg chg="addSp delSp modSp mod">
        <pc:chgData name="Gary Stocker" userId="0860e15c91368b21" providerId="LiveId" clId="{54EBA025-C6F6-4D86-98C5-177A24BDF835}" dt="2024-09-15T14:21:01.121" v="322" actId="1076"/>
        <pc:sldMkLst>
          <pc:docMk/>
          <pc:sldMk cId="3547946903" sldId="312"/>
        </pc:sldMkLst>
        <pc:spChg chg="mod">
          <ac:chgData name="Gary Stocker" userId="0860e15c91368b21" providerId="LiveId" clId="{54EBA025-C6F6-4D86-98C5-177A24BDF835}" dt="2024-09-15T14:21:01.121" v="322" actId="1076"/>
          <ac:spMkLst>
            <pc:docMk/>
            <pc:sldMk cId="3547946903" sldId="312"/>
            <ac:spMk id="10" creationId="{ABCD6BD2-35F7-464D-00D9-BF1F0AEAB0DE}"/>
          </ac:spMkLst>
        </pc:spChg>
        <pc:graphicFrameChg chg="add del mod ord">
          <ac:chgData name="Gary Stocker" userId="0860e15c91368b21" providerId="LiveId" clId="{54EBA025-C6F6-4D86-98C5-177A24BDF835}" dt="2024-09-14T21:15:26.680" v="15" actId="478"/>
          <ac:graphicFrameMkLst>
            <pc:docMk/>
            <pc:sldMk cId="3547946903" sldId="312"/>
            <ac:graphicFrameMk id="2" creationId="{62FF8137-D15F-0993-2586-C4DE0FE3FC3E}"/>
          </ac:graphicFrameMkLst>
        </pc:graphicFrameChg>
        <pc:graphicFrameChg chg="add mod">
          <ac:chgData name="Gary Stocker" userId="0860e15c91368b21" providerId="LiveId" clId="{54EBA025-C6F6-4D86-98C5-177A24BDF835}" dt="2024-09-14T21:17:39.576" v="16"/>
          <ac:graphicFrameMkLst>
            <pc:docMk/>
            <pc:sldMk cId="3547946903" sldId="312"/>
            <ac:graphicFrameMk id="3" creationId="{D0CBA939-6AA0-AB4B-A171-7E7906F5921A}"/>
          </ac:graphicFrameMkLst>
        </pc:graphicFrameChg>
        <pc:graphicFrameChg chg="add mod">
          <ac:chgData name="Gary Stocker" userId="0860e15c91368b21" providerId="LiveId" clId="{54EBA025-C6F6-4D86-98C5-177A24BDF835}" dt="2024-09-14T21:17:49.567" v="17"/>
          <ac:graphicFrameMkLst>
            <pc:docMk/>
            <pc:sldMk cId="3547946903" sldId="312"/>
            <ac:graphicFrameMk id="7" creationId="{889AABA7-01A2-3EA7-CBBA-19DA3AA5F790}"/>
          </ac:graphicFrameMkLst>
        </pc:graphicFrameChg>
      </pc:sldChg>
      <pc:sldChg chg="addSp delSp modSp mod">
        <pc:chgData name="Gary Stocker" userId="0860e15c91368b21" providerId="LiveId" clId="{54EBA025-C6F6-4D86-98C5-177A24BDF835}" dt="2024-09-15T14:22:30.370" v="362" actId="20577"/>
        <pc:sldMkLst>
          <pc:docMk/>
          <pc:sldMk cId="330892130" sldId="313"/>
        </pc:sldMkLst>
        <pc:spChg chg="add del">
          <ac:chgData name="Gary Stocker" userId="0860e15c91368b21" providerId="LiveId" clId="{54EBA025-C6F6-4D86-98C5-177A24BDF835}" dt="2024-09-14T21:14:59.018" v="11" actId="22"/>
          <ac:spMkLst>
            <pc:docMk/>
            <pc:sldMk cId="330892130" sldId="313"/>
            <ac:spMk id="7" creationId="{B73280CA-1680-6F7C-52F5-D8FCCF019492}"/>
          </ac:spMkLst>
        </pc:spChg>
        <pc:spChg chg="del mod">
          <ac:chgData name="Gary Stocker" userId="0860e15c91368b21" providerId="LiveId" clId="{54EBA025-C6F6-4D86-98C5-177A24BDF835}" dt="2024-09-15T14:22:10.096" v="334" actId="478"/>
          <ac:spMkLst>
            <pc:docMk/>
            <pc:sldMk cId="330892130" sldId="313"/>
            <ac:spMk id="10" creationId="{ABCD6BD2-35F7-464D-00D9-BF1F0AEAB0DE}"/>
          </ac:spMkLst>
        </pc:spChg>
        <pc:spChg chg="add mod">
          <ac:chgData name="Gary Stocker" userId="0860e15c91368b21" providerId="LiveId" clId="{54EBA025-C6F6-4D86-98C5-177A24BDF835}" dt="2024-09-15T14:22:30.370" v="362" actId="20577"/>
          <ac:spMkLst>
            <pc:docMk/>
            <pc:sldMk cId="330892130" sldId="313"/>
            <ac:spMk id="14" creationId="{7B4ED3F7-E832-EBD4-045D-8F02D981CE72}"/>
          </ac:spMkLst>
        </pc:spChg>
        <pc:graphicFrameChg chg="add del mod ord modGraphic">
          <ac:chgData name="Gary Stocker" userId="0860e15c91368b21" providerId="LiveId" clId="{54EBA025-C6F6-4D86-98C5-177A24BDF835}" dt="2024-09-14T21:14:51.904" v="8" actId="478"/>
          <ac:graphicFrameMkLst>
            <pc:docMk/>
            <pc:sldMk cId="330892130" sldId="313"/>
            <ac:graphicFrameMk id="2" creationId="{087D84C9-03A2-19DF-4978-C24F0393A982}"/>
          </ac:graphicFrameMkLst>
        </pc:graphicFrameChg>
        <pc:graphicFrameChg chg="add del mod modGraphic">
          <ac:chgData name="Gary Stocker" userId="0860e15c91368b21" providerId="LiveId" clId="{54EBA025-C6F6-4D86-98C5-177A24BDF835}" dt="2024-09-14T21:18:11.337" v="19" actId="478"/>
          <ac:graphicFrameMkLst>
            <pc:docMk/>
            <pc:sldMk cId="330892130" sldId="313"/>
            <ac:graphicFrameMk id="8" creationId="{92700E64-A654-6594-76DC-B4336E91AA5D}"/>
          </ac:graphicFrameMkLst>
        </pc:graphicFrameChg>
        <pc:graphicFrameChg chg="add mod modGraphic">
          <ac:chgData name="Gary Stocker" userId="0860e15c91368b21" providerId="LiveId" clId="{54EBA025-C6F6-4D86-98C5-177A24BDF835}" dt="2024-09-14T21:19:29.751" v="29" actId="14100"/>
          <ac:graphicFrameMkLst>
            <pc:docMk/>
            <pc:sldMk cId="330892130" sldId="313"/>
            <ac:graphicFrameMk id="9" creationId="{3BDDAF0D-A457-2F36-7BD4-CB0CE16CFA36}"/>
          </ac:graphicFrameMkLst>
        </pc:graphicFrameChg>
      </pc:sldChg>
      <pc:sldChg chg="addSp delSp modSp mod">
        <pc:chgData name="Gary Stocker" userId="0860e15c91368b21" providerId="LiveId" clId="{54EBA025-C6F6-4D86-98C5-177A24BDF835}" dt="2024-09-15T14:24:06.835" v="388" actId="14100"/>
        <pc:sldMkLst>
          <pc:docMk/>
          <pc:sldMk cId="3064220097" sldId="314"/>
        </pc:sldMkLst>
        <pc:spChg chg="add mod">
          <ac:chgData name="Gary Stocker" userId="0860e15c91368b21" providerId="LiveId" clId="{54EBA025-C6F6-4D86-98C5-177A24BDF835}" dt="2024-09-15T14:21:21.533" v="325"/>
          <ac:spMkLst>
            <pc:docMk/>
            <pc:sldMk cId="3064220097" sldId="314"/>
            <ac:spMk id="3" creationId="{F5DFBC32-50CC-5B16-4628-2CBC0EDE55F2}"/>
          </ac:spMkLst>
        </pc:spChg>
        <pc:spChg chg="del mod">
          <ac:chgData name="Gary Stocker" userId="0860e15c91368b21" providerId="LiveId" clId="{54EBA025-C6F6-4D86-98C5-177A24BDF835}" dt="2024-09-15T14:21:21.027" v="324" actId="478"/>
          <ac:spMkLst>
            <pc:docMk/>
            <pc:sldMk cId="3064220097" sldId="314"/>
            <ac:spMk id="10" creationId="{ABCD6BD2-35F7-464D-00D9-BF1F0AEAB0DE}"/>
          </ac:spMkLst>
        </pc:spChg>
        <pc:graphicFrameChg chg="add mod modGraphic">
          <ac:chgData name="Gary Stocker" userId="0860e15c91368b21" providerId="LiveId" clId="{54EBA025-C6F6-4D86-98C5-177A24BDF835}" dt="2024-09-15T14:24:06.835" v="388" actId="14100"/>
          <ac:graphicFrameMkLst>
            <pc:docMk/>
            <pc:sldMk cId="3064220097" sldId="314"/>
            <ac:graphicFrameMk id="2" creationId="{D8EFB939-7158-6F6E-881B-510C500D4426}"/>
          </ac:graphicFrameMkLst>
        </pc:graphicFrameChg>
      </pc:sldChg>
      <pc:sldChg chg="addSp delSp modSp mod">
        <pc:chgData name="Gary Stocker" userId="0860e15c91368b21" providerId="LiveId" clId="{54EBA025-C6F6-4D86-98C5-177A24BDF835}" dt="2024-09-15T14:24:01.648" v="387" actId="14100"/>
        <pc:sldMkLst>
          <pc:docMk/>
          <pc:sldMk cId="2438388929" sldId="315"/>
        </pc:sldMkLst>
        <pc:spChg chg="add mod">
          <ac:chgData name="Gary Stocker" userId="0860e15c91368b21" providerId="LiveId" clId="{54EBA025-C6F6-4D86-98C5-177A24BDF835}" dt="2024-09-15T14:22:43.534" v="365" actId="1076"/>
          <ac:spMkLst>
            <pc:docMk/>
            <pc:sldMk cId="2438388929" sldId="315"/>
            <ac:spMk id="3" creationId="{6A5AC1C3-B15D-F477-B4D8-0563B0D0C8B1}"/>
          </ac:spMkLst>
        </pc:spChg>
        <pc:spChg chg="del mod">
          <ac:chgData name="Gary Stocker" userId="0860e15c91368b21" providerId="LiveId" clId="{54EBA025-C6F6-4D86-98C5-177A24BDF835}" dt="2024-09-15T14:22:40.031" v="363" actId="478"/>
          <ac:spMkLst>
            <pc:docMk/>
            <pc:sldMk cId="2438388929" sldId="315"/>
            <ac:spMk id="10" creationId="{ABCD6BD2-35F7-464D-00D9-BF1F0AEAB0DE}"/>
          </ac:spMkLst>
        </pc:spChg>
        <pc:graphicFrameChg chg="add mod modGraphic">
          <ac:chgData name="Gary Stocker" userId="0860e15c91368b21" providerId="LiveId" clId="{54EBA025-C6F6-4D86-98C5-177A24BDF835}" dt="2024-09-15T14:24:01.648" v="387" actId="14100"/>
          <ac:graphicFrameMkLst>
            <pc:docMk/>
            <pc:sldMk cId="2438388929" sldId="315"/>
            <ac:graphicFrameMk id="2" creationId="{35BFAFD7-4438-7208-5670-E6433BD2AAC8}"/>
          </ac:graphicFrameMkLst>
        </pc:graphicFrameChg>
      </pc:sldChg>
      <pc:sldChg chg="addSp delSp modSp mod">
        <pc:chgData name="Gary Stocker" userId="0860e15c91368b21" providerId="LiveId" clId="{54EBA025-C6F6-4D86-98C5-177A24BDF835}" dt="2024-09-15T14:23:56.717" v="386" actId="14100"/>
        <pc:sldMkLst>
          <pc:docMk/>
          <pc:sldMk cId="1450994146" sldId="316"/>
        </pc:sldMkLst>
        <pc:spChg chg="add mod">
          <ac:chgData name="Gary Stocker" userId="0860e15c91368b21" providerId="LiveId" clId="{54EBA025-C6F6-4D86-98C5-177A24BDF835}" dt="2024-09-15T14:21:29.346" v="327"/>
          <ac:spMkLst>
            <pc:docMk/>
            <pc:sldMk cId="1450994146" sldId="316"/>
            <ac:spMk id="3" creationId="{98E44A4B-B10B-AB09-F0D4-B720A3D4798B}"/>
          </ac:spMkLst>
        </pc:spChg>
        <pc:spChg chg="del">
          <ac:chgData name="Gary Stocker" userId="0860e15c91368b21" providerId="LiveId" clId="{54EBA025-C6F6-4D86-98C5-177A24BDF835}" dt="2024-09-15T14:21:28.795" v="326" actId="478"/>
          <ac:spMkLst>
            <pc:docMk/>
            <pc:sldMk cId="1450994146" sldId="316"/>
            <ac:spMk id="10" creationId="{ABCD6BD2-35F7-464D-00D9-BF1F0AEAB0DE}"/>
          </ac:spMkLst>
        </pc:spChg>
        <pc:graphicFrameChg chg="add mod modGraphic">
          <ac:chgData name="Gary Stocker" userId="0860e15c91368b21" providerId="LiveId" clId="{54EBA025-C6F6-4D86-98C5-177A24BDF835}" dt="2024-09-15T14:23:56.717" v="386" actId="14100"/>
          <ac:graphicFrameMkLst>
            <pc:docMk/>
            <pc:sldMk cId="1450994146" sldId="316"/>
            <ac:graphicFrameMk id="2" creationId="{E137CE4F-1939-841B-C980-B54D504A53E3}"/>
          </ac:graphicFrameMkLst>
        </pc:graphicFrameChg>
      </pc:sldChg>
      <pc:sldChg chg="addSp delSp modSp mod">
        <pc:chgData name="Gary Stocker" userId="0860e15c91368b21" providerId="LiveId" clId="{54EBA025-C6F6-4D86-98C5-177A24BDF835}" dt="2024-09-15T14:23:52.907" v="385" actId="14100"/>
        <pc:sldMkLst>
          <pc:docMk/>
          <pc:sldMk cId="3356410193" sldId="317"/>
        </pc:sldMkLst>
        <pc:spChg chg="add mod">
          <ac:chgData name="Gary Stocker" userId="0860e15c91368b21" providerId="LiveId" clId="{54EBA025-C6F6-4D86-98C5-177A24BDF835}" dt="2024-09-15T14:22:53.142" v="368" actId="1076"/>
          <ac:spMkLst>
            <pc:docMk/>
            <pc:sldMk cId="3356410193" sldId="317"/>
            <ac:spMk id="3" creationId="{20EE267B-43D4-9768-753D-2A0436D9809A}"/>
          </ac:spMkLst>
        </pc:spChg>
        <pc:spChg chg="del">
          <ac:chgData name="Gary Stocker" userId="0860e15c91368b21" providerId="LiveId" clId="{54EBA025-C6F6-4D86-98C5-177A24BDF835}" dt="2024-09-15T14:22:48.651" v="366" actId="478"/>
          <ac:spMkLst>
            <pc:docMk/>
            <pc:sldMk cId="3356410193" sldId="317"/>
            <ac:spMk id="10" creationId="{ABCD6BD2-35F7-464D-00D9-BF1F0AEAB0DE}"/>
          </ac:spMkLst>
        </pc:spChg>
        <pc:graphicFrameChg chg="add mod modGraphic">
          <ac:chgData name="Gary Stocker" userId="0860e15c91368b21" providerId="LiveId" clId="{54EBA025-C6F6-4D86-98C5-177A24BDF835}" dt="2024-09-15T14:23:52.907" v="385" actId="14100"/>
          <ac:graphicFrameMkLst>
            <pc:docMk/>
            <pc:sldMk cId="3356410193" sldId="317"/>
            <ac:graphicFrameMk id="2" creationId="{7B7AF529-D0C9-58DF-7E31-E5B9049360FE}"/>
          </ac:graphicFrameMkLst>
        </pc:graphicFrameChg>
      </pc:sldChg>
      <pc:sldChg chg="addSp delSp modSp mod">
        <pc:chgData name="Gary Stocker" userId="0860e15c91368b21" providerId="LiveId" clId="{54EBA025-C6F6-4D86-98C5-177A24BDF835}" dt="2024-09-15T14:23:48.750" v="384" actId="14100"/>
        <pc:sldMkLst>
          <pc:docMk/>
          <pc:sldMk cId="335701763" sldId="318"/>
        </pc:sldMkLst>
        <pc:spChg chg="add mod">
          <ac:chgData name="Gary Stocker" userId="0860e15c91368b21" providerId="LiveId" clId="{54EBA025-C6F6-4D86-98C5-177A24BDF835}" dt="2024-09-15T14:21:36.895" v="329"/>
          <ac:spMkLst>
            <pc:docMk/>
            <pc:sldMk cId="335701763" sldId="318"/>
            <ac:spMk id="3" creationId="{2B28B1E7-7744-DD4F-CDE7-BF9549B312E0}"/>
          </ac:spMkLst>
        </pc:spChg>
        <pc:spChg chg="del">
          <ac:chgData name="Gary Stocker" userId="0860e15c91368b21" providerId="LiveId" clId="{54EBA025-C6F6-4D86-98C5-177A24BDF835}" dt="2024-09-15T14:21:36.458" v="328" actId="478"/>
          <ac:spMkLst>
            <pc:docMk/>
            <pc:sldMk cId="335701763" sldId="318"/>
            <ac:spMk id="10" creationId="{ABCD6BD2-35F7-464D-00D9-BF1F0AEAB0DE}"/>
          </ac:spMkLst>
        </pc:spChg>
        <pc:graphicFrameChg chg="add mod modGraphic">
          <ac:chgData name="Gary Stocker" userId="0860e15c91368b21" providerId="LiveId" clId="{54EBA025-C6F6-4D86-98C5-177A24BDF835}" dt="2024-09-15T14:23:48.750" v="384" actId="14100"/>
          <ac:graphicFrameMkLst>
            <pc:docMk/>
            <pc:sldMk cId="335701763" sldId="318"/>
            <ac:graphicFrameMk id="2" creationId="{8B5FA802-3F8A-850E-34BB-11F6802416AD}"/>
          </ac:graphicFrameMkLst>
        </pc:graphicFrameChg>
      </pc:sldChg>
      <pc:sldChg chg="addSp delSp modSp mod">
        <pc:chgData name="Gary Stocker" userId="0860e15c91368b21" providerId="LiveId" clId="{54EBA025-C6F6-4D86-98C5-177A24BDF835}" dt="2024-09-15T14:23:43.814" v="383" actId="14100"/>
        <pc:sldMkLst>
          <pc:docMk/>
          <pc:sldMk cId="2792104294" sldId="319"/>
        </pc:sldMkLst>
        <pc:spChg chg="add mod">
          <ac:chgData name="Gary Stocker" userId="0860e15c91368b21" providerId="LiveId" clId="{54EBA025-C6F6-4D86-98C5-177A24BDF835}" dt="2024-09-15T14:22:59.867" v="371" actId="1076"/>
          <ac:spMkLst>
            <pc:docMk/>
            <pc:sldMk cId="2792104294" sldId="319"/>
            <ac:spMk id="3" creationId="{95F8DF1C-3A96-0EF4-ECA1-7B87AEBFB0B5}"/>
          </ac:spMkLst>
        </pc:spChg>
        <pc:spChg chg="del">
          <ac:chgData name="Gary Stocker" userId="0860e15c91368b21" providerId="LiveId" clId="{54EBA025-C6F6-4D86-98C5-177A24BDF835}" dt="2024-09-15T14:22:57.042" v="369" actId="478"/>
          <ac:spMkLst>
            <pc:docMk/>
            <pc:sldMk cId="2792104294" sldId="319"/>
            <ac:spMk id="10" creationId="{ABCD6BD2-35F7-464D-00D9-BF1F0AEAB0DE}"/>
          </ac:spMkLst>
        </pc:spChg>
        <pc:graphicFrameChg chg="add mod modGraphic">
          <ac:chgData name="Gary Stocker" userId="0860e15c91368b21" providerId="LiveId" clId="{54EBA025-C6F6-4D86-98C5-177A24BDF835}" dt="2024-09-15T14:23:43.814" v="383" actId="14100"/>
          <ac:graphicFrameMkLst>
            <pc:docMk/>
            <pc:sldMk cId="2792104294" sldId="319"/>
            <ac:graphicFrameMk id="2" creationId="{37E1F730-D246-0CAE-AFBF-9289627607EE}"/>
          </ac:graphicFrameMkLst>
        </pc:graphicFrameChg>
      </pc:sldChg>
      <pc:sldChg chg="del">
        <pc:chgData name="Gary Stocker" userId="0860e15c91368b21" providerId="LiveId" clId="{54EBA025-C6F6-4D86-98C5-177A24BDF835}" dt="2024-09-15T14:18:23.294" v="90" actId="47"/>
        <pc:sldMkLst>
          <pc:docMk/>
          <pc:sldMk cId="1717043730" sldId="320"/>
        </pc:sldMkLst>
      </pc:sldChg>
      <pc:sldChg chg="delSp modSp new mod">
        <pc:chgData name="Gary Stocker" userId="0860e15c91368b21" providerId="LiveId" clId="{54EBA025-C6F6-4D86-98C5-177A24BDF835}" dt="2024-09-15T14:19:22.379" v="260" actId="14100"/>
        <pc:sldMkLst>
          <pc:docMk/>
          <pc:sldMk cId="2041994983" sldId="321"/>
        </pc:sldMkLst>
        <pc:spChg chg="mod">
          <ac:chgData name="Gary Stocker" userId="0860e15c91368b21" providerId="LiveId" clId="{54EBA025-C6F6-4D86-98C5-177A24BDF835}" dt="2024-09-15T14:19:22.379" v="260" actId="14100"/>
          <ac:spMkLst>
            <pc:docMk/>
            <pc:sldMk cId="2041994983" sldId="321"/>
            <ac:spMk id="2" creationId="{153D95DF-A491-78DE-AB12-4C7B97D3B2A7}"/>
          </ac:spMkLst>
        </pc:spChg>
        <pc:spChg chg="del">
          <ac:chgData name="Gary Stocker" userId="0860e15c91368b21" providerId="LiveId" clId="{54EBA025-C6F6-4D86-98C5-177A24BDF835}" dt="2024-09-15T14:19:19.141" v="259" actId="478"/>
          <ac:spMkLst>
            <pc:docMk/>
            <pc:sldMk cId="2041994983" sldId="321"/>
            <ac:spMk id="3" creationId="{1433C688-5C89-03FE-289C-C9341F4C5056}"/>
          </ac:spMkLst>
        </pc:spChg>
      </pc:sldChg>
      <pc:sldChg chg="addSp delSp modSp add mod">
        <pc:chgData name="Gary Stocker" userId="0860e15c91368b21" providerId="LiveId" clId="{54EBA025-C6F6-4D86-98C5-177A24BDF835}" dt="2024-09-15T14:23:38.062" v="382" actId="14100"/>
        <pc:sldMkLst>
          <pc:docMk/>
          <pc:sldMk cId="1143452002" sldId="322"/>
        </pc:sldMkLst>
        <pc:spChg chg="add mod">
          <ac:chgData name="Gary Stocker" userId="0860e15c91368b21" providerId="LiveId" clId="{54EBA025-C6F6-4D86-98C5-177A24BDF835}" dt="2024-09-15T14:21:41.065" v="331"/>
          <ac:spMkLst>
            <pc:docMk/>
            <pc:sldMk cId="1143452002" sldId="322"/>
            <ac:spMk id="3" creationId="{D1FA1220-DCEE-2ED2-E8E3-7D93FD0590E0}"/>
          </ac:spMkLst>
        </pc:spChg>
        <pc:spChg chg="del">
          <ac:chgData name="Gary Stocker" userId="0860e15c91368b21" providerId="LiveId" clId="{54EBA025-C6F6-4D86-98C5-177A24BDF835}" dt="2024-09-15T14:21:40.547" v="330" actId="478"/>
          <ac:spMkLst>
            <pc:docMk/>
            <pc:sldMk cId="1143452002" sldId="322"/>
            <ac:spMk id="10" creationId="{ABCD6BD2-35F7-464D-00D9-BF1F0AEAB0DE}"/>
          </ac:spMkLst>
        </pc:spChg>
        <pc:graphicFrameChg chg="add mod modGraphic">
          <ac:chgData name="Gary Stocker" userId="0860e15c91368b21" providerId="LiveId" clId="{54EBA025-C6F6-4D86-98C5-177A24BDF835}" dt="2024-09-15T14:23:38.062" v="382" actId="14100"/>
          <ac:graphicFrameMkLst>
            <pc:docMk/>
            <pc:sldMk cId="1143452002" sldId="322"/>
            <ac:graphicFrameMk id="2" creationId="{D7629082-99F2-1344-FD01-6B2D278962A6}"/>
          </ac:graphicFrameMkLst>
        </pc:graphicFrameChg>
      </pc:sldChg>
      <pc:sldChg chg="addSp delSp modSp add mod">
        <pc:chgData name="Gary Stocker" userId="0860e15c91368b21" providerId="LiveId" clId="{54EBA025-C6F6-4D86-98C5-177A24BDF835}" dt="2024-09-15T14:23:33.213" v="381" actId="1076"/>
        <pc:sldMkLst>
          <pc:docMk/>
          <pc:sldMk cId="3005439668" sldId="323"/>
        </pc:sldMkLst>
        <pc:spChg chg="add mod">
          <ac:chgData name="Gary Stocker" userId="0860e15c91368b21" providerId="LiveId" clId="{54EBA025-C6F6-4D86-98C5-177A24BDF835}" dt="2024-09-15T14:23:33.213" v="381" actId="1076"/>
          <ac:spMkLst>
            <pc:docMk/>
            <pc:sldMk cId="3005439668" sldId="323"/>
            <ac:spMk id="3" creationId="{387EF64B-3784-3E35-3785-E968665BDDAD}"/>
          </ac:spMkLst>
        </pc:spChg>
        <pc:spChg chg="del">
          <ac:chgData name="Gary Stocker" userId="0860e15c91368b21" providerId="LiveId" clId="{54EBA025-C6F6-4D86-98C5-177A24BDF835}" dt="2024-09-15T14:23:03.165" v="372" actId="478"/>
          <ac:spMkLst>
            <pc:docMk/>
            <pc:sldMk cId="3005439668" sldId="323"/>
            <ac:spMk id="10" creationId="{ABCD6BD2-35F7-464D-00D9-BF1F0AEAB0DE}"/>
          </ac:spMkLst>
        </pc:spChg>
        <pc:graphicFrameChg chg="add mod modGraphic">
          <ac:chgData name="Gary Stocker" userId="0860e15c91368b21" providerId="LiveId" clId="{54EBA025-C6F6-4D86-98C5-177A24BDF835}" dt="2024-09-15T14:23:30.482" v="380" actId="14100"/>
          <ac:graphicFrameMkLst>
            <pc:docMk/>
            <pc:sldMk cId="3005439668" sldId="323"/>
            <ac:graphicFrameMk id="2" creationId="{44FF9A92-4EB7-262D-3A14-F7F2B20526B4}"/>
          </ac:graphicFrameMkLst>
        </pc:graphicFrameChg>
      </pc:sldChg>
      <pc:sldChg chg="addSp delSp modSp add mod">
        <pc:chgData name="Gary Stocker" userId="0860e15c91368b21" providerId="LiveId" clId="{54EBA025-C6F6-4D86-98C5-177A24BDF835}" dt="2024-09-15T14:23:25.884" v="379" actId="14100"/>
        <pc:sldMkLst>
          <pc:docMk/>
          <pc:sldMk cId="329034586" sldId="324"/>
        </pc:sldMkLst>
        <pc:spChg chg="add mod">
          <ac:chgData name="Gary Stocker" userId="0860e15c91368b21" providerId="LiveId" clId="{54EBA025-C6F6-4D86-98C5-177A24BDF835}" dt="2024-09-15T14:21:49.339" v="333"/>
          <ac:spMkLst>
            <pc:docMk/>
            <pc:sldMk cId="329034586" sldId="324"/>
            <ac:spMk id="3" creationId="{44827116-8F63-2A4B-219F-EF07EA460E94}"/>
          </ac:spMkLst>
        </pc:spChg>
        <pc:spChg chg="del">
          <ac:chgData name="Gary Stocker" userId="0860e15c91368b21" providerId="LiveId" clId="{54EBA025-C6F6-4D86-98C5-177A24BDF835}" dt="2024-09-15T14:21:49.058" v="332" actId="478"/>
          <ac:spMkLst>
            <pc:docMk/>
            <pc:sldMk cId="329034586" sldId="324"/>
            <ac:spMk id="10" creationId="{ABCD6BD2-35F7-464D-00D9-BF1F0AEAB0DE}"/>
          </ac:spMkLst>
        </pc:spChg>
        <pc:graphicFrameChg chg="add mod modGraphic">
          <ac:chgData name="Gary Stocker" userId="0860e15c91368b21" providerId="LiveId" clId="{54EBA025-C6F6-4D86-98C5-177A24BDF835}" dt="2024-09-15T14:23:25.884" v="379" actId="14100"/>
          <ac:graphicFrameMkLst>
            <pc:docMk/>
            <pc:sldMk cId="329034586" sldId="324"/>
            <ac:graphicFrameMk id="2" creationId="{A36A05E5-5A35-DD4A-A39A-EE7E427E5E1C}"/>
          </ac:graphicFrameMkLst>
        </pc:graphicFrameChg>
      </pc:sldChg>
      <pc:sldChg chg="addSp delSp modSp add mod">
        <pc:chgData name="Gary Stocker" userId="0860e15c91368b21" providerId="LiveId" clId="{54EBA025-C6F6-4D86-98C5-177A24BDF835}" dt="2024-09-15T14:23:17.145" v="378" actId="14100"/>
        <pc:sldMkLst>
          <pc:docMk/>
          <pc:sldMk cId="636151360" sldId="325"/>
        </pc:sldMkLst>
        <pc:spChg chg="add mod">
          <ac:chgData name="Gary Stocker" userId="0860e15c91368b21" providerId="LiveId" clId="{54EBA025-C6F6-4D86-98C5-177A24BDF835}" dt="2024-09-15T14:23:13.043" v="377" actId="1076"/>
          <ac:spMkLst>
            <pc:docMk/>
            <pc:sldMk cId="636151360" sldId="325"/>
            <ac:spMk id="3" creationId="{F47B234A-6846-E131-347A-5D0EB3567E0E}"/>
          </ac:spMkLst>
        </pc:spChg>
        <pc:spChg chg="del">
          <ac:chgData name="Gary Stocker" userId="0860e15c91368b21" providerId="LiveId" clId="{54EBA025-C6F6-4D86-98C5-177A24BDF835}" dt="2024-09-15T14:23:09.355" v="375" actId="478"/>
          <ac:spMkLst>
            <pc:docMk/>
            <pc:sldMk cId="636151360" sldId="325"/>
            <ac:spMk id="10" creationId="{ABCD6BD2-35F7-464D-00D9-BF1F0AEAB0DE}"/>
          </ac:spMkLst>
        </pc:spChg>
        <pc:graphicFrameChg chg="add mod modGraphic">
          <ac:chgData name="Gary Stocker" userId="0860e15c91368b21" providerId="LiveId" clId="{54EBA025-C6F6-4D86-98C5-177A24BDF835}" dt="2024-09-15T14:23:17.145" v="378" actId="14100"/>
          <ac:graphicFrameMkLst>
            <pc:docMk/>
            <pc:sldMk cId="636151360" sldId="325"/>
            <ac:graphicFrameMk id="2" creationId="{40ECE319-9FC7-DA7B-92F2-E8BF9F304E7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C4611-F695-4A85-8FFC-1CC828747FED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A821C-0A3F-4835-9D30-473E8BADC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6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A821C-0A3F-4835-9D30-473E8BADC2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3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A821C-0A3F-4835-9D30-473E8BADC2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7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Why did the enrollment decrease so much?  Why is your endowment so low?  What have you done to improve your graduation rates?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A821C-0A3F-4835-9D30-473E8BADC2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4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668B-9CF5-D08C-1FBC-A030CD819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B4AFBC-8C86-53DB-1366-3886A02A0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61707-6AEC-8FF4-A47B-E896E8BE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AD800-D191-08DF-2B2B-FF89981AD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40DAC-2A0A-2178-3771-F7D6E717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8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FEEA4-D88F-AA98-6FEF-A6CC07E3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8C050-BDD5-55B2-CC14-54E3B82DE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25C7C-5F4B-3166-4E3C-92005C7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51815-BEE0-BA04-132E-A6D642D8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8EF78-ECD4-55FC-2255-093DE7A3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8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0F5EC0-48C9-2AFA-4D9E-A6B9A3907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10589-1994-42FE-6A6C-E2393D85B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53EF0-9F07-42A9-7A26-A8E06ED5B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BBB78-4BE4-6C0A-1986-EC6E902E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2ECC-A1E0-B560-30EF-F2F533AC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4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986E-F6E5-E961-0DB9-AD47A20D1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65D97-FEE4-DFED-B87B-D748ACF9D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ECC01-FC9F-722A-C233-73E089DF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6B9C6-C767-AC6E-A7B7-95A83FB0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E4F50-9AC9-4BFE-0C2B-7E2C9D9C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6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3516-1932-1926-095F-D311E227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7DD6D-A757-0EF2-9B02-736994630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776A7-3FE0-6D41-6059-18F5C11D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F0B0D-18A0-975A-6C44-2780996A9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1B051-C260-4915-DE48-7FC21745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BC38-C218-C7C1-B24D-1040DC76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C6A8E-2F86-9675-835F-25225F9C6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977DA-002B-84F6-748B-9E17AA480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7B06A-4A3C-9225-F538-58A93222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E10E9-409C-D19E-07E0-32872125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61166-8B73-ED28-17DA-AD7B6665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4193-3245-8664-A665-D64619E5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A7192-5AB0-C59C-D81C-77798A3B9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F91A6-25DD-7B44-42E8-FEBABAA5B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CD722C-1A2A-098C-D692-CABB2C389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C01CE-F4B0-72F4-6186-A2690600F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48985C-18DB-F554-9982-A4953E4A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4DEA0-D4BC-5F09-69E0-E8A3AE2B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3C6D72-A10F-7FF2-0FCD-627D17A9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D186-761F-81CE-9C2A-737A8C57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84146-1F75-939C-8509-7CA689DE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ED86A-FA7A-B808-C85A-82C83415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67A4B-6D70-E1A0-F8D4-DF16C0F0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A6048-F3E3-E61F-3446-A48DB71C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6562EB-2B51-31FD-07E1-1E668789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0904D-13F5-8CA7-1E0D-92CD71CE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8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E838-C5F4-717E-2C69-F07FDA72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98B71-4042-E158-6D61-7362181FD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D386D-8572-D847-8288-8D1823A14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AD0D8-9BA8-4D97-02EF-5C2187BC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373B1-DDA9-0B65-CCA8-652D67E3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5E668-7B36-9F63-665F-50C3387C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53E6-F589-7DCC-B986-BA736B2E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9D652-9E88-CC6E-45F7-B2A051EB3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B3D41-7B31-57F6-6ED2-00DF87A92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A187F-5D3A-49D0-2EB7-35CC71A0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49767-B016-2BB6-4D4E-26C1EB94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D09ED-FB5F-FCB8-0543-FA0D8356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6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EDF16-95EE-E36B-E625-33C6D36F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B851D-19FC-82C8-2342-6F1D0642D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F4F9D-1D74-193E-63D6-36B8B078D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0A505-B9A5-4375-A39D-ADB1A6C3B84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407F3-ECF5-F4B4-59C9-81D3BDE0C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39086-A7EA-2F83-9EFD-D4558C1A1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B4C3-DEE6-398D-FDD6-98F28FC17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927" y="360049"/>
            <a:ext cx="7047914" cy="286824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A50021"/>
                </a:solidFill>
              </a:rPr>
              <a:t>College Viability</a:t>
            </a:r>
            <a:br>
              <a:rPr lang="en-US" sz="5400" dirty="0"/>
            </a:br>
            <a:r>
              <a:rPr lang="en-US" sz="3600" dirty="0"/>
              <a:t>2024 </a:t>
            </a:r>
            <a:r>
              <a:rPr lang="en-US" sz="3600" dirty="0">
                <a:solidFill>
                  <a:srgbClr val="00B050"/>
                </a:solidFill>
              </a:rPr>
              <a:t>TOP</a:t>
            </a:r>
            <a:r>
              <a:rPr lang="en-US" sz="3600" dirty="0"/>
              <a:t> / </a:t>
            </a:r>
            <a:r>
              <a:rPr lang="en-US" sz="3600" dirty="0">
                <a:solidFill>
                  <a:srgbClr val="FF0000"/>
                </a:solidFill>
              </a:rPr>
              <a:t>bottom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Private College Reports:</a:t>
            </a:r>
            <a:br>
              <a:rPr lang="en-US" sz="3600" dirty="0"/>
            </a:br>
            <a:r>
              <a:rPr lang="en-US" sz="4800" b="1" dirty="0"/>
              <a:t>Indiana, Ohio, Michigan</a:t>
            </a:r>
            <a:endParaRPr lang="en-US" sz="20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1D478-A78B-AC85-8327-30D43785B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3972" y="3109874"/>
            <a:ext cx="6807200" cy="1318786"/>
          </a:xfrm>
        </p:spPr>
        <p:txBody>
          <a:bodyPr>
            <a:normAutofit fontScale="25000" lnSpcReduction="20000"/>
          </a:bodyPr>
          <a:lstStyle/>
          <a:p>
            <a:endParaRPr lang="en-US" sz="57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8000" b="1" dirty="0">
                <a:solidFill>
                  <a:schemeClr val="accent1">
                    <a:lumMod val="75000"/>
                  </a:schemeClr>
                </a:solidFill>
              </a:rPr>
              <a:t>Top Health Programs, CIS &amp; Biology Market Share</a:t>
            </a:r>
          </a:p>
          <a:p>
            <a:r>
              <a:rPr lang="en-US" sz="8000" b="1" dirty="0">
                <a:solidFill>
                  <a:schemeClr val="accent1">
                    <a:lumMod val="75000"/>
                  </a:schemeClr>
                </a:solidFill>
              </a:rPr>
              <a:t>Bachelors and Masters Degrees</a:t>
            </a:r>
          </a:p>
          <a:p>
            <a:r>
              <a:rPr lang="en-US" sz="8000" b="1" dirty="0">
                <a:solidFill>
                  <a:schemeClr val="accent1">
                    <a:lumMod val="75000"/>
                  </a:schemeClr>
                </a:solidFill>
              </a:rPr>
              <a:t>(2020-2022)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24F0D-0C0F-6D70-742E-148FD48239DC}"/>
              </a:ext>
            </a:extLst>
          </p:cNvPr>
          <p:cNvSpPr txBox="1"/>
          <p:nvPr/>
        </p:nvSpPr>
        <p:spPr>
          <a:xfrm>
            <a:off x="391054" y="5443399"/>
            <a:ext cx="23720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/>
              <a:t>Data source:  National Center for Education Statistics, IPEDS data base</a:t>
            </a:r>
          </a:p>
        </p:txBody>
      </p:sp>
      <p:pic>
        <p:nvPicPr>
          <p:cNvPr id="7" name="Picture 6" descr="A person in a suit smiling&#10;&#10;Description automatically generated">
            <a:extLst>
              <a:ext uri="{FF2B5EF4-FFF2-40B4-BE49-F238E27FC236}">
                <a16:creationId xmlns:a16="http://schemas.microsoft.com/office/drawing/2014/main" id="{00A4CE26-98D6-02E4-5FCF-605CFF396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9901" y="3938982"/>
            <a:ext cx="1387290" cy="2081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1534BB-017A-ECEC-3066-4A7EDEEADFEA}"/>
              </a:ext>
            </a:extLst>
          </p:cNvPr>
          <p:cNvSpPr txBox="1"/>
          <p:nvPr/>
        </p:nvSpPr>
        <p:spPr>
          <a:xfrm>
            <a:off x="9173781" y="6020480"/>
            <a:ext cx="15934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Dr. Gary Stocker</a:t>
            </a:r>
          </a:p>
        </p:txBody>
      </p:sp>
      <p:pic>
        <p:nvPicPr>
          <p:cNvPr id="9" name="Picture 8" descr="A red and gold logo&#10;&#10;Description automatically generated">
            <a:extLst>
              <a:ext uri="{FF2B5EF4-FFF2-40B4-BE49-F238E27FC236}">
                <a16:creationId xmlns:a16="http://schemas.microsoft.com/office/drawing/2014/main" id="{F83A7AEE-6727-F697-90A6-60AC829A9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512570" cy="1512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0F18C5-3334-1755-48C5-B372741C158F}"/>
              </a:ext>
            </a:extLst>
          </p:cNvPr>
          <p:cNvSpPr txBox="1"/>
          <p:nvPr/>
        </p:nvSpPr>
        <p:spPr>
          <a:xfrm>
            <a:off x="3532909" y="4979732"/>
            <a:ext cx="3969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All reports sorted by </a:t>
            </a:r>
          </a:p>
          <a:p>
            <a:pPr algn="ctr"/>
            <a:r>
              <a:rPr lang="en-US" i="1" dirty="0"/>
              <a:t>2022 Bachelors values</a:t>
            </a:r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354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18"/>
    </mc:Choice>
    <mc:Fallback xmlns="">
      <p:transition spd="slow" advTm="260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-113488" y="1136209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991929" y="1001490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FFA1F-2886-60F1-EA8E-64691E1F451E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629082-99F2-1344-FD01-6B2D27896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718644"/>
              </p:ext>
            </p:extLst>
          </p:nvPr>
        </p:nvGraphicFramePr>
        <p:xfrm>
          <a:off x="891718" y="1459610"/>
          <a:ext cx="10462081" cy="4409344"/>
        </p:xfrm>
        <a:graphic>
          <a:graphicData uri="http://schemas.openxmlformats.org/drawingml/2006/table">
            <a:tbl>
              <a:tblPr/>
              <a:tblGrid>
                <a:gridCol w="2624143">
                  <a:extLst>
                    <a:ext uri="{9D8B030D-6E8A-4147-A177-3AD203B41FA5}">
                      <a16:colId xmlns:a16="http://schemas.microsoft.com/office/drawing/2014/main" val="3671522904"/>
                    </a:ext>
                  </a:extLst>
                </a:gridCol>
                <a:gridCol w="802604">
                  <a:extLst>
                    <a:ext uri="{9D8B030D-6E8A-4147-A177-3AD203B41FA5}">
                      <a16:colId xmlns:a16="http://schemas.microsoft.com/office/drawing/2014/main" val="3961278578"/>
                    </a:ext>
                  </a:extLst>
                </a:gridCol>
                <a:gridCol w="802604">
                  <a:extLst>
                    <a:ext uri="{9D8B030D-6E8A-4147-A177-3AD203B41FA5}">
                      <a16:colId xmlns:a16="http://schemas.microsoft.com/office/drawing/2014/main" val="3052105372"/>
                    </a:ext>
                  </a:extLst>
                </a:gridCol>
                <a:gridCol w="802604">
                  <a:extLst>
                    <a:ext uri="{9D8B030D-6E8A-4147-A177-3AD203B41FA5}">
                      <a16:colId xmlns:a16="http://schemas.microsoft.com/office/drawing/2014/main" val="926821483"/>
                    </a:ext>
                  </a:extLst>
                </a:gridCol>
                <a:gridCol w="802604">
                  <a:extLst>
                    <a:ext uri="{9D8B030D-6E8A-4147-A177-3AD203B41FA5}">
                      <a16:colId xmlns:a16="http://schemas.microsoft.com/office/drawing/2014/main" val="1985299666"/>
                    </a:ext>
                  </a:extLst>
                </a:gridCol>
                <a:gridCol w="601954">
                  <a:extLst>
                    <a:ext uri="{9D8B030D-6E8A-4147-A177-3AD203B41FA5}">
                      <a16:colId xmlns:a16="http://schemas.microsoft.com/office/drawing/2014/main" val="1203604584"/>
                    </a:ext>
                  </a:extLst>
                </a:gridCol>
                <a:gridCol w="601954">
                  <a:extLst>
                    <a:ext uri="{9D8B030D-6E8A-4147-A177-3AD203B41FA5}">
                      <a16:colId xmlns:a16="http://schemas.microsoft.com/office/drawing/2014/main" val="4269769374"/>
                    </a:ext>
                  </a:extLst>
                </a:gridCol>
                <a:gridCol w="601954">
                  <a:extLst>
                    <a:ext uri="{9D8B030D-6E8A-4147-A177-3AD203B41FA5}">
                      <a16:colId xmlns:a16="http://schemas.microsoft.com/office/drawing/2014/main" val="3701306469"/>
                    </a:ext>
                  </a:extLst>
                </a:gridCol>
                <a:gridCol w="601954">
                  <a:extLst>
                    <a:ext uri="{9D8B030D-6E8A-4147-A177-3AD203B41FA5}">
                      <a16:colId xmlns:a16="http://schemas.microsoft.com/office/drawing/2014/main" val="3585237841"/>
                    </a:ext>
                  </a:extLst>
                </a:gridCol>
                <a:gridCol w="1203908">
                  <a:extLst>
                    <a:ext uri="{9D8B030D-6E8A-4147-A177-3AD203B41FA5}">
                      <a16:colId xmlns:a16="http://schemas.microsoft.com/office/drawing/2014/main" val="1021295307"/>
                    </a:ext>
                  </a:extLst>
                </a:gridCol>
                <a:gridCol w="1015798">
                  <a:extLst>
                    <a:ext uri="{9D8B030D-6E8A-4147-A177-3AD203B41FA5}">
                      <a16:colId xmlns:a16="http://schemas.microsoft.com/office/drawing/2014/main" val="2557333924"/>
                    </a:ext>
                  </a:extLst>
                </a:gridCol>
              </a:tblGrid>
              <a:tr h="39070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Computer &amp; CIS Raw Data/numbers</a:t>
                      </a: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37778"/>
                  </a:ext>
                </a:extLst>
              </a:tr>
              <a:tr h="223258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56" marR="9456" marT="9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151899"/>
                  </a:ext>
                </a:extLst>
              </a:tr>
              <a:tr h="6697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2020 Bachelors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2021 Bachelors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2022 Bachelors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Bachelors Change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2020 Masters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2021 Masters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2022 Masters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Masters Change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529562"/>
                  </a:ext>
                </a:extLst>
              </a:tr>
              <a:tr h="223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Cincinnati-Main Campus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270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297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378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108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312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353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280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-32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238990"/>
                  </a:ext>
                </a:extLst>
              </a:tr>
              <a:tr h="223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Kent State University at Kent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165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172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168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115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114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96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-19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18310"/>
                  </a:ext>
                </a:extLst>
              </a:tr>
              <a:tr h="223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Miami University-Oxford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131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131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143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918623"/>
                  </a:ext>
                </a:extLst>
              </a:tr>
              <a:tr h="223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Case Western Reserve University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120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128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124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58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512940"/>
                  </a:ext>
                </a:extLst>
              </a:tr>
              <a:tr h="223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Wright State University-Main Campus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116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112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115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62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65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095807"/>
                  </a:ext>
                </a:extLst>
              </a:tr>
              <a:tr h="223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State University-Main Campus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115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113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102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-13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047921"/>
                  </a:ext>
                </a:extLst>
              </a:tr>
              <a:tr h="223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Akron Main Campus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87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130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247907"/>
                  </a:ext>
                </a:extLst>
              </a:tr>
              <a:tr h="223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Franklin University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67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78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89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470897"/>
                  </a:ext>
                </a:extLst>
              </a:tr>
              <a:tr h="223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Cleveland State University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96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102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82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-14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79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78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234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155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625564"/>
                  </a:ext>
                </a:extLst>
              </a:tr>
              <a:tr h="223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Youngstown State University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61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73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79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270135"/>
                  </a:ext>
                </a:extLst>
              </a:tr>
              <a:tr h="223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University-Main Campus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113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102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76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-37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8186112"/>
                  </a:ext>
                </a:extLst>
              </a:tr>
              <a:tr h="223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Dayton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46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128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237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136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782598"/>
                  </a:ext>
                </a:extLst>
              </a:tr>
              <a:tr h="223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Toledo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63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-23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-10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320086"/>
                  </a:ext>
                </a:extLst>
              </a:tr>
              <a:tr h="2232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Bowling Green State University-Main Campus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36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-9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56" marR="9456" marT="9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7017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FA1220-DCEE-2ED2-E8E3-7D93FD0590E0}"/>
              </a:ext>
            </a:extLst>
          </p:cNvPr>
          <p:cNvSpPr txBox="1"/>
          <p:nvPr/>
        </p:nvSpPr>
        <p:spPr>
          <a:xfrm>
            <a:off x="3331610" y="1006771"/>
            <a:ext cx="427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Top Program Completion Counts 2020-2022</a:t>
            </a:r>
          </a:p>
        </p:txBody>
      </p:sp>
    </p:spTree>
    <p:extLst>
      <p:ext uri="{BB962C8B-B14F-4D97-AF65-F5344CB8AC3E}">
        <p14:creationId xmlns:p14="http://schemas.microsoft.com/office/powerpoint/2010/main" val="11434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-113488" y="1136209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991929" y="1001490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FFA1F-2886-60F1-EA8E-64691E1F451E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FF9A92-4EB7-262D-3A14-F7F2B2052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806483"/>
              </p:ext>
            </p:extLst>
          </p:nvPr>
        </p:nvGraphicFramePr>
        <p:xfrm>
          <a:off x="891718" y="1592176"/>
          <a:ext cx="10462082" cy="4280453"/>
        </p:xfrm>
        <a:graphic>
          <a:graphicData uri="http://schemas.openxmlformats.org/drawingml/2006/table">
            <a:tbl>
              <a:tblPr/>
              <a:tblGrid>
                <a:gridCol w="596236">
                  <a:extLst>
                    <a:ext uri="{9D8B030D-6E8A-4147-A177-3AD203B41FA5}">
                      <a16:colId xmlns:a16="http://schemas.microsoft.com/office/drawing/2014/main" val="625183316"/>
                    </a:ext>
                  </a:extLst>
                </a:gridCol>
                <a:gridCol w="2397367">
                  <a:extLst>
                    <a:ext uri="{9D8B030D-6E8A-4147-A177-3AD203B41FA5}">
                      <a16:colId xmlns:a16="http://schemas.microsoft.com/office/drawing/2014/main" val="310219222"/>
                    </a:ext>
                  </a:extLst>
                </a:gridCol>
                <a:gridCol w="720452">
                  <a:extLst>
                    <a:ext uri="{9D8B030D-6E8A-4147-A177-3AD203B41FA5}">
                      <a16:colId xmlns:a16="http://schemas.microsoft.com/office/drawing/2014/main" val="1296664040"/>
                    </a:ext>
                  </a:extLst>
                </a:gridCol>
                <a:gridCol w="720452">
                  <a:extLst>
                    <a:ext uri="{9D8B030D-6E8A-4147-A177-3AD203B41FA5}">
                      <a16:colId xmlns:a16="http://schemas.microsoft.com/office/drawing/2014/main" val="277791640"/>
                    </a:ext>
                  </a:extLst>
                </a:gridCol>
                <a:gridCol w="720452">
                  <a:extLst>
                    <a:ext uri="{9D8B030D-6E8A-4147-A177-3AD203B41FA5}">
                      <a16:colId xmlns:a16="http://schemas.microsoft.com/office/drawing/2014/main" val="2161263236"/>
                    </a:ext>
                  </a:extLst>
                </a:gridCol>
                <a:gridCol w="720452">
                  <a:extLst>
                    <a:ext uri="{9D8B030D-6E8A-4147-A177-3AD203B41FA5}">
                      <a16:colId xmlns:a16="http://schemas.microsoft.com/office/drawing/2014/main" val="291533881"/>
                    </a:ext>
                  </a:extLst>
                </a:gridCol>
                <a:gridCol w="596236">
                  <a:extLst>
                    <a:ext uri="{9D8B030D-6E8A-4147-A177-3AD203B41FA5}">
                      <a16:colId xmlns:a16="http://schemas.microsoft.com/office/drawing/2014/main" val="2716199530"/>
                    </a:ext>
                  </a:extLst>
                </a:gridCol>
                <a:gridCol w="596236">
                  <a:extLst>
                    <a:ext uri="{9D8B030D-6E8A-4147-A177-3AD203B41FA5}">
                      <a16:colId xmlns:a16="http://schemas.microsoft.com/office/drawing/2014/main" val="4055989512"/>
                    </a:ext>
                  </a:extLst>
                </a:gridCol>
                <a:gridCol w="596236">
                  <a:extLst>
                    <a:ext uri="{9D8B030D-6E8A-4147-A177-3AD203B41FA5}">
                      <a16:colId xmlns:a16="http://schemas.microsoft.com/office/drawing/2014/main" val="3037642210"/>
                    </a:ext>
                  </a:extLst>
                </a:gridCol>
                <a:gridCol w="720452">
                  <a:extLst>
                    <a:ext uri="{9D8B030D-6E8A-4147-A177-3AD203B41FA5}">
                      <a16:colId xmlns:a16="http://schemas.microsoft.com/office/drawing/2014/main" val="3728282440"/>
                    </a:ext>
                  </a:extLst>
                </a:gridCol>
                <a:gridCol w="1108627">
                  <a:extLst>
                    <a:ext uri="{9D8B030D-6E8A-4147-A177-3AD203B41FA5}">
                      <a16:colId xmlns:a16="http://schemas.microsoft.com/office/drawing/2014/main" val="1245778992"/>
                    </a:ext>
                  </a:extLst>
                </a:gridCol>
                <a:gridCol w="968884">
                  <a:extLst>
                    <a:ext uri="{9D8B030D-6E8A-4147-A177-3AD203B41FA5}">
                      <a16:colId xmlns:a16="http://schemas.microsoft.com/office/drawing/2014/main" val="2187271367"/>
                    </a:ext>
                  </a:extLst>
                </a:gridCol>
              </a:tblGrid>
              <a:tr h="638187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Computer &amp; CIS Market Share</a:t>
                      </a: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306044"/>
                  </a:ext>
                </a:extLst>
              </a:tr>
              <a:tr h="214251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67" marR="9367" marT="93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3318946"/>
                  </a:ext>
                </a:extLst>
              </a:tr>
              <a:tr h="6427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2020 Bachelors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2021 Bachelors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2022 Bachelors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Bachelors Change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2020 Masters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2021 Masters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2022 Masters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Masters Change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575609"/>
                  </a:ext>
                </a:extLst>
              </a:tr>
              <a:tr h="214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Cincinnati-Main Campus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14.8%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15.5%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19.1%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4.4%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36.6%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35.4%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28.6%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-8.0%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596552"/>
                  </a:ext>
                </a:extLst>
              </a:tr>
              <a:tr h="214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Kent State University at Kent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9.0%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9.0%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8.5%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-0.5%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13.5%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11.4%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9.8%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-3.7%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344224"/>
                  </a:ext>
                </a:extLst>
              </a:tr>
              <a:tr h="214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Miami University-Oxford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7.2%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6.8%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7.2%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-0.6%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989070"/>
                  </a:ext>
                </a:extLst>
              </a:tr>
              <a:tr h="214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Case Western Reserve University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6.6%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6.7%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6.3%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4.6%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5.8%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3.9%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-0.7%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860394"/>
                  </a:ext>
                </a:extLst>
              </a:tr>
              <a:tr h="214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Wright State University-Main Campus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6.3%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5.9%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5.8%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-0.5%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7.3%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5.4%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6.6%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-0.6%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457221"/>
                  </a:ext>
                </a:extLst>
              </a:tr>
              <a:tr h="214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State University-Main Campus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6.3%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5.9%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5.2%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-1.1%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1.9%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1.9%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289779"/>
                  </a:ext>
                </a:extLst>
              </a:tr>
              <a:tr h="214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Akron Main Campus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4.8%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6.8%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4.7%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0.6%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-0.9%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321295"/>
                  </a:ext>
                </a:extLst>
              </a:tr>
              <a:tr h="214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Franklin University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3.7%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4.1%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1.4%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1.7%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726579"/>
                  </a:ext>
                </a:extLst>
              </a:tr>
              <a:tr h="214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Cleveland State University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5.3%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5.3%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4.2%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-1.1%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9.3%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7.8%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23.9%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14.6%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04174"/>
                  </a:ext>
                </a:extLst>
              </a:tr>
              <a:tr h="214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Youngstown State University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3.3%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3.8%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4.0%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1.5%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0.9%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-0.8%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519268"/>
                  </a:ext>
                </a:extLst>
              </a:tr>
              <a:tr h="214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University-Main Campus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6.2%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5.3%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3.9%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-2.3%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065846"/>
                  </a:ext>
                </a:extLst>
              </a:tr>
              <a:tr h="214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Dayton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1.8%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15.0%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23.8%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13.9%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-1.1%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275550"/>
                  </a:ext>
                </a:extLst>
              </a:tr>
              <a:tr h="214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Toledo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3.4%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1.5%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-1.4%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3.1%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-1.4%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67" marR="9367" marT="93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7167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87EF64B-3784-3E35-3785-E968665BDDAD}"/>
              </a:ext>
            </a:extLst>
          </p:cNvPr>
          <p:cNvSpPr txBox="1"/>
          <p:nvPr/>
        </p:nvSpPr>
        <p:spPr>
          <a:xfrm>
            <a:off x="2570966" y="1093283"/>
            <a:ext cx="6316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Top Program Completion Market Share Percentages 2020-2022</a:t>
            </a:r>
          </a:p>
        </p:txBody>
      </p:sp>
    </p:spTree>
    <p:extLst>
      <p:ext uri="{BB962C8B-B14F-4D97-AF65-F5344CB8AC3E}">
        <p14:creationId xmlns:p14="http://schemas.microsoft.com/office/powerpoint/2010/main" val="30054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-113488" y="1136209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991929" y="1001490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FFA1F-2886-60F1-EA8E-64691E1F451E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6A05E5-5A35-DD4A-A39A-EE7E427E5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94210"/>
              </p:ext>
            </p:extLst>
          </p:nvPr>
        </p:nvGraphicFramePr>
        <p:xfrm>
          <a:off x="1153552" y="1459610"/>
          <a:ext cx="9825601" cy="4408587"/>
        </p:xfrm>
        <a:graphic>
          <a:graphicData uri="http://schemas.openxmlformats.org/drawingml/2006/table">
            <a:tbl>
              <a:tblPr/>
              <a:tblGrid>
                <a:gridCol w="612505">
                  <a:extLst>
                    <a:ext uri="{9D8B030D-6E8A-4147-A177-3AD203B41FA5}">
                      <a16:colId xmlns:a16="http://schemas.microsoft.com/office/drawing/2014/main" val="168160199"/>
                    </a:ext>
                  </a:extLst>
                </a:gridCol>
                <a:gridCol w="2079965">
                  <a:extLst>
                    <a:ext uri="{9D8B030D-6E8A-4147-A177-3AD203B41FA5}">
                      <a16:colId xmlns:a16="http://schemas.microsoft.com/office/drawing/2014/main" val="64256441"/>
                    </a:ext>
                  </a:extLst>
                </a:gridCol>
                <a:gridCol w="679498">
                  <a:extLst>
                    <a:ext uri="{9D8B030D-6E8A-4147-A177-3AD203B41FA5}">
                      <a16:colId xmlns:a16="http://schemas.microsoft.com/office/drawing/2014/main" val="3486195483"/>
                    </a:ext>
                  </a:extLst>
                </a:gridCol>
                <a:gridCol w="679498">
                  <a:extLst>
                    <a:ext uri="{9D8B030D-6E8A-4147-A177-3AD203B41FA5}">
                      <a16:colId xmlns:a16="http://schemas.microsoft.com/office/drawing/2014/main" val="4137204373"/>
                    </a:ext>
                  </a:extLst>
                </a:gridCol>
                <a:gridCol w="679498">
                  <a:extLst>
                    <a:ext uri="{9D8B030D-6E8A-4147-A177-3AD203B41FA5}">
                      <a16:colId xmlns:a16="http://schemas.microsoft.com/office/drawing/2014/main" val="3745649853"/>
                    </a:ext>
                  </a:extLst>
                </a:gridCol>
                <a:gridCol w="612505">
                  <a:extLst>
                    <a:ext uri="{9D8B030D-6E8A-4147-A177-3AD203B41FA5}">
                      <a16:colId xmlns:a16="http://schemas.microsoft.com/office/drawing/2014/main" val="3544053396"/>
                    </a:ext>
                  </a:extLst>
                </a:gridCol>
                <a:gridCol w="612505">
                  <a:extLst>
                    <a:ext uri="{9D8B030D-6E8A-4147-A177-3AD203B41FA5}">
                      <a16:colId xmlns:a16="http://schemas.microsoft.com/office/drawing/2014/main" val="3260631854"/>
                    </a:ext>
                  </a:extLst>
                </a:gridCol>
                <a:gridCol w="612505">
                  <a:extLst>
                    <a:ext uri="{9D8B030D-6E8A-4147-A177-3AD203B41FA5}">
                      <a16:colId xmlns:a16="http://schemas.microsoft.com/office/drawing/2014/main" val="3187539735"/>
                    </a:ext>
                  </a:extLst>
                </a:gridCol>
                <a:gridCol w="612505">
                  <a:extLst>
                    <a:ext uri="{9D8B030D-6E8A-4147-A177-3AD203B41FA5}">
                      <a16:colId xmlns:a16="http://schemas.microsoft.com/office/drawing/2014/main" val="2130405613"/>
                    </a:ext>
                  </a:extLst>
                </a:gridCol>
                <a:gridCol w="612505">
                  <a:extLst>
                    <a:ext uri="{9D8B030D-6E8A-4147-A177-3AD203B41FA5}">
                      <a16:colId xmlns:a16="http://schemas.microsoft.com/office/drawing/2014/main" val="3559457716"/>
                    </a:ext>
                  </a:extLst>
                </a:gridCol>
                <a:gridCol w="1138876">
                  <a:extLst>
                    <a:ext uri="{9D8B030D-6E8A-4147-A177-3AD203B41FA5}">
                      <a16:colId xmlns:a16="http://schemas.microsoft.com/office/drawing/2014/main" val="1585791914"/>
                    </a:ext>
                  </a:extLst>
                </a:gridCol>
                <a:gridCol w="893236">
                  <a:extLst>
                    <a:ext uri="{9D8B030D-6E8A-4147-A177-3AD203B41FA5}">
                      <a16:colId xmlns:a16="http://schemas.microsoft.com/office/drawing/2014/main" val="2355809485"/>
                    </a:ext>
                  </a:extLst>
                </a:gridCol>
              </a:tblGrid>
              <a:tr h="35988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Michigan CIS Raw Data/numbers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460826"/>
                  </a:ext>
                </a:extLst>
              </a:tr>
              <a:tr h="22492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829112"/>
                  </a:ext>
                </a:extLst>
              </a:tr>
              <a:tr h="6747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2020 Bachelors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2021 Bachelors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2022 Bachelors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Bachelors 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2020 Masters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2021 Masters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2022 Masters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Masters 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676308"/>
                  </a:ext>
                </a:extLst>
              </a:tr>
              <a:tr h="22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Michigan-Ann Arbor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189303"/>
                  </a:ext>
                </a:extLst>
              </a:tr>
              <a:tr h="22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Michigan State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094309"/>
                  </a:ext>
                </a:extLst>
              </a:tr>
              <a:tr h="22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Oakland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81049"/>
                  </a:ext>
                </a:extLst>
              </a:tr>
              <a:tr h="22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Wayne State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144588"/>
                  </a:ext>
                </a:extLst>
              </a:tr>
              <a:tr h="22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Eastern Michigan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172645"/>
                  </a:ext>
                </a:extLst>
              </a:tr>
              <a:tr h="22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Michigan-Dearborn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413748"/>
                  </a:ext>
                </a:extLst>
              </a:tr>
              <a:tr h="22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Davenport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873273"/>
                  </a:ext>
                </a:extLst>
              </a:tr>
              <a:tr h="22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Valley State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695547"/>
                  </a:ext>
                </a:extLst>
              </a:tr>
              <a:tr h="22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Michigan Technological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614407"/>
                  </a:ext>
                </a:extLst>
              </a:tr>
              <a:tr h="22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Baker 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519714"/>
                  </a:ext>
                </a:extLst>
              </a:tr>
              <a:tr h="22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Western Michigan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872472"/>
                  </a:ext>
                </a:extLst>
              </a:tr>
              <a:tr h="22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Central Michigan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774183"/>
                  </a:ext>
                </a:extLst>
              </a:tr>
              <a:tr h="22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Ferris State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41078"/>
                  </a:ext>
                </a:extLst>
              </a:tr>
              <a:tr h="22492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Michigan-Flint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8072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827116-8F63-2A4B-219F-EF07EA460E94}"/>
              </a:ext>
            </a:extLst>
          </p:cNvPr>
          <p:cNvSpPr txBox="1"/>
          <p:nvPr/>
        </p:nvSpPr>
        <p:spPr>
          <a:xfrm>
            <a:off x="3331610" y="1006771"/>
            <a:ext cx="427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Top Program Completion Counts 2020-2022</a:t>
            </a:r>
          </a:p>
        </p:txBody>
      </p:sp>
    </p:spTree>
    <p:extLst>
      <p:ext uri="{BB962C8B-B14F-4D97-AF65-F5344CB8AC3E}">
        <p14:creationId xmlns:p14="http://schemas.microsoft.com/office/powerpoint/2010/main" val="32903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-113488" y="1136209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991929" y="1001490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FFA1F-2886-60F1-EA8E-64691E1F451E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ECE319-9FC7-DA7B-92F2-E8BF9F304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172922"/>
              </p:ext>
            </p:extLst>
          </p:nvPr>
        </p:nvGraphicFramePr>
        <p:xfrm>
          <a:off x="647114" y="1506680"/>
          <a:ext cx="10401887" cy="4266263"/>
        </p:xfrm>
        <a:graphic>
          <a:graphicData uri="http://schemas.openxmlformats.org/drawingml/2006/table">
            <a:tbl>
              <a:tblPr/>
              <a:tblGrid>
                <a:gridCol w="640116">
                  <a:extLst>
                    <a:ext uri="{9D8B030D-6E8A-4147-A177-3AD203B41FA5}">
                      <a16:colId xmlns:a16="http://schemas.microsoft.com/office/drawing/2014/main" val="4022817949"/>
                    </a:ext>
                  </a:extLst>
                </a:gridCol>
                <a:gridCol w="2293749">
                  <a:extLst>
                    <a:ext uri="{9D8B030D-6E8A-4147-A177-3AD203B41FA5}">
                      <a16:colId xmlns:a16="http://schemas.microsoft.com/office/drawing/2014/main" val="3482182175"/>
                    </a:ext>
                  </a:extLst>
                </a:gridCol>
                <a:gridCol w="773474">
                  <a:extLst>
                    <a:ext uri="{9D8B030D-6E8A-4147-A177-3AD203B41FA5}">
                      <a16:colId xmlns:a16="http://schemas.microsoft.com/office/drawing/2014/main" val="2394424328"/>
                    </a:ext>
                  </a:extLst>
                </a:gridCol>
                <a:gridCol w="773474">
                  <a:extLst>
                    <a:ext uri="{9D8B030D-6E8A-4147-A177-3AD203B41FA5}">
                      <a16:colId xmlns:a16="http://schemas.microsoft.com/office/drawing/2014/main" val="2542980537"/>
                    </a:ext>
                  </a:extLst>
                </a:gridCol>
                <a:gridCol w="773474">
                  <a:extLst>
                    <a:ext uri="{9D8B030D-6E8A-4147-A177-3AD203B41FA5}">
                      <a16:colId xmlns:a16="http://schemas.microsoft.com/office/drawing/2014/main" val="4067402313"/>
                    </a:ext>
                  </a:extLst>
                </a:gridCol>
                <a:gridCol w="640116">
                  <a:extLst>
                    <a:ext uri="{9D8B030D-6E8A-4147-A177-3AD203B41FA5}">
                      <a16:colId xmlns:a16="http://schemas.microsoft.com/office/drawing/2014/main" val="1345121960"/>
                    </a:ext>
                  </a:extLst>
                </a:gridCol>
                <a:gridCol w="640116">
                  <a:extLst>
                    <a:ext uri="{9D8B030D-6E8A-4147-A177-3AD203B41FA5}">
                      <a16:colId xmlns:a16="http://schemas.microsoft.com/office/drawing/2014/main" val="76697500"/>
                    </a:ext>
                  </a:extLst>
                </a:gridCol>
                <a:gridCol w="640116">
                  <a:extLst>
                    <a:ext uri="{9D8B030D-6E8A-4147-A177-3AD203B41FA5}">
                      <a16:colId xmlns:a16="http://schemas.microsoft.com/office/drawing/2014/main" val="3120376103"/>
                    </a:ext>
                  </a:extLst>
                </a:gridCol>
                <a:gridCol w="640116">
                  <a:extLst>
                    <a:ext uri="{9D8B030D-6E8A-4147-A177-3AD203B41FA5}">
                      <a16:colId xmlns:a16="http://schemas.microsoft.com/office/drawing/2014/main" val="2241583746"/>
                    </a:ext>
                  </a:extLst>
                </a:gridCol>
                <a:gridCol w="640116">
                  <a:extLst>
                    <a:ext uri="{9D8B030D-6E8A-4147-A177-3AD203B41FA5}">
                      <a16:colId xmlns:a16="http://schemas.microsoft.com/office/drawing/2014/main" val="2129436617"/>
                    </a:ext>
                  </a:extLst>
                </a:gridCol>
                <a:gridCol w="1066860">
                  <a:extLst>
                    <a:ext uri="{9D8B030D-6E8A-4147-A177-3AD203B41FA5}">
                      <a16:colId xmlns:a16="http://schemas.microsoft.com/office/drawing/2014/main" val="1254879258"/>
                    </a:ext>
                  </a:extLst>
                </a:gridCol>
                <a:gridCol w="880160">
                  <a:extLst>
                    <a:ext uri="{9D8B030D-6E8A-4147-A177-3AD203B41FA5}">
                      <a16:colId xmlns:a16="http://schemas.microsoft.com/office/drawing/2014/main" val="596308200"/>
                    </a:ext>
                  </a:extLst>
                </a:gridCol>
              </a:tblGrid>
              <a:tr h="36699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Michigan CIS Market Shares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005318"/>
                  </a:ext>
                </a:extLst>
              </a:tr>
              <a:tr h="2293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227357"/>
                  </a:ext>
                </a:extLst>
              </a:tr>
              <a:tr h="688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2020 Bachelors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2021 Bachelors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2022 Bachelors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Bachelors 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2020 Masters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2021 Masters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2022 Masters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Masters 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793682"/>
                  </a:ext>
                </a:extLst>
              </a:tr>
              <a:tr h="229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Michigan-Ann Arbor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35.8%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35.8%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36.0%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32.7%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43.1%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746026"/>
                  </a:ext>
                </a:extLst>
              </a:tr>
              <a:tr h="229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Michigan State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111523"/>
                  </a:ext>
                </a:extLst>
              </a:tr>
              <a:tr h="229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Oakland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263111"/>
                  </a:ext>
                </a:extLst>
              </a:tr>
              <a:tr h="229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Wayne State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789868"/>
                  </a:ext>
                </a:extLst>
              </a:tr>
              <a:tr h="229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Eastern Michigan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753470"/>
                  </a:ext>
                </a:extLst>
              </a:tr>
              <a:tr h="229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Michigan-Dearborn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647627"/>
                  </a:ext>
                </a:extLst>
              </a:tr>
              <a:tr h="229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Davenport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494435"/>
                  </a:ext>
                </a:extLst>
              </a:tr>
              <a:tr h="229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Valley State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149441"/>
                  </a:ext>
                </a:extLst>
              </a:tr>
              <a:tr h="229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Michigan Technological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23252"/>
                  </a:ext>
                </a:extLst>
              </a:tr>
              <a:tr h="229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Baker 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07592"/>
                  </a:ext>
                </a:extLst>
              </a:tr>
              <a:tr h="229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Western Michigan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473676"/>
                  </a:ext>
                </a:extLst>
              </a:tr>
              <a:tr h="229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Central Michigan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12.8%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835863"/>
                  </a:ext>
                </a:extLst>
              </a:tr>
              <a:tr h="229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Ferris State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6637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47B234A-6846-E131-347A-5D0EB3567E0E}"/>
              </a:ext>
            </a:extLst>
          </p:cNvPr>
          <p:cNvSpPr txBox="1"/>
          <p:nvPr/>
        </p:nvSpPr>
        <p:spPr>
          <a:xfrm>
            <a:off x="2570966" y="1053841"/>
            <a:ext cx="6316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Top Program Completion Market Share Percentages 2020-2022</a:t>
            </a:r>
          </a:p>
        </p:txBody>
      </p:sp>
    </p:spTree>
    <p:extLst>
      <p:ext uri="{BB962C8B-B14F-4D97-AF65-F5344CB8AC3E}">
        <p14:creationId xmlns:p14="http://schemas.microsoft.com/office/powerpoint/2010/main" val="6361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D95DF-A491-78DE-AB12-4C7B97D3B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096751"/>
          </a:xfrm>
        </p:spPr>
        <p:txBody>
          <a:bodyPr>
            <a:normAutofit fontScale="90000"/>
          </a:bodyPr>
          <a:lstStyle/>
          <a:p>
            <a:r>
              <a:rPr lang="en-US" dirty="0"/>
              <a:t>The biology raw numbers and market share data in the next slides was released in an earlier version of the TOP-bottom reports</a:t>
            </a:r>
          </a:p>
        </p:txBody>
      </p:sp>
    </p:spTree>
    <p:extLst>
      <p:ext uri="{BB962C8B-B14F-4D97-AF65-F5344CB8AC3E}">
        <p14:creationId xmlns:p14="http://schemas.microsoft.com/office/powerpoint/2010/main" val="2041994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-113488" y="1136209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991929" y="1001490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6B828C-EFC9-BEEF-BF56-74861EF547E7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42E6AC4-1ABD-78C3-7C32-C75E8343C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890842"/>
              </p:ext>
            </p:extLst>
          </p:nvPr>
        </p:nvGraphicFramePr>
        <p:xfrm>
          <a:off x="1012874" y="1153011"/>
          <a:ext cx="9972624" cy="5037294"/>
        </p:xfrm>
        <a:graphic>
          <a:graphicData uri="http://schemas.openxmlformats.org/drawingml/2006/table">
            <a:tbl>
              <a:tblPr/>
              <a:tblGrid>
                <a:gridCol w="621468">
                  <a:extLst>
                    <a:ext uri="{9D8B030D-6E8A-4147-A177-3AD203B41FA5}">
                      <a16:colId xmlns:a16="http://schemas.microsoft.com/office/drawing/2014/main" val="50927583"/>
                    </a:ext>
                  </a:extLst>
                </a:gridCol>
                <a:gridCol w="2786898">
                  <a:extLst>
                    <a:ext uri="{9D8B030D-6E8A-4147-A177-3AD203B41FA5}">
                      <a16:colId xmlns:a16="http://schemas.microsoft.com/office/drawing/2014/main" val="4128125428"/>
                    </a:ext>
                  </a:extLst>
                </a:gridCol>
                <a:gridCol w="737994">
                  <a:extLst>
                    <a:ext uri="{9D8B030D-6E8A-4147-A177-3AD203B41FA5}">
                      <a16:colId xmlns:a16="http://schemas.microsoft.com/office/drawing/2014/main" val="3425287481"/>
                    </a:ext>
                  </a:extLst>
                </a:gridCol>
                <a:gridCol w="737994">
                  <a:extLst>
                    <a:ext uri="{9D8B030D-6E8A-4147-A177-3AD203B41FA5}">
                      <a16:colId xmlns:a16="http://schemas.microsoft.com/office/drawing/2014/main" val="1252157592"/>
                    </a:ext>
                  </a:extLst>
                </a:gridCol>
                <a:gridCol w="737994">
                  <a:extLst>
                    <a:ext uri="{9D8B030D-6E8A-4147-A177-3AD203B41FA5}">
                      <a16:colId xmlns:a16="http://schemas.microsoft.com/office/drawing/2014/main" val="4277940350"/>
                    </a:ext>
                  </a:extLst>
                </a:gridCol>
                <a:gridCol w="621468">
                  <a:extLst>
                    <a:ext uri="{9D8B030D-6E8A-4147-A177-3AD203B41FA5}">
                      <a16:colId xmlns:a16="http://schemas.microsoft.com/office/drawing/2014/main" val="101275736"/>
                    </a:ext>
                  </a:extLst>
                </a:gridCol>
                <a:gridCol w="621468">
                  <a:extLst>
                    <a:ext uri="{9D8B030D-6E8A-4147-A177-3AD203B41FA5}">
                      <a16:colId xmlns:a16="http://schemas.microsoft.com/office/drawing/2014/main" val="1128728518"/>
                    </a:ext>
                  </a:extLst>
                </a:gridCol>
                <a:gridCol w="621468">
                  <a:extLst>
                    <a:ext uri="{9D8B030D-6E8A-4147-A177-3AD203B41FA5}">
                      <a16:colId xmlns:a16="http://schemas.microsoft.com/office/drawing/2014/main" val="613864667"/>
                    </a:ext>
                  </a:extLst>
                </a:gridCol>
                <a:gridCol w="621468">
                  <a:extLst>
                    <a:ext uri="{9D8B030D-6E8A-4147-A177-3AD203B41FA5}">
                      <a16:colId xmlns:a16="http://schemas.microsoft.com/office/drawing/2014/main" val="539954935"/>
                    </a:ext>
                  </a:extLst>
                </a:gridCol>
                <a:gridCol w="621468">
                  <a:extLst>
                    <a:ext uri="{9D8B030D-6E8A-4147-A177-3AD203B41FA5}">
                      <a16:colId xmlns:a16="http://schemas.microsoft.com/office/drawing/2014/main" val="3371527495"/>
                    </a:ext>
                  </a:extLst>
                </a:gridCol>
                <a:gridCol w="621468">
                  <a:extLst>
                    <a:ext uri="{9D8B030D-6E8A-4147-A177-3AD203B41FA5}">
                      <a16:colId xmlns:a16="http://schemas.microsoft.com/office/drawing/2014/main" val="3810917025"/>
                    </a:ext>
                  </a:extLst>
                </a:gridCol>
                <a:gridCol w="621468">
                  <a:extLst>
                    <a:ext uri="{9D8B030D-6E8A-4147-A177-3AD203B41FA5}">
                      <a16:colId xmlns:a16="http://schemas.microsoft.com/office/drawing/2014/main" val="3498345720"/>
                    </a:ext>
                  </a:extLst>
                </a:gridCol>
              </a:tblGrid>
              <a:tr h="36941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Biology market share Bachelors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036238"/>
                  </a:ext>
                </a:extLst>
              </a:tr>
              <a:tr h="32323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164079"/>
                  </a:ext>
                </a:extLst>
              </a:tr>
              <a:tr h="692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2020 Bachelors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2021 Bachelors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2022 Bachelors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Bachelors 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2020 Masters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2021 Masters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2022 Masters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Masters 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502240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Marian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26.0%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28.4%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23.6%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6583472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Manchester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14.6%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19.8%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14528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Notre Dame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39.7%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41.1%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37.2%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55335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Indianapolis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264946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Valparaiso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577704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Anderson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023707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Bethel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999657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Butler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797806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Calumet College of Saint Joseph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848703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DePauw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220317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Earlham 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731976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Franklin 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80753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Goshen 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444760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Grace College and Theological Seminary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9278843"/>
                  </a:ext>
                </a:extLst>
              </a:tr>
              <a:tr h="230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Hanover 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082654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D7B8D51-F4FC-757F-FDA5-D1EF5D04231F}"/>
              </a:ext>
            </a:extLst>
          </p:cNvPr>
          <p:cNvSpPr txBox="1"/>
          <p:nvPr/>
        </p:nvSpPr>
        <p:spPr>
          <a:xfrm>
            <a:off x="4411439" y="880456"/>
            <a:ext cx="249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2022 Bachelors Top 15</a:t>
            </a:r>
          </a:p>
        </p:txBody>
      </p:sp>
    </p:spTree>
    <p:extLst>
      <p:ext uri="{BB962C8B-B14F-4D97-AF65-F5344CB8AC3E}">
        <p14:creationId xmlns:p14="http://schemas.microsoft.com/office/powerpoint/2010/main" val="252833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-113488" y="1136209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1B3597-A160-085E-2064-7CC04647DD7E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946" y="5445181"/>
            <a:ext cx="729929" cy="109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210672" y="691345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B53ED-1E92-0701-2508-794840E0D426}"/>
              </a:ext>
            </a:extLst>
          </p:cNvPr>
          <p:cNvSpPr txBox="1"/>
          <p:nvPr/>
        </p:nvSpPr>
        <p:spPr>
          <a:xfrm>
            <a:off x="4411439" y="880456"/>
            <a:ext cx="220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2022 Masters Top 15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0104871-725B-1C42-7B70-21B7E1F5F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895140"/>
              </p:ext>
            </p:extLst>
          </p:nvPr>
        </p:nvGraphicFramePr>
        <p:xfrm>
          <a:off x="1622395" y="1153012"/>
          <a:ext cx="8669105" cy="5023946"/>
        </p:xfrm>
        <a:graphic>
          <a:graphicData uri="http://schemas.openxmlformats.org/drawingml/2006/table">
            <a:tbl>
              <a:tblPr/>
              <a:tblGrid>
                <a:gridCol w="540236">
                  <a:extLst>
                    <a:ext uri="{9D8B030D-6E8A-4147-A177-3AD203B41FA5}">
                      <a16:colId xmlns:a16="http://schemas.microsoft.com/office/drawing/2014/main" val="2301809557"/>
                    </a:ext>
                  </a:extLst>
                </a:gridCol>
                <a:gridCol w="2422624">
                  <a:extLst>
                    <a:ext uri="{9D8B030D-6E8A-4147-A177-3AD203B41FA5}">
                      <a16:colId xmlns:a16="http://schemas.microsoft.com/office/drawing/2014/main" val="3927124160"/>
                    </a:ext>
                  </a:extLst>
                </a:gridCol>
                <a:gridCol w="641531">
                  <a:extLst>
                    <a:ext uri="{9D8B030D-6E8A-4147-A177-3AD203B41FA5}">
                      <a16:colId xmlns:a16="http://schemas.microsoft.com/office/drawing/2014/main" val="2120354637"/>
                    </a:ext>
                  </a:extLst>
                </a:gridCol>
                <a:gridCol w="641531">
                  <a:extLst>
                    <a:ext uri="{9D8B030D-6E8A-4147-A177-3AD203B41FA5}">
                      <a16:colId xmlns:a16="http://schemas.microsoft.com/office/drawing/2014/main" val="3030738224"/>
                    </a:ext>
                  </a:extLst>
                </a:gridCol>
                <a:gridCol w="641531">
                  <a:extLst>
                    <a:ext uri="{9D8B030D-6E8A-4147-A177-3AD203B41FA5}">
                      <a16:colId xmlns:a16="http://schemas.microsoft.com/office/drawing/2014/main" val="2897680687"/>
                    </a:ext>
                  </a:extLst>
                </a:gridCol>
                <a:gridCol w="540236">
                  <a:extLst>
                    <a:ext uri="{9D8B030D-6E8A-4147-A177-3AD203B41FA5}">
                      <a16:colId xmlns:a16="http://schemas.microsoft.com/office/drawing/2014/main" val="3069935621"/>
                    </a:ext>
                  </a:extLst>
                </a:gridCol>
                <a:gridCol w="540236">
                  <a:extLst>
                    <a:ext uri="{9D8B030D-6E8A-4147-A177-3AD203B41FA5}">
                      <a16:colId xmlns:a16="http://schemas.microsoft.com/office/drawing/2014/main" val="691048439"/>
                    </a:ext>
                  </a:extLst>
                </a:gridCol>
                <a:gridCol w="540236">
                  <a:extLst>
                    <a:ext uri="{9D8B030D-6E8A-4147-A177-3AD203B41FA5}">
                      <a16:colId xmlns:a16="http://schemas.microsoft.com/office/drawing/2014/main" val="227106743"/>
                    </a:ext>
                  </a:extLst>
                </a:gridCol>
                <a:gridCol w="540236">
                  <a:extLst>
                    <a:ext uri="{9D8B030D-6E8A-4147-A177-3AD203B41FA5}">
                      <a16:colId xmlns:a16="http://schemas.microsoft.com/office/drawing/2014/main" val="977225915"/>
                    </a:ext>
                  </a:extLst>
                </a:gridCol>
                <a:gridCol w="540236">
                  <a:extLst>
                    <a:ext uri="{9D8B030D-6E8A-4147-A177-3AD203B41FA5}">
                      <a16:colId xmlns:a16="http://schemas.microsoft.com/office/drawing/2014/main" val="869306811"/>
                    </a:ext>
                  </a:extLst>
                </a:gridCol>
                <a:gridCol w="540236">
                  <a:extLst>
                    <a:ext uri="{9D8B030D-6E8A-4147-A177-3AD203B41FA5}">
                      <a16:colId xmlns:a16="http://schemas.microsoft.com/office/drawing/2014/main" val="238573327"/>
                    </a:ext>
                  </a:extLst>
                </a:gridCol>
                <a:gridCol w="540236">
                  <a:extLst>
                    <a:ext uri="{9D8B030D-6E8A-4147-A177-3AD203B41FA5}">
                      <a16:colId xmlns:a16="http://schemas.microsoft.com/office/drawing/2014/main" val="858468258"/>
                    </a:ext>
                  </a:extLst>
                </a:gridCol>
              </a:tblGrid>
              <a:tr h="301966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Biology market share</a:t>
                      </a: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424408"/>
                  </a:ext>
                </a:extLst>
              </a:tr>
              <a:tr h="26422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73" marR="8173" marT="81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188257"/>
                  </a:ext>
                </a:extLst>
              </a:tr>
              <a:tr h="566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2020 Bachelors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2021 Bachelors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2022 Bachelors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Bachelors Change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2020 Masters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2021 Masters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2022 Masters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Masters Change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814907"/>
                  </a:ext>
                </a:extLst>
              </a:tr>
              <a:tr h="188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Notre Dame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26.0%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28.4%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23.6%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-2.4%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4.8%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3.8%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510011"/>
                  </a:ext>
                </a:extLst>
              </a:tr>
              <a:tr h="188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Wesleyan University-Marion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10.9%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14.6%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19.8%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8.9%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7.3%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10.1%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630761"/>
                  </a:ext>
                </a:extLst>
              </a:tr>
              <a:tr h="341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University-East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7.9%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8.6%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39.7%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41.1%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37.2%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-2.5%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334097"/>
                  </a:ext>
                </a:extLst>
              </a:tr>
              <a:tr h="188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Manchester University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9.2%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8.3%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-0.9%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3.5%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3.7%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560772"/>
                  </a:ext>
                </a:extLst>
              </a:tr>
              <a:tr h="188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Valparaiso University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5.8%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4.8%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4.9%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-0.9%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8.6%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10.1%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6.5%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-2.1%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328542"/>
                  </a:ext>
                </a:extLst>
              </a:tr>
              <a:tr h="188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Marian University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2.5%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194519"/>
                  </a:ext>
                </a:extLst>
              </a:tr>
              <a:tr h="188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Indianapolis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875247"/>
                  </a:ext>
                </a:extLst>
              </a:tr>
              <a:tr h="188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Butler University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1.5%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1.8%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2.2%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4.8%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3.8%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3.4%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-1.4%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540996"/>
                  </a:ext>
                </a:extLst>
              </a:tr>
              <a:tr h="188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Hanover College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3.3%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1.9%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-1.3%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3.8%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4.1%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-1.8%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597809"/>
                  </a:ext>
                </a:extLst>
              </a:tr>
              <a:tr h="188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Calumet College of Saint Joseph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1.7%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1.8%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929085"/>
                  </a:ext>
                </a:extLst>
              </a:tr>
              <a:tr h="188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Institute of Technology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1.8%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748413"/>
                  </a:ext>
                </a:extLst>
              </a:tr>
              <a:tr h="188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Martin University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1.9%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-0.5%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698846"/>
                  </a:ext>
                </a:extLst>
              </a:tr>
              <a:tr h="3415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Purdue University Northwest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672546"/>
                  </a:ext>
                </a:extLst>
              </a:tr>
              <a:tr h="188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Anderson University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2.2%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-0.6%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531802"/>
                  </a:ext>
                </a:extLst>
              </a:tr>
              <a:tr h="188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Bethel University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1.8%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1.4%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1.4%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-0.4%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3.2%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-0.4%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034109"/>
                  </a:ext>
                </a:extLst>
              </a:tr>
              <a:tr h="188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DePauw University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1.5%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1.4%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840303"/>
                  </a:ext>
                </a:extLst>
              </a:tr>
              <a:tr h="188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Earlham College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1.5%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-0.2%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076723"/>
                  </a:ext>
                </a:extLst>
              </a:tr>
              <a:tr h="188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Franklin College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0.9%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1.1%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0.9%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1.4%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502953"/>
                  </a:ext>
                </a:extLst>
              </a:tr>
              <a:tr h="188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Goshen College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1.0%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14.9%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15.5%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15.8%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0.9%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173" marR="8173" marT="81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98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5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-104634" y="1257008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754" y="5611127"/>
            <a:ext cx="729929" cy="109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579698" y="1150963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FC4D94-8C8A-1BB0-5945-407A3B48DABB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233BA9-8CB5-4D48-23B5-3613E0A39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121058"/>
              </p:ext>
            </p:extLst>
          </p:nvPr>
        </p:nvGraphicFramePr>
        <p:xfrm>
          <a:off x="879356" y="1147027"/>
          <a:ext cx="10474441" cy="5084964"/>
        </p:xfrm>
        <a:graphic>
          <a:graphicData uri="http://schemas.openxmlformats.org/drawingml/2006/table">
            <a:tbl>
              <a:tblPr/>
              <a:tblGrid>
                <a:gridCol w="605022">
                  <a:extLst>
                    <a:ext uri="{9D8B030D-6E8A-4147-A177-3AD203B41FA5}">
                      <a16:colId xmlns:a16="http://schemas.microsoft.com/office/drawing/2014/main" val="466089443"/>
                    </a:ext>
                  </a:extLst>
                </a:gridCol>
                <a:gridCol w="2571344">
                  <a:extLst>
                    <a:ext uri="{9D8B030D-6E8A-4147-A177-3AD203B41FA5}">
                      <a16:colId xmlns:a16="http://schemas.microsoft.com/office/drawing/2014/main" val="2175920186"/>
                    </a:ext>
                  </a:extLst>
                </a:gridCol>
                <a:gridCol w="755429">
                  <a:extLst>
                    <a:ext uri="{9D8B030D-6E8A-4147-A177-3AD203B41FA5}">
                      <a16:colId xmlns:a16="http://schemas.microsoft.com/office/drawing/2014/main" val="1316218410"/>
                    </a:ext>
                  </a:extLst>
                </a:gridCol>
                <a:gridCol w="807543">
                  <a:extLst>
                    <a:ext uri="{9D8B030D-6E8A-4147-A177-3AD203B41FA5}">
                      <a16:colId xmlns:a16="http://schemas.microsoft.com/office/drawing/2014/main" val="942802665"/>
                    </a:ext>
                  </a:extLst>
                </a:gridCol>
                <a:gridCol w="781486">
                  <a:extLst>
                    <a:ext uri="{9D8B030D-6E8A-4147-A177-3AD203B41FA5}">
                      <a16:colId xmlns:a16="http://schemas.microsoft.com/office/drawing/2014/main" val="3158787597"/>
                    </a:ext>
                  </a:extLst>
                </a:gridCol>
                <a:gridCol w="781486">
                  <a:extLst>
                    <a:ext uri="{9D8B030D-6E8A-4147-A177-3AD203B41FA5}">
                      <a16:colId xmlns:a16="http://schemas.microsoft.com/office/drawing/2014/main" val="3802821443"/>
                    </a:ext>
                  </a:extLst>
                </a:gridCol>
                <a:gridCol w="605022">
                  <a:extLst>
                    <a:ext uri="{9D8B030D-6E8A-4147-A177-3AD203B41FA5}">
                      <a16:colId xmlns:a16="http://schemas.microsoft.com/office/drawing/2014/main" val="943797362"/>
                    </a:ext>
                  </a:extLst>
                </a:gridCol>
                <a:gridCol w="605022">
                  <a:extLst>
                    <a:ext uri="{9D8B030D-6E8A-4147-A177-3AD203B41FA5}">
                      <a16:colId xmlns:a16="http://schemas.microsoft.com/office/drawing/2014/main" val="440486478"/>
                    </a:ext>
                  </a:extLst>
                </a:gridCol>
                <a:gridCol w="605022">
                  <a:extLst>
                    <a:ext uri="{9D8B030D-6E8A-4147-A177-3AD203B41FA5}">
                      <a16:colId xmlns:a16="http://schemas.microsoft.com/office/drawing/2014/main" val="4124475424"/>
                    </a:ext>
                  </a:extLst>
                </a:gridCol>
                <a:gridCol w="605022">
                  <a:extLst>
                    <a:ext uri="{9D8B030D-6E8A-4147-A177-3AD203B41FA5}">
                      <a16:colId xmlns:a16="http://schemas.microsoft.com/office/drawing/2014/main" val="3283156466"/>
                    </a:ext>
                  </a:extLst>
                </a:gridCol>
                <a:gridCol w="605022">
                  <a:extLst>
                    <a:ext uri="{9D8B030D-6E8A-4147-A177-3AD203B41FA5}">
                      <a16:colId xmlns:a16="http://schemas.microsoft.com/office/drawing/2014/main" val="2306375994"/>
                    </a:ext>
                  </a:extLst>
                </a:gridCol>
                <a:gridCol w="1147021">
                  <a:extLst>
                    <a:ext uri="{9D8B030D-6E8A-4147-A177-3AD203B41FA5}">
                      <a16:colId xmlns:a16="http://schemas.microsoft.com/office/drawing/2014/main" val="3036353431"/>
                    </a:ext>
                  </a:extLst>
                </a:gridCol>
              </a:tblGrid>
              <a:tr h="39115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Biology Raw Data/numbers</a:t>
                      </a: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164391"/>
                  </a:ext>
                </a:extLst>
              </a:tr>
              <a:tr h="22351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404943"/>
                  </a:ext>
                </a:extLst>
              </a:tr>
              <a:tr h="22351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1" marR="9491" marT="9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33494"/>
                  </a:ext>
                </a:extLst>
              </a:tr>
              <a:tr h="6705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2020 Bachelors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2021 Bachelors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2022 Bachelors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Bachelors Change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2020 Masters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2021 Masters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2022 Masters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Masters Change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2570352"/>
                  </a:ext>
                </a:extLst>
              </a:tr>
              <a:tr h="223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State University-Main Campus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1042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959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973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-69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146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133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151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157328"/>
                  </a:ext>
                </a:extLst>
              </a:tr>
              <a:tr h="223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Cincinnati-Main Campus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382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396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450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93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82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101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582182"/>
                  </a:ext>
                </a:extLst>
              </a:tr>
              <a:tr h="223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Miami University-Oxford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268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278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271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213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157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150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-63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172749"/>
                  </a:ext>
                </a:extLst>
              </a:tr>
              <a:tr h="223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University-Main Campus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288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310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239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-49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381129"/>
                  </a:ext>
                </a:extLst>
              </a:tr>
              <a:tr h="223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Toledo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124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125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212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58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79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94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613792"/>
                  </a:ext>
                </a:extLst>
              </a:tr>
              <a:tr h="223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Kent State University at Kent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223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224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206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-17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528428"/>
                  </a:ext>
                </a:extLst>
              </a:tr>
              <a:tr h="223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Case Western Reserve University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127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160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190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209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232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250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70456"/>
                  </a:ext>
                </a:extLst>
              </a:tr>
              <a:tr h="223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Bowling Green State University-Main Campus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138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131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129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-9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183376"/>
                  </a:ext>
                </a:extLst>
              </a:tr>
              <a:tr h="223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Akron Main Campus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110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102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112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246151"/>
                  </a:ext>
                </a:extLst>
              </a:tr>
              <a:tr h="223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Cleveland State University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86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95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107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8280807"/>
                  </a:ext>
                </a:extLst>
              </a:tr>
              <a:tr h="223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Dayton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106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121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93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-13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92761"/>
                  </a:ext>
                </a:extLst>
              </a:tr>
              <a:tr h="223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Youngstown State University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97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103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208144"/>
                  </a:ext>
                </a:extLst>
              </a:tr>
              <a:tr h="223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The College of Wooster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91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75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85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740340"/>
                  </a:ext>
                </a:extLst>
              </a:tr>
              <a:tr h="223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Wright State University-Main Campus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102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122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82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-20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78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71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59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-19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012422"/>
                  </a:ext>
                </a:extLst>
              </a:tr>
              <a:tr h="223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John Carroll University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73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70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76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435825"/>
                  </a:ext>
                </a:extLst>
              </a:tr>
              <a:tr h="2235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Oberlin College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67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74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68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491" marR="9491" marT="94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36409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6C5B2BF-B271-0718-89BA-240585C83E6E}"/>
              </a:ext>
            </a:extLst>
          </p:cNvPr>
          <p:cNvSpPr txBox="1"/>
          <p:nvPr/>
        </p:nvSpPr>
        <p:spPr>
          <a:xfrm>
            <a:off x="4411438" y="880456"/>
            <a:ext cx="243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2022 Bachelors Top 15</a:t>
            </a:r>
          </a:p>
        </p:txBody>
      </p:sp>
    </p:spTree>
    <p:extLst>
      <p:ext uri="{BB962C8B-B14F-4D97-AF65-F5344CB8AC3E}">
        <p14:creationId xmlns:p14="http://schemas.microsoft.com/office/powerpoint/2010/main" val="1949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-113488" y="1136209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991929" y="1001490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C246AF-4C14-6743-A180-917C976D0399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76E86B2-58C5-5852-DCEA-C0160FBF8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143708"/>
              </p:ext>
            </p:extLst>
          </p:nvPr>
        </p:nvGraphicFramePr>
        <p:xfrm>
          <a:off x="745588" y="1249788"/>
          <a:ext cx="10541483" cy="4927176"/>
        </p:xfrm>
        <a:graphic>
          <a:graphicData uri="http://schemas.openxmlformats.org/drawingml/2006/table">
            <a:tbl>
              <a:tblPr/>
              <a:tblGrid>
                <a:gridCol w="595284">
                  <a:extLst>
                    <a:ext uri="{9D8B030D-6E8A-4147-A177-3AD203B41FA5}">
                      <a16:colId xmlns:a16="http://schemas.microsoft.com/office/drawing/2014/main" val="3782853679"/>
                    </a:ext>
                  </a:extLst>
                </a:gridCol>
                <a:gridCol w="2827597">
                  <a:extLst>
                    <a:ext uri="{9D8B030D-6E8A-4147-A177-3AD203B41FA5}">
                      <a16:colId xmlns:a16="http://schemas.microsoft.com/office/drawing/2014/main" val="1527934068"/>
                    </a:ext>
                  </a:extLst>
                </a:gridCol>
                <a:gridCol w="768908">
                  <a:extLst>
                    <a:ext uri="{9D8B030D-6E8A-4147-A177-3AD203B41FA5}">
                      <a16:colId xmlns:a16="http://schemas.microsoft.com/office/drawing/2014/main" val="2153817069"/>
                    </a:ext>
                  </a:extLst>
                </a:gridCol>
                <a:gridCol w="768908">
                  <a:extLst>
                    <a:ext uri="{9D8B030D-6E8A-4147-A177-3AD203B41FA5}">
                      <a16:colId xmlns:a16="http://schemas.microsoft.com/office/drawing/2014/main" val="4256070132"/>
                    </a:ext>
                  </a:extLst>
                </a:gridCol>
                <a:gridCol w="768908">
                  <a:extLst>
                    <a:ext uri="{9D8B030D-6E8A-4147-A177-3AD203B41FA5}">
                      <a16:colId xmlns:a16="http://schemas.microsoft.com/office/drawing/2014/main" val="1048982538"/>
                    </a:ext>
                  </a:extLst>
                </a:gridCol>
                <a:gridCol w="768908">
                  <a:extLst>
                    <a:ext uri="{9D8B030D-6E8A-4147-A177-3AD203B41FA5}">
                      <a16:colId xmlns:a16="http://schemas.microsoft.com/office/drawing/2014/main" val="759767524"/>
                    </a:ext>
                  </a:extLst>
                </a:gridCol>
                <a:gridCol w="595284">
                  <a:extLst>
                    <a:ext uri="{9D8B030D-6E8A-4147-A177-3AD203B41FA5}">
                      <a16:colId xmlns:a16="http://schemas.microsoft.com/office/drawing/2014/main" val="639258654"/>
                    </a:ext>
                  </a:extLst>
                </a:gridCol>
                <a:gridCol w="595284">
                  <a:extLst>
                    <a:ext uri="{9D8B030D-6E8A-4147-A177-3AD203B41FA5}">
                      <a16:colId xmlns:a16="http://schemas.microsoft.com/office/drawing/2014/main" val="522119212"/>
                    </a:ext>
                  </a:extLst>
                </a:gridCol>
                <a:gridCol w="595284">
                  <a:extLst>
                    <a:ext uri="{9D8B030D-6E8A-4147-A177-3AD203B41FA5}">
                      <a16:colId xmlns:a16="http://schemas.microsoft.com/office/drawing/2014/main" val="863836924"/>
                    </a:ext>
                  </a:extLst>
                </a:gridCol>
                <a:gridCol w="595284">
                  <a:extLst>
                    <a:ext uri="{9D8B030D-6E8A-4147-A177-3AD203B41FA5}">
                      <a16:colId xmlns:a16="http://schemas.microsoft.com/office/drawing/2014/main" val="355955447"/>
                    </a:ext>
                  </a:extLst>
                </a:gridCol>
                <a:gridCol w="595284">
                  <a:extLst>
                    <a:ext uri="{9D8B030D-6E8A-4147-A177-3AD203B41FA5}">
                      <a16:colId xmlns:a16="http://schemas.microsoft.com/office/drawing/2014/main" val="2947662742"/>
                    </a:ext>
                  </a:extLst>
                </a:gridCol>
                <a:gridCol w="1066550">
                  <a:extLst>
                    <a:ext uri="{9D8B030D-6E8A-4147-A177-3AD203B41FA5}">
                      <a16:colId xmlns:a16="http://schemas.microsoft.com/office/drawing/2014/main" val="1229409176"/>
                    </a:ext>
                  </a:extLst>
                </a:gridCol>
              </a:tblGrid>
              <a:tr h="36305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Biology Market Share</a:t>
                      </a: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091309"/>
                  </a:ext>
                </a:extLst>
              </a:tr>
              <a:tr h="2074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341803"/>
                  </a:ext>
                </a:extLst>
              </a:tr>
              <a:tr h="20746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61" marR="9161" marT="91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302671"/>
                  </a:ext>
                </a:extLst>
              </a:tr>
              <a:tr h="6223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2020 Bachelors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2021 Bachelors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2022 Bachelors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Bachelors Change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2020 Masters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2021 Masters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2022 Masters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Masters Change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34785"/>
                  </a:ext>
                </a:extLst>
              </a:tr>
              <a:tr h="207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Case Western Reserve University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3.7%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4.4%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23.7%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26.4%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27.0%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670163"/>
                  </a:ext>
                </a:extLst>
              </a:tr>
              <a:tr h="207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State University-Main Campus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24.7%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22.4%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22.7%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-2.1%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16.6%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15.1%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16.3%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156571"/>
                  </a:ext>
                </a:extLst>
              </a:tr>
              <a:tr h="207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Miami University-Oxford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6.4%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6.5%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24.1%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17.9%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16.2%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-8.0%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746431"/>
                  </a:ext>
                </a:extLst>
              </a:tr>
              <a:tr h="207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Cincinnati-Main Campus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9.1%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10.5%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10.5%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10.9%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874429"/>
                  </a:ext>
                </a:extLst>
              </a:tr>
              <a:tr h="207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Toledo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2.9%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2.9%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4.9%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6.6%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10.1%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3.6%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443123"/>
                  </a:ext>
                </a:extLst>
              </a:tr>
              <a:tr h="207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Wright State University-Main Campus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2.9%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1.9%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-0.5%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8.8%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8.1%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6.4%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-2.5%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212905"/>
                  </a:ext>
                </a:extLst>
              </a:tr>
              <a:tr h="207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Kent State University at Kent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5.2%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4.8%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-0.5%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2.6%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991984"/>
                  </a:ext>
                </a:extLst>
              </a:tr>
              <a:tr h="207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Bowling Green State University-Main Campus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3.1%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2.2%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965111"/>
                  </a:ext>
                </a:extLst>
              </a:tr>
              <a:tr h="207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Northeast Ohio Medical University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1.9%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1.7%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146206"/>
                  </a:ext>
                </a:extLst>
              </a:tr>
              <a:tr h="207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University-Main Campus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6.8%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5.6%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1.9%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1.5%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057367"/>
                  </a:ext>
                </a:extLst>
              </a:tr>
              <a:tr h="207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Ashland University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1.1%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1.5%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1.4%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729744"/>
                  </a:ext>
                </a:extLst>
              </a:tr>
              <a:tr h="207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Akron Main Campus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2.6%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2.6%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306214"/>
                  </a:ext>
                </a:extLst>
              </a:tr>
              <a:tr h="207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Youngstown State University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-0.2%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0.6%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760656"/>
                  </a:ext>
                </a:extLst>
              </a:tr>
              <a:tr h="207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John Carroll University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1.7%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1.8%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0.5%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071002"/>
                  </a:ext>
                </a:extLst>
              </a:tr>
              <a:tr h="207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Cleveland State University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2.2%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2.5%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0.8%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779782"/>
                  </a:ext>
                </a:extLst>
              </a:tr>
              <a:tr h="207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Dayton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2.5%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2.2%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0.5%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354461"/>
                  </a:ext>
                </a:extLst>
              </a:tr>
              <a:tr h="20746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The College of Wooster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2.2%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1.8%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-0.2%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61" marR="9161" marT="91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13811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2F2BB1D-600B-7A85-FCC1-FD5C113BA921}"/>
              </a:ext>
            </a:extLst>
          </p:cNvPr>
          <p:cNvSpPr txBox="1"/>
          <p:nvPr/>
        </p:nvSpPr>
        <p:spPr>
          <a:xfrm>
            <a:off x="4411439" y="880456"/>
            <a:ext cx="220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2022 Masters Top 15</a:t>
            </a:r>
          </a:p>
        </p:txBody>
      </p:sp>
    </p:spTree>
    <p:extLst>
      <p:ext uri="{BB962C8B-B14F-4D97-AF65-F5344CB8AC3E}">
        <p14:creationId xmlns:p14="http://schemas.microsoft.com/office/powerpoint/2010/main" val="410633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-113488" y="1136209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991929" y="1001490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FFA1F-2886-60F1-EA8E-64691E1F451E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EAAA57-6DF1-8F2B-061E-EB69D1C21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38802"/>
              </p:ext>
            </p:extLst>
          </p:nvPr>
        </p:nvGraphicFramePr>
        <p:xfrm>
          <a:off x="1097281" y="1249788"/>
          <a:ext cx="9894566" cy="4904155"/>
        </p:xfrm>
        <a:graphic>
          <a:graphicData uri="http://schemas.openxmlformats.org/drawingml/2006/table">
            <a:tbl>
              <a:tblPr/>
              <a:tblGrid>
                <a:gridCol w="615206">
                  <a:extLst>
                    <a:ext uri="{9D8B030D-6E8A-4147-A177-3AD203B41FA5}">
                      <a16:colId xmlns:a16="http://schemas.microsoft.com/office/drawing/2014/main" val="2092975514"/>
                    </a:ext>
                  </a:extLst>
                </a:gridCol>
                <a:gridCol w="2242940">
                  <a:extLst>
                    <a:ext uri="{9D8B030D-6E8A-4147-A177-3AD203B41FA5}">
                      <a16:colId xmlns:a16="http://schemas.microsoft.com/office/drawing/2014/main" val="411073275"/>
                    </a:ext>
                  </a:extLst>
                </a:gridCol>
                <a:gridCol w="759395">
                  <a:extLst>
                    <a:ext uri="{9D8B030D-6E8A-4147-A177-3AD203B41FA5}">
                      <a16:colId xmlns:a16="http://schemas.microsoft.com/office/drawing/2014/main" val="1574787949"/>
                    </a:ext>
                  </a:extLst>
                </a:gridCol>
                <a:gridCol w="759395">
                  <a:extLst>
                    <a:ext uri="{9D8B030D-6E8A-4147-A177-3AD203B41FA5}">
                      <a16:colId xmlns:a16="http://schemas.microsoft.com/office/drawing/2014/main" val="39692849"/>
                    </a:ext>
                  </a:extLst>
                </a:gridCol>
                <a:gridCol w="759395">
                  <a:extLst>
                    <a:ext uri="{9D8B030D-6E8A-4147-A177-3AD203B41FA5}">
                      <a16:colId xmlns:a16="http://schemas.microsoft.com/office/drawing/2014/main" val="1182272047"/>
                    </a:ext>
                  </a:extLst>
                </a:gridCol>
                <a:gridCol w="759395">
                  <a:extLst>
                    <a:ext uri="{9D8B030D-6E8A-4147-A177-3AD203B41FA5}">
                      <a16:colId xmlns:a16="http://schemas.microsoft.com/office/drawing/2014/main" val="3875551936"/>
                    </a:ext>
                  </a:extLst>
                </a:gridCol>
                <a:gridCol w="615206">
                  <a:extLst>
                    <a:ext uri="{9D8B030D-6E8A-4147-A177-3AD203B41FA5}">
                      <a16:colId xmlns:a16="http://schemas.microsoft.com/office/drawing/2014/main" val="4013172019"/>
                    </a:ext>
                  </a:extLst>
                </a:gridCol>
                <a:gridCol w="615206">
                  <a:extLst>
                    <a:ext uri="{9D8B030D-6E8A-4147-A177-3AD203B41FA5}">
                      <a16:colId xmlns:a16="http://schemas.microsoft.com/office/drawing/2014/main" val="4064675287"/>
                    </a:ext>
                  </a:extLst>
                </a:gridCol>
                <a:gridCol w="615206">
                  <a:extLst>
                    <a:ext uri="{9D8B030D-6E8A-4147-A177-3AD203B41FA5}">
                      <a16:colId xmlns:a16="http://schemas.microsoft.com/office/drawing/2014/main" val="265827689"/>
                    </a:ext>
                  </a:extLst>
                </a:gridCol>
                <a:gridCol w="615206">
                  <a:extLst>
                    <a:ext uri="{9D8B030D-6E8A-4147-A177-3AD203B41FA5}">
                      <a16:colId xmlns:a16="http://schemas.microsoft.com/office/drawing/2014/main" val="1397403782"/>
                    </a:ext>
                  </a:extLst>
                </a:gridCol>
                <a:gridCol w="615206">
                  <a:extLst>
                    <a:ext uri="{9D8B030D-6E8A-4147-A177-3AD203B41FA5}">
                      <a16:colId xmlns:a16="http://schemas.microsoft.com/office/drawing/2014/main" val="2265191870"/>
                    </a:ext>
                  </a:extLst>
                </a:gridCol>
                <a:gridCol w="922810">
                  <a:extLst>
                    <a:ext uri="{9D8B030D-6E8A-4147-A177-3AD203B41FA5}">
                      <a16:colId xmlns:a16="http://schemas.microsoft.com/office/drawing/2014/main" val="4010116173"/>
                    </a:ext>
                  </a:extLst>
                </a:gridCol>
              </a:tblGrid>
              <a:tr h="34719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Michigan Biology Raw Data/numbers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112110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372942"/>
                  </a:ext>
                </a:extLst>
              </a:tr>
              <a:tr h="6509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2020 Bachelors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2021 Bachelors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2022 Bachelors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Bachelors 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2020 Masters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2021 Masters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2022 Masters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Masters 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684965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Michigan State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656353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Michigan-Ann Arbor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1686606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Valley State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485186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Wayne State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936824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Oakland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370042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Central Michigan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480052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Western Michigan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266500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Northern Michigan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004406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Detroit Mercy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921187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Michigan-Dearborn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758852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Eastern Michigan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612944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Michigan-Flint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288438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Ferris State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7816585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Calvin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796719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Saginaw Valley State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43179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Kalamazoo 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097426"/>
                  </a:ext>
                </a:extLst>
              </a:tr>
              <a:tr h="216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Hope 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55126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BCD6BD2-35F7-464D-00D9-BF1F0AEAB0DE}"/>
              </a:ext>
            </a:extLst>
          </p:cNvPr>
          <p:cNvSpPr txBox="1"/>
          <p:nvPr/>
        </p:nvSpPr>
        <p:spPr>
          <a:xfrm>
            <a:off x="4411438" y="880456"/>
            <a:ext cx="243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2022 Bachelors Top 15</a:t>
            </a:r>
          </a:p>
        </p:txBody>
      </p:sp>
    </p:spTree>
    <p:extLst>
      <p:ext uri="{BB962C8B-B14F-4D97-AF65-F5344CB8AC3E}">
        <p14:creationId xmlns:p14="http://schemas.microsoft.com/office/powerpoint/2010/main" val="6561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-113488" y="1136209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991929" y="1001490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FFA1F-2886-60F1-EA8E-64691E1F451E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D6BD2-35F7-464D-00D9-BF1F0AEAB0DE}"/>
              </a:ext>
            </a:extLst>
          </p:cNvPr>
          <p:cNvSpPr txBox="1"/>
          <p:nvPr/>
        </p:nvSpPr>
        <p:spPr>
          <a:xfrm>
            <a:off x="3331610" y="1006771"/>
            <a:ext cx="427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Top Program Completion Counts 2020-2022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9AABA7-01A2-3EA7-CBBA-19DA3AA5F790}"/>
              </a:ext>
            </a:extLst>
          </p:cNvPr>
          <p:cNvGraphicFramePr>
            <a:graphicFrameLocks noGrp="1"/>
          </p:cNvGraphicFramePr>
          <p:nvPr/>
        </p:nvGraphicFramePr>
        <p:xfrm>
          <a:off x="838201" y="1944864"/>
          <a:ext cx="10515597" cy="4112859"/>
        </p:xfrm>
        <a:graphic>
          <a:graphicData uri="http://schemas.openxmlformats.org/drawingml/2006/table">
            <a:tbl>
              <a:tblPr/>
              <a:tblGrid>
                <a:gridCol w="583356">
                  <a:extLst>
                    <a:ext uri="{9D8B030D-6E8A-4147-A177-3AD203B41FA5}">
                      <a16:colId xmlns:a16="http://schemas.microsoft.com/office/drawing/2014/main" val="3865980217"/>
                    </a:ext>
                  </a:extLst>
                </a:gridCol>
                <a:gridCol w="1996171">
                  <a:extLst>
                    <a:ext uri="{9D8B030D-6E8A-4147-A177-3AD203B41FA5}">
                      <a16:colId xmlns:a16="http://schemas.microsoft.com/office/drawing/2014/main" val="3028251791"/>
                    </a:ext>
                  </a:extLst>
                </a:gridCol>
                <a:gridCol w="741348">
                  <a:extLst>
                    <a:ext uri="{9D8B030D-6E8A-4147-A177-3AD203B41FA5}">
                      <a16:colId xmlns:a16="http://schemas.microsoft.com/office/drawing/2014/main" val="3680576485"/>
                    </a:ext>
                  </a:extLst>
                </a:gridCol>
                <a:gridCol w="741348">
                  <a:extLst>
                    <a:ext uri="{9D8B030D-6E8A-4147-A177-3AD203B41FA5}">
                      <a16:colId xmlns:a16="http://schemas.microsoft.com/office/drawing/2014/main" val="1826385858"/>
                    </a:ext>
                  </a:extLst>
                </a:gridCol>
                <a:gridCol w="741348">
                  <a:extLst>
                    <a:ext uri="{9D8B030D-6E8A-4147-A177-3AD203B41FA5}">
                      <a16:colId xmlns:a16="http://schemas.microsoft.com/office/drawing/2014/main" val="3924594892"/>
                    </a:ext>
                  </a:extLst>
                </a:gridCol>
                <a:gridCol w="741348">
                  <a:extLst>
                    <a:ext uri="{9D8B030D-6E8A-4147-A177-3AD203B41FA5}">
                      <a16:colId xmlns:a16="http://schemas.microsoft.com/office/drawing/2014/main" val="1132437403"/>
                    </a:ext>
                  </a:extLst>
                </a:gridCol>
                <a:gridCol w="741348">
                  <a:extLst>
                    <a:ext uri="{9D8B030D-6E8A-4147-A177-3AD203B41FA5}">
                      <a16:colId xmlns:a16="http://schemas.microsoft.com/office/drawing/2014/main" val="3151529204"/>
                    </a:ext>
                  </a:extLst>
                </a:gridCol>
                <a:gridCol w="741348">
                  <a:extLst>
                    <a:ext uri="{9D8B030D-6E8A-4147-A177-3AD203B41FA5}">
                      <a16:colId xmlns:a16="http://schemas.microsoft.com/office/drawing/2014/main" val="142330711"/>
                    </a:ext>
                  </a:extLst>
                </a:gridCol>
                <a:gridCol w="741348">
                  <a:extLst>
                    <a:ext uri="{9D8B030D-6E8A-4147-A177-3AD203B41FA5}">
                      <a16:colId xmlns:a16="http://schemas.microsoft.com/office/drawing/2014/main" val="1203570502"/>
                    </a:ext>
                  </a:extLst>
                </a:gridCol>
                <a:gridCol w="741348">
                  <a:extLst>
                    <a:ext uri="{9D8B030D-6E8A-4147-A177-3AD203B41FA5}">
                      <a16:colId xmlns:a16="http://schemas.microsoft.com/office/drawing/2014/main" val="4044839559"/>
                    </a:ext>
                  </a:extLst>
                </a:gridCol>
                <a:gridCol w="814268">
                  <a:extLst>
                    <a:ext uri="{9D8B030D-6E8A-4147-A177-3AD203B41FA5}">
                      <a16:colId xmlns:a16="http://schemas.microsoft.com/office/drawing/2014/main" val="4270170088"/>
                    </a:ext>
                  </a:extLst>
                </a:gridCol>
                <a:gridCol w="1191018">
                  <a:extLst>
                    <a:ext uri="{9D8B030D-6E8A-4147-A177-3AD203B41FA5}">
                      <a16:colId xmlns:a16="http://schemas.microsoft.com/office/drawing/2014/main" val="1718775272"/>
                    </a:ext>
                  </a:extLst>
                </a:gridCol>
              </a:tblGrid>
              <a:tr h="182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Purdue University Global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1651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1949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1706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969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1064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1043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081253"/>
                  </a:ext>
                </a:extLst>
              </a:tr>
              <a:tr h="330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University-Purdue University-Indianapolis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896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975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1053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157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354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387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352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453431"/>
                  </a:ext>
                </a:extLst>
              </a:tr>
              <a:tr h="182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Purdue University Northwest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693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600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633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-60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118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051638"/>
                  </a:ext>
                </a:extLst>
              </a:tr>
              <a:tr h="330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Wesleyan University-National &amp; Global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480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540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471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542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482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416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-126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047371"/>
                  </a:ext>
                </a:extLst>
              </a:tr>
              <a:tr h="182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Purdue University-Main Campus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501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479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462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93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122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902277"/>
                  </a:ext>
                </a:extLst>
              </a:tr>
              <a:tr h="182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Southern Indiana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394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429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380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211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200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222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869439"/>
                  </a:ext>
                </a:extLst>
              </a:tr>
              <a:tr h="182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Marian University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360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364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351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5614290"/>
                  </a:ext>
                </a:extLst>
              </a:tr>
              <a:tr h="182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State University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311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306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302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203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165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-38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043735"/>
                  </a:ext>
                </a:extLst>
              </a:tr>
              <a:tr h="364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Ball State University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280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263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271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169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122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115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659020"/>
                  </a:ext>
                </a:extLst>
              </a:tr>
              <a:tr h="182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University-Bloomington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300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252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225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-75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120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138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154426"/>
                  </a:ext>
                </a:extLst>
              </a:tr>
              <a:tr h="182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University-South Bend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192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166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210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-12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539984"/>
                  </a:ext>
                </a:extLst>
              </a:tr>
              <a:tr h="364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Valparaiso University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196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195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196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47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91834"/>
                  </a:ext>
                </a:extLst>
              </a:tr>
              <a:tr h="182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University-Kokomo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220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179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182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-38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034672"/>
                  </a:ext>
                </a:extLst>
              </a:tr>
              <a:tr h="182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Indianapolis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187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192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163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112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158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116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837423"/>
                  </a:ext>
                </a:extLst>
              </a:tr>
              <a:tr h="182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Wesleyan University-Marion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159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178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154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48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61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052908"/>
                  </a:ext>
                </a:extLst>
              </a:tr>
              <a:tr h="330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Saint Francis-Fort Wayne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164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133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152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-12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87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83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7027"/>
                  </a:ext>
                </a:extLst>
              </a:tr>
              <a:tr h="1823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University-Northwest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159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167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140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-19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18" marR="9118" marT="91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964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94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-113488" y="1136209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991929" y="1001490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2AADC8-B3A2-7008-4046-FBDA3ED03804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7F6AD82-37B1-3998-6DA2-869862A75F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32607"/>
              </p:ext>
            </p:extLst>
          </p:nvPr>
        </p:nvGraphicFramePr>
        <p:xfrm>
          <a:off x="1280160" y="1153011"/>
          <a:ext cx="9527540" cy="5000929"/>
        </p:xfrm>
        <a:graphic>
          <a:graphicData uri="http://schemas.openxmlformats.org/drawingml/2006/table">
            <a:tbl>
              <a:tblPr/>
              <a:tblGrid>
                <a:gridCol w="616129">
                  <a:extLst>
                    <a:ext uri="{9D8B030D-6E8A-4147-A177-3AD203B41FA5}">
                      <a16:colId xmlns:a16="http://schemas.microsoft.com/office/drawing/2014/main" val="2155851576"/>
                    </a:ext>
                  </a:extLst>
                </a:gridCol>
                <a:gridCol w="2108316">
                  <a:extLst>
                    <a:ext uri="{9D8B030D-6E8A-4147-A177-3AD203B41FA5}">
                      <a16:colId xmlns:a16="http://schemas.microsoft.com/office/drawing/2014/main" val="206409180"/>
                    </a:ext>
                  </a:extLst>
                </a:gridCol>
                <a:gridCol w="705982">
                  <a:extLst>
                    <a:ext uri="{9D8B030D-6E8A-4147-A177-3AD203B41FA5}">
                      <a16:colId xmlns:a16="http://schemas.microsoft.com/office/drawing/2014/main" val="1469707786"/>
                    </a:ext>
                  </a:extLst>
                </a:gridCol>
                <a:gridCol w="705982">
                  <a:extLst>
                    <a:ext uri="{9D8B030D-6E8A-4147-A177-3AD203B41FA5}">
                      <a16:colId xmlns:a16="http://schemas.microsoft.com/office/drawing/2014/main" val="1653470761"/>
                    </a:ext>
                  </a:extLst>
                </a:gridCol>
                <a:gridCol w="705982">
                  <a:extLst>
                    <a:ext uri="{9D8B030D-6E8A-4147-A177-3AD203B41FA5}">
                      <a16:colId xmlns:a16="http://schemas.microsoft.com/office/drawing/2014/main" val="894461547"/>
                    </a:ext>
                  </a:extLst>
                </a:gridCol>
                <a:gridCol w="705982">
                  <a:extLst>
                    <a:ext uri="{9D8B030D-6E8A-4147-A177-3AD203B41FA5}">
                      <a16:colId xmlns:a16="http://schemas.microsoft.com/office/drawing/2014/main" val="4018751903"/>
                    </a:ext>
                  </a:extLst>
                </a:gridCol>
                <a:gridCol w="616129">
                  <a:extLst>
                    <a:ext uri="{9D8B030D-6E8A-4147-A177-3AD203B41FA5}">
                      <a16:colId xmlns:a16="http://schemas.microsoft.com/office/drawing/2014/main" val="503836276"/>
                    </a:ext>
                  </a:extLst>
                </a:gridCol>
                <a:gridCol w="616129">
                  <a:extLst>
                    <a:ext uri="{9D8B030D-6E8A-4147-A177-3AD203B41FA5}">
                      <a16:colId xmlns:a16="http://schemas.microsoft.com/office/drawing/2014/main" val="3280529963"/>
                    </a:ext>
                  </a:extLst>
                </a:gridCol>
                <a:gridCol w="616129">
                  <a:extLst>
                    <a:ext uri="{9D8B030D-6E8A-4147-A177-3AD203B41FA5}">
                      <a16:colId xmlns:a16="http://schemas.microsoft.com/office/drawing/2014/main" val="4206502312"/>
                    </a:ext>
                  </a:extLst>
                </a:gridCol>
                <a:gridCol w="616129">
                  <a:extLst>
                    <a:ext uri="{9D8B030D-6E8A-4147-A177-3AD203B41FA5}">
                      <a16:colId xmlns:a16="http://schemas.microsoft.com/office/drawing/2014/main" val="1388623323"/>
                    </a:ext>
                  </a:extLst>
                </a:gridCol>
                <a:gridCol w="616129">
                  <a:extLst>
                    <a:ext uri="{9D8B030D-6E8A-4147-A177-3AD203B41FA5}">
                      <a16:colId xmlns:a16="http://schemas.microsoft.com/office/drawing/2014/main" val="785906961"/>
                    </a:ext>
                  </a:extLst>
                </a:gridCol>
                <a:gridCol w="898522">
                  <a:extLst>
                    <a:ext uri="{9D8B030D-6E8A-4147-A177-3AD203B41FA5}">
                      <a16:colId xmlns:a16="http://schemas.microsoft.com/office/drawing/2014/main" val="996368011"/>
                    </a:ext>
                  </a:extLst>
                </a:gridCol>
              </a:tblGrid>
              <a:tr h="3540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Michigan Biology Market Shares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735213"/>
                  </a:ext>
                </a:extLst>
              </a:tr>
              <a:tr h="2212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600781"/>
                  </a:ext>
                </a:extLst>
              </a:tr>
              <a:tr h="66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2020 Bachelors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2021 Bachelors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2022 Bachelors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Bachelors 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2020 Masters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2021 Masters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2022 Masters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Masters 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Masters Change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948262"/>
                  </a:ext>
                </a:extLst>
              </a:tr>
              <a:tr h="22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Michigan-Ann Arbor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16.4%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16.8%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17.6%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45.6%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43.4%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41.8%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454063"/>
                  </a:ext>
                </a:extLst>
              </a:tr>
              <a:tr h="22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Michigan State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25.9%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27.3%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27.9%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13338"/>
                  </a:ext>
                </a:extLst>
              </a:tr>
              <a:tr h="22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Wayne State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074998"/>
                  </a:ext>
                </a:extLst>
              </a:tr>
              <a:tr h="22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Valley State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834889"/>
                  </a:ext>
                </a:extLst>
              </a:tr>
              <a:tr h="22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Oakland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580144"/>
                  </a:ext>
                </a:extLst>
              </a:tr>
              <a:tr h="22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Central Michigan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2904242"/>
                  </a:ext>
                </a:extLst>
              </a:tr>
              <a:tr h="22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Eastern Michigan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573900"/>
                  </a:ext>
                </a:extLst>
              </a:tr>
              <a:tr h="22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Western Michigan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40233"/>
                  </a:ext>
                </a:extLst>
              </a:tr>
              <a:tr h="22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Michigan Technological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224735"/>
                  </a:ext>
                </a:extLst>
              </a:tr>
              <a:tr h="22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Northern Michigan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048937"/>
                  </a:ext>
                </a:extLst>
              </a:tr>
              <a:tr h="22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Michigan-Flint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299317"/>
                  </a:ext>
                </a:extLst>
              </a:tr>
              <a:tr h="22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Andrews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694510"/>
                  </a:ext>
                </a:extLst>
              </a:tr>
              <a:tr h="22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Adrian 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300024"/>
                  </a:ext>
                </a:extLst>
              </a:tr>
              <a:tr h="22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Albion 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52824"/>
                  </a:ext>
                </a:extLst>
              </a:tr>
              <a:tr h="22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Alma 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203649"/>
                  </a:ext>
                </a:extLst>
              </a:tr>
              <a:tr h="22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Aquinas College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000438"/>
                  </a:ext>
                </a:extLst>
              </a:tr>
              <a:tr h="22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Calvin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30313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A86D66F-FA2D-E1BB-4966-F69CE581BD44}"/>
              </a:ext>
            </a:extLst>
          </p:cNvPr>
          <p:cNvSpPr txBox="1"/>
          <p:nvPr/>
        </p:nvSpPr>
        <p:spPr>
          <a:xfrm>
            <a:off x="4411439" y="880456"/>
            <a:ext cx="220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2022 Masters Top 15</a:t>
            </a:r>
          </a:p>
        </p:txBody>
      </p:sp>
    </p:spTree>
    <p:extLst>
      <p:ext uri="{BB962C8B-B14F-4D97-AF65-F5344CB8AC3E}">
        <p14:creationId xmlns:p14="http://schemas.microsoft.com/office/powerpoint/2010/main" val="26898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7" y="21807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5475" y="133164"/>
            <a:ext cx="729929" cy="10951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ED553E-CC88-1C8E-2CDC-9A596BBC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2024 College Viability </a:t>
            </a:r>
            <a:br>
              <a:rPr lang="en-US" b="1" dirty="0"/>
            </a:br>
            <a:r>
              <a:rPr lang="en-US" b="1" dirty="0"/>
              <a:t>Program Completion Apps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8CCF3-A843-BB18-2F27-768BC8143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1354" y="1690688"/>
            <a:ext cx="5157787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2,500 public and private colleges </a:t>
            </a:r>
          </a:p>
          <a:p>
            <a:pPr algn="ctr"/>
            <a:r>
              <a:rPr lang="en-US" dirty="0"/>
              <a:t>in 16 IPEDS programs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5A0729-8FA7-CE41-48A2-E0CB45AE5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96150" y="2598906"/>
            <a:ext cx="3420599" cy="36845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Biology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Business, Management and Marketing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Communications&amp; Journalism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Computers and CIS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Education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Health Professions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Homeland Security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Liberal Arts</a:t>
            </a:r>
          </a:p>
          <a:p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88E28E33-7B18-7191-1301-A2570798C628}"/>
              </a:ext>
            </a:extLst>
          </p:cNvPr>
          <p:cNvSpPr txBox="1">
            <a:spLocks/>
          </p:cNvSpPr>
          <p:nvPr/>
        </p:nvSpPr>
        <p:spPr>
          <a:xfrm>
            <a:off x="6692598" y="2598906"/>
            <a:ext cx="3920280" cy="36845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Font typeface="+mj-lt"/>
              <a:buAutoNum type="arabicPeriod" startAt="9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Liberal Arts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9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Math &amp; Statistics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9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Parks &amp; Recreation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9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Philosophy &amp; Religion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9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Physical Sciences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9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Psychology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9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Public Administration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9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Social Sciences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 startAt="9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Visual &amp; Performing Arts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21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7" y="21807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5475" y="133164"/>
            <a:ext cx="729929" cy="10951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ED553E-CC88-1C8E-2CDC-9A596BBC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2024 College Viability Apps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0FAF76-0F4E-776D-319A-2FE81283D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34005"/>
            <a:ext cx="5157787" cy="47106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Private College Versions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ABA3A8-D1FB-C97D-74FE-43A043D11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67004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Colleges Reported:  1,297</a:t>
            </a:r>
          </a:p>
          <a:p>
            <a:pPr marL="0" indent="0">
              <a:buNone/>
            </a:pPr>
            <a:r>
              <a:rPr lang="en-US" sz="2000" dirty="0"/>
              <a:t>Executive Analysis version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32 reports</a:t>
            </a:r>
          </a:p>
          <a:p>
            <a:pPr marL="0" indent="0">
              <a:buNone/>
            </a:pPr>
            <a:r>
              <a:rPr lang="en-US" sz="2000" dirty="0"/>
              <a:t>Faculty and Staff version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8 reports</a:t>
            </a:r>
          </a:p>
          <a:p>
            <a:pPr marL="0" indent="0">
              <a:buNone/>
            </a:pPr>
            <a:r>
              <a:rPr lang="en-US" sz="2000" dirty="0"/>
              <a:t>Student &amp; Family version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5 reports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4BF670-08E6-5C16-6789-27B7EE214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34005"/>
            <a:ext cx="5183188" cy="471070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Public College Versions </a:t>
            </a:r>
            <a:r>
              <a:rPr lang="en-US" sz="1400" i="1" dirty="0"/>
              <a:t>(2 &amp; 4 year)</a:t>
            </a:r>
            <a:endParaRPr lang="en-US" sz="2400" i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B95A91-33E9-7FF9-0F32-6E2FA8BE1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67004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Colleges Reported: 1,579</a:t>
            </a:r>
          </a:p>
          <a:p>
            <a:pPr marL="0" indent="0">
              <a:buNone/>
            </a:pPr>
            <a:r>
              <a:rPr lang="en-US" sz="2000" dirty="0"/>
              <a:t>Executive Analysis version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35 reports</a:t>
            </a:r>
          </a:p>
          <a:p>
            <a:pPr marL="0" indent="0">
              <a:buNone/>
            </a:pPr>
            <a:r>
              <a:rPr lang="en-US" sz="2000" dirty="0"/>
              <a:t>Faculty and Staff version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10 reports</a:t>
            </a:r>
          </a:p>
          <a:p>
            <a:pPr marL="0" indent="0">
              <a:buNone/>
            </a:pPr>
            <a:r>
              <a:rPr lang="en-US" sz="2000" dirty="0"/>
              <a:t>Student &amp; Family version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6 reports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B7C5EA-D15F-1549-9862-3284EDD38DB7}"/>
              </a:ext>
            </a:extLst>
          </p:cNvPr>
          <p:cNvSpPr txBox="1"/>
          <p:nvPr/>
        </p:nvSpPr>
        <p:spPr>
          <a:xfrm rot="20270499">
            <a:off x="1673191" y="4630966"/>
            <a:ext cx="5157787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Now Available:  2024 Public and Private College IPEDS Program Completion App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Go to CollegeViability.com</a:t>
            </a:r>
          </a:p>
        </p:txBody>
      </p:sp>
    </p:spTree>
    <p:extLst>
      <p:ext uri="{BB962C8B-B14F-4D97-AF65-F5344CB8AC3E}">
        <p14:creationId xmlns:p14="http://schemas.microsoft.com/office/powerpoint/2010/main" val="36278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E349F-1B37-EF90-6AA7-E93BEFA6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082" y="365125"/>
            <a:ext cx="1007571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What can you do with these data comparisons?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2B587-4A47-98CD-972F-2903E05A3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945"/>
            <a:ext cx="10515600" cy="47430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Use the IPEDS program completions data to see which public or private colleges have programs with strong completion rates.</a:t>
            </a:r>
            <a:br>
              <a:rPr lang="en-US" sz="2000" dirty="0"/>
            </a:b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While quantity does not always reflect quality, it is a reasonable indicator that a college will keep higher-enrolled programs and majors.</a:t>
            </a:r>
            <a:br>
              <a:rPr lang="en-US" sz="2000" dirty="0"/>
            </a:b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Lower-enrolled programs and majors are at increasing risk of being eliminated.  While most colleges allow currently enrolled students to complete their programs, the risk</a:t>
            </a:r>
            <a:br>
              <a:rPr lang="en-US" sz="1600" dirty="0"/>
            </a:br>
            <a:r>
              <a:rPr lang="en-US" sz="2000" dirty="0"/>
              <a:t>of decreasing quality increases with each passing year as faculty and other leave the college.</a:t>
            </a:r>
          </a:p>
        </p:txBody>
      </p:sp>
      <p:pic>
        <p:nvPicPr>
          <p:cNvPr id="4" name="Picture 3" descr="A red and gold logo&#10;&#10;Description automatically generated">
            <a:extLst>
              <a:ext uri="{FF2B5EF4-FFF2-40B4-BE49-F238E27FC236}">
                <a16:creationId xmlns:a16="http://schemas.microsoft.com/office/drawing/2014/main" id="{ECB12D29-A92E-0FC4-C45C-FD76F9C03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3" y="99728"/>
            <a:ext cx="1001328" cy="1001328"/>
          </a:xfrm>
          <a:prstGeom prst="rect">
            <a:avLst/>
          </a:prstGeom>
        </p:spPr>
      </p:pic>
      <p:pic>
        <p:nvPicPr>
          <p:cNvPr id="5" name="Picture 4" descr="A person in a suit smiling&#10;&#10;Description automatically generated">
            <a:extLst>
              <a:ext uri="{FF2B5EF4-FFF2-40B4-BE49-F238E27FC236}">
                <a16:creationId xmlns:a16="http://schemas.microsoft.com/office/drawing/2014/main" id="{9B272B25-4FE3-B6BF-DD53-8A6098B2E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8732" y="4766553"/>
            <a:ext cx="940019" cy="141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8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-113488" y="1136209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991929" y="1001490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FFA1F-2886-60F1-EA8E-64691E1F451E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BDDAF0D-A457-2F36-7BD4-CB0CE16CF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925914"/>
              </p:ext>
            </p:extLst>
          </p:nvPr>
        </p:nvGraphicFramePr>
        <p:xfrm>
          <a:off x="1622396" y="1249788"/>
          <a:ext cx="8858037" cy="4991515"/>
        </p:xfrm>
        <a:graphic>
          <a:graphicData uri="http://schemas.openxmlformats.org/drawingml/2006/table">
            <a:tbl>
              <a:tblPr/>
              <a:tblGrid>
                <a:gridCol w="509662">
                  <a:extLst>
                    <a:ext uri="{9D8B030D-6E8A-4147-A177-3AD203B41FA5}">
                      <a16:colId xmlns:a16="http://schemas.microsoft.com/office/drawing/2014/main" val="935509930"/>
                    </a:ext>
                  </a:extLst>
                </a:gridCol>
                <a:gridCol w="1744000">
                  <a:extLst>
                    <a:ext uri="{9D8B030D-6E8A-4147-A177-3AD203B41FA5}">
                      <a16:colId xmlns:a16="http://schemas.microsoft.com/office/drawing/2014/main" val="822877894"/>
                    </a:ext>
                  </a:extLst>
                </a:gridCol>
                <a:gridCol w="700786">
                  <a:extLst>
                    <a:ext uri="{9D8B030D-6E8A-4147-A177-3AD203B41FA5}">
                      <a16:colId xmlns:a16="http://schemas.microsoft.com/office/drawing/2014/main" val="4077207355"/>
                    </a:ext>
                  </a:extLst>
                </a:gridCol>
                <a:gridCol w="700786">
                  <a:extLst>
                    <a:ext uri="{9D8B030D-6E8A-4147-A177-3AD203B41FA5}">
                      <a16:colId xmlns:a16="http://schemas.microsoft.com/office/drawing/2014/main" val="435939057"/>
                    </a:ext>
                  </a:extLst>
                </a:gridCol>
                <a:gridCol w="700786">
                  <a:extLst>
                    <a:ext uri="{9D8B030D-6E8A-4147-A177-3AD203B41FA5}">
                      <a16:colId xmlns:a16="http://schemas.microsoft.com/office/drawing/2014/main" val="2692617611"/>
                    </a:ext>
                  </a:extLst>
                </a:gridCol>
                <a:gridCol w="700786">
                  <a:extLst>
                    <a:ext uri="{9D8B030D-6E8A-4147-A177-3AD203B41FA5}">
                      <a16:colId xmlns:a16="http://schemas.microsoft.com/office/drawing/2014/main" val="3312844732"/>
                    </a:ext>
                  </a:extLst>
                </a:gridCol>
                <a:gridCol w="509662">
                  <a:extLst>
                    <a:ext uri="{9D8B030D-6E8A-4147-A177-3AD203B41FA5}">
                      <a16:colId xmlns:a16="http://schemas.microsoft.com/office/drawing/2014/main" val="1431185131"/>
                    </a:ext>
                  </a:extLst>
                </a:gridCol>
                <a:gridCol w="509662">
                  <a:extLst>
                    <a:ext uri="{9D8B030D-6E8A-4147-A177-3AD203B41FA5}">
                      <a16:colId xmlns:a16="http://schemas.microsoft.com/office/drawing/2014/main" val="2744262629"/>
                    </a:ext>
                  </a:extLst>
                </a:gridCol>
                <a:gridCol w="509662">
                  <a:extLst>
                    <a:ext uri="{9D8B030D-6E8A-4147-A177-3AD203B41FA5}">
                      <a16:colId xmlns:a16="http://schemas.microsoft.com/office/drawing/2014/main" val="1502252894"/>
                    </a:ext>
                  </a:extLst>
                </a:gridCol>
                <a:gridCol w="700786">
                  <a:extLst>
                    <a:ext uri="{9D8B030D-6E8A-4147-A177-3AD203B41FA5}">
                      <a16:colId xmlns:a16="http://schemas.microsoft.com/office/drawing/2014/main" val="874034732"/>
                    </a:ext>
                  </a:extLst>
                </a:gridCol>
                <a:gridCol w="743258">
                  <a:extLst>
                    <a:ext uri="{9D8B030D-6E8A-4147-A177-3AD203B41FA5}">
                      <a16:colId xmlns:a16="http://schemas.microsoft.com/office/drawing/2014/main" val="3467035874"/>
                    </a:ext>
                  </a:extLst>
                </a:gridCol>
                <a:gridCol w="828201">
                  <a:extLst>
                    <a:ext uri="{9D8B030D-6E8A-4147-A177-3AD203B41FA5}">
                      <a16:colId xmlns:a16="http://schemas.microsoft.com/office/drawing/2014/main" val="2507274678"/>
                    </a:ext>
                  </a:extLst>
                </a:gridCol>
              </a:tblGrid>
              <a:tr h="392130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Health Professions Market Share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084324"/>
                  </a:ext>
                </a:extLst>
              </a:tr>
              <a:tr h="266631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279" marR="7279" marT="72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765129"/>
                  </a:ext>
                </a:extLst>
              </a:tr>
              <a:tr h="499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2020 Bachelors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2021 Bachelors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2022 Bachelors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Bachelors Change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2020 Masters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2021 Masters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2022 Masters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Masters Change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307884"/>
                  </a:ext>
                </a:extLst>
              </a:tr>
              <a:tr h="16664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Purdue University Global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20.3%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23.8%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21.6%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29.2%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30.2%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30.7%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584992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University-Purdue University-Indianapolis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11.0%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11.9%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13.4%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10.7%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11.0%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844280"/>
                  </a:ext>
                </a:extLst>
              </a:tr>
              <a:tr h="16664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Purdue University Northwest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8.5%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7.3%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8.0%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-0.5%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1.7%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3.5%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284094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Wesleyan University-National &amp; Global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5.9%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6.6%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6.0%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16.4%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13.7%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12.2%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453142"/>
                  </a:ext>
                </a:extLst>
              </a:tr>
              <a:tr h="16664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Purdue University-Main Campus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6.2%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5.8%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5.9%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3.6%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173029"/>
                  </a:ext>
                </a:extLst>
              </a:tr>
              <a:tr h="16664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Southern Indiana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4.8%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5.2%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4.8%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5.7%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6.5%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536884"/>
                  </a:ext>
                </a:extLst>
              </a:tr>
              <a:tr h="16664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Marian University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0.2%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58899"/>
                  </a:ext>
                </a:extLst>
              </a:tr>
              <a:tr h="16664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State University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3.8%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3.7%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3.8%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5.8%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4.9%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-1.3%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270756"/>
                  </a:ext>
                </a:extLst>
              </a:tr>
              <a:tr h="16664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Ball State University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3.2%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3.5%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-1.7%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186927"/>
                  </a:ext>
                </a:extLst>
              </a:tr>
              <a:tr h="16664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University-Bloomington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3.7%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2.9%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-0.8%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3.6%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746018"/>
                  </a:ext>
                </a:extLst>
              </a:tr>
              <a:tr h="16664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University-South Bend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2.7%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0.5%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2359241"/>
                  </a:ext>
                </a:extLst>
              </a:tr>
              <a:tr h="16664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Valparaiso University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2.5%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0.8%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986131"/>
                  </a:ext>
                </a:extLst>
              </a:tr>
              <a:tr h="16664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University-Kokomo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2.7%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2.2%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0.6%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959056"/>
                  </a:ext>
                </a:extLst>
              </a:tr>
              <a:tr h="16664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Indianapolis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-0.2%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459731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Wesleyan University-Marion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2.2%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1.8%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683556"/>
                  </a:ext>
                </a:extLst>
              </a:tr>
              <a:tr h="33329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Saint Francis-Fort Wayne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1.9%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2.6%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2.9%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-0.2%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242660"/>
                  </a:ext>
                </a:extLst>
              </a:tr>
              <a:tr h="16664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University-Northwest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1.8%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-0.2%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0.3%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112677"/>
                  </a:ext>
                </a:extLst>
              </a:tr>
              <a:tr h="16664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Butler University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137656"/>
                  </a:ext>
                </a:extLst>
              </a:tr>
              <a:tr h="16664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University-East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0.9%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0.9%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1.0%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0.5%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0.5%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0.3%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-0.2%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7279" marR="7279" marT="72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91956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B4ED3F7-E832-EBD4-045D-8F02D981CE72}"/>
              </a:ext>
            </a:extLst>
          </p:cNvPr>
          <p:cNvSpPr txBox="1"/>
          <p:nvPr/>
        </p:nvSpPr>
        <p:spPr>
          <a:xfrm>
            <a:off x="2570966" y="783679"/>
            <a:ext cx="6316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Top Program Completion Market Share Percentages 2020-2022</a:t>
            </a:r>
          </a:p>
        </p:txBody>
      </p:sp>
    </p:spTree>
    <p:extLst>
      <p:ext uri="{BB962C8B-B14F-4D97-AF65-F5344CB8AC3E}">
        <p14:creationId xmlns:p14="http://schemas.microsoft.com/office/powerpoint/2010/main" val="3308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-113488" y="1136209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991929" y="1001490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FFA1F-2886-60F1-EA8E-64691E1F451E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EFB939-7158-6F6E-881B-510C500D4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608144"/>
              </p:ext>
            </p:extLst>
          </p:nvPr>
        </p:nvGraphicFramePr>
        <p:xfrm>
          <a:off x="1252025" y="1459610"/>
          <a:ext cx="9713959" cy="4717350"/>
        </p:xfrm>
        <a:graphic>
          <a:graphicData uri="http://schemas.openxmlformats.org/drawingml/2006/table">
            <a:tbl>
              <a:tblPr/>
              <a:tblGrid>
                <a:gridCol w="561095">
                  <a:extLst>
                    <a:ext uri="{9D8B030D-6E8A-4147-A177-3AD203B41FA5}">
                      <a16:colId xmlns:a16="http://schemas.microsoft.com/office/drawing/2014/main" val="1815201102"/>
                    </a:ext>
                  </a:extLst>
                </a:gridCol>
                <a:gridCol w="2384654">
                  <a:extLst>
                    <a:ext uri="{9D8B030D-6E8A-4147-A177-3AD203B41FA5}">
                      <a16:colId xmlns:a16="http://schemas.microsoft.com/office/drawing/2014/main" val="3188295286"/>
                    </a:ext>
                  </a:extLst>
                </a:gridCol>
                <a:gridCol w="724748">
                  <a:extLst>
                    <a:ext uri="{9D8B030D-6E8A-4147-A177-3AD203B41FA5}">
                      <a16:colId xmlns:a16="http://schemas.microsoft.com/office/drawing/2014/main" val="3516653820"/>
                    </a:ext>
                  </a:extLst>
                </a:gridCol>
                <a:gridCol w="724748">
                  <a:extLst>
                    <a:ext uri="{9D8B030D-6E8A-4147-A177-3AD203B41FA5}">
                      <a16:colId xmlns:a16="http://schemas.microsoft.com/office/drawing/2014/main" val="1718295131"/>
                    </a:ext>
                  </a:extLst>
                </a:gridCol>
                <a:gridCol w="724748">
                  <a:extLst>
                    <a:ext uri="{9D8B030D-6E8A-4147-A177-3AD203B41FA5}">
                      <a16:colId xmlns:a16="http://schemas.microsoft.com/office/drawing/2014/main" val="3522288147"/>
                    </a:ext>
                  </a:extLst>
                </a:gridCol>
                <a:gridCol w="724748">
                  <a:extLst>
                    <a:ext uri="{9D8B030D-6E8A-4147-A177-3AD203B41FA5}">
                      <a16:colId xmlns:a16="http://schemas.microsoft.com/office/drawing/2014/main" val="625181775"/>
                    </a:ext>
                  </a:extLst>
                </a:gridCol>
                <a:gridCol w="561095">
                  <a:extLst>
                    <a:ext uri="{9D8B030D-6E8A-4147-A177-3AD203B41FA5}">
                      <a16:colId xmlns:a16="http://schemas.microsoft.com/office/drawing/2014/main" val="933769405"/>
                    </a:ext>
                  </a:extLst>
                </a:gridCol>
                <a:gridCol w="561095">
                  <a:extLst>
                    <a:ext uri="{9D8B030D-6E8A-4147-A177-3AD203B41FA5}">
                      <a16:colId xmlns:a16="http://schemas.microsoft.com/office/drawing/2014/main" val="418079079"/>
                    </a:ext>
                  </a:extLst>
                </a:gridCol>
                <a:gridCol w="561095">
                  <a:extLst>
                    <a:ext uri="{9D8B030D-6E8A-4147-A177-3AD203B41FA5}">
                      <a16:colId xmlns:a16="http://schemas.microsoft.com/office/drawing/2014/main" val="223502812"/>
                    </a:ext>
                  </a:extLst>
                </a:gridCol>
                <a:gridCol w="561095">
                  <a:extLst>
                    <a:ext uri="{9D8B030D-6E8A-4147-A177-3AD203B41FA5}">
                      <a16:colId xmlns:a16="http://schemas.microsoft.com/office/drawing/2014/main" val="2598906910"/>
                    </a:ext>
                  </a:extLst>
                </a:gridCol>
                <a:gridCol w="561095">
                  <a:extLst>
                    <a:ext uri="{9D8B030D-6E8A-4147-A177-3AD203B41FA5}">
                      <a16:colId xmlns:a16="http://schemas.microsoft.com/office/drawing/2014/main" val="230413655"/>
                    </a:ext>
                  </a:extLst>
                </a:gridCol>
                <a:gridCol w="1063743">
                  <a:extLst>
                    <a:ext uri="{9D8B030D-6E8A-4147-A177-3AD203B41FA5}">
                      <a16:colId xmlns:a16="http://schemas.microsoft.com/office/drawing/2014/main" val="3579356329"/>
                    </a:ext>
                  </a:extLst>
                </a:gridCol>
              </a:tblGrid>
              <a:tr h="33355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Health Professions Raw Data/numbers</a:t>
                      </a: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826491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791" marR="8791" marT="87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09118"/>
                  </a:ext>
                </a:extLst>
              </a:tr>
              <a:tr h="571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2020 Bachelors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2021 Bachelors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2022 Bachelors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Bachelors Change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2020 Masters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2021 Masters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2022 Masters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Masters Change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357833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State University-Main Campus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1042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959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973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-69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146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133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151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68208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Cincinnati-Main Campus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382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396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450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93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82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101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060715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Miami University-Oxford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268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278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271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213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157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150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-63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90535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University-Main Campus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288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310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239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-49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3516690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Toledo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124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125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212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58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79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94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906664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Kent State University at Kent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223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224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206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-17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25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128178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Case Western Reserve University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127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160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190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209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232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250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015678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Bowling Green State University-Main Campus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138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131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129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-9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661260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Akron Main Campus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110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102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112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597327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Cleveland State University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86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95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107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325737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Dayton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106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121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93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-13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890759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Youngstown State University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97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103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531131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The College of Wooster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91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75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85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840885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Wright State University-Main Campus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102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122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82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-20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78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71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59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-19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1927469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John Carroll University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73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70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76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097446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Oberlin College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67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74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68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248971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Ashland University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49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49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64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80927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Wesleyan University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053565"/>
                  </a:ext>
                </a:extLst>
              </a:tr>
              <a:tr h="1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Denison University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74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-20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791" marR="8791" marT="8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433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DFBC32-50CC-5B16-4628-2CBC0EDE55F2}"/>
              </a:ext>
            </a:extLst>
          </p:cNvPr>
          <p:cNvSpPr txBox="1"/>
          <p:nvPr/>
        </p:nvSpPr>
        <p:spPr>
          <a:xfrm>
            <a:off x="3331610" y="1006771"/>
            <a:ext cx="427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Top Program Completion Counts 2020-2022</a:t>
            </a:r>
          </a:p>
        </p:txBody>
      </p:sp>
    </p:spTree>
    <p:extLst>
      <p:ext uri="{BB962C8B-B14F-4D97-AF65-F5344CB8AC3E}">
        <p14:creationId xmlns:p14="http://schemas.microsoft.com/office/powerpoint/2010/main" val="30642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-113488" y="1136209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991929" y="1001490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FFA1F-2886-60F1-EA8E-64691E1F451E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FAFD7-4438-7208-5670-E6433BD2A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97459"/>
              </p:ext>
            </p:extLst>
          </p:nvPr>
        </p:nvGraphicFramePr>
        <p:xfrm>
          <a:off x="891717" y="1546662"/>
          <a:ext cx="10462080" cy="4565473"/>
        </p:xfrm>
        <a:graphic>
          <a:graphicData uri="http://schemas.openxmlformats.org/drawingml/2006/table">
            <a:tbl>
              <a:tblPr/>
              <a:tblGrid>
                <a:gridCol w="590800">
                  <a:extLst>
                    <a:ext uri="{9D8B030D-6E8A-4147-A177-3AD203B41FA5}">
                      <a16:colId xmlns:a16="http://schemas.microsoft.com/office/drawing/2014/main" val="1584855675"/>
                    </a:ext>
                  </a:extLst>
                </a:gridCol>
                <a:gridCol w="2806300">
                  <a:extLst>
                    <a:ext uri="{9D8B030D-6E8A-4147-A177-3AD203B41FA5}">
                      <a16:colId xmlns:a16="http://schemas.microsoft.com/office/drawing/2014/main" val="107181559"/>
                    </a:ext>
                  </a:extLst>
                </a:gridCol>
                <a:gridCol w="763116">
                  <a:extLst>
                    <a:ext uri="{9D8B030D-6E8A-4147-A177-3AD203B41FA5}">
                      <a16:colId xmlns:a16="http://schemas.microsoft.com/office/drawing/2014/main" val="3442126770"/>
                    </a:ext>
                  </a:extLst>
                </a:gridCol>
                <a:gridCol w="763116">
                  <a:extLst>
                    <a:ext uri="{9D8B030D-6E8A-4147-A177-3AD203B41FA5}">
                      <a16:colId xmlns:a16="http://schemas.microsoft.com/office/drawing/2014/main" val="2053365336"/>
                    </a:ext>
                  </a:extLst>
                </a:gridCol>
                <a:gridCol w="763116">
                  <a:extLst>
                    <a:ext uri="{9D8B030D-6E8A-4147-A177-3AD203B41FA5}">
                      <a16:colId xmlns:a16="http://schemas.microsoft.com/office/drawing/2014/main" val="1807362303"/>
                    </a:ext>
                  </a:extLst>
                </a:gridCol>
                <a:gridCol w="763116">
                  <a:extLst>
                    <a:ext uri="{9D8B030D-6E8A-4147-A177-3AD203B41FA5}">
                      <a16:colId xmlns:a16="http://schemas.microsoft.com/office/drawing/2014/main" val="748844357"/>
                    </a:ext>
                  </a:extLst>
                </a:gridCol>
                <a:gridCol w="590800">
                  <a:extLst>
                    <a:ext uri="{9D8B030D-6E8A-4147-A177-3AD203B41FA5}">
                      <a16:colId xmlns:a16="http://schemas.microsoft.com/office/drawing/2014/main" val="167154748"/>
                    </a:ext>
                  </a:extLst>
                </a:gridCol>
                <a:gridCol w="590800">
                  <a:extLst>
                    <a:ext uri="{9D8B030D-6E8A-4147-A177-3AD203B41FA5}">
                      <a16:colId xmlns:a16="http://schemas.microsoft.com/office/drawing/2014/main" val="2127794083"/>
                    </a:ext>
                  </a:extLst>
                </a:gridCol>
                <a:gridCol w="590800">
                  <a:extLst>
                    <a:ext uri="{9D8B030D-6E8A-4147-A177-3AD203B41FA5}">
                      <a16:colId xmlns:a16="http://schemas.microsoft.com/office/drawing/2014/main" val="2438921778"/>
                    </a:ext>
                  </a:extLst>
                </a:gridCol>
                <a:gridCol w="590800">
                  <a:extLst>
                    <a:ext uri="{9D8B030D-6E8A-4147-A177-3AD203B41FA5}">
                      <a16:colId xmlns:a16="http://schemas.microsoft.com/office/drawing/2014/main" val="3735779942"/>
                    </a:ext>
                  </a:extLst>
                </a:gridCol>
                <a:gridCol w="590800">
                  <a:extLst>
                    <a:ext uri="{9D8B030D-6E8A-4147-A177-3AD203B41FA5}">
                      <a16:colId xmlns:a16="http://schemas.microsoft.com/office/drawing/2014/main" val="3610958222"/>
                    </a:ext>
                  </a:extLst>
                </a:gridCol>
                <a:gridCol w="1058516">
                  <a:extLst>
                    <a:ext uri="{9D8B030D-6E8A-4147-A177-3AD203B41FA5}">
                      <a16:colId xmlns:a16="http://schemas.microsoft.com/office/drawing/2014/main" val="3438593203"/>
                    </a:ext>
                  </a:extLst>
                </a:gridCol>
              </a:tblGrid>
              <a:tr h="35119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Health Professions Market Share</a:t>
                      </a: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244790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88576"/>
                  </a:ext>
                </a:extLst>
              </a:tr>
              <a:tr h="602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2020 Bachelors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2021 Bachelors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2022 Bachelors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Bachelors Change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2020 Masters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2021 Masters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2022 Masters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Masters Change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66076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State University-Main Campus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24.7%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22.4%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22.7%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-2.1%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16.6%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15.1%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16.3%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28982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Cincinnati-Main Campus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9.1%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10.5%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10.5%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10.9%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266245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Miami University-Oxford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6.4%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6.5%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24.1%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17.9%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16.2%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-8.0%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321390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Ohio University-Main Campus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6.8%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5.6%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1.9%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1.5%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109769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Toledo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2.9%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2.9%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4.9%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6.6%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10.1%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3.6%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802196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Kent State University at Kent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5.2%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4.8%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-0.5%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2.6%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306642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Case Western Reserve University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3.7%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4.4%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23.7%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26.4%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27.0%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525399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Bowling Green State University-Main Campus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3.1%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2.2%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558885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Akron Main Campus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2.6%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2.6%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850728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Cleveland State University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2.2%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2.5%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0.8%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36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Dayton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2.5%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2.2%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0.5%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58872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Youngstown State University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-0.2%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0.6%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57891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The College of Wooster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2.2%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1.8%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-0.2%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999134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Wright State University-Main Campus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2.9%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1.9%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-0.5%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8.8%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8.1%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6.4%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-2.5%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349358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John Carroll University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1.7%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1.8%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0.5%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064690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Oberlin College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1.7%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263025"/>
                  </a:ext>
                </a:extLst>
              </a:tr>
              <a:tr h="20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OH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Ashland University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1.1%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1.5%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1.4%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Biology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278" marR="9278" marT="92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5175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A5AC1C3-B15D-F477-B4D8-0563B0D0C8B1}"/>
              </a:ext>
            </a:extLst>
          </p:cNvPr>
          <p:cNvSpPr txBox="1"/>
          <p:nvPr/>
        </p:nvSpPr>
        <p:spPr>
          <a:xfrm>
            <a:off x="2475176" y="1093823"/>
            <a:ext cx="6316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Top Program Completion Market Share Percentages 2020-2022</a:t>
            </a:r>
          </a:p>
        </p:txBody>
      </p:sp>
    </p:spTree>
    <p:extLst>
      <p:ext uri="{BB962C8B-B14F-4D97-AF65-F5344CB8AC3E}">
        <p14:creationId xmlns:p14="http://schemas.microsoft.com/office/powerpoint/2010/main" val="243838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-113488" y="1136209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991929" y="1001490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FFA1F-2886-60F1-EA8E-64691E1F451E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37CE4F-1939-841B-C980-B54D504A5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775138"/>
              </p:ext>
            </p:extLst>
          </p:nvPr>
        </p:nvGraphicFramePr>
        <p:xfrm>
          <a:off x="1392382" y="1376103"/>
          <a:ext cx="9496011" cy="4968428"/>
        </p:xfrm>
        <a:graphic>
          <a:graphicData uri="http://schemas.openxmlformats.org/drawingml/2006/table">
            <a:tbl>
              <a:tblPr/>
              <a:tblGrid>
                <a:gridCol w="576790">
                  <a:extLst>
                    <a:ext uri="{9D8B030D-6E8A-4147-A177-3AD203B41FA5}">
                      <a16:colId xmlns:a16="http://schemas.microsoft.com/office/drawing/2014/main" val="3368263664"/>
                    </a:ext>
                  </a:extLst>
                </a:gridCol>
                <a:gridCol w="2223047">
                  <a:extLst>
                    <a:ext uri="{9D8B030D-6E8A-4147-A177-3AD203B41FA5}">
                      <a16:colId xmlns:a16="http://schemas.microsoft.com/office/drawing/2014/main" val="3513814319"/>
                    </a:ext>
                  </a:extLst>
                </a:gridCol>
                <a:gridCol w="696955">
                  <a:extLst>
                    <a:ext uri="{9D8B030D-6E8A-4147-A177-3AD203B41FA5}">
                      <a16:colId xmlns:a16="http://schemas.microsoft.com/office/drawing/2014/main" val="2347233322"/>
                    </a:ext>
                  </a:extLst>
                </a:gridCol>
                <a:gridCol w="696955">
                  <a:extLst>
                    <a:ext uri="{9D8B030D-6E8A-4147-A177-3AD203B41FA5}">
                      <a16:colId xmlns:a16="http://schemas.microsoft.com/office/drawing/2014/main" val="3570469642"/>
                    </a:ext>
                  </a:extLst>
                </a:gridCol>
                <a:gridCol w="696955">
                  <a:extLst>
                    <a:ext uri="{9D8B030D-6E8A-4147-A177-3AD203B41FA5}">
                      <a16:colId xmlns:a16="http://schemas.microsoft.com/office/drawing/2014/main" val="1376304168"/>
                    </a:ext>
                  </a:extLst>
                </a:gridCol>
                <a:gridCol w="696955">
                  <a:extLst>
                    <a:ext uri="{9D8B030D-6E8A-4147-A177-3AD203B41FA5}">
                      <a16:colId xmlns:a16="http://schemas.microsoft.com/office/drawing/2014/main" val="3259418675"/>
                    </a:ext>
                  </a:extLst>
                </a:gridCol>
                <a:gridCol w="576790">
                  <a:extLst>
                    <a:ext uri="{9D8B030D-6E8A-4147-A177-3AD203B41FA5}">
                      <a16:colId xmlns:a16="http://schemas.microsoft.com/office/drawing/2014/main" val="3835078140"/>
                    </a:ext>
                  </a:extLst>
                </a:gridCol>
                <a:gridCol w="576790">
                  <a:extLst>
                    <a:ext uri="{9D8B030D-6E8A-4147-A177-3AD203B41FA5}">
                      <a16:colId xmlns:a16="http://schemas.microsoft.com/office/drawing/2014/main" val="594218650"/>
                    </a:ext>
                  </a:extLst>
                </a:gridCol>
                <a:gridCol w="576790">
                  <a:extLst>
                    <a:ext uri="{9D8B030D-6E8A-4147-A177-3AD203B41FA5}">
                      <a16:colId xmlns:a16="http://schemas.microsoft.com/office/drawing/2014/main" val="3913114604"/>
                    </a:ext>
                  </a:extLst>
                </a:gridCol>
                <a:gridCol w="576790">
                  <a:extLst>
                    <a:ext uri="{9D8B030D-6E8A-4147-A177-3AD203B41FA5}">
                      <a16:colId xmlns:a16="http://schemas.microsoft.com/office/drawing/2014/main" val="1191362465"/>
                    </a:ext>
                  </a:extLst>
                </a:gridCol>
                <a:gridCol w="781071">
                  <a:extLst>
                    <a:ext uri="{9D8B030D-6E8A-4147-A177-3AD203B41FA5}">
                      <a16:colId xmlns:a16="http://schemas.microsoft.com/office/drawing/2014/main" val="4259685600"/>
                    </a:ext>
                  </a:extLst>
                </a:gridCol>
                <a:gridCol w="820123">
                  <a:extLst>
                    <a:ext uri="{9D8B030D-6E8A-4147-A177-3AD203B41FA5}">
                      <a16:colId xmlns:a16="http://schemas.microsoft.com/office/drawing/2014/main" val="3329551381"/>
                    </a:ext>
                  </a:extLst>
                </a:gridCol>
              </a:tblGrid>
              <a:tr h="84107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Michigan Health Professions Raw Data/numbers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880205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51" marR="8251" marT="82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021223"/>
                  </a:ext>
                </a:extLst>
              </a:tr>
              <a:tr h="5628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2020 Bachelors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2021 Bachelors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2022 Bachelors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Bachelors Change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2020 Masters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2021 Masters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2022 Masters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Masters Change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610832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Oakland University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852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858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880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152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90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126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-26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247745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Valley State University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653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655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655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230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256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275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74120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Wayne State University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494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649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605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111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278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272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273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6458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Eastern Michigan University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606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709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557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-49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167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165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166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121499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Michigan-Ann Arbor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290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316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363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383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427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430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117898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Michigan-Flint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362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417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347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-15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93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95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62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-31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202056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Western Michigan University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398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432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347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-51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225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348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302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258550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Michigan State University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361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336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319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-42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335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267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245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-90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53329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Baker College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336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331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310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-26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84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53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118720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Saginaw Valley State University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346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300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289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-57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103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125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136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481554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Davenport University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286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274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274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-12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124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105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83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-41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249775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Madonna University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191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297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271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75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856516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Detroit Mercy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274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297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260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-14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130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151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156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306639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Ferris State University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327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312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244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-83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46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651232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Northern Michigan University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165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184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217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617876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Central Michigan University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251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233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174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-77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191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224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221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039095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Siena Heights University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183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193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164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-19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468265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Calvin University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119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127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105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-14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251" marR="8251" marT="82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5525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E44A4B-B10B-AB09-F0D4-B720A3D4798B}"/>
              </a:ext>
            </a:extLst>
          </p:cNvPr>
          <p:cNvSpPr txBox="1"/>
          <p:nvPr/>
        </p:nvSpPr>
        <p:spPr>
          <a:xfrm>
            <a:off x="3331610" y="1006771"/>
            <a:ext cx="427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Top Program Completion Counts 2020-2022</a:t>
            </a:r>
          </a:p>
        </p:txBody>
      </p:sp>
    </p:spTree>
    <p:extLst>
      <p:ext uri="{BB962C8B-B14F-4D97-AF65-F5344CB8AC3E}">
        <p14:creationId xmlns:p14="http://schemas.microsoft.com/office/powerpoint/2010/main" val="14509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-113488" y="1136209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991929" y="1001490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FFA1F-2886-60F1-EA8E-64691E1F451E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7AF529-D0C9-58DF-7E31-E5B904936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31966"/>
              </p:ext>
            </p:extLst>
          </p:nvPr>
        </p:nvGraphicFramePr>
        <p:xfrm>
          <a:off x="1223889" y="1446993"/>
          <a:ext cx="9775203" cy="4739264"/>
        </p:xfrm>
        <a:graphic>
          <a:graphicData uri="http://schemas.openxmlformats.org/drawingml/2006/table">
            <a:tbl>
              <a:tblPr/>
              <a:tblGrid>
                <a:gridCol w="593937">
                  <a:extLst>
                    <a:ext uri="{9D8B030D-6E8A-4147-A177-3AD203B41FA5}">
                      <a16:colId xmlns:a16="http://schemas.microsoft.com/office/drawing/2014/main" val="1053773433"/>
                    </a:ext>
                  </a:extLst>
                </a:gridCol>
                <a:gridCol w="2041655">
                  <a:extLst>
                    <a:ext uri="{9D8B030D-6E8A-4147-A177-3AD203B41FA5}">
                      <a16:colId xmlns:a16="http://schemas.microsoft.com/office/drawing/2014/main" val="2525119675"/>
                    </a:ext>
                  </a:extLst>
                </a:gridCol>
                <a:gridCol w="742420">
                  <a:extLst>
                    <a:ext uri="{9D8B030D-6E8A-4147-A177-3AD203B41FA5}">
                      <a16:colId xmlns:a16="http://schemas.microsoft.com/office/drawing/2014/main" val="2356348839"/>
                    </a:ext>
                  </a:extLst>
                </a:gridCol>
                <a:gridCol w="742420">
                  <a:extLst>
                    <a:ext uri="{9D8B030D-6E8A-4147-A177-3AD203B41FA5}">
                      <a16:colId xmlns:a16="http://schemas.microsoft.com/office/drawing/2014/main" val="4195882614"/>
                    </a:ext>
                  </a:extLst>
                </a:gridCol>
                <a:gridCol w="742420">
                  <a:extLst>
                    <a:ext uri="{9D8B030D-6E8A-4147-A177-3AD203B41FA5}">
                      <a16:colId xmlns:a16="http://schemas.microsoft.com/office/drawing/2014/main" val="1462744288"/>
                    </a:ext>
                  </a:extLst>
                </a:gridCol>
                <a:gridCol w="742420">
                  <a:extLst>
                    <a:ext uri="{9D8B030D-6E8A-4147-A177-3AD203B41FA5}">
                      <a16:colId xmlns:a16="http://schemas.microsoft.com/office/drawing/2014/main" val="1699917088"/>
                    </a:ext>
                  </a:extLst>
                </a:gridCol>
                <a:gridCol w="593937">
                  <a:extLst>
                    <a:ext uri="{9D8B030D-6E8A-4147-A177-3AD203B41FA5}">
                      <a16:colId xmlns:a16="http://schemas.microsoft.com/office/drawing/2014/main" val="4220929623"/>
                    </a:ext>
                  </a:extLst>
                </a:gridCol>
                <a:gridCol w="593937">
                  <a:extLst>
                    <a:ext uri="{9D8B030D-6E8A-4147-A177-3AD203B41FA5}">
                      <a16:colId xmlns:a16="http://schemas.microsoft.com/office/drawing/2014/main" val="2509059834"/>
                    </a:ext>
                  </a:extLst>
                </a:gridCol>
                <a:gridCol w="593937">
                  <a:extLst>
                    <a:ext uri="{9D8B030D-6E8A-4147-A177-3AD203B41FA5}">
                      <a16:colId xmlns:a16="http://schemas.microsoft.com/office/drawing/2014/main" val="3641888452"/>
                    </a:ext>
                  </a:extLst>
                </a:gridCol>
                <a:gridCol w="593937">
                  <a:extLst>
                    <a:ext uri="{9D8B030D-6E8A-4147-A177-3AD203B41FA5}">
                      <a16:colId xmlns:a16="http://schemas.microsoft.com/office/drawing/2014/main" val="2092534678"/>
                    </a:ext>
                  </a:extLst>
                </a:gridCol>
                <a:gridCol w="866157">
                  <a:extLst>
                    <a:ext uri="{9D8B030D-6E8A-4147-A177-3AD203B41FA5}">
                      <a16:colId xmlns:a16="http://schemas.microsoft.com/office/drawing/2014/main" val="357639407"/>
                    </a:ext>
                  </a:extLst>
                </a:gridCol>
                <a:gridCol w="928026">
                  <a:extLst>
                    <a:ext uri="{9D8B030D-6E8A-4147-A177-3AD203B41FA5}">
                      <a16:colId xmlns:a16="http://schemas.microsoft.com/office/drawing/2014/main" val="1200511695"/>
                    </a:ext>
                  </a:extLst>
                </a:gridCol>
              </a:tblGrid>
              <a:tr h="90261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Michigan Health Professions Market Shares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410067"/>
                  </a:ext>
                </a:extLst>
              </a:tr>
              <a:tr h="20192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183185"/>
                  </a:ext>
                </a:extLst>
              </a:tr>
              <a:tr h="605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2020 Bachelors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2021 Bachelors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2022 Bachelors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Bachelors Change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2020 Masters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2021 Masters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2022 Masters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Masters Change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379066"/>
                  </a:ext>
                </a:extLst>
              </a:tr>
              <a:tr h="201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Oakland University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12.1%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11.5%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12.7%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5.3%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3.9%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-1.3%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661509"/>
                  </a:ext>
                </a:extLst>
              </a:tr>
              <a:tr h="201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 Valley State University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9.3%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8.8%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9.5%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7.9%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7.9%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8.6%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676678"/>
                  </a:ext>
                </a:extLst>
              </a:tr>
              <a:tr h="201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Wayne State University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7.0%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8.7%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8.8%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9.6%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8.4%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8.5%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-1.1%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133374"/>
                  </a:ext>
                </a:extLst>
              </a:tr>
              <a:tr h="201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Eastern Michigan University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8.6%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9.5%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8.1%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-0.5%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5.8%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5.1%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5.2%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-0.6%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404186"/>
                  </a:ext>
                </a:extLst>
              </a:tr>
              <a:tr h="201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Michigan-Ann Arbor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4.1%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4.2%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5.3%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13.2%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13.2%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13.5%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786178"/>
                  </a:ext>
                </a:extLst>
              </a:tr>
              <a:tr h="201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Western Michigan University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5.7%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5.8%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5.0%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-0.6%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7.8%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10.7%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9.4%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63969"/>
                  </a:ext>
                </a:extLst>
              </a:tr>
              <a:tr h="201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Michigan-Flint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5.1%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5.6%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5.0%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3.2%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2.9%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1.9%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-1.3%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840129"/>
                  </a:ext>
                </a:extLst>
              </a:tr>
              <a:tr h="201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Michigan State University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5.1%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4.6%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-0.5%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11.6%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8.2%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7.7%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-3.9%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127441"/>
                  </a:ext>
                </a:extLst>
              </a:tr>
              <a:tr h="201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Baker College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4.8%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4.4%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0.8%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2.6%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1.7%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685881"/>
                  </a:ext>
                </a:extLst>
              </a:tr>
              <a:tr h="201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Saginaw Valley State University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4.9%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4.0%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4.2%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-0.7%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3.6%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3.9%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4.3%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57070"/>
                  </a:ext>
                </a:extLst>
              </a:tr>
              <a:tr h="201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Davenport University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4.1%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3.7%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4.0%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4.3%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3.2%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2.6%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-1.7%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155961"/>
                  </a:ext>
                </a:extLst>
              </a:tr>
              <a:tr h="201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Madonna University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2.7%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4.0%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3.9%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1.5%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2.5%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458516"/>
                  </a:ext>
                </a:extLst>
              </a:tr>
              <a:tr h="201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Detroit Mercy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3.9%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4.0%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3.8%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4.5%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4.7%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4.9%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120362"/>
                  </a:ext>
                </a:extLst>
              </a:tr>
              <a:tr h="201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Ferris State University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4.6%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4.2%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3.5%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-1.1%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1.9%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662373"/>
                  </a:ext>
                </a:extLst>
              </a:tr>
              <a:tr h="2019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Northern Michigan University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2.3%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2.5%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3.1%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0.2%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0.2%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0.2%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Health Prof.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12726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EE267B-43D4-9768-753D-2A0436D9809A}"/>
              </a:ext>
            </a:extLst>
          </p:cNvPr>
          <p:cNvSpPr txBox="1"/>
          <p:nvPr/>
        </p:nvSpPr>
        <p:spPr>
          <a:xfrm>
            <a:off x="2570966" y="994154"/>
            <a:ext cx="6316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Top Program Completion Market Share Percentages 2020-2022</a:t>
            </a:r>
          </a:p>
        </p:txBody>
      </p:sp>
    </p:spTree>
    <p:extLst>
      <p:ext uri="{BB962C8B-B14F-4D97-AF65-F5344CB8AC3E}">
        <p14:creationId xmlns:p14="http://schemas.microsoft.com/office/powerpoint/2010/main" val="335641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-113488" y="1136209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991929" y="1001490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FFA1F-2886-60F1-EA8E-64691E1F451E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5FA802-3F8A-850E-34BB-11F680241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799702"/>
              </p:ext>
            </p:extLst>
          </p:nvPr>
        </p:nvGraphicFramePr>
        <p:xfrm>
          <a:off x="1125415" y="1459610"/>
          <a:ext cx="9966829" cy="4717356"/>
        </p:xfrm>
        <a:graphic>
          <a:graphicData uri="http://schemas.openxmlformats.org/drawingml/2006/table">
            <a:tbl>
              <a:tblPr/>
              <a:tblGrid>
                <a:gridCol w="564826">
                  <a:extLst>
                    <a:ext uri="{9D8B030D-6E8A-4147-A177-3AD203B41FA5}">
                      <a16:colId xmlns:a16="http://schemas.microsoft.com/office/drawing/2014/main" val="461357315"/>
                    </a:ext>
                  </a:extLst>
                </a:gridCol>
                <a:gridCol w="2400511">
                  <a:extLst>
                    <a:ext uri="{9D8B030D-6E8A-4147-A177-3AD203B41FA5}">
                      <a16:colId xmlns:a16="http://schemas.microsoft.com/office/drawing/2014/main" val="4291826300"/>
                    </a:ext>
                  </a:extLst>
                </a:gridCol>
                <a:gridCol w="661906">
                  <a:extLst>
                    <a:ext uri="{9D8B030D-6E8A-4147-A177-3AD203B41FA5}">
                      <a16:colId xmlns:a16="http://schemas.microsoft.com/office/drawing/2014/main" val="3159478427"/>
                    </a:ext>
                  </a:extLst>
                </a:gridCol>
                <a:gridCol w="661906">
                  <a:extLst>
                    <a:ext uri="{9D8B030D-6E8A-4147-A177-3AD203B41FA5}">
                      <a16:colId xmlns:a16="http://schemas.microsoft.com/office/drawing/2014/main" val="3171654765"/>
                    </a:ext>
                  </a:extLst>
                </a:gridCol>
                <a:gridCol w="661906">
                  <a:extLst>
                    <a:ext uri="{9D8B030D-6E8A-4147-A177-3AD203B41FA5}">
                      <a16:colId xmlns:a16="http://schemas.microsoft.com/office/drawing/2014/main" val="2469578067"/>
                    </a:ext>
                  </a:extLst>
                </a:gridCol>
                <a:gridCol w="661906">
                  <a:extLst>
                    <a:ext uri="{9D8B030D-6E8A-4147-A177-3AD203B41FA5}">
                      <a16:colId xmlns:a16="http://schemas.microsoft.com/office/drawing/2014/main" val="2963266182"/>
                    </a:ext>
                  </a:extLst>
                </a:gridCol>
                <a:gridCol w="564826">
                  <a:extLst>
                    <a:ext uri="{9D8B030D-6E8A-4147-A177-3AD203B41FA5}">
                      <a16:colId xmlns:a16="http://schemas.microsoft.com/office/drawing/2014/main" val="821628793"/>
                    </a:ext>
                  </a:extLst>
                </a:gridCol>
                <a:gridCol w="564826">
                  <a:extLst>
                    <a:ext uri="{9D8B030D-6E8A-4147-A177-3AD203B41FA5}">
                      <a16:colId xmlns:a16="http://schemas.microsoft.com/office/drawing/2014/main" val="1999736871"/>
                    </a:ext>
                  </a:extLst>
                </a:gridCol>
                <a:gridCol w="564826">
                  <a:extLst>
                    <a:ext uri="{9D8B030D-6E8A-4147-A177-3AD203B41FA5}">
                      <a16:colId xmlns:a16="http://schemas.microsoft.com/office/drawing/2014/main" val="1138691025"/>
                    </a:ext>
                  </a:extLst>
                </a:gridCol>
                <a:gridCol w="564826">
                  <a:extLst>
                    <a:ext uri="{9D8B030D-6E8A-4147-A177-3AD203B41FA5}">
                      <a16:colId xmlns:a16="http://schemas.microsoft.com/office/drawing/2014/main" val="312413588"/>
                    </a:ext>
                  </a:extLst>
                </a:gridCol>
                <a:gridCol w="1176722">
                  <a:extLst>
                    <a:ext uri="{9D8B030D-6E8A-4147-A177-3AD203B41FA5}">
                      <a16:colId xmlns:a16="http://schemas.microsoft.com/office/drawing/2014/main" val="3985844119"/>
                    </a:ext>
                  </a:extLst>
                </a:gridCol>
                <a:gridCol w="917842">
                  <a:extLst>
                    <a:ext uri="{9D8B030D-6E8A-4147-A177-3AD203B41FA5}">
                      <a16:colId xmlns:a16="http://schemas.microsoft.com/office/drawing/2014/main" val="3208638138"/>
                    </a:ext>
                  </a:extLst>
                </a:gridCol>
              </a:tblGrid>
              <a:tr h="30732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59" marR="8859" marT="88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Computer and CIS Raw Data/numbers</a:t>
                      </a:r>
                    </a:p>
                  </a:txBody>
                  <a:tcPr marL="8859" marR="8859" marT="88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59" marR="8859" marT="88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59" marR="8859" marT="88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59" marR="8859" marT="88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59" marR="8859" marT="88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59" marR="8859" marT="88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59" marR="8859" marT="88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859" marR="8859" marT="88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47484"/>
                  </a:ext>
                </a:extLst>
              </a:tr>
              <a:tr h="576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2020 Bachelors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2021 Bachelors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2022 Bachelors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Bachelors Change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2020 Masters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2021 Masters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2022 Masters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Masters Change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315282"/>
                  </a:ext>
                </a:extLst>
              </a:tr>
              <a:tr h="4321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Trine University-Regional/Non-Traditional Campuses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783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828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836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126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134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117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-9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139799"/>
                  </a:ext>
                </a:extLst>
              </a:tr>
              <a:tr h="364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Wesleyan University-National &amp; Global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637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613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559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-78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105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133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96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-9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31106"/>
                  </a:ext>
                </a:extLst>
              </a:tr>
              <a:tr h="3841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Anderson University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166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273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328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162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142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204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213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87890"/>
                  </a:ext>
                </a:extLst>
              </a:tr>
              <a:tr h="19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Bethel University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247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249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245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57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81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589194"/>
                  </a:ext>
                </a:extLst>
              </a:tr>
              <a:tr h="19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Butler University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135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121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145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284396"/>
                  </a:ext>
                </a:extLst>
              </a:tr>
              <a:tr h="19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Calumet College of Saint Joseph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72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68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89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91040"/>
                  </a:ext>
                </a:extLst>
              </a:tr>
              <a:tr h="19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DePauw University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82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94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78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414872"/>
                  </a:ext>
                </a:extLst>
              </a:tr>
              <a:tr h="19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Earlham College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76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68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73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42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58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293888"/>
                  </a:ext>
                </a:extLst>
              </a:tr>
              <a:tr h="19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Franklin College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73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67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59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-14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83821"/>
                  </a:ext>
                </a:extLst>
              </a:tr>
              <a:tr h="19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Goshen College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54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51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48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-6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013740"/>
                  </a:ext>
                </a:extLst>
              </a:tr>
              <a:tr h="19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Grace College and Theological Seminary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36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033468"/>
                  </a:ext>
                </a:extLst>
              </a:tr>
              <a:tr h="19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Hanover College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55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59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36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-19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47493"/>
                  </a:ext>
                </a:extLst>
              </a:tr>
              <a:tr h="19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Huntington University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43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36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29644"/>
                  </a:ext>
                </a:extLst>
              </a:tr>
              <a:tr h="19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Institute of Technology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119663"/>
                  </a:ext>
                </a:extLst>
              </a:tr>
              <a:tr h="347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Institute of Technology-College of Professional Studies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27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607553"/>
                  </a:ext>
                </a:extLst>
              </a:tr>
              <a:tr h="192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Wesleyan University-Marion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-10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8859" marR="8859" marT="88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3366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28B1E7-7744-DD4F-CDE7-BF9549B312E0}"/>
              </a:ext>
            </a:extLst>
          </p:cNvPr>
          <p:cNvSpPr txBox="1"/>
          <p:nvPr/>
        </p:nvSpPr>
        <p:spPr>
          <a:xfrm>
            <a:off x="3331610" y="1006771"/>
            <a:ext cx="427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Top Program Completion Counts 2020-2022</a:t>
            </a:r>
          </a:p>
        </p:txBody>
      </p:sp>
    </p:spTree>
    <p:extLst>
      <p:ext uri="{BB962C8B-B14F-4D97-AF65-F5344CB8AC3E}">
        <p14:creationId xmlns:p14="http://schemas.microsoft.com/office/powerpoint/2010/main" val="33570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4494FE-8E2E-93FF-EFE9-AF333170AC57}"/>
              </a:ext>
            </a:extLst>
          </p:cNvPr>
          <p:cNvSpPr/>
          <p:nvPr/>
        </p:nvSpPr>
        <p:spPr>
          <a:xfrm rot="19582359">
            <a:off x="-113488" y="1136209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143981">
            <a:off x="9991929" y="1001490"/>
            <a:ext cx="161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8FFA1F-2886-60F1-EA8E-64691E1F451E}"/>
              </a:ext>
            </a:extLst>
          </p:cNvPr>
          <p:cNvSpPr txBox="1"/>
          <p:nvPr/>
        </p:nvSpPr>
        <p:spPr>
          <a:xfrm>
            <a:off x="2017429" y="330840"/>
            <a:ext cx="6908362" cy="369332"/>
          </a:xfrm>
          <a:prstGeom prst="rect">
            <a:avLst/>
          </a:prstGeom>
          <a:gradFill flip="none" rotWithShape="1">
            <a:gsLst>
              <a:gs pos="12000">
                <a:schemeClr val="accent4">
                  <a:lumMod val="0"/>
                  <a:lumOff val="100000"/>
                </a:schemeClr>
              </a:gs>
              <a:gs pos="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IN, OH, MI, Private College Program Completion Top / bottom Reports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E1F730-D246-0CAE-AFBF-928962760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374625"/>
              </p:ext>
            </p:extLst>
          </p:nvPr>
        </p:nvGraphicFramePr>
        <p:xfrm>
          <a:off x="891718" y="1631853"/>
          <a:ext cx="10462081" cy="4265724"/>
        </p:xfrm>
        <a:graphic>
          <a:graphicData uri="http://schemas.openxmlformats.org/drawingml/2006/table">
            <a:tbl>
              <a:tblPr/>
              <a:tblGrid>
                <a:gridCol w="581395">
                  <a:extLst>
                    <a:ext uri="{9D8B030D-6E8A-4147-A177-3AD203B41FA5}">
                      <a16:colId xmlns:a16="http://schemas.microsoft.com/office/drawing/2014/main" val="963605642"/>
                    </a:ext>
                  </a:extLst>
                </a:gridCol>
                <a:gridCol w="2470928">
                  <a:extLst>
                    <a:ext uri="{9D8B030D-6E8A-4147-A177-3AD203B41FA5}">
                      <a16:colId xmlns:a16="http://schemas.microsoft.com/office/drawing/2014/main" val="3241131589"/>
                    </a:ext>
                  </a:extLst>
                </a:gridCol>
                <a:gridCol w="717660">
                  <a:extLst>
                    <a:ext uri="{9D8B030D-6E8A-4147-A177-3AD203B41FA5}">
                      <a16:colId xmlns:a16="http://schemas.microsoft.com/office/drawing/2014/main" val="108933116"/>
                    </a:ext>
                  </a:extLst>
                </a:gridCol>
                <a:gridCol w="717660">
                  <a:extLst>
                    <a:ext uri="{9D8B030D-6E8A-4147-A177-3AD203B41FA5}">
                      <a16:colId xmlns:a16="http://schemas.microsoft.com/office/drawing/2014/main" val="553647017"/>
                    </a:ext>
                  </a:extLst>
                </a:gridCol>
                <a:gridCol w="717660">
                  <a:extLst>
                    <a:ext uri="{9D8B030D-6E8A-4147-A177-3AD203B41FA5}">
                      <a16:colId xmlns:a16="http://schemas.microsoft.com/office/drawing/2014/main" val="3670829411"/>
                    </a:ext>
                  </a:extLst>
                </a:gridCol>
                <a:gridCol w="702518">
                  <a:extLst>
                    <a:ext uri="{9D8B030D-6E8A-4147-A177-3AD203B41FA5}">
                      <a16:colId xmlns:a16="http://schemas.microsoft.com/office/drawing/2014/main" val="689401778"/>
                    </a:ext>
                  </a:extLst>
                </a:gridCol>
                <a:gridCol w="581395">
                  <a:extLst>
                    <a:ext uri="{9D8B030D-6E8A-4147-A177-3AD203B41FA5}">
                      <a16:colId xmlns:a16="http://schemas.microsoft.com/office/drawing/2014/main" val="3877058002"/>
                    </a:ext>
                  </a:extLst>
                </a:gridCol>
                <a:gridCol w="581395">
                  <a:extLst>
                    <a:ext uri="{9D8B030D-6E8A-4147-A177-3AD203B41FA5}">
                      <a16:colId xmlns:a16="http://schemas.microsoft.com/office/drawing/2014/main" val="817589091"/>
                    </a:ext>
                  </a:extLst>
                </a:gridCol>
                <a:gridCol w="581395">
                  <a:extLst>
                    <a:ext uri="{9D8B030D-6E8A-4147-A177-3AD203B41FA5}">
                      <a16:colId xmlns:a16="http://schemas.microsoft.com/office/drawing/2014/main" val="480688320"/>
                    </a:ext>
                  </a:extLst>
                </a:gridCol>
                <a:gridCol w="581395">
                  <a:extLst>
                    <a:ext uri="{9D8B030D-6E8A-4147-A177-3AD203B41FA5}">
                      <a16:colId xmlns:a16="http://schemas.microsoft.com/office/drawing/2014/main" val="169021278"/>
                    </a:ext>
                  </a:extLst>
                </a:gridCol>
                <a:gridCol w="1041666">
                  <a:extLst>
                    <a:ext uri="{9D8B030D-6E8A-4147-A177-3AD203B41FA5}">
                      <a16:colId xmlns:a16="http://schemas.microsoft.com/office/drawing/2014/main" val="4038864338"/>
                    </a:ext>
                  </a:extLst>
                </a:gridCol>
                <a:gridCol w="1187014">
                  <a:extLst>
                    <a:ext uri="{9D8B030D-6E8A-4147-A177-3AD203B41FA5}">
                      <a16:colId xmlns:a16="http://schemas.microsoft.com/office/drawing/2014/main" val="1461156607"/>
                    </a:ext>
                  </a:extLst>
                </a:gridCol>
              </a:tblGrid>
              <a:tr h="3289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39" marR="9139" marT="9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Computer and CIS market share</a:t>
                      </a:r>
                    </a:p>
                  </a:txBody>
                  <a:tcPr marL="9139" marR="9139" marT="9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39" marR="9139" marT="9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39" marR="9139" marT="9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39" marR="9139" marT="9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39" marR="9139" marT="9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39" marR="9139" marT="9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39" marR="9139" marT="9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39" marR="9139" marT="9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139" marR="9139" marT="91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24037"/>
                  </a:ext>
                </a:extLst>
              </a:tr>
              <a:tr h="616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College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2020 Bachelors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2021 Bachelors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2022 Bachelors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Bachelors Change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2020 Masters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2021 Masters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2022 Masters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3-Year Masters Change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940075"/>
                  </a:ext>
                </a:extLst>
              </a:tr>
              <a:tr h="4625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Anderson University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28.8%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29.2%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29.3%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21.0%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17.0%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17.4%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-3.6%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823378"/>
                  </a:ext>
                </a:extLst>
              </a:tr>
              <a:tr h="390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Indiana Wesleyan University-National &amp; Global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6.1%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9.6%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11.5%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5.4%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23.6%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25.9%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31.6%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34169"/>
                  </a:ext>
                </a:extLst>
              </a:tr>
              <a:tr h="20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Purdue University-Main Campus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9.1%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8.8%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8.6%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-0.5%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9.5%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10.3%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7.4%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-2.1%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676625"/>
                  </a:ext>
                </a:extLst>
              </a:tr>
              <a:tr h="20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Bethel University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4.3%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5.1%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621155"/>
                  </a:ext>
                </a:extLst>
              </a:tr>
              <a:tr h="20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Earlham College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2.6%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3.1%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764237"/>
                  </a:ext>
                </a:extLst>
              </a:tr>
              <a:tr h="20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Rose-Hulman Institute of Technology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3.3%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2.7%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2.5%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2.7%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-0.9%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6888133"/>
                  </a:ext>
                </a:extLst>
              </a:tr>
              <a:tr h="20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Franklin College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2.6%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-0.2%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7.4%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7.4%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025796"/>
                  </a:ext>
                </a:extLst>
              </a:tr>
              <a:tr h="20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University of Southern Indiana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2.7%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2.4%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-0.6%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1.7%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3.7%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2.2%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Public, 4-year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239491"/>
                  </a:ext>
                </a:extLst>
              </a:tr>
              <a:tr h="20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Huntington University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1.8%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1.7%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433245"/>
                  </a:ext>
                </a:extLst>
              </a:tr>
              <a:tr h="20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DePauw University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1.4%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79949"/>
                  </a:ext>
                </a:extLst>
              </a:tr>
              <a:tr h="20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Taylor University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2.1%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-0.8%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661845"/>
                  </a:ext>
                </a:extLst>
              </a:tr>
              <a:tr h="20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Butler University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1.6%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1.4%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1.3%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2.8%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1.8%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-0.2%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351007"/>
                  </a:ext>
                </a:extLst>
              </a:tr>
              <a:tr h="20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Calumet College of Saint Joseph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0.5%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038374"/>
                  </a:ext>
                </a:extLst>
              </a:tr>
              <a:tr h="205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Goshen College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1.2%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0.7%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AEDFB"/>
                          </a:highlight>
                          <a:latin typeface="Aptos Narrow" panose="020B0004020202020204" pitchFamily="34" charset="0"/>
                        </a:rPr>
                        <a:t>0.9%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-0.2%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CEEF"/>
                          </a:highlight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0.0%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Computers-CIS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Private</a:t>
                      </a:r>
                    </a:p>
                  </a:txBody>
                  <a:tcPr marL="9139" marR="9139" marT="91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2015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F8DF1C-3A96-0EF4-ECA1-7B87AEBFB0B5}"/>
              </a:ext>
            </a:extLst>
          </p:cNvPr>
          <p:cNvSpPr txBox="1"/>
          <p:nvPr/>
        </p:nvSpPr>
        <p:spPr>
          <a:xfrm>
            <a:off x="2475176" y="1075014"/>
            <a:ext cx="6316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Top Program Completion Market Share Percentages 2020-2022</a:t>
            </a:r>
          </a:p>
        </p:txBody>
      </p:sp>
    </p:spTree>
    <p:extLst>
      <p:ext uri="{BB962C8B-B14F-4D97-AF65-F5344CB8AC3E}">
        <p14:creationId xmlns:p14="http://schemas.microsoft.com/office/powerpoint/2010/main" val="27921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20313</TotalTime>
  <Words>7292</Words>
  <Application>Microsoft Office PowerPoint</Application>
  <PresentationFormat>Widescreen</PresentationFormat>
  <Paragraphs>3817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 Narrow</vt:lpstr>
      <vt:lpstr>Arial</vt:lpstr>
      <vt:lpstr>Calibri</vt:lpstr>
      <vt:lpstr>Calibri Light</vt:lpstr>
      <vt:lpstr>Office Theme</vt:lpstr>
      <vt:lpstr>College Viability 2024 TOP / bottom  Private College Reports: Indiana, Ohio, Michigan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biology raw numbers and market share data in the next slides was released in an earlier version of the TOP-bottom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2024 College Viability  Program Completion Apps</vt:lpstr>
      <vt:lpstr>2024 College Viability Apps</vt:lpstr>
      <vt:lpstr>What can you do with these data comparisons?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Viability  Region 6</dc:title>
  <dc:creator>Gary Stocker</dc:creator>
  <cp:lastModifiedBy>Gary Stocker</cp:lastModifiedBy>
  <cp:revision>27</cp:revision>
  <dcterms:created xsi:type="dcterms:W3CDTF">2023-09-15T22:29:12Z</dcterms:created>
  <dcterms:modified xsi:type="dcterms:W3CDTF">2024-09-15T14:26:08Z</dcterms:modified>
</cp:coreProperties>
</file>