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12" r:id="rId3"/>
    <p:sldId id="313" r:id="rId4"/>
    <p:sldId id="311" r:id="rId5"/>
    <p:sldId id="299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BFB22-B2BA-4B6F-A38C-F04787F27A2C}" v="5" dt="2024-09-22T16:13:38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58" autoAdjust="0"/>
  </p:normalViewPr>
  <p:slideViewPr>
    <p:cSldViewPr snapToGrid="0">
      <p:cViewPr varScale="1">
        <p:scale>
          <a:sx n="92" d="100"/>
          <a:sy n="92" d="100"/>
        </p:scale>
        <p:origin x="1314" y="9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Stocker" userId="0860e15c91368b21" providerId="LiveId" clId="{39ABFB22-B2BA-4B6F-A38C-F04787F27A2C}"/>
    <pc:docChg chg="undo custSel delSld modSld">
      <pc:chgData name="Gary Stocker" userId="0860e15c91368b21" providerId="LiveId" clId="{39ABFB22-B2BA-4B6F-A38C-F04787F27A2C}" dt="2024-09-22T16:17:28.301" v="776" actId="20577"/>
      <pc:docMkLst>
        <pc:docMk/>
      </pc:docMkLst>
      <pc:sldChg chg="modSp mod">
        <pc:chgData name="Gary Stocker" userId="0860e15c91368b21" providerId="LiveId" clId="{39ABFB22-B2BA-4B6F-A38C-F04787F27A2C}" dt="2024-09-22T16:17:28.301" v="776" actId="20577"/>
        <pc:sldMkLst>
          <pc:docMk/>
          <pc:sldMk cId="735449275" sldId="256"/>
        </pc:sldMkLst>
        <pc:spChg chg="mod">
          <ac:chgData name="Gary Stocker" userId="0860e15c91368b21" providerId="LiveId" clId="{39ABFB22-B2BA-4B6F-A38C-F04787F27A2C}" dt="2024-09-22T16:07:14.584" v="119" actId="6549"/>
          <ac:spMkLst>
            <pc:docMk/>
            <pc:sldMk cId="735449275" sldId="256"/>
            <ac:spMk id="2" creationId="{7C31B4C3-DEE6-398D-FDD6-98F28FC17D2D}"/>
          </ac:spMkLst>
        </pc:spChg>
        <pc:spChg chg="mod">
          <ac:chgData name="Gary Stocker" userId="0860e15c91368b21" providerId="LiveId" clId="{39ABFB22-B2BA-4B6F-A38C-F04787F27A2C}" dt="2024-09-22T16:17:17.213" v="774" actId="14100"/>
          <ac:spMkLst>
            <pc:docMk/>
            <pc:sldMk cId="735449275" sldId="256"/>
            <ac:spMk id="3" creationId="{1271D478-A78B-AC85-8327-30D43785B798}"/>
          </ac:spMkLst>
        </pc:spChg>
        <pc:spChg chg="mod">
          <ac:chgData name="Gary Stocker" userId="0860e15c91368b21" providerId="LiveId" clId="{39ABFB22-B2BA-4B6F-A38C-F04787F27A2C}" dt="2024-09-22T16:17:28.301" v="776" actId="20577"/>
          <ac:spMkLst>
            <pc:docMk/>
            <pc:sldMk cId="735449275" sldId="256"/>
            <ac:spMk id="5" creationId="{890F18C5-3334-1755-48C5-B372741C158F}"/>
          </ac:spMkLst>
        </pc:spChg>
      </pc:sldChg>
      <pc:sldChg chg="modSp mod">
        <pc:chgData name="Gary Stocker" userId="0860e15c91368b21" providerId="LiveId" clId="{39ABFB22-B2BA-4B6F-A38C-F04787F27A2C}" dt="2024-09-22T16:16:51.484" v="771" actId="20577"/>
        <pc:sldMkLst>
          <pc:docMk/>
          <pc:sldMk cId="786887212" sldId="265"/>
        </pc:sldMkLst>
        <pc:spChg chg="mod">
          <ac:chgData name="Gary Stocker" userId="0860e15c91368b21" providerId="LiveId" clId="{39ABFB22-B2BA-4B6F-A38C-F04787F27A2C}" dt="2024-09-22T16:16:51.484" v="771" actId="20577"/>
          <ac:spMkLst>
            <pc:docMk/>
            <pc:sldMk cId="786887212" sldId="265"/>
            <ac:spMk id="3" creationId="{85F2B587-4A47-98CD-972F-2903E05A3170}"/>
          </ac:spMkLst>
        </pc:spChg>
        <pc:picChg chg="mod">
          <ac:chgData name="Gary Stocker" userId="0860e15c91368b21" providerId="LiveId" clId="{39ABFB22-B2BA-4B6F-A38C-F04787F27A2C}" dt="2024-09-22T16:15:47.738" v="536" actId="1076"/>
          <ac:picMkLst>
            <pc:docMk/>
            <pc:sldMk cId="786887212" sldId="265"/>
            <ac:picMk id="5" creationId="{9B272B25-4FE3-B6BF-DD53-8A6098B2ED98}"/>
          </ac:picMkLst>
        </pc:picChg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3254561890" sldId="267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2528332694" sldId="287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194952922" sldId="289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4106336103" sldId="300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656190721" sldId="302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2689889300" sldId="304"/>
        </pc:sldMkLst>
      </pc:sldChg>
      <pc:sldChg chg="addSp modSp mod">
        <pc:chgData name="Gary Stocker" userId="0860e15c91368b21" providerId="LiveId" clId="{39ABFB22-B2BA-4B6F-A38C-F04787F27A2C}" dt="2024-09-22T16:14:26.647" v="392" actId="1076"/>
        <pc:sldMkLst>
          <pc:docMk/>
          <pc:sldMk cId="1872152816" sldId="311"/>
        </pc:sldMkLst>
        <pc:spChg chg="add mod">
          <ac:chgData name="Gary Stocker" userId="0860e15c91368b21" providerId="LiveId" clId="{39ABFB22-B2BA-4B6F-A38C-F04787F27A2C}" dt="2024-09-22T16:14:26.647" v="392" actId="1076"/>
          <ac:spMkLst>
            <pc:docMk/>
            <pc:sldMk cId="1872152816" sldId="311"/>
            <ac:spMk id="2" creationId="{839912AC-45B2-2544-8305-5068EFA596D4}"/>
          </ac:spMkLst>
        </pc:spChg>
      </pc:sldChg>
      <pc:sldChg chg="addSp delSp modSp mod">
        <pc:chgData name="Gary Stocker" userId="0860e15c91368b21" providerId="LiveId" clId="{39ABFB22-B2BA-4B6F-A38C-F04787F27A2C}" dt="2024-09-22T16:11:25.874" v="281" actId="14100"/>
        <pc:sldMkLst>
          <pc:docMk/>
          <pc:sldMk cId="3547946903" sldId="312"/>
        </pc:sldMkLst>
        <pc:spChg chg="add mod">
          <ac:chgData name="Gary Stocker" userId="0860e15c91368b21" providerId="LiveId" clId="{39ABFB22-B2BA-4B6F-A38C-F04787F27A2C}" dt="2024-09-22T16:10:02.958" v="253" actId="113"/>
          <ac:spMkLst>
            <pc:docMk/>
            <pc:sldMk cId="3547946903" sldId="312"/>
            <ac:spMk id="3" creationId="{73A603AE-F3F8-665B-2798-DFDA92229C5C}"/>
          </ac:spMkLst>
        </pc:spChg>
        <pc:spChg chg="mod">
          <ac:chgData name="Gary Stocker" userId="0860e15c91368b21" providerId="LiveId" clId="{39ABFB22-B2BA-4B6F-A38C-F04787F27A2C}" dt="2024-09-22T16:11:25.874" v="281" actId="14100"/>
          <ac:spMkLst>
            <pc:docMk/>
            <pc:sldMk cId="3547946903" sldId="312"/>
            <ac:spMk id="4" creationId="{6FB88513-E128-4B54-FB25-9E962D7A0105}"/>
          </ac:spMkLst>
        </pc:spChg>
        <pc:spChg chg="mod">
          <ac:chgData name="Gary Stocker" userId="0860e15c91368b21" providerId="LiveId" clId="{39ABFB22-B2BA-4B6F-A38C-F04787F27A2C}" dt="2024-09-22T16:11:17.874" v="275" actId="1076"/>
          <ac:spMkLst>
            <pc:docMk/>
            <pc:sldMk cId="3547946903" sldId="312"/>
            <ac:spMk id="5" creationId="{F24494FE-8E2E-93FF-EFE9-AF333170AC57}"/>
          </ac:spMkLst>
        </pc:spChg>
        <pc:spChg chg="mod">
          <ac:chgData name="Gary Stocker" userId="0860e15c91368b21" providerId="LiveId" clId="{39ABFB22-B2BA-4B6F-A38C-F04787F27A2C}" dt="2024-09-22T16:09:04.303" v="218" actId="20577"/>
          <ac:spMkLst>
            <pc:docMk/>
            <pc:sldMk cId="3547946903" sldId="312"/>
            <ac:spMk id="10" creationId="{ABCD6BD2-35F7-464D-00D9-BF1F0AEAB0DE}"/>
          </ac:spMkLst>
        </pc:spChg>
        <pc:graphicFrameChg chg="add mod modGraphic">
          <ac:chgData name="Gary Stocker" userId="0860e15c91368b21" providerId="LiveId" clId="{39ABFB22-B2BA-4B6F-A38C-F04787F27A2C}" dt="2024-09-22T16:09:11.696" v="219" actId="1076"/>
          <ac:graphicFrameMkLst>
            <pc:docMk/>
            <pc:sldMk cId="3547946903" sldId="312"/>
            <ac:graphicFrameMk id="2" creationId="{46871CF8-5275-3384-850A-218DB35704C5}"/>
          </ac:graphicFrameMkLst>
        </pc:graphicFrameChg>
        <pc:graphicFrameChg chg="del">
          <ac:chgData name="Gary Stocker" userId="0860e15c91368b21" providerId="LiveId" clId="{39ABFB22-B2BA-4B6F-A38C-F04787F27A2C}" dt="2024-09-22T16:08:24.213" v="132" actId="478"/>
          <ac:graphicFrameMkLst>
            <pc:docMk/>
            <pc:sldMk cId="3547946903" sldId="312"/>
            <ac:graphicFrameMk id="7" creationId="{889AABA7-01A2-3EA7-CBBA-19DA3AA5F790}"/>
          </ac:graphicFrameMkLst>
        </pc:graphicFrameChg>
      </pc:sldChg>
      <pc:sldChg chg="addSp delSp modSp mod">
        <pc:chgData name="Gary Stocker" userId="0860e15c91368b21" providerId="LiveId" clId="{39ABFB22-B2BA-4B6F-A38C-F04787F27A2C}" dt="2024-09-22T16:13:16.975" v="305" actId="1076"/>
        <pc:sldMkLst>
          <pc:docMk/>
          <pc:sldMk cId="330892130" sldId="313"/>
        </pc:sldMkLst>
        <pc:spChg chg="add mod">
          <ac:chgData name="Gary Stocker" userId="0860e15c91368b21" providerId="LiveId" clId="{39ABFB22-B2BA-4B6F-A38C-F04787F27A2C}" dt="2024-09-22T16:13:16.975" v="305" actId="1076"/>
          <ac:spMkLst>
            <pc:docMk/>
            <pc:sldMk cId="330892130" sldId="313"/>
            <ac:spMk id="2" creationId="{262CC2CE-7DD6-C634-9B2C-102D2FD5E369}"/>
          </ac:spMkLst>
        </pc:spChg>
        <pc:spChg chg="mod">
          <ac:chgData name="Gary Stocker" userId="0860e15c91368b21" providerId="LiveId" clId="{39ABFB22-B2BA-4B6F-A38C-F04787F27A2C}" dt="2024-09-22T16:11:06.380" v="268" actId="14100"/>
          <ac:spMkLst>
            <pc:docMk/>
            <pc:sldMk cId="330892130" sldId="313"/>
            <ac:spMk id="4" creationId="{6FB88513-E128-4B54-FB25-9E962D7A0105}"/>
          </ac:spMkLst>
        </pc:spChg>
        <pc:spChg chg="mod">
          <ac:chgData name="Gary Stocker" userId="0860e15c91368b21" providerId="LiveId" clId="{39ABFB22-B2BA-4B6F-A38C-F04787F27A2C}" dt="2024-09-22T16:10:59.772" v="262" actId="14100"/>
          <ac:spMkLst>
            <pc:docMk/>
            <pc:sldMk cId="330892130" sldId="313"/>
            <ac:spMk id="5" creationId="{F24494FE-8E2E-93FF-EFE9-AF333170AC57}"/>
          </ac:spMkLst>
        </pc:spChg>
        <pc:graphicFrameChg chg="add mod modGraphic">
          <ac:chgData name="Gary Stocker" userId="0860e15c91368b21" providerId="LiveId" clId="{39ABFB22-B2BA-4B6F-A38C-F04787F27A2C}" dt="2024-09-22T16:13:11.254" v="304" actId="14734"/>
          <ac:graphicFrameMkLst>
            <pc:docMk/>
            <pc:sldMk cId="330892130" sldId="313"/>
            <ac:graphicFrameMk id="3" creationId="{E69FFDE8-5B44-BE1A-BEAD-ABCC9EEABE5C}"/>
          </ac:graphicFrameMkLst>
        </pc:graphicFrameChg>
        <pc:graphicFrameChg chg="del">
          <ac:chgData name="Gary Stocker" userId="0860e15c91368b21" providerId="LiveId" clId="{39ABFB22-B2BA-4B6F-A38C-F04787F27A2C}" dt="2024-09-22T16:10:49.313" v="255" actId="478"/>
          <ac:graphicFrameMkLst>
            <pc:docMk/>
            <pc:sldMk cId="330892130" sldId="313"/>
            <ac:graphicFrameMk id="9" creationId="{3BDDAF0D-A457-2F36-7BD4-CB0CE16CFA36}"/>
          </ac:graphicFrameMkLst>
        </pc:graphicFrameChg>
        <pc:picChg chg="mod">
          <ac:chgData name="Gary Stocker" userId="0860e15c91368b21" providerId="LiveId" clId="{39ABFB22-B2BA-4B6F-A38C-F04787F27A2C}" dt="2024-09-22T16:10:56.114" v="261" actId="1076"/>
          <ac:picMkLst>
            <pc:docMk/>
            <pc:sldMk cId="330892130" sldId="313"/>
            <ac:picMk id="11" creationId="{248783D1-B566-25FE-2D32-04E8889E8DF5}"/>
          </ac:picMkLst>
        </pc:picChg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3064220097" sldId="314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2438388929" sldId="315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1450994146" sldId="316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3356410193" sldId="317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335701763" sldId="318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2792104294" sldId="319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2041994983" sldId="321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1143452002" sldId="322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3005439668" sldId="323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329034586" sldId="324"/>
        </pc:sldMkLst>
      </pc:sldChg>
      <pc:sldChg chg="del">
        <pc:chgData name="Gary Stocker" userId="0860e15c91368b21" providerId="LiveId" clId="{39ABFB22-B2BA-4B6F-A38C-F04787F27A2C}" dt="2024-09-22T16:10:37.085" v="254" actId="47"/>
        <pc:sldMkLst>
          <pc:docMk/>
          <pc:sldMk cId="636151360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C4611-F695-4A85-8FFC-1CC828747FE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A821C-0A3F-4835-9D30-473E8BADC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6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A821C-0A3F-4835-9D30-473E8BADC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3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Why did the enrollment decrease so much?  Why is your endowment so low?  What have you done to improve your graduation rates?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A821C-0A3F-4835-9D30-473E8BADC2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4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668B-9CF5-D08C-1FBC-A030CD819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4AFBC-8C86-53DB-1366-3886A02A0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61707-6AEC-8FF4-A47B-E896E8BE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D800-D191-08DF-2B2B-FF89981A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40DAC-2A0A-2178-3771-F7D6E717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EEA4-D88F-AA98-6FEF-A6CC07E3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8C050-BDD5-55B2-CC14-54E3B82DE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25C7C-5F4B-3166-4E3C-92005C7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1815-BEE0-BA04-132E-A6D642D8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8EF78-ECD4-55FC-2255-093DE7A3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0F5EC0-48C9-2AFA-4D9E-A6B9A3907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10589-1994-42FE-6A6C-E2393D85B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3EF0-9F07-42A9-7A26-A8E06ED5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BBB78-4BE4-6C0A-1986-EC6E902E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2ECC-A1E0-B560-30EF-F2F533AC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986E-F6E5-E961-0DB9-AD47A20D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65D97-FEE4-DFED-B87B-D748ACF9D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ECC01-FC9F-722A-C233-73E089DF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B9C6-C767-AC6E-A7B7-95A83FB0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E4F50-9AC9-4BFE-0C2B-7E2C9D9C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3516-1932-1926-095F-D311E227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7DD6D-A757-0EF2-9B02-736994630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776A7-3FE0-6D41-6059-18F5C11D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0B0D-18A0-975A-6C44-2780996A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1B051-C260-4915-DE48-7FC21745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BC38-C218-C7C1-B24D-1040DC76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C6A8E-2F86-9675-835F-25225F9C6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977DA-002B-84F6-748B-9E17AA48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B06A-4A3C-9225-F538-58A93222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E10E9-409C-D19E-07E0-3287212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61166-8B73-ED28-17DA-AD7B6665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4193-3245-8664-A665-D64619E5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A7192-5AB0-C59C-D81C-77798A3B9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F91A6-25DD-7B44-42E8-FEBABAA5B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D722C-1A2A-098C-D692-CABB2C389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C01CE-F4B0-72F4-6186-A2690600F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8985C-18DB-F554-9982-A4953E4A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4DEA0-D4BC-5F09-69E0-E8A3AE2B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C6D72-A10F-7FF2-0FCD-627D17A9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D186-761F-81CE-9C2A-737A8C57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84146-1F75-939C-8509-7CA689DE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ED86A-FA7A-B808-C85A-82C83415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67A4B-6D70-E1A0-F8D4-DF16C0F0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A6048-F3E3-E61F-3446-A48DB71C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562EB-2B51-31FD-07E1-1E668789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0904D-13F5-8CA7-1E0D-92CD71CE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E838-C5F4-717E-2C69-F07FDA72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98B71-4042-E158-6D61-7362181FD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386D-8572-D847-8288-8D1823A1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AD0D8-9BA8-4D97-02EF-5C2187BC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373B1-DDA9-0B65-CCA8-652D67E3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5E668-7B36-9F63-665F-50C3387C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53E6-F589-7DCC-B986-BA736B2E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9D652-9E88-CC6E-45F7-B2A051EB3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B3D41-7B31-57F6-6ED2-00DF87A92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A187F-5D3A-49D0-2EB7-35CC71A0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49767-B016-2BB6-4D4E-26C1EB94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D09ED-FB5F-FCB8-0543-FA0D8356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6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EDF16-95EE-E36B-E625-33C6D36F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B851D-19FC-82C8-2342-6F1D0642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4F9D-1D74-193E-63D6-36B8B078D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A505-B9A5-4375-A39D-ADB1A6C3B84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407F3-ECF5-F4B4-59C9-81D3BDE0C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39086-A7EA-2F83-9EFD-D4558C1A1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B4C3-DEE6-398D-FDD6-98F28FC1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927" y="360049"/>
            <a:ext cx="7047914" cy="286824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50021"/>
                </a:solidFill>
              </a:rPr>
              <a:t>College Viability</a:t>
            </a:r>
            <a:br>
              <a:rPr lang="en-US" sz="5400" dirty="0"/>
            </a:br>
            <a:r>
              <a:rPr lang="en-US" sz="3600" dirty="0"/>
              <a:t>2024 </a:t>
            </a:r>
            <a:r>
              <a:rPr lang="en-US" sz="3600" dirty="0">
                <a:solidFill>
                  <a:srgbClr val="00B050"/>
                </a:solidFill>
              </a:rPr>
              <a:t>TOP</a:t>
            </a:r>
            <a:r>
              <a:rPr lang="en-US" sz="3600" dirty="0"/>
              <a:t> / </a:t>
            </a:r>
            <a:r>
              <a:rPr lang="en-US" sz="3600" dirty="0">
                <a:solidFill>
                  <a:srgbClr val="FF0000"/>
                </a:solidFill>
              </a:rPr>
              <a:t>bottom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Private College Reports:</a:t>
            </a:r>
            <a:br>
              <a:rPr lang="en-US" sz="3600" dirty="0"/>
            </a:br>
            <a:endParaRPr lang="en-US" sz="2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D478-A78B-AC85-8327-30D43785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6076" y="2815519"/>
            <a:ext cx="6892059" cy="1974690"/>
          </a:xfrm>
        </p:spPr>
        <p:txBody>
          <a:bodyPr>
            <a:normAutofit fontScale="25000" lnSpcReduction="20000"/>
          </a:bodyPr>
          <a:lstStyle/>
          <a:p>
            <a:endParaRPr lang="en-US" sz="57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400" b="1" dirty="0">
                <a:solidFill>
                  <a:schemeClr val="accent1">
                    <a:lumMod val="75000"/>
                  </a:schemeClr>
                </a:solidFill>
              </a:rPr>
              <a:t>Ohio private colleges that should close or merger their health care profession programs.</a:t>
            </a:r>
          </a:p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(2023 IPEDS data)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24F0D-0C0F-6D70-742E-148FD48239DC}"/>
              </a:ext>
            </a:extLst>
          </p:cNvPr>
          <p:cNvSpPr txBox="1"/>
          <p:nvPr/>
        </p:nvSpPr>
        <p:spPr>
          <a:xfrm>
            <a:off x="391054" y="5443399"/>
            <a:ext cx="23720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/>
              <a:t>Data source:  National Center for Education Statistics, IPEDS data base</a:t>
            </a:r>
          </a:p>
        </p:txBody>
      </p:sp>
      <p:pic>
        <p:nvPicPr>
          <p:cNvPr id="7" name="Picture 6" descr="A person in a suit smiling&#10;&#10;Description automatically generated">
            <a:extLst>
              <a:ext uri="{FF2B5EF4-FFF2-40B4-BE49-F238E27FC236}">
                <a16:creationId xmlns:a16="http://schemas.microsoft.com/office/drawing/2014/main" id="{00A4CE26-98D6-02E4-5FCF-605CFF396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9901" y="3938982"/>
            <a:ext cx="1387290" cy="2081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1534BB-017A-ECEC-3066-4A7EDEEADFEA}"/>
              </a:ext>
            </a:extLst>
          </p:cNvPr>
          <p:cNvSpPr txBox="1"/>
          <p:nvPr/>
        </p:nvSpPr>
        <p:spPr>
          <a:xfrm>
            <a:off x="9173781" y="6020480"/>
            <a:ext cx="1593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Dr. Gary Stocker</a:t>
            </a:r>
          </a:p>
        </p:txBody>
      </p:sp>
      <p:pic>
        <p:nvPicPr>
          <p:cNvPr id="9" name="Picture 8" descr="A red and gold logo&#10;&#10;Description automatically generated">
            <a:extLst>
              <a:ext uri="{FF2B5EF4-FFF2-40B4-BE49-F238E27FC236}">
                <a16:creationId xmlns:a16="http://schemas.microsoft.com/office/drawing/2014/main" id="{F83A7AEE-6727-F697-90A6-60AC829A9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512570" cy="1512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0F18C5-3334-1755-48C5-B372741C158F}"/>
              </a:ext>
            </a:extLst>
          </p:cNvPr>
          <p:cNvSpPr txBox="1"/>
          <p:nvPr/>
        </p:nvSpPr>
        <p:spPr>
          <a:xfrm>
            <a:off x="3543300" y="5025899"/>
            <a:ext cx="3969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All reports sorted by </a:t>
            </a:r>
          </a:p>
          <a:p>
            <a:pPr algn="ctr"/>
            <a:r>
              <a:rPr lang="en-US" i="1"/>
              <a:t>2023 </a:t>
            </a:r>
            <a:r>
              <a:rPr lang="en-US" i="1" dirty="0"/>
              <a:t>Bachelors values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54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18"/>
    </mc:Choice>
    <mc:Fallback xmlns="">
      <p:transition spd="slow" advTm="260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25862" y="1255062"/>
            <a:ext cx="24812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Merge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43775" y="1150874"/>
            <a:ext cx="2126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Merge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D6BD2-35F7-464D-00D9-BF1F0AEAB0DE}"/>
              </a:ext>
            </a:extLst>
          </p:cNvPr>
          <p:cNvSpPr txBox="1"/>
          <p:nvPr/>
        </p:nvSpPr>
        <p:spPr>
          <a:xfrm>
            <a:off x="3331610" y="1006771"/>
            <a:ext cx="427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2023 Bachelor program completions in health care professions:</a:t>
            </a:r>
          </a:p>
          <a:p>
            <a:pPr algn="ctr"/>
            <a:r>
              <a:rPr lang="en-US" dirty="0"/>
              <a:t>10-40 completions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871CF8-5275-3384-850A-218DB3570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7205"/>
              </p:ext>
            </p:extLst>
          </p:nvPr>
        </p:nvGraphicFramePr>
        <p:xfrm>
          <a:off x="2017428" y="1930101"/>
          <a:ext cx="6908361" cy="4163872"/>
        </p:xfrm>
        <a:graphic>
          <a:graphicData uri="http://schemas.openxmlformats.org/drawingml/2006/table">
            <a:tbl>
              <a:tblPr/>
              <a:tblGrid>
                <a:gridCol w="4886401">
                  <a:extLst>
                    <a:ext uri="{9D8B030D-6E8A-4147-A177-3AD203B41FA5}">
                      <a16:colId xmlns:a16="http://schemas.microsoft.com/office/drawing/2014/main" val="3606971995"/>
                    </a:ext>
                  </a:extLst>
                </a:gridCol>
                <a:gridCol w="1010980">
                  <a:extLst>
                    <a:ext uri="{9D8B030D-6E8A-4147-A177-3AD203B41FA5}">
                      <a16:colId xmlns:a16="http://schemas.microsoft.com/office/drawing/2014/main" val="4060718156"/>
                    </a:ext>
                  </a:extLst>
                </a:gridCol>
                <a:gridCol w="1010980">
                  <a:extLst>
                    <a:ext uri="{9D8B030D-6E8A-4147-A177-3AD203B41FA5}">
                      <a16:colId xmlns:a16="http://schemas.microsoft.com/office/drawing/2014/main" val="3450289000"/>
                    </a:ext>
                  </a:extLst>
                </a:gridCol>
              </a:tblGrid>
              <a:tr h="13245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Institution Name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 (C2023_A  First major  Health Professions and Related Programs  Bachelor's degree)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 (C2023_A  First major  Health Professions and Related Programs  Master's degree)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675526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Franciscan University of Steubenville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770544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Mount Vernon Nazarene University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652803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Notre Dame College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56821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Heidelberg University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372096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Tiffin University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346055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Hiram College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61236"/>
                  </a:ext>
                </a:extLst>
              </a:tr>
              <a:tr h="3015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Good Samaritan College of Nursing and Health Science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65089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Malone University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080260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Rio Grande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341803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Union Institute &amp; University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295330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Wittenberg University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634829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Bluffton University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939165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Christian University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075997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Denison University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03546"/>
                  </a:ext>
                </a:extLst>
              </a:tr>
              <a:tr h="1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Wilberforce University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157" marR="9157" marT="9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360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A603AE-F3F8-665B-2798-DFDA92229C5C}"/>
              </a:ext>
            </a:extLst>
          </p:cNvPr>
          <p:cNvSpPr txBox="1"/>
          <p:nvPr/>
        </p:nvSpPr>
        <p:spPr>
          <a:xfrm>
            <a:off x="3331610" y="2429573"/>
            <a:ext cx="272136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Merger these programs</a:t>
            </a:r>
          </a:p>
        </p:txBody>
      </p:sp>
    </p:spTree>
    <p:extLst>
      <p:ext uri="{BB962C8B-B14F-4D97-AF65-F5344CB8AC3E}">
        <p14:creationId xmlns:p14="http://schemas.microsoft.com/office/powerpoint/2010/main" val="35479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34449" y="1066844"/>
            <a:ext cx="1865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3" y="3079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67820" y="1076281"/>
            <a:ext cx="18715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ED3F7-E832-EBD4-045D-8F02D981CE72}"/>
              </a:ext>
            </a:extLst>
          </p:cNvPr>
          <p:cNvSpPr txBox="1"/>
          <p:nvPr/>
        </p:nvSpPr>
        <p:spPr>
          <a:xfrm>
            <a:off x="2570966" y="783679"/>
            <a:ext cx="6316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Top Program Completion Market Share Percentages 2020-2022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2CC2CE-7DD6-C634-9B2C-102D2FD5E369}"/>
              </a:ext>
            </a:extLst>
          </p:cNvPr>
          <p:cNvSpPr txBox="1"/>
          <p:nvPr/>
        </p:nvSpPr>
        <p:spPr>
          <a:xfrm>
            <a:off x="3007796" y="2060241"/>
            <a:ext cx="272136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Close these programs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9FFDE8-5B44-BE1A-BEAD-ABCC9EEAB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07002"/>
              </p:ext>
            </p:extLst>
          </p:nvPr>
        </p:nvGraphicFramePr>
        <p:xfrm>
          <a:off x="2274097" y="1831220"/>
          <a:ext cx="6727535" cy="3195560"/>
        </p:xfrm>
        <a:graphic>
          <a:graphicData uri="http://schemas.openxmlformats.org/drawingml/2006/table">
            <a:tbl>
              <a:tblPr/>
              <a:tblGrid>
                <a:gridCol w="858834">
                  <a:extLst>
                    <a:ext uri="{9D8B030D-6E8A-4147-A177-3AD203B41FA5}">
                      <a16:colId xmlns:a16="http://schemas.microsoft.com/office/drawing/2014/main" val="2930244901"/>
                    </a:ext>
                  </a:extLst>
                </a:gridCol>
                <a:gridCol w="2519724">
                  <a:extLst>
                    <a:ext uri="{9D8B030D-6E8A-4147-A177-3AD203B41FA5}">
                      <a16:colId xmlns:a16="http://schemas.microsoft.com/office/drawing/2014/main" val="1216954074"/>
                    </a:ext>
                  </a:extLst>
                </a:gridCol>
                <a:gridCol w="1617282">
                  <a:extLst>
                    <a:ext uri="{9D8B030D-6E8A-4147-A177-3AD203B41FA5}">
                      <a16:colId xmlns:a16="http://schemas.microsoft.com/office/drawing/2014/main" val="340477074"/>
                    </a:ext>
                  </a:extLst>
                </a:gridCol>
                <a:gridCol w="1731695">
                  <a:extLst>
                    <a:ext uri="{9D8B030D-6E8A-4147-A177-3AD203B41FA5}">
                      <a16:colId xmlns:a16="http://schemas.microsoft.com/office/drawing/2014/main" val="3571645953"/>
                    </a:ext>
                  </a:extLst>
                </a:gridCol>
              </a:tblGrid>
              <a:tr h="1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Institution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 (C2023_A  First major  Health Professions and Related Programs  Bachelor's degree)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total (C2023_A  First major  Health Professions and Related Programs  Master's degree)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63819"/>
                  </a:ext>
                </a:extLst>
              </a:tr>
              <a:tr h="156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200785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Herzing University-Akron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199157"/>
                  </a:ext>
                </a:extLst>
              </a:tr>
              <a:tr h="156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Marietta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225503"/>
                  </a:ext>
                </a:extLst>
              </a:tr>
              <a:tr h="156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204486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Northwestern Ohio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486072"/>
                  </a:ext>
                </a:extLst>
              </a:tr>
              <a:tr h="156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Cleveland Institute of Art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638430"/>
                  </a:ext>
                </a:extLst>
              </a:tr>
              <a:tr h="156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206589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The College of Wooster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31486"/>
                  </a:ext>
                </a:extLst>
              </a:tr>
              <a:tr h="156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John Carroll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830800"/>
                  </a:ext>
                </a:extLst>
              </a:tr>
              <a:tr h="156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204909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Wesleyan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615061"/>
                  </a:ext>
                </a:extLst>
              </a:tr>
              <a:tr h="156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Defiance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920124"/>
                  </a:ext>
                </a:extLst>
              </a:tr>
              <a:tr h="156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203580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Lake Erie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524528"/>
                  </a:ext>
                </a:extLst>
              </a:tr>
              <a:tr h="156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245892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Antioch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189440"/>
                  </a:ext>
                </a:extLst>
              </a:tr>
              <a:tr h="156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206507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Wilmington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676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7" y="21807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475" y="133164"/>
            <a:ext cx="729929" cy="10951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ED553E-CC88-1C8E-2CDC-9A596BBC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2024 College Viability </a:t>
            </a:r>
            <a:br>
              <a:rPr lang="en-US" b="1" dirty="0"/>
            </a:br>
            <a:r>
              <a:rPr lang="en-US" b="1" dirty="0"/>
              <a:t>Program Completion Apps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8CCF3-A843-BB18-2F27-768BC8143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1354" y="1690688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2,500 public and private colleges </a:t>
            </a:r>
          </a:p>
          <a:p>
            <a:pPr algn="ctr"/>
            <a:r>
              <a:rPr lang="en-US" dirty="0"/>
              <a:t>in 16 IPEDS programs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5A0729-8FA7-CE41-48A2-E0CB45AE5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6150" y="2598906"/>
            <a:ext cx="3420599" cy="36845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Biology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Business, Management and Marketing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Communications&amp; Journalism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Computers and CIS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Education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Health Professions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Homeland Security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Liberal Arts</a:t>
            </a:r>
          </a:p>
          <a:p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8E28E33-7B18-7191-1301-A2570798C628}"/>
              </a:ext>
            </a:extLst>
          </p:cNvPr>
          <p:cNvSpPr txBox="1">
            <a:spLocks/>
          </p:cNvSpPr>
          <p:nvPr/>
        </p:nvSpPr>
        <p:spPr>
          <a:xfrm>
            <a:off x="6692598" y="2598906"/>
            <a:ext cx="3920280" cy="36845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Liberal Arts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Math &amp; Statistics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Parks &amp; Recreation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Philosophy &amp; Religion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Physical Sciences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Psychology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Public Administration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Social Sciences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Visual &amp; Performing Arts</a:t>
            </a:r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912AC-45B2-2544-8305-5068EFA596D4}"/>
              </a:ext>
            </a:extLst>
          </p:cNvPr>
          <p:cNvSpPr txBox="1"/>
          <p:nvPr/>
        </p:nvSpPr>
        <p:spPr>
          <a:xfrm rot="20559525">
            <a:off x="2825553" y="5316346"/>
            <a:ext cx="458239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Public and Private College App Versions Available and College Viability.</a:t>
            </a:r>
          </a:p>
        </p:txBody>
      </p:sp>
    </p:spTree>
    <p:extLst>
      <p:ext uri="{BB962C8B-B14F-4D97-AF65-F5344CB8AC3E}">
        <p14:creationId xmlns:p14="http://schemas.microsoft.com/office/powerpoint/2010/main" val="18721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7" y="21807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475" y="133164"/>
            <a:ext cx="729929" cy="10951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ED553E-CC88-1C8E-2CDC-9A596BBC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2024 College Viability Apps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0FAF76-0F4E-776D-319A-2FE81283D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34005"/>
            <a:ext cx="5157787" cy="4710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Private College Versions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ABA3A8-D1FB-C97D-74FE-43A043D11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6700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Colleges Reported:  1,297</a:t>
            </a:r>
          </a:p>
          <a:p>
            <a:pPr marL="0" indent="0">
              <a:buNone/>
            </a:pPr>
            <a:r>
              <a:rPr lang="en-US" sz="2000" dirty="0"/>
              <a:t>Executive Analysis version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32 reports</a:t>
            </a:r>
          </a:p>
          <a:p>
            <a:pPr marL="0" indent="0">
              <a:buNone/>
            </a:pPr>
            <a:r>
              <a:rPr lang="en-US" sz="2000" dirty="0"/>
              <a:t>Faculty and Staff version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8 reports</a:t>
            </a:r>
          </a:p>
          <a:p>
            <a:pPr marL="0" indent="0">
              <a:buNone/>
            </a:pPr>
            <a:r>
              <a:rPr lang="en-US" sz="2000" dirty="0"/>
              <a:t>Student &amp; Family version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5 reports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4BF670-08E6-5C16-6789-27B7EE214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34005"/>
            <a:ext cx="5183188" cy="471070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Public College Versions </a:t>
            </a:r>
            <a:r>
              <a:rPr lang="en-US" sz="1400" i="1" dirty="0"/>
              <a:t>(2 &amp; 4 year)</a:t>
            </a:r>
            <a:endParaRPr lang="en-US" sz="2400" i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B95A91-33E9-7FF9-0F32-6E2FA8BE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6700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Colleges Reported: 1,579</a:t>
            </a:r>
          </a:p>
          <a:p>
            <a:pPr marL="0" indent="0">
              <a:buNone/>
            </a:pPr>
            <a:r>
              <a:rPr lang="en-US" sz="2000" dirty="0"/>
              <a:t>Executive Analysis version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35 reports</a:t>
            </a:r>
          </a:p>
          <a:p>
            <a:pPr marL="0" indent="0">
              <a:buNone/>
            </a:pPr>
            <a:r>
              <a:rPr lang="en-US" sz="2000" dirty="0"/>
              <a:t>Faculty and Staff version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10 reports</a:t>
            </a:r>
          </a:p>
          <a:p>
            <a:pPr marL="0" indent="0">
              <a:buNone/>
            </a:pPr>
            <a:r>
              <a:rPr lang="en-US" sz="2000" dirty="0"/>
              <a:t>Student &amp; Family version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6 reports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7C5EA-D15F-1549-9862-3284EDD38DB7}"/>
              </a:ext>
            </a:extLst>
          </p:cNvPr>
          <p:cNvSpPr txBox="1"/>
          <p:nvPr/>
        </p:nvSpPr>
        <p:spPr>
          <a:xfrm rot="20270499">
            <a:off x="1673191" y="4630966"/>
            <a:ext cx="515778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Now Available:  2024 Public and Private College IPEDS Program Completion App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Go to CollegeViability.com</a:t>
            </a:r>
          </a:p>
        </p:txBody>
      </p:sp>
    </p:spTree>
    <p:extLst>
      <p:ext uri="{BB962C8B-B14F-4D97-AF65-F5344CB8AC3E}">
        <p14:creationId xmlns:p14="http://schemas.microsoft.com/office/powerpoint/2010/main" val="36278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349F-1B37-EF90-6AA7-E93BEFA6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082" y="365125"/>
            <a:ext cx="100757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 can you do with these data comparisons?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B587-4A47-98CD-972F-2903E05A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945"/>
            <a:ext cx="10515600" cy="47430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Use the IPEDS program completions data to see which public or private colleges have programs with strong completion numbers and/or rates.</a:t>
            </a:r>
            <a:br>
              <a:rPr lang="en-US" sz="2000" dirty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While quantity does not always reflect quality, it is a reasonable indicator that a college will keep higher-enrolled programs and majors.</a:t>
            </a:r>
            <a:br>
              <a:rPr lang="en-US" sz="2000" dirty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Lower-enrolled programs and majors are at increasing risk of being eliminated.  While most colleges allow currently enrolled students to complete their programs, the risk</a:t>
            </a:r>
            <a:br>
              <a:rPr lang="en-US" sz="1600" dirty="0"/>
            </a:br>
            <a:r>
              <a:rPr lang="en-US" sz="2000" dirty="0"/>
              <a:t>of decreasing quality increases with each passing year as faculty and other leave the college.</a:t>
            </a:r>
            <a:br>
              <a:rPr lang="en-US" sz="2000" dirty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We sort by bachelor programs.  You will see some colleges have strong graduate programs in a discipline, but a lower number of completions for their bachelor programs.  Our focus is to point out the comparatively weak bachelor programs.</a:t>
            </a:r>
          </a:p>
        </p:txBody>
      </p:sp>
      <p:pic>
        <p:nvPicPr>
          <p:cNvPr id="4" name="Picture 3" descr="A red and gold logo&#10;&#10;Description automatically generated">
            <a:extLst>
              <a:ext uri="{FF2B5EF4-FFF2-40B4-BE49-F238E27FC236}">
                <a16:creationId xmlns:a16="http://schemas.microsoft.com/office/drawing/2014/main" id="{ECB12D29-A92E-0FC4-C45C-FD76F9C03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3" y="99728"/>
            <a:ext cx="1001328" cy="1001328"/>
          </a:xfrm>
          <a:prstGeom prst="rect">
            <a:avLst/>
          </a:prstGeom>
        </p:spPr>
      </p:pic>
      <p:pic>
        <p:nvPicPr>
          <p:cNvPr id="5" name="Picture 4" descr="A person in a suit smiling&#10;&#10;Description automatically generated">
            <a:extLst>
              <a:ext uri="{FF2B5EF4-FFF2-40B4-BE49-F238E27FC236}">
                <a16:creationId xmlns:a16="http://schemas.microsoft.com/office/drawing/2014/main" id="{9B272B25-4FE3-B6BF-DD53-8A6098B2E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53800" y="5703166"/>
            <a:ext cx="494877" cy="7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20325</TotalTime>
  <Words>634</Words>
  <Application>Microsoft Office PowerPoint</Application>
  <PresentationFormat>Widescreen</PresentationFormat>
  <Paragraphs>164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 Narrow</vt:lpstr>
      <vt:lpstr>Arial</vt:lpstr>
      <vt:lpstr>Calibri</vt:lpstr>
      <vt:lpstr>Calibri Light</vt:lpstr>
      <vt:lpstr>Office Theme</vt:lpstr>
      <vt:lpstr>College Viability 2024 TOP / bottom  Private College Reports: </vt:lpstr>
      <vt:lpstr>PowerPoint Presentation</vt:lpstr>
      <vt:lpstr>PowerPoint Presentation</vt:lpstr>
      <vt:lpstr>2024 College Viability  Program Completion Apps</vt:lpstr>
      <vt:lpstr>2024 College Viability Apps</vt:lpstr>
      <vt:lpstr>What can you do with these data comparisons?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Viability  Region 6</dc:title>
  <dc:creator>Gary Stocker</dc:creator>
  <cp:lastModifiedBy>Gary Stocker</cp:lastModifiedBy>
  <cp:revision>28</cp:revision>
  <dcterms:created xsi:type="dcterms:W3CDTF">2023-09-15T22:29:12Z</dcterms:created>
  <dcterms:modified xsi:type="dcterms:W3CDTF">2024-09-22T16:17:36Z</dcterms:modified>
</cp:coreProperties>
</file>