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webextensions/webextension2.xml" ContentType="application/vnd.ms-office.webextensio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webextensions/webextension3.xml" ContentType="application/vnd.ms-office.webextension+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4595" r:id="rId5"/>
  </p:sldMasterIdLst>
  <p:notesMasterIdLst>
    <p:notesMasterId r:id="rId30"/>
  </p:notesMasterIdLst>
  <p:handoutMasterIdLst>
    <p:handoutMasterId r:id="rId31"/>
  </p:handoutMasterIdLst>
  <p:sldIdLst>
    <p:sldId id="256" r:id="rId6"/>
    <p:sldId id="260" r:id="rId7"/>
    <p:sldId id="307" r:id="rId8"/>
    <p:sldId id="309" r:id="rId9"/>
    <p:sldId id="306" r:id="rId10"/>
    <p:sldId id="263" r:id="rId11"/>
    <p:sldId id="301" r:id="rId12"/>
    <p:sldId id="269" r:id="rId13"/>
    <p:sldId id="264" r:id="rId14"/>
    <p:sldId id="267" r:id="rId15"/>
    <p:sldId id="305" r:id="rId16"/>
    <p:sldId id="273" r:id="rId17"/>
    <p:sldId id="302" r:id="rId18"/>
    <p:sldId id="311" r:id="rId19"/>
    <p:sldId id="310" r:id="rId20"/>
    <p:sldId id="272" r:id="rId21"/>
    <p:sldId id="274" r:id="rId22"/>
    <p:sldId id="276" r:id="rId23"/>
    <p:sldId id="275" r:id="rId24"/>
    <p:sldId id="277" r:id="rId25"/>
    <p:sldId id="279" r:id="rId26"/>
    <p:sldId id="280" r:id="rId27"/>
    <p:sldId id="313" r:id="rId28"/>
    <p:sldId id="312" r:id="rId29"/>
  </p:sldIdLst>
  <p:sldSz cx="12192000" cy="6858000"/>
  <p:notesSz cx="7010400" cy="9296400"/>
  <p:custDataLst>
    <p:tags r:id="rId32"/>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0F397C-4EF5-2DFE-46C4-C4E6932BDD54}" name="Guest User" initials="GU" userId="S::urn:spo:anon#1307985a79a9c2bbe38c61583d961c09f87b3d036847077fbf5f77463515e81e::" providerId="AD"/>
  <p188:author id="{C649BC95-0D02-F3C0-8AF8-D5A0EBB611A0}" name="Saha, Binita" initials="SB" userId="S::binitasaha@vt.edu::ede8ed96-24ac-40fc-a052-a8ba7b0d3d0a" providerId="AD"/>
  <p188:author id="{D7FBBCC2-E4B8-2C9E-E526-1D472A252865}" name="Behkam, Bahareh" initials="BB" userId="S::behkam@vt.edu::67a865cd-5131-4857-9d59-e8fa9dbcde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8000"/>
    <a:srgbClr val="FFC000"/>
    <a:srgbClr val="8B63C5"/>
    <a:srgbClr val="9DC3E6"/>
    <a:srgbClr val="616161"/>
    <a:srgbClr val="AC8CB4"/>
    <a:srgbClr val="A286D3"/>
    <a:srgbClr val="FF9900"/>
    <a:srgbClr val="5BD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3A5C0-1D74-4FA6-938A-63EEB4A5ACF4}" v="191" dt="2025-06-18T13:52:50.605"/>
    <p1510:client id="{8DA3FE2E-55B4-42C6-8DAF-BF8707807687}" v="13" dt="2025-06-18T14:47:29.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691" autoAdjust="0"/>
  </p:normalViewPr>
  <p:slideViewPr>
    <p:cSldViewPr snapToGrid="0">
      <p:cViewPr varScale="1">
        <p:scale>
          <a:sx n="101" d="100"/>
          <a:sy n="101" d="100"/>
        </p:scale>
        <p:origin x="876" y="108"/>
      </p:cViewPr>
      <p:guideLst>
        <p:guide orient="horz" pos="2160"/>
        <p:guide pos="3840"/>
      </p:guideLst>
    </p:cSldViewPr>
  </p:slid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ha, Binita" userId="ede8ed96-24ac-40fc-a052-a8ba7b0d3d0a" providerId="ADAL" clId="{8DA3FE2E-55B4-42C6-8DAF-BF8707807687}"/>
    <pc:docChg chg="custSel addSld modSld sldOrd">
      <pc:chgData name="Saha, Binita" userId="ede8ed96-24ac-40fc-a052-a8ba7b0d3d0a" providerId="ADAL" clId="{8DA3FE2E-55B4-42C6-8DAF-BF8707807687}" dt="2025-06-18T14:47:55.195" v="490" actId="14100"/>
      <pc:docMkLst>
        <pc:docMk/>
      </pc:docMkLst>
      <pc:sldChg chg="addSp modSp new mod ord">
        <pc:chgData name="Saha, Binita" userId="ede8ed96-24ac-40fc-a052-a8ba7b0d3d0a" providerId="ADAL" clId="{8DA3FE2E-55B4-42C6-8DAF-BF8707807687}" dt="2025-06-18T14:47:55.195" v="490" actId="14100"/>
        <pc:sldMkLst>
          <pc:docMk/>
          <pc:sldMk cId="4137615883" sldId="312"/>
        </pc:sldMkLst>
        <pc:spChg chg="add mod">
          <ac:chgData name="Saha, Binita" userId="ede8ed96-24ac-40fc-a052-a8ba7b0d3d0a" providerId="ADAL" clId="{8DA3FE2E-55B4-42C6-8DAF-BF8707807687}" dt="2025-06-18T14:36:26.105" v="284"/>
          <ac:spMkLst>
            <pc:docMk/>
            <pc:sldMk cId="4137615883" sldId="312"/>
            <ac:spMk id="3" creationId="{01A577E5-D621-3289-D2CE-B24EA12FE9BA}"/>
          </ac:spMkLst>
        </pc:spChg>
        <pc:spChg chg="add mod">
          <ac:chgData name="Saha, Binita" userId="ede8ed96-24ac-40fc-a052-a8ba7b0d3d0a" providerId="ADAL" clId="{8DA3FE2E-55B4-42C6-8DAF-BF8707807687}" dt="2025-06-18T14:36:42.614" v="296" actId="20577"/>
          <ac:spMkLst>
            <pc:docMk/>
            <pc:sldMk cId="4137615883" sldId="312"/>
            <ac:spMk id="4" creationId="{5132491D-C62B-FF0F-17B9-E90BB91BEF0A}"/>
          </ac:spMkLst>
        </pc:spChg>
        <pc:graphicFrameChg chg="add mod modGraphic">
          <ac:chgData name="Saha, Binita" userId="ede8ed96-24ac-40fc-a052-a8ba7b0d3d0a" providerId="ADAL" clId="{8DA3FE2E-55B4-42C6-8DAF-BF8707807687}" dt="2025-06-18T14:47:55.195" v="490" actId="14100"/>
          <ac:graphicFrameMkLst>
            <pc:docMk/>
            <pc:sldMk cId="4137615883" sldId="312"/>
            <ac:graphicFrameMk id="5" creationId="{205A016A-AC8F-C988-11D1-66AC6F7DE9C2}"/>
          </ac:graphicFrameMkLst>
        </pc:graphicFrameChg>
      </pc:sldChg>
      <pc:sldChg chg="addSp modSp new mod">
        <pc:chgData name="Saha, Binita" userId="ede8ed96-24ac-40fc-a052-a8ba7b0d3d0a" providerId="ADAL" clId="{8DA3FE2E-55B4-42C6-8DAF-BF8707807687}" dt="2025-06-18T14:36:32.750" v="285" actId="2711"/>
        <pc:sldMkLst>
          <pc:docMk/>
          <pc:sldMk cId="4292173501" sldId="313"/>
        </pc:sldMkLst>
        <pc:spChg chg="mod">
          <ac:chgData name="Saha, Binita" userId="ede8ed96-24ac-40fc-a052-a8ba7b0d3d0a" providerId="ADAL" clId="{8DA3FE2E-55B4-42C6-8DAF-BF8707807687}" dt="2025-06-18T14:36:32.750" v="285" actId="2711"/>
          <ac:spMkLst>
            <pc:docMk/>
            <pc:sldMk cId="4292173501" sldId="313"/>
            <ac:spMk id="2" creationId="{C46D1754-CF09-8C61-96F9-B6192E436D96}"/>
          </ac:spMkLst>
        </pc:spChg>
        <pc:spChg chg="add mod">
          <ac:chgData name="Saha, Binita" userId="ede8ed96-24ac-40fc-a052-a8ba7b0d3d0a" providerId="ADAL" clId="{8DA3FE2E-55B4-42C6-8DAF-BF8707807687}" dt="2025-06-18T14:36:18.911" v="282" actId="20577"/>
          <ac:spMkLst>
            <pc:docMk/>
            <pc:sldMk cId="4292173501" sldId="313"/>
            <ac:spMk id="5" creationId="{4736D64A-6561-8B84-C9B3-A177A6F0BF1E}"/>
          </ac:spMkLst>
        </pc:spChg>
      </pc:sldChg>
    </pc:docChg>
  </pc:docChgLst>
  <pc:docChgLst>
    <pc:chgData name="Binita Saha" userId="08253429fa1aa162" providerId="LiveId" clId="{49D6CB5C-9718-4A9A-94F2-C5294397DC9D}"/>
    <pc:docChg chg="undo custSel addSld delSld modSld sldOrd">
      <pc:chgData name="Binita Saha" userId="08253429fa1aa162" providerId="LiveId" clId="{49D6CB5C-9718-4A9A-94F2-C5294397DC9D}" dt="2025-06-13T12:45:17.887" v="3473" actId="20577"/>
      <pc:docMkLst>
        <pc:docMk/>
      </pc:docMkLst>
      <pc:sldChg chg="modSp mod modNotesTx">
        <pc:chgData name="Binita Saha" userId="08253429fa1aa162" providerId="LiveId" clId="{49D6CB5C-9718-4A9A-94F2-C5294397DC9D}" dt="2025-06-13T11:32:22.913" v="2072" actId="20577"/>
        <pc:sldMkLst>
          <pc:docMk/>
          <pc:sldMk cId="1523806138" sldId="256"/>
        </pc:sldMkLst>
        <pc:spChg chg="mod">
          <ac:chgData name="Binita Saha" userId="08253429fa1aa162" providerId="LiveId" clId="{49D6CB5C-9718-4A9A-94F2-C5294397DC9D}" dt="2025-06-13T11:32:22.913" v="2072" actId="20577"/>
          <ac:spMkLst>
            <pc:docMk/>
            <pc:sldMk cId="1523806138" sldId="256"/>
            <ac:spMk id="5" creationId="{00000000-0000-0000-0000-000000000000}"/>
          </ac:spMkLst>
        </pc:spChg>
      </pc:sldChg>
      <pc:sldChg chg="delSp modSp mod delAnim">
        <pc:chgData name="Binita Saha" userId="08253429fa1aa162" providerId="LiveId" clId="{49D6CB5C-9718-4A9A-94F2-C5294397DC9D}" dt="2025-06-13T05:23:45.236" v="102" actId="478"/>
        <pc:sldMkLst>
          <pc:docMk/>
          <pc:sldMk cId="3025692875" sldId="260"/>
        </pc:sldMkLst>
        <pc:spChg chg="mod">
          <ac:chgData name="Binita Saha" userId="08253429fa1aa162" providerId="LiveId" clId="{49D6CB5C-9718-4A9A-94F2-C5294397DC9D}" dt="2025-06-13T05:23:42.928" v="101" actId="20577"/>
          <ac:spMkLst>
            <pc:docMk/>
            <pc:sldMk cId="3025692875" sldId="260"/>
            <ac:spMk id="3" creationId="{6B717DD5-B8ED-879C-C23D-FD6934B15D6E}"/>
          </ac:spMkLst>
        </pc:spChg>
      </pc:sldChg>
      <pc:sldChg chg="del mod modShow">
        <pc:chgData name="Binita Saha" userId="08253429fa1aa162" providerId="LiveId" clId="{49D6CB5C-9718-4A9A-94F2-C5294397DC9D}" dt="2025-06-13T06:00:47.153" v="156" actId="47"/>
        <pc:sldMkLst>
          <pc:docMk/>
          <pc:sldMk cId="323644153" sldId="263"/>
        </pc:sldMkLst>
      </pc:sldChg>
      <pc:sldChg chg="add del ord">
        <pc:chgData name="Binita Saha" userId="08253429fa1aa162" providerId="LiveId" clId="{49D6CB5C-9718-4A9A-94F2-C5294397DC9D}" dt="2025-06-13T11:33:52.230" v="2076" actId="47"/>
        <pc:sldMkLst>
          <pc:docMk/>
          <pc:sldMk cId="2081296773" sldId="264"/>
        </pc:sldMkLst>
      </pc:sldChg>
      <pc:sldChg chg="add del">
        <pc:chgData name="Binita Saha" userId="08253429fa1aa162" providerId="LiveId" clId="{49D6CB5C-9718-4A9A-94F2-C5294397DC9D}" dt="2025-06-13T11:32:46.094" v="2073" actId="47"/>
        <pc:sldMkLst>
          <pc:docMk/>
          <pc:sldMk cId="3708758204" sldId="265"/>
        </pc:sldMkLst>
      </pc:sldChg>
      <pc:sldChg chg="del">
        <pc:chgData name="Binita Saha" userId="08253429fa1aa162" providerId="LiveId" clId="{49D6CB5C-9718-4A9A-94F2-C5294397DC9D}" dt="2025-06-13T05:56:58.427" v="105" actId="47"/>
        <pc:sldMkLst>
          <pc:docMk/>
          <pc:sldMk cId="3404101276" sldId="266"/>
        </pc:sldMkLst>
      </pc:sldChg>
      <pc:sldChg chg="delSp modSp mod">
        <pc:chgData name="Binita Saha" userId="08253429fa1aa162" providerId="LiveId" clId="{49D6CB5C-9718-4A9A-94F2-C5294397DC9D}" dt="2025-06-13T12:28:08.992" v="3016" actId="478"/>
        <pc:sldMkLst>
          <pc:docMk/>
          <pc:sldMk cId="961015204" sldId="267"/>
        </pc:sldMkLst>
        <pc:spChg chg="mod">
          <ac:chgData name="Binita Saha" userId="08253429fa1aa162" providerId="LiveId" clId="{49D6CB5C-9718-4A9A-94F2-C5294397DC9D}" dt="2025-06-13T11:07:32.289" v="808" actId="20577"/>
          <ac:spMkLst>
            <pc:docMk/>
            <pc:sldMk cId="961015204" sldId="267"/>
            <ac:spMk id="2" creationId="{5770C689-1B68-E56B-0CD7-C18AF175C381}"/>
          </ac:spMkLst>
        </pc:spChg>
      </pc:sldChg>
      <pc:sldChg chg="del">
        <pc:chgData name="Binita Saha" userId="08253429fa1aa162" providerId="LiveId" clId="{49D6CB5C-9718-4A9A-94F2-C5294397DC9D}" dt="2025-06-13T05:58:28.424" v="142" actId="47"/>
        <pc:sldMkLst>
          <pc:docMk/>
          <pc:sldMk cId="2697300468" sldId="268"/>
        </pc:sldMkLst>
      </pc:sldChg>
      <pc:sldChg chg="addSp delSp modSp mod ord modAnim modShow">
        <pc:chgData name="Binita Saha" userId="08253429fa1aa162" providerId="LiveId" clId="{49D6CB5C-9718-4A9A-94F2-C5294397DC9D}" dt="2025-06-13T12:38:31.638" v="3436" actId="20577"/>
        <pc:sldMkLst>
          <pc:docMk/>
          <pc:sldMk cId="3400714984" sldId="269"/>
        </pc:sldMkLst>
        <pc:spChg chg="mod">
          <ac:chgData name="Binita Saha" userId="08253429fa1aa162" providerId="LiveId" clId="{49D6CB5C-9718-4A9A-94F2-C5294397DC9D}" dt="2025-06-13T05:59:52.103" v="151" actId="20577"/>
          <ac:spMkLst>
            <pc:docMk/>
            <pc:sldMk cId="3400714984" sldId="269"/>
            <ac:spMk id="3" creationId="{EC88C2E4-918C-281E-CC85-0FB7D20B3A08}"/>
          </ac:spMkLst>
        </pc:spChg>
        <pc:spChg chg="mod">
          <ac:chgData name="Binita Saha" userId="08253429fa1aa162" providerId="LiveId" clId="{49D6CB5C-9718-4A9A-94F2-C5294397DC9D}" dt="2025-06-13T11:23:46.936" v="1706" actId="20577"/>
          <ac:spMkLst>
            <pc:docMk/>
            <pc:sldMk cId="3400714984" sldId="269"/>
            <ac:spMk id="4" creationId="{05BC0BF4-F9A6-6BB0-B5A1-259CDBEA0565}"/>
          </ac:spMkLst>
        </pc:spChg>
        <pc:spChg chg="mod">
          <ac:chgData name="Binita Saha" userId="08253429fa1aa162" providerId="LiveId" clId="{49D6CB5C-9718-4A9A-94F2-C5294397DC9D}" dt="2025-06-13T11:24:20.973" v="1747" actId="1076"/>
          <ac:spMkLst>
            <pc:docMk/>
            <pc:sldMk cId="3400714984" sldId="269"/>
            <ac:spMk id="5" creationId="{5F910426-59EF-331D-CA3A-9F1B594D028D}"/>
          </ac:spMkLst>
        </pc:spChg>
        <pc:spChg chg="mod">
          <ac:chgData name="Binita Saha" userId="08253429fa1aa162" providerId="LiveId" clId="{49D6CB5C-9718-4A9A-94F2-C5294397DC9D}" dt="2025-06-13T11:24:47.946" v="1784" actId="1076"/>
          <ac:spMkLst>
            <pc:docMk/>
            <pc:sldMk cId="3400714984" sldId="269"/>
            <ac:spMk id="7" creationId="{CAA9D56D-BC6E-7C8B-81EB-8DDE473F5CE6}"/>
          </ac:spMkLst>
        </pc:spChg>
        <pc:spChg chg="mod">
          <ac:chgData name="Binita Saha" userId="08253429fa1aa162" providerId="LiveId" clId="{49D6CB5C-9718-4A9A-94F2-C5294397DC9D}" dt="2025-06-13T11:25:30.999" v="1822" actId="1076"/>
          <ac:spMkLst>
            <pc:docMk/>
            <pc:sldMk cId="3400714984" sldId="269"/>
            <ac:spMk id="8" creationId="{906FCA58-011E-9C7A-9743-C1EE034F29DC}"/>
          </ac:spMkLst>
        </pc:spChg>
        <pc:spChg chg="mod">
          <ac:chgData name="Binita Saha" userId="08253429fa1aa162" providerId="LiveId" clId="{49D6CB5C-9718-4A9A-94F2-C5294397DC9D}" dt="2025-06-13T11:25:30.999" v="1822" actId="1076"/>
          <ac:spMkLst>
            <pc:docMk/>
            <pc:sldMk cId="3400714984" sldId="269"/>
            <ac:spMk id="9" creationId="{2970238F-E21D-9E26-57DD-B1CB290B194B}"/>
          </ac:spMkLst>
        </pc:spChg>
        <pc:spChg chg="mod">
          <ac:chgData name="Binita Saha" userId="08253429fa1aa162" providerId="LiveId" clId="{49D6CB5C-9718-4A9A-94F2-C5294397DC9D}" dt="2025-06-13T12:38:31.638" v="3436" actId="20577"/>
          <ac:spMkLst>
            <pc:docMk/>
            <pc:sldMk cId="3400714984" sldId="269"/>
            <ac:spMk id="10" creationId="{A35748E2-5C91-A933-7CC1-6C4D05A7BF45}"/>
          </ac:spMkLst>
        </pc:spChg>
        <pc:spChg chg="mod">
          <ac:chgData name="Binita Saha" userId="08253429fa1aa162" providerId="LiveId" clId="{49D6CB5C-9718-4A9A-94F2-C5294397DC9D}" dt="2025-06-13T12:37:49.742" v="3422" actId="1076"/>
          <ac:spMkLst>
            <pc:docMk/>
            <pc:sldMk cId="3400714984" sldId="269"/>
            <ac:spMk id="24" creationId="{4EDD55D3-C2EE-CBAB-424C-DC22324F9CC4}"/>
          </ac:spMkLst>
        </pc:spChg>
        <pc:spChg chg="mod">
          <ac:chgData name="Binita Saha" userId="08253429fa1aa162" providerId="LiveId" clId="{49D6CB5C-9718-4A9A-94F2-C5294397DC9D}" dt="2025-06-13T12:38:06.326" v="3429" actId="1076"/>
          <ac:spMkLst>
            <pc:docMk/>
            <pc:sldMk cId="3400714984" sldId="269"/>
            <ac:spMk id="31" creationId="{CBCD6C39-2714-1ECF-1BFE-79E7224AC9CA}"/>
          </ac:spMkLst>
        </pc:spChg>
        <pc:spChg chg="mod">
          <ac:chgData name="Binita Saha" userId="08253429fa1aa162" providerId="LiveId" clId="{49D6CB5C-9718-4A9A-94F2-C5294397DC9D}" dt="2025-06-13T12:38:06.326" v="3429" actId="1076"/>
          <ac:spMkLst>
            <pc:docMk/>
            <pc:sldMk cId="3400714984" sldId="269"/>
            <ac:spMk id="32" creationId="{A2EA3BE8-3902-BA9C-8B45-5647BD5B75EF}"/>
          </ac:spMkLst>
        </pc:spChg>
        <pc:spChg chg="mod">
          <ac:chgData name="Binita Saha" userId="08253429fa1aa162" providerId="LiveId" clId="{49D6CB5C-9718-4A9A-94F2-C5294397DC9D}" dt="2025-06-13T12:38:03.071" v="3428" actId="1076"/>
          <ac:spMkLst>
            <pc:docMk/>
            <pc:sldMk cId="3400714984" sldId="269"/>
            <ac:spMk id="34" creationId="{CD6D8A38-8AAC-2F67-2925-DE957FBF9703}"/>
          </ac:spMkLst>
        </pc:spChg>
        <pc:spChg chg="mod">
          <ac:chgData name="Binita Saha" userId="08253429fa1aa162" providerId="LiveId" clId="{49D6CB5C-9718-4A9A-94F2-C5294397DC9D}" dt="2025-06-13T12:38:03.071" v="3428" actId="1076"/>
          <ac:spMkLst>
            <pc:docMk/>
            <pc:sldMk cId="3400714984" sldId="269"/>
            <ac:spMk id="35" creationId="{19FEC9ED-6F9D-3CDC-0322-7E1826D8CAE6}"/>
          </ac:spMkLst>
        </pc:spChg>
        <pc:grpChg chg="mod">
          <ac:chgData name="Binita Saha" userId="08253429fa1aa162" providerId="LiveId" clId="{49D6CB5C-9718-4A9A-94F2-C5294397DC9D}" dt="2025-06-13T12:37:49.742" v="3422" actId="1076"/>
          <ac:grpSpMkLst>
            <pc:docMk/>
            <pc:sldMk cId="3400714984" sldId="269"/>
            <ac:grpSpMk id="25" creationId="{BB6376CD-DFE3-411F-E852-6FE105EC738D}"/>
          </ac:grpSpMkLst>
        </pc:grpChg>
        <pc:grpChg chg="mod">
          <ac:chgData name="Binita Saha" userId="08253429fa1aa162" providerId="LiveId" clId="{49D6CB5C-9718-4A9A-94F2-C5294397DC9D}" dt="2025-06-13T12:38:06.326" v="3429" actId="1076"/>
          <ac:grpSpMkLst>
            <pc:docMk/>
            <pc:sldMk cId="3400714984" sldId="269"/>
            <ac:grpSpMk id="33" creationId="{E98434D5-9051-2283-B448-AD890983AC00}"/>
          </ac:grpSpMkLst>
        </pc:grpChg>
        <pc:grpChg chg="mod">
          <ac:chgData name="Binita Saha" userId="08253429fa1aa162" providerId="LiveId" clId="{49D6CB5C-9718-4A9A-94F2-C5294397DC9D}" dt="2025-06-13T12:38:03.071" v="3428" actId="1076"/>
          <ac:grpSpMkLst>
            <pc:docMk/>
            <pc:sldMk cId="3400714984" sldId="269"/>
            <ac:grpSpMk id="36" creationId="{2D74EA7B-5E95-4F7E-9A5A-7A92D8757E6A}"/>
          </ac:grpSpMkLst>
        </pc:grpChg>
        <pc:picChg chg="mod">
          <ac:chgData name="Binita Saha" userId="08253429fa1aa162" providerId="LiveId" clId="{49D6CB5C-9718-4A9A-94F2-C5294397DC9D}" dt="2025-06-13T12:37:49.742" v="3422" actId="1076"/>
          <ac:picMkLst>
            <pc:docMk/>
            <pc:sldMk cId="3400714984" sldId="269"/>
            <ac:picMk id="5150" creationId="{8C9F4B54-7531-0488-B437-D1F89666A577}"/>
          </ac:picMkLst>
        </pc:picChg>
        <pc:picChg chg="mod">
          <ac:chgData name="Binita Saha" userId="08253429fa1aa162" providerId="LiveId" clId="{49D6CB5C-9718-4A9A-94F2-C5294397DC9D}" dt="2025-06-13T12:37:49.742" v="3422" actId="1076"/>
          <ac:picMkLst>
            <pc:docMk/>
            <pc:sldMk cId="3400714984" sldId="269"/>
            <ac:picMk id="5152" creationId="{2583C401-23FA-E65D-A287-A8BA9573D1BD}"/>
          </ac:picMkLst>
        </pc:picChg>
        <pc:picChg chg="mod">
          <ac:chgData name="Binita Saha" userId="08253429fa1aa162" providerId="LiveId" clId="{49D6CB5C-9718-4A9A-94F2-C5294397DC9D}" dt="2025-06-13T12:38:06.326" v="3429" actId="1076"/>
          <ac:picMkLst>
            <pc:docMk/>
            <pc:sldMk cId="3400714984" sldId="269"/>
            <ac:picMk id="5158" creationId="{FC0D2C91-7DF1-5B07-0E1D-DEDB7E85EAA2}"/>
          </ac:picMkLst>
        </pc:picChg>
        <pc:picChg chg="mod">
          <ac:chgData name="Binita Saha" userId="08253429fa1aa162" providerId="LiveId" clId="{49D6CB5C-9718-4A9A-94F2-C5294397DC9D}" dt="2025-06-13T12:38:06.326" v="3429" actId="1076"/>
          <ac:picMkLst>
            <pc:docMk/>
            <pc:sldMk cId="3400714984" sldId="269"/>
            <ac:picMk id="5164" creationId="{D689202A-3889-3AB8-F841-237A4DBE5741}"/>
          </ac:picMkLst>
        </pc:picChg>
        <pc:picChg chg="mod">
          <ac:chgData name="Binita Saha" userId="08253429fa1aa162" providerId="LiveId" clId="{49D6CB5C-9718-4A9A-94F2-C5294397DC9D}" dt="2025-06-13T12:38:03.071" v="3428" actId="1076"/>
          <ac:picMkLst>
            <pc:docMk/>
            <pc:sldMk cId="3400714984" sldId="269"/>
            <ac:picMk id="5168" creationId="{69D0F557-9675-6855-E4B3-FE16529ADBF4}"/>
          </ac:picMkLst>
        </pc:picChg>
        <pc:picChg chg="mod">
          <ac:chgData name="Binita Saha" userId="08253429fa1aa162" providerId="LiveId" clId="{49D6CB5C-9718-4A9A-94F2-C5294397DC9D}" dt="2025-06-13T12:38:03.071" v="3428" actId="1076"/>
          <ac:picMkLst>
            <pc:docMk/>
            <pc:sldMk cId="3400714984" sldId="269"/>
            <ac:picMk id="5170" creationId="{9DBF162F-6CB3-1DF2-6492-AD9CB5A033CB}"/>
          </ac:picMkLst>
        </pc:picChg>
      </pc:sldChg>
      <pc:sldChg chg="del">
        <pc:chgData name="Binita Saha" userId="08253429fa1aa162" providerId="LiveId" clId="{49D6CB5C-9718-4A9A-94F2-C5294397DC9D}" dt="2025-06-13T11:21:10.532" v="1654" actId="47"/>
        <pc:sldMkLst>
          <pc:docMk/>
          <pc:sldMk cId="2403010591" sldId="270"/>
        </pc:sldMkLst>
      </pc:sldChg>
      <pc:sldChg chg="del">
        <pc:chgData name="Binita Saha" userId="08253429fa1aa162" providerId="LiveId" clId="{49D6CB5C-9718-4A9A-94F2-C5294397DC9D}" dt="2025-06-13T05:52:16.545" v="103" actId="47"/>
        <pc:sldMkLst>
          <pc:docMk/>
          <pc:sldMk cId="650393336" sldId="271"/>
        </pc:sldMkLst>
      </pc:sldChg>
      <pc:sldChg chg="modSp mod">
        <pc:chgData name="Binita Saha" userId="08253429fa1aa162" providerId="LiveId" clId="{49D6CB5C-9718-4A9A-94F2-C5294397DC9D}" dt="2025-06-13T12:32:26.751" v="3197" actId="20577"/>
        <pc:sldMkLst>
          <pc:docMk/>
          <pc:sldMk cId="2336588414" sldId="272"/>
        </pc:sldMkLst>
        <pc:spChg chg="mod">
          <ac:chgData name="Binita Saha" userId="08253429fa1aa162" providerId="LiveId" clId="{49D6CB5C-9718-4A9A-94F2-C5294397DC9D}" dt="2025-06-13T12:32:26.751" v="3197" actId="20577"/>
          <ac:spMkLst>
            <pc:docMk/>
            <pc:sldMk cId="2336588414" sldId="272"/>
            <ac:spMk id="3" creationId="{C6339F1B-35F2-9D12-A8CC-4781F6BB6F05}"/>
          </ac:spMkLst>
        </pc:spChg>
      </pc:sldChg>
      <pc:sldChg chg="modSp mod">
        <pc:chgData name="Binita Saha" userId="08253429fa1aa162" providerId="LiveId" clId="{49D6CB5C-9718-4A9A-94F2-C5294397DC9D}" dt="2025-06-13T11:06:16.516" v="687" actId="20577"/>
        <pc:sldMkLst>
          <pc:docMk/>
          <pc:sldMk cId="202402967" sldId="273"/>
        </pc:sldMkLst>
        <pc:spChg chg="mod">
          <ac:chgData name="Binita Saha" userId="08253429fa1aa162" providerId="LiveId" clId="{49D6CB5C-9718-4A9A-94F2-C5294397DC9D}" dt="2025-06-13T11:06:16.516" v="687" actId="20577"/>
          <ac:spMkLst>
            <pc:docMk/>
            <pc:sldMk cId="202402967" sldId="273"/>
            <ac:spMk id="9311" creationId="{C0347471-6AB5-5E81-642F-5B6C29AE89A1}"/>
          </ac:spMkLst>
        </pc:spChg>
      </pc:sldChg>
      <pc:sldChg chg="del">
        <pc:chgData name="Binita Saha" userId="08253429fa1aa162" providerId="LiveId" clId="{49D6CB5C-9718-4A9A-94F2-C5294397DC9D}" dt="2025-06-13T05:58:20.882" v="141" actId="47"/>
        <pc:sldMkLst>
          <pc:docMk/>
          <pc:sldMk cId="1125499949" sldId="274"/>
        </pc:sldMkLst>
      </pc:sldChg>
      <pc:sldChg chg="del">
        <pc:chgData name="Binita Saha" userId="08253429fa1aa162" providerId="LiveId" clId="{49D6CB5C-9718-4A9A-94F2-C5294397DC9D}" dt="2025-06-13T05:58:20.882" v="141" actId="47"/>
        <pc:sldMkLst>
          <pc:docMk/>
          <pc:sldMk cId="3211385799" sldId="275"/>
        </pc:sldMkLst>
      </pc:sldChg>
      <pc:sldChg chg="del">
        <pc:chgData name="Binita Saha" userId="08253429fa1aa162" providerId="LiveId" clId="{49D6CB5C-9718-4A9A-94F2-C5294397DC9D}" dt="2025-06-13T05:58:20.882" v="141" actId="47"/>
        <pc:sldMkLst>
          <pc:docMk/>
          <pc:sldMk cId="426674105" sldId="276"/>
        </pc:sldMkLst>
      </pc:sldChg>
      <pc:sldChg chg="del">
        <pc:chgData name="Binita Saha" userId="08253429fa1aa162" providerId="LiveId" clId="{49D6CB5C-9718-4A9A-94F2-C5294397DC9D}" dt="2025-06-13T05:58:20.882" v="141" actId="47"/>
        <pc:sldMkLst>
          <pc:docMk/>
          <pc:sldMk cId="142039082" sldId="277"/>
        </pc:sldMkLst>
      </pc:sldChg>
      <pc:sldChg chg="del">
        <pc:chgData name="Binita Saha" userId="08253429fa1aa162" providerId="LiveId" clId="{49D6CB5C-9718-4A9A-94F2-C5294397DC9D}" dt="2025-06-13T05:58:20.882" v="141" actId="47"/>
        <pc:sldMkLst>
          <pc:docMk/>
          <pc:sldMk cId="1563432994" sldId="279"/>
        </pc:sldMkLst>
      </pc:sldChg>
      <pc:sldChg chg="del">
        <pc:chgData name="Binita Saha" userId="08253429fa1aa162" providerId="LiveId" clId="{49D6CB5C-9718-4A9A-94F2-C5294397DC9D}" dt="2025-06-13T05:58:20.882" v="141" actId="47"/>
        <pc:sldMkLst>
          <pc:docMk/>
          <pc:sldMk cId="3861927365" sldId="280"/>
        </pc:sldMkLst>
      </pc:sldChg>
      <pc:sldChg chg="del">
        <pc:chgData name="Binita Saha" userId="08253429fa1aa162" providerId="LiveId" clId="{49D6CB5C-9718-4A9A-94F2-C5294397DC9D}" dt="2025-06-13T05:58:20.882" v="141" actId="47"/>
        <pc:sldMkLst>
          <pc:docMk/>
          <pc:sldMk cId="1125448136" sldId="281"/>
        </pc:sldMkLst>
      </pc:sldChg>
      <pc:sldChg chg="del">
        <pc:chgData name="Binita Saha" userId="08253429fa1aa162" providerId="LiveId" clId="{49D6CB5C-9718-4A9A-94F2-C5294397DC9D}" dt="2025-06-13T05:58:20.882" v="141" actId="47"/>
        <pc:sldMkLst>
          <pc:docMk/>
          <pc:sldMk cId="906103496" sldId="282"/>
        </pc:sldMkLst>
      </pc:sldChg>
      <pc:sldChg chg="del">
        <pc:chgData name="Binita Saha" userId="08253429fa1aa162" providerId="LiveId" clId="{49D6CB5C-9718-4A9A-94F2-C5294397DC9D}" dt="2025-06-13T05:56:58.427" v="105" actId="47"/>
        <pc:sldMkLst>
          <pc:docMk/>
          <pc:sldMk cId="26657369" sldId="283"/>
        </pc:sldMkLst>
      </pc:sldChg>
      <pc:sldChg chg="del">
        <pc:chgData name="Binita Saha" userId="08253429fa1aa162" providerId="LiveId" clId="{49D6CB5C-9718-4A9A-94F2-C5294397DC9D}" dt="2025-06-13T05:56:58.427" v="105" actId="47"/>
        <pc:sldMkLst>
          <pc:docMk/>
          <pc:sldMk cId="3904103700" sldId="284"/>
        </pc:sldMkLst>
      </pc:sldChg>
      <pc:sldChg chg="del">
        <pc:chgData name="Binita Saha" userId="08253429fa1aa162" providerId="LiveId" clId="{49D6CB5C-9718-4A9A-94F2-C5294397DC9D}" dt="2025-06-13T05:56:58.427" v="105" actId="47"/>
        <pc:sldMkLst>
          <pc:docMk/>
          <pc:sldMk cId="2809378887" sldId="285"/>
        </pc:sldMkLst>
      </pc:sldChg>
      <pc:sldChg chg="del">
        <pc:chgData name="Binita Saha" userId="08253429fa1aa162" providerId="LiveId" clId="{49D6CB5C-9718-4A9A-94F2-C5294397DC9D}" dt="2025-06-13T05:56:58.427" v="105" actId="47"/>
        <pc:sldMkLst>
          <pc:docMk/>
          <pc:sldMk cId="615534542" sldId="286"/>
        </pc:sldMkLst>
      </pc:sldChg>
      <pc:sldChg chg="del">
        <pc:chgData name="Binita Saha" userId="08253429fa1aa162" providerId="LiveId" clId="{49D6CB5C-9718-4A9A-94F2-C5294397DC9D}" dt="2025-06-13T05:56:58.427" v="105" actId="47"/>
        <pc:sldMkLst>
          <pc:docMk/>
          <pc:sldMk cId="1547049193" sldId="288"/>
        </pc:sldMkLst>
      </pc:sldChg>
      <pc:sldChg chg="del">
        <pc:chgData name="Binita Saha" userId="08253429fa1aa162" providerId="LiveId" clId="{49D6CB5C-9718-4A9A-94F2-C5294397DC9D}" dt="2025-06-13T05:56:58.427" v="105" actId="47"/>
        <pc:sldMkLst>
          <pc:docMk/>
          <pc:sldMk cId="3913509751" sldId="289"/>
        </pc:sldMkLst>
      </pc:sldChg>
      <pc:sldChg chg="del">
        <pc:chgData name="Binita Saha" userId="08253429fa1aa162" providerId="LiveId" clId="{49D6CB5C-9718-4A9A-94F2-C5294397DC9D}" dt="2025-06-13T05:56:58.427" v="105" actId="47"/>
        <pc:sldMkLst>
          <pc:docMk/>
          <pc:sldMk cId="2758163315" sldId="290"/>
        </pc:sldMkLst>
      </pc:sldChg>
      <pc:sldChg chg="del">
        <pc:chgData name="Binita Saha" userId="08253429fa1aa162" providerId="LiveId" clId="{49D6CB5C-9718-4A9A-94F2-C5294397DC9D}" dt="2025-06-13T05:56:58.427" v="105" actId="47"/>
        <pc:sldMkLst>
          <pc:docMk/>
          <pc:sldMk cId="469333429" sldId="291"/>
        </pc:sldMkLst>
      </pc:sldChg>
      <pc:sldChg chg="del">
        <pc:chgData name="Binita Saha" userId="08253429fa1aa162" providerId="LiveId" clId="{49D6CB5C-9718-4A9A-94F2-C5294397DC9D}" dt="2025-06-13T05:56:58.427" v="105" actId="47"/>
        <pc:sldMkLst>
          <pc:docMk/>
          <pc:sldMk cId="855069703" sldId="292"/>
        </pc:sldMkLst>
      </pc:sldChg>
      <pc:sldChg chg="del">
        <pc:chgData name="Binita Saha" userId="08253429fa1aa162" providerId="LiveId" clId="{49D6CB5C-9718-4A9A-94F2-C5294397DC9D}" dt="2025-06-13T05:56:58.427" v="105" actId="47"/>
        <pc:sldMkLst>
          <pc:docMk/>
          <pc:sldMk cId="113862046" sldId="293"/>
        </pc:sldMkLst>
      </pc:sldChg>
      <pc:sldChg chg="del">
        <pc:chgData name="Binita Saha" userId="08253429fa1aa162" providerId="LiveId" clId="{49D6CB5C-9718-4A9A-94F2-C5294397DC9D}" dt="2025-06-13T05:56:58.427" v="105" actId="47"/>
        <pc:sldMkLst>
          <pc:docMk/>
          <pc:sldMk cId="1365850876" sldId="294"/>
        </pc:sldMkLst>
      </pc:sldChg>
      <pc:sldChg chg="del">
        <pc:chgData name="Binita Saha" userId="08253429fa1aa162" providerId="LiveId" clId="{49D6CB5C-9718-4A9A-94F2-C5294397DC9D}" dt="2025-06-13T05:56:58.427" v="105" actId="47"/>
        <pc:sldMkLst>
          <pc:docMk/>
          <pc:sldMk cId="166647251" sldId="295"/>
        </pc:sldMkLst>
      </pc:sldChg>
      <pc:sldChg chg="del">
        <pc:chgData name="Binita Saha" userId="08253429fa1aa162" providerId="LiveId" clId="{49D6CB5C-9718-4A9A-94F2-C5294397DC9D}" dt="2025-06-13T05:56:58.427" v="105" actId="47"/>
        <pc:sldMkLst>
          <pc:docMk/>
          <pc:sldMk cId="2966867730" sldId="296"/>
        </pc:sldMkLst>
      </pc:sldChg>
      <pc:sldChg chg="del">
        <pc:chgData name="Binita Saha" userId="08253429fa1aa162" providerId="LiveId" clId="{49D6CB5C-9718-4A9A-94F2-C5294397DC9D}" dt="2025-06-13T05:56:58.427" v="105" actId="47"/>
        <pc:sldMkLst>
          <pc:docMk/>
          <pc:sldMk cId="906156223" sldId="299"/>
        </pc:sldMkLst>
      </pc:sldChg>
      <pc:sldChg chg="del">
        <pc:chgData name="Binita Saha" userId="08253429fa1aa162" providerId="LiveId" clId="{49D6CB5C-9718-4A9A-94F2-C5294397DC9D}" dt="2025-06-13T05:56:58.427" v="105" actId="47"/>
        <pc:sldMkLst>
          <pc:docMk/>
          <pc:sldMk cId="2996135883" sldId="300"/>
        </pc:sldMkLst>
      </pc:sldChg>
      <pc:sldChg chg="addSp delSp modSp new mod modAnim">
        <pc:chgData name="Binita Saha" userId="08253429fa1aa162" providerId="LiveId" clId="{49D6CB5C-9718-4A9A-94F2-C5294397DC9D}" dt="2025-06-13T12:45:17.887" v="3473" actId="20577"/>
        <pc:sldMkLst>
          <pc:docMk/>
          <pc:sldMk cId="3753921451" sldId="301"/>
        </pc:sldMkLst>
        <pc:spChg chg="mod">
          <ac:chgData name="Binita Saha" userId="08253429fa1aa162" providerId="LiveId" clId="{49D6CB5C-9718-4A9A-94F2-C5294397DC9D}" dt="2025-06-13T06:05:32.298" v="178" actId="20577"/>
          <ac:spMkLst>
            <pc:docMk/>
            <pc:sldMk cId="3753921451" sldId="301"/>
            <ac:spMk id="2" creationId="{B339A51D-109A-AD04-169B-163ECAC1FA01}"/>
          </ac:spMkLst>
        </pc:spChg>
        <pc:spChg chg="mod">
          <ac:chgData name="Binita Saha" userId="08253429fa1aa162" providerId="LiveId" clId="{49D6CB5C-9718-4A9A-94F2-C5294397DC9D}" dt="2025-06-13T12:45:17.887" v="3473" actId="20577"/>
          <ac:spMkLst>
            <pc:docMk/>
            <pc:sldMk cId="3753921451" sldId="301"/>
            <ac:spMk id="3" creationId="{9DD3784F-9CD5-56B9-27E2-E9DE23F42191}"/>
          </ac:spMkLst>
        </pc:spChg>
      </pc:sldChg>
      <pc:sldChg chg="addSp delSp modSp new mod modClrScheme modAnim chgLayout">
        <pc:chgData name="Binita Saha" userId="08253429fa1aa162" providerId="LiveId" clId="{49D6CB5C-9718-4A9A-94F2-C5294397DC9D}" dt="2025-06-13T12:38:57.411" v="3438"/>
        <pc:sldMkLst>
          <pc:docMk/>
          <pc:sldMk cId="838182507" sldId="302"/>
        </pc:sldMkLst>
        <pc:spChg chg="mod ord">
          <ac:chgData name="Binita Saha" userId="08253429fa1aa162" providerId="LiveId" clId="{49D6CB5C-9718-4A9A-94F2-C5294397DC9D}" dt="2025-06-13T05:57:19.155" v="110" actId="700"/>
          <ac:spMkLst>
            <pc:docMk/>
            <pc:sldMk cId="838182507" sldId="302"/>
            <ac:spMk id="2" creationId="{2BE6C21D-67F6-BD69-035D-155640775219}"/>
          </ac:spMkLst>
        </pc:spChg>
        <pc:spChg chg="add mod">
          <ac:chgData name="Binita Saha" userId="08253429fa1aa162" providerId="LiveId" clId="{49D6CB5C-9718-4A9A-94F2-C5294397DC9D}" dt="2025-06-13T12:28:54.297" v="3028" actId="207"/>
          <ac:spMkLst>
            <pc:docMk/>
            <pc:sldMk cId="838182507" sldId="302"/>
            <ac:spMk id="3" creationId="{A7F0C0C7-B658-EEE7-36AE-6A1CD51250D6}"/>
          </ac:spMkLst>
        </pc:spChg>
        <pc:spChg chg="add mod">
          <ac:chgData name="Binita Saha" userId="08253429fa1aa162" providerId="LiveId" clId="{49D6CB5C-9718-4A9A-94F2-C5294397DC9D}" dt="2025-06-13T12:14:53.301" v="2630"/>
          <ac:spMkLst>
            <pc:docMk/>
            <pc:sldMk cId="838182507" sldId="302"/>
            <ac:spMk id="5" creationId="{50A36F43-A28E-FE99-D27B-5CAC436BD3F6}"/>
          </ac:spMkLst>
        </pc:spChg>
        <pc:spChg chg="add mod">
          <ac:chgData name="Binita Saha" userId="08253429fa1aa162" providerId="LiveId" clId="{49D6CB5C-9718-4A9A-94F2-C5294397DC9D}" dt="2025-06-13T12:28:49.440" v="3027" actId="207"/>
          <ac:spMkLst>
            <pc:docMk/>
            <pc:sldMk cId="838182507" sldId="302"/>
            <ac:spMk id="8" creationId="{4B7CC276-8152-F076-A658-AD43A38D9DD2}"/>
          </ac:spMkLst>
        </pc:spChg>
        <pc:spChg chg="add mod">
          <ac:chgData name="Binita Saha" userId="08253429fa1aa162" providerId="LiveId" clId="{49D6CB5C-9718-4A9A-94F2-C5294397DC9D}" dt="2025-06-13T12:29:00.735" v="3029" actId="207"/>
          <ac:spMkLst>
            <pc:docMk/>
            <pc:sldMk cId="838182507" sldId="302"/>
            <ac:spMk id="12" creationId="{6208655E-2C30-BEC6-7F9D-F9073BE570C8}"/>
          </ac:spMkLst>
        </pc:spChg>
        <pc:spChg chg="add mod">
          <ac:chgData name="Binita Saha" userId="08253429fa1aa162" providerId="LiveId" clId="{49D6CB5C-9718-4A9A-94F2-C5294397DC9D}" dt="2025-06-13T12:29:04.771" v="3030" actId="207"/>
          <ac:spMkLst>
            <pc:docMk/>
            <pc:sldMk cId="838182507" sldId="302"/>
            <ac:spMk id="13" creationId="{E5291C95-06AF-E318-370F-9E8A14BFEC30}"/>
          </ac:spMkLst>
        </pc:spChg>
        <pc:spChg chg="add mod">
          <ac:chgData name="Binita Saha" userId="08253429fa1aa162" providerId="LiveId" clId="{49D6CB5C-9718-4A9A-94F2-C5294397DC9D}" dt="2025-06-13T12:29:12.167" v="3031" actId="1076"/>
          <ac:spMkLst>
            <pc:docMk/>
            <pc:sldMk cId="838182507" sldId="302"/>
            <ac:spMk id="16" creationId="{1EB5915C-3ACB-B604-11AB-E157B124EA49}"/>
          </ac:spMkLst>
        </pc:spChg>
        <pc:spChg chg="add mod">
          <ac:chgData name="Binita Saha" userId="08253429fa1aa162" providerId="LiveId" clId="{49D6CB5C-9718-4A9A-94F2-C5294397DC9D}" dt="2025-06-13T12:28:41.327" v="3023"/>
          <ac:spMkLst>
            <pc:docMk/>
            <pc:sldMk cId="838182507" sldId="302"/>
            <ac:spMk id="17" creationId="{74F82072-7975-886A-B49B-561FD92D7E20}"/>
          </ac:spMkLst>
        </pc:spChg>
        <pc:spChg chg="add mod">
          <ac:chgData name="Binita Saha" userId="08253429fa1aa162" providerId="LiveId" clId="{49D6CB5C-9718-4A9A-94F2-C5294397DC9D}" dt="2025-06-13T12:28:41.327" v="3023"/>
          <ac:spMkLst>
            <pc:docMk/>
            <pc:sldMk cId="838182507" sldId="302"/>
            <ac:spMk id="18" creationId="{A68C7ED6-FBB2-DE7A-B7D0-4F68568493FB}"/>
          </ac:spMkLst>
        </pc:spChg>
        <pc:spChg chg="add mod">
          <ac:chgData name="Binita Saha" userId="08253429fa1aa162" providerId="LiveId" clId="{49D6CB5C-9718-4A9A-94F2-C5294397DC9D}" dt="2025-06-13T12:28:41.327" v="3023"/>
          <ac:spMkLst>
            <pc:docMk/>
            <pc:sldMk cId="838182507" sldId="302"/>
            <ac:spMk id="19" creationId="{705F88F6-11C9-D24A-9FA1-F9199C3AF9A3}"/>
          </ac:spMkLst>
        </pc:spChg>
        <pc:picChg chg="add mod">
          <ac:chgData name="Binita Saha" userId="08253429fa1aa162" providerId="LiveId" clId="{49D6CB5C-9718-4A9A-94F2-C5294397DC9D}" dt="2025-06-13T12:28:41.327" v="3023"/>
          <ac:picMkLst>
            <pc:docMk/>
            <pc:sldMk cId="838182507" sldId="302"/>
            <ac:picMk id="14" creationId="{00881C71-0C85-EB56-AB0E-B30E95765C16}"/>
          </ac:picMkLst>
        </pc:picChg>
        <pc:picChg chg="add mod">
          <ac:chgData name="Binita Saha" userId="08253429fa1aa162" providerId="LiveId" clId="{49D6CB5C-9718-4A9A-94F2-C5294397DC9D}" dt="2025-06-13T12:28:41.327" v="3023"/>
          <ac:picMkLst>
            <pc:docMk/>
            <pc:sldMk cId="838182507" sldId="302"/>
            <ac:picMk id="15" creationId="{4C697D24-A1B5-73CE-B31E-9F9823C42B7E}"/>
          </ac:picMkLst>
        </pc:picChg>
      </pc:sldChg>
      <pc:sldChg chg="add del ord">
        <pc:chgData name="Binita Saha" userId="08253429fa1aa162" providerId="LiveId" clId="{49D6CB5C-9718-4A9A-94F2-C5294397DC9D}" dt="2025-06-13T11:26:43.801" v="1823" actId="47"/>
        <pc:sldMkLst>
          <pc:docMk/>
          <pc:sldMk cId="2356958194" sldId="303"/>
        </pc:sldMkLst>
      </pc:sldChg>
      <pc:sldChg chg="addSp modSp new del mod">
        <pc:chgData name="Binita Saha" userId="08253429fa1aa162" providerId="LiveId" clId="{49D6CB5C-9718-4A9A-94F2-C5294397DC9D}" dt="2025-06-13T11:06:35.897" v="693" actId="47"/>
        <pc:sldMkLst>
          <pc:docMk/>
          <pc:sldMk cId="3103866854" sldId="304"/>
        </pc:sldMkLst>
      </pc:sldChg>
      <pc:sldChg chg="addSp delSp modSp add mod delAnim modAnim">
        <pc:chgData name="Binita Saha" userId="08253429fa1aa162" providerId="LiveId" clId="{49D6CB5C-9718-4A9A-94F2-C5294397DC9D}" dt="2025-06-13T11:20:54.056" v="1653" actId="1076"/>
        <pc:sldMkLst>
          <pc:docMk/>
          <pc:sldMk cId="3859935890" sldId="305"/>
        </pc:sldMkLst>
        <pc:spChg chg="mod">
          <ac:chgData name="Binita Saha" userId="08253429fa1aa162" providerId="LiveId" clId="{49D6CB5C-9718-4A9A-94F2-C5294397DC9D}" dt="2025-06-13T11:07:20.270" v="794" actId="20577"/>
          <ac:spMkLst>
            <pc:docMk/>
            <pc:sldMk cId="3859935890" sldId="305"/>
            <ac:spMk id="2" creationId="{AF666663-4C07-870F-E843-846F01C470E6}"/>
          </ac:spMkLst>
        </pc:spChg>
        <pc:spChg chg="add mod">
          <ac:chgData name="Binita Saha" userId="08253429fa1aa162" providerId="LiveId" clId="{49D6CB5C-9718-4A9A-94F2-C5294397DC9D}" dt="2025-06-13T11:14:29.381" v="1251" actId="1076"/>
          <ac:spMkLst>
            <pc:docMk/>
            <pc:sldMk cId="3859935890" sldId="305"/>
            <ac:spMk id="23" creationId="{32749315-3BF9-6B4D-6AE5-480D278EAE0D}"/>
          </ac:spMkLst>
        </pc:spChg>
        <pc:spChg chg="add mod">
          <ac:chgData name="Binita Saha" userId="08253429fa1aa162" providerId="LiveId" clId="{49D6CB5C-9718-4A9A-94F2-C5294397DC9D}" dt="2025-06-13T11:17:18.444" v="1468" actId="20577"/>
          <ac:spMkLst>
            <pc:docMk/>
            <pc:sldMk cId="3859935890" sldId="305"/>
            <ac:spMk id="24" creationId="{5AA07713-2487-74DB-9702-BC18F928AD94}"/>
          </ac:spMkLst>
        </pc:spChg>
        <pc:spChg chg="add mod">
          <ac:chgData name="Binita Saha" userId="08253429fa1aa162" providerId="LiveId" clId="{49D6CB5C-9718-4A9A-94F2-C5294397DC9D}" dt="2025-06-13T11:16:47.364" v="1457" actId="1076"/>
          <ac:spMkLst>
            <pc:docMk/>
            <pc:sldMk cId="3859935890" sldId="305"/>
            <ac:spMk id="27" creationId="{4CC354ED-769C-25AE-E345-6D71ED312A24}"/>
          </ac:spMkLst>
        </pc:spChg>
        <pc:spChg chg="add mod">
          <ac:chgData name="Binita Saha" userId="08253429fa1aa162" providerId="LiveId" clId="{49D6CB5C-9718-4A9A-94F2-C5294397DC9D}" dt="2025-06-13T11:16:27.833" v="1452" actId="20577"/>
          <ac:spMkLst>
            <pc:docMk/>
            <pc:sldMk cId="3859935890" sldId="305"/>
            <ac:spMk id="28" creationId="{635AF4A4-BBFB-F55D-68AD-257E577CA267}"/>
          </ac:spMkLst>
        </pc:spChg>
        <pc:spChg chg="add mod">
          <ac:chgData name="Binita Saha" userId="08253429fa1aa162" providerId="LiveId" clId="{49D6CB5C-9718-4A9A-94F2-C5294397DC9D}" dt="2025-06-13T11:20:54.056" v="1653" actId="1076"/>
          <ac:spMkLst>
            <pc:docMk/>
            <pc:sldMk cId="3859935890" sldId="305"/>
            <ac:spMk id="32" creationId="{A5C2A631-1FAE-1F8E-E2D0-89ECD5CD12F3}"/>
          </ac:spMkLst>
        </pc:spChg>
        <pc:picChg chg="add mod">
          <ac:chgData name="Binita Saha" userId="08253429fa1aa162" providerId="LiveId" clId="{49D6CB5C-9718-4A9A-94F2-C5294397DC9D}" dt="2025-06-13T11:18:46.392" v="1626" actId="1076"/>
          <ac:picMkLst>
            <pc:docMk/>
            <pc:sldMk cId="3859935890" sldId="305"/>
            <ac:picMk id="4" creationId="{DA437FF2-FEFD-9E72-FA35-EB687ADC1E4B}"/>
          </ac:picMkLst>
        </pc:picChg>
        <pc:picChg chg="add mod">
          <ac:chgData name="Binita Saha" userId="08253429fa1aa162" providerId="LiveId" clId="{49D6CB5C-9718-4A9A-94F2-C5294397DC9D}" dt="2025-06-13T11:14:36.692" v="1254" actId="1076"/>
          <ac:picMkLst>
            <pc:docMk/>
            <pc:sldMk cId="3859935890" sldId="305"/>
            <ac:picMk id="6" creationId="{CB991AE5-3289-48F8-344D-67FFCB64B40A}"/>
          </ac:picMkLst>
        </pc:picChg>
        <pc:picChg chg="add mod">
          <ac:chgData name="Binita Saha" userId="08253429fa1aa162" providerId="LiveId" clId="{49D6CB5C-9718-4A9A-94F2-C5294397DC9D}" dt="2025-06-13T11:15:03.602" v="1262" actId="1076"/>
          <ac:picMkLst>
            <pc:docMk/>
            <pc:sldMk cId="3859935890" sldId="305"/>
            <ac:picMk id="12" creationId="{AE9A25A3-70D5-4350-6601-65EF993A1ACA}"/>
          </ac:picMkLst>
        </pc:picChg>
        <pc:picChg chg="add mod">
          <ac:chgData name="Binita Saha" userId="08253429fa1aa162" providerId="LiveId" clId="{49D6CB5C-9718-4A9A-94F2-C5294397DC9D}" dt="2025-06-13T11:14:43.433" v="1257" actId="1076"/>
          <ac:picMkLst>
            <pc:docMk/>
            <pc:sldMk cId="3859935890" sldId="305"/>
            <ac:picMk id="17" creationId="{C069D7D4-BFBF-0011-32DB-B13D1D8D78E2}"/>
          </ac:picMkLst>
        </pc:picChg>
        <pc:picChg chg="add mod">
          <ac:chgData name="Binita Saha" userId="08253429fa1aa162" providerId="LiveId" clId="{49D6CB5C-9718-4A9A-94F2-C5294397DC9D}" dt="2025-06-13T11:20:54.056" v="1653" actId="1076"/>
          <ac:picMkLst>
            <pc:docMk/>
            <pc:sldMk cId="3859935890" sldId="305"/>
            <ac:picMk id="22" creationId="{5E3E84E1-355B-E91C-6D36-F74A1E911308}"/>
          </ac:picMkLst>
        </pc:picChg>
        <pc:cxnChg chg="add mod">
          <ac:chgData name="Binita Saha" userId="08253429fa1aa162" providerId="LiveId" clId="{49D6CB5C-9718-4A9A-94F2-C5294397DC9D}" dt="2025-06-13T11:16:31.754" v="1453" actId="1076"/>
          <ac:cxnSpMkLst>
            <pc:docMk/>
            <pc:sldMk cId="3859935890" sldId="305"/>
            <ac:cxnSpMk id="25" creationId="{A509817F-2036-1013-828E-C906A8C3F29C}"/>
          </ac:cxnSpMkLst>
        </pc:cxnChg>
        <pc:cxnChg chg="add mod">
          <ac:chgData name="Binita Saha" userId="08253429fa1aa162" providerId="LiveId" clId="{49D6CB5C-9718-4A9A-94F2-C5294397DC9D}" dt="2025-06-13T11:16:38.384" v="1456" actId="14100"/>
          <ac:cxnSpMkLst>
            <pc:docMk/>
            <pc:sldMk cId="3859935890" sldId="305"/>
            <ac:cxnSpMk id="29" creationId="{9C6C7AC9-50B2-D024-0E5B-AAF006841BA4}"/>
          </ac:cxnSpMkLst>
        </pc:cxnChg>
      </pc:sldChg>
      <pc:sldChg chg="addSp delSp modSp new mod modAnim">
        <pc:chgData name="Binita Saha" userId="08253429fa1aa162" providerId="LiveId" clId="{49D6CB5C-9718-4A9A-94F2-C5294397DC9D}" dt="2025-06-13T12:37:08.287" v="3416" actId="1076"/>
        <pc:sldMkLst>
          <pc:docMk/>
          <pc:sldMk cId="1070662521" sldId="306"/>
        </pc:sldMkLst>
        <pc:spChg chg="mod">
          <ac:chgData name="Binita Saha" userId="08253429fa1aa162" providerId="LiveId" clId="{49D6CB5C-9718-4A9A-94F2-C5294397DC9D}" dt="2025-06-13T12:37:08.287" v="3416" actId="1076"/>
          <ac:spMkLst>
            <pc:docMk/>
            <pc:sldMk cId="1070662521" sldId="306"/>
            <ac:spMk id="2" creationId="{11B67DE1-9BE9-05EF-49E7-668CDF5036F9}"/>
          </ac:spMkLst>
        </pc:spChg>
        <pc:spChg chg="add mod">
          <ac:chgData name="Binita Saha" userId="08253429fa1aa162" providerId="LiveId" clId="{49D6CB5C-9718-4A9A-94F2-C5294397DC9D}" dt="2025-06-13T11:50:58.365" v="2294" actId="164"/>
          <ac:spMkLst>
            <pc:docMk/>
            <pc:sldMk cId="1070662521" sldId="306"/>
            <ac:spMk id="6" creationId="{6D20A671-5D80-3904-C3DD-6A1F47778369}"/>
          </ac:spMkLst>
        </pc:spChg>
        <pc:spChg chg="add mod">
          <ac:chgData name="Binita Saha" userId="08253429fa1aa162" providerId="LiveId" clId="{49D6CB5C-9718-4A9A-94F2-C5294397DC9D}" dt="2025-06-13T11:50:58.365" v="2294" actId="164"/>
          <ac:spMkLst>
            <pc:docMk/>
            <pc:sldMk cId="1070662521" sldId="306"/>
            <ac:spMk id="7" creationId="{DB6C30DC-FFBD-E69F-465D-9009E8405AD0}"/>
          </ac:spMkLst>
        </pc:spChg>
        <pc:spChg chg="add mod">
          <ac:chgData name="Binita Saha" userId="08253429fa1aa162" providerId="LiveId" clId="{49D6CB5C-9718-4A9A-94F2-C5294397DC9D}" dt="2025-06-13T11:50:58.365" v="2294" actId="164"/>
          <ac:spMkLst>
            <pc:docMk/>
            <pc:sldMk cId="1070662521" sldId="306"/>
            <ac:spMk id="8" creationId="{0C818BD6-B81D-3A34-95CB-97E404103793}"/>
          </ac:spMkLst>
        </pc:spChg>
        <pc:spChg chg="add mod">
          <ac:chgData name="Binita Saha" userId="08253429fa1aa162" providerId="LiveId" clId="{49D6CB5C-9718-4A9A-94F2-C5294397DC9D}" dt="2025-06-13T11:51:31.933" v="2302" actId="1076"/>
          <ac:spMkLst>
            <pc:docMk/>
            <pc:sldMk cId="1070662521" sldId="306"/>
            <ac:spMk id="10" creationId="{CE71D375-513F-B5BD-861C-FC206C96857A}"/>
          </ac:spMkLst>
        </pc:spChg>
        <pc:grpChg chg="add mod">
          <ac:chgData name="Binita Saha" userId="08253429fa1aa162" providerId="LiveId" clId="{49D6CB5C-9718-4A9A-94F2-C5294397DC9D}" dt="2025-06-13T11:50:58.365" v="2294" actId="164"/>
          <ac:grpSpMkLst>
            <pc:docMk/>
            <pc:sldMk cId="1070662521" sldId="306"/>
            <ac:grpSpMk id="9" creationId="{4C6A6B4C-CD57-1A0D-1589-A0EAD16DEFF6}"/>
          </ac:grpSpMkLst>
        </pc:grpChg>
        <pc:grpChg chg="add mod">
          <ac:chgData name="Binita Saha" userId="08253429fa1aa162" providerId="LiveId" clId="{49D6CB5C-9718-4A9A-94F2-C5294397DC9D}" dt="2025-06-13T11:51:47.256" v="2306" actId="164"/>
          <ac:grpSpMkLst>
            <pc:docMk/>
            <pc:sldMk cId="1070662521" sldId="306"/>
            <ac:grpSpMk id="11" creationId="{2F7F43DA-0F65-A823-31FB-B4205970B49B}"/>
          </ac:grpSpMkLst>
        </pc:grpChg>
        <pc:picChg chg="add del mod">
          <ac:chgData name="Binita Saha" userId="08253429fa1aa162" providerId="LiveId" clId="{49D6CB5C-9718-4A9A-94F2-C5294397DC9D}" dt="2025-06-13T11:50:58.365" v="2294" actId="164"/>
          <ac:picMkLst>
            <pc:docMk/>
            <pc:sldMk cId="1070662521" sldId="306"/>
            <ac:picMk id="1026" creationId="{CA8801FF-0A77-C255-5890-355EF4468382}"/>
          </ac:picMkLst>
        </pc:picChg>
        <pc:picChg chg="add mod">
          <ac:chgData name="Binita Saha" userId="08253429fa1aa162" providerId="LiveId" clId="{49D6CB5C-9718-4A9A-94F2-C5294397DC9D}" dt="2025-06-13T11:51:47.256" v="2306" actId="164"/>
          <ac:picMkLst>
            <pc:docMk/>
            <pc:sldMk cId="1070662521" sldId="306"/>
            <ac:picMk id="1030" creationId="{B156130B-2509-FE18-C0F4-C990713308FC}"/>
          </ac:picMkLst>
        </pc:picChg>
        <pc:picChg chg="add mod">
          <ac:chgData name="Binita Saha" userId="08253429fa1aa162" providerId="LiveId" clId="{49D6CB5C-9718-4A9A-94F2-C5294397DC9D}" dt="2025-06-13T11:51:47.256" v="2306" actId="164"/>
          <ac:picMkLst>
            <pc:docMk/>
            <pc:sldMk cId="1070662521" sldId="306"/>
            <ac:picMk id="1032" creationId="{CDF41872-3FE2-0263-B29D-32C328A4B718}"/>
          </ac:picMkLst>
        </pc:picChg>
        <pc:picChg chg="add mod">
          <ac:chgData name="Binita Saha" userId="08253429fa1aa162" providerId="LiveId" clId="{49D6CB5C-9718-4A9A-94F2-C5294397DC9D}" dt="2025-06-13T11:47:38.296" v="2231" actId="167"/>
          <ac:picMkLst>
            <pc:docMk/>
            <pc:sldMk cId="1070662521" sldId="306"/>
            <ac:picMk id="1034" creationId="{B31AE1BB-5DA5-B30A-3C24-482CACD53034}"/>
          </ac:picMkLst>
        </pc:picChg>
        <pc:picChg chg="add mod">
          <ac:chgData name="Binita Saha" userId="08253429fa1aa162" providerId="LiveId" clId="{49D6CB5C-9718-4A9A-94F2-C5294397DC9D}" dt="2025-06-13T11:50:22.482" v="2278" actId="1076"/>
          <ac:picMkLst>
            <pc:docMk/>
            <pc:sldMk cId="1070662521" sldId="306"/>
            <ac:picMk id="1036" creationId="{D61EEF70-B6B3-796D-A462-5D9FD204E14C}"/>
          </ac:picMkLst>
        </pc:picChg>
      </pc:sldChg>
      <pc:sldChg chg="addSp delSp modSp add mod ord modClrScheme modAnim chgLayout">
        <pc:chgData name="Binita Saha" userId="08253429fa1aa162" providerId="LiveId" clId="{49D6CB5C-9718-4A9A-94F2-C5294397DC9D}" dt="2025-06-13T12:35:43.233" v="3278" actId="20577"/>
        <pc:sldMkLst>
          <pc:docMk/>
          <pc:sldMk cId="4170253253" sldId="307"/>
        </pc:sldMkLst>
        <pc:spChg chg="mod ord">
          <ac:chgData name="Binita Saha" userId="08253429fa1aa162" providerId="LiveId" clId="{49D6CB5C-9718-4A9A-94F2-C5294397DC9D}" dt="2025-06-13T12:35:43.233" v="3278" actId="20577"/>
          <ac:spMkLst>
            <pc:docMk/>
            <pc:sldMk cId="4170253253" sldId="307"/>
            <ac:spMk id="2" creationId="{A52FA797-986A-10A5-ABFD-010BB9416C77}"/>
          </ac:spMkLst>
        </pc:spChg>
        <pc:spChg chg="mod ord">
          <ac:chgData name="Binita Saha" userId="08253429fa1aa162" providerId="LiveId" clId="{49D6CB5C-9718-4A9A-94F2-C5294397DC9D}" dt="2025-06-13T12:29:18.768" v="3032" actId="700"/>
          <ac:spMkLst>
            <pc:docMk/>
            <pc:sldMk cId="4170253253" sldId="307"/>
            <ac:spMk id="4" creationId="{3AC82167-100F-98DF-14BE-67606024EBAA}"/>
          </ac:spMkLst>
        </pc:spChg>
        <pc:spChg chg="add mod">
          <ac:chgData name="Binita Saha" userId="08253429fa1aa162" providerId="LiveId" clId="{49D6CB5C-9718-4A9A-94F2-C5294397DC9D}" dt="2025-06-13T12:27:45.814" v="2981" actId="20577"/>
          <ac:spMkLst>
            <pc:docMk/>
            <pc:sldMk cId="4170253253" sldId="307"/>
            <ac:spMk id="5" creationId="{1551CE6B-DC91-DC6F-9240-AB0EBFF782A7}"/>
          </ac:spMkLst>
        </pc:spChg>
        <pc:spChg chg="add mod">
          <ac:chgData name="Binita Saha" userId="08253429fa1aa162" providerId="LiveId" clId="{49D6CB5C-9718-4A9A-94F2-C5294397DC9D}" dt="2025-06-13T12:26:55.954" v="2949" actId="1076"/>
          <ac:spMkLst>
            <pc:docMk/>
            <pc:sldMk cId="4170253253" sldId="307"/>
            <ac:spMk id="18" creationId="{71BF547E-F62F-525B-941D-896314698B08}"/>
          </ac:spMkLst>
        </pc:spChg>
        <pc:spChg chg="add mod">
          <ac:chgData name="Binita Saha" userId="08253429fa1aa162" providerId="LiveId" clId="{49D6CB5C-9718-4A9A-94F2-C5294397DC9D}" dt="2025-06-13T12:26:03.413" v="2946"/>
          <ac:spMkLst>
            <pc:docMk/>
            <pc:sldMk cId="4170253253" sldId="307"/>
            <ac:spMk id="20" creationId="{08EFF5E4-8EE9-5126-0D69-36A66B83FFA0}"/>
          </ac:spMkLst>
        </pc:spChg>
        <pc:spChg chg="add mod">
          <ac:chgData name="Binita Saha" userId="08253429fa1aa162" providerId="LiveId" clId="{49D6CB5C-9718-4A9A-94F2-C5294397DC9D}" dt="2025-06-13T12:26:44.665" v="2947" actId="207"/>
          <ac:spMkLst>
            <pc:docMk/>
            <pc:sldMk cId="4170253253" sldId="307"/>
            <ac:spMk id="21" creationId="{E41F7586-A68C-A097-58DA-D873C8A878FA}"/>
          </ac:spMkLst>
        </pc:spChg>
        <pc:spChg chg="add mod">
          <ac:chgData name="Binita Saha" userId="08253429fa1aa162" providerId="LiveId" clId="{49D6CB5C-9718-4A9A-94F2-C5294397DC9D}" dt="2025-06-13T12:26:47.927" v="2948" actId="207"/>
          <ac:spMkLst>
            <pc:docMk/>
            <pc:sldMk cId="4170253253" sldId="307"/>
            <ac:spMk id="22" creationId="{73122DD5-3DAE-77B3-19FC-6C3AC39A7FD2}"/>
          </ac:spMkLst>
        </pc:spChg>
        <pc:picChg chg="add mod">
          <ac:chgData name="Binita Saha" userId="08253429fa1aa162" providerId="LiveId" clId="{49D6CB5C-9718-4A9A-94F2-C5294397DC9D}" dt="2025-06-13T12:25:00.931" v="2903" actId="1076"/>
          <ac:picMkLst>
            <pc:docMk/>
            <pc:sldMk cId="4170253253" sldId="307"/>
            <ac:picMk id="14" creationId="{969E73E7-8B14-A9F2-AD10-7635B5FDDE26}"/>
          </ac:picMkLst>
        </pc:picChg>
        <pc:picChg chg="add mod">
          <ac:chgData name="Binita Saha" userId="08253429fa1aa162" providerId="LiveId" clId="{49D6CB5C-9718-4A9A-94F2-C5294397DC9D}" dt="2025-06-13T12:27:15.369" v="2954" actId="1076"/>
          <ac:picMkLst>
            <pc:docMk/>
            <pc:sldMk cId="4170253253" sldId="307"/>
            <ac:picMk id="16" creationId="{C0A0F02A-4680-EFC2-29A3-16ED93C02556}"/>
          </ac:picMkLst>
        </pc:picChg>
      </pc:sldChg>
      <pc:sldMasterChg chg="delSldLayout">
        <pc:chgData name="Binita Saha" userId="08253429fa1aa162" providerId="LiveId" clId="{49D6CB5C-9718-4A9A-94F2-C5294397DC9D}" dt="2025-06-13T11:33:52.230" v="2076" actId="47"/>
        <pc:sldMasterMkLst>
          <pc:docMk/>
          <pc:sldMasterMk cId="0" sldId="2147483648"/>
        </pc:sldMasterMkLst>
        <pc:sldLayoutChg chg="del">
          <pc:chgData name="Binita Saha" userId="08253429fa1aa162" providerId="LiveId" clId="{49D6CB5C-9718-4A9A-94F2-C5294397DC9D}" dt="2025-06-13T11:33:52.230" v="2076" actId="47"/>
          <pc:sldLayoutMkLst>
            <pc:docMk/>
            <pc:sldMasterMk cId="0" sldId="2147483648"/>
            <pc:sldLayoutMk cId="3317029514" sldId="2147484603"/>
          </pc:sldLayoutMkLst>
        </pc:sldLayoutChg>
      </pc:sldMasterChg>
      <pc:sldMasterChg chg="delSldLayout">
        <pc:chgData name="Binita Saha" userId="08253429fa1aa162" providerId="LiveId" clId="{49D6CB5C-9718-4A9A-94F2-C5294397DC9D}" dt="2025-06-13T05:58:20.882" v="141" actId="47"/>
        <pc:sldMasterMkLst>
          <pc:docMk/>
          <pc:sldMasterMk cId="3150458539" sldId="2147484595"/>
        </pc:sldMasterMkLst>
        <pc:sldLayoutChg chg="del">
          <pc:chgData name="Binita Saha" userId="08253429fa1aa162" providerId="LiveId" clId="{49D6CB5C-9718-4A9A-94F2-C5294397DC9D}" dt="2025-06-13T05:58:20.882" v="141" actId="47"/>
          <pc:sldLayoutMkLst>
            <pc:docMk/>
            <pc:sldMasterMk cId="3150458539" sldId="2147484595"/>
            <pc:sldLayoutMk cId="2295137435" sldId="2147484603"/>
          </pc:sldLayoutMkLst>
        </pc:sldLayoutChg>
      </pc:sldMasterChg>
    </pc:docChg>
  </pc:docChgLst>
  <pc:docChgLst>
    <pc:chgData name="Saha, Binita" userId="ede8ed96-24ac-40fc-a052-a8ba7b0d3d0a" providerId="ADAL" clId="{26F3A5C0-1D74-4FA6-938A-63EEB4A5ACF4}"/>
    <pc:docChg chg="undo custSel addSld delSld modSld sldOrd">
      <pc:chgData name="Saha, Binita" userId="ede8ed96-24ac-40fc-a052-a8ba7b0d3d0a" providerId="ADAL" clId="{26F3A5C0-1D74-4FA6-938A-63EEB4A5ACF4}" dt="2025-06-18T13:52:50.594" v="214"/>
      <pc:docMkLst>
        <pc:docMk/>
      </pc:docMkLst>
      <pc:sldChg chg="add ord">
        <pc:chgData name="Saha, Binita" userId="ede8ed96-24ac-40fc-a052-a8ba7b0d3d0a" providerId="ADAL" clId="{26F3A5C0-1D74-4FA6-938A-63EEB4A5ACF4}" dt="2025-06-18T09:49:39.989" v="212"/>
        <pc:sldMkLst>
          <pc:docMk/>
          <pc:sldMk cId="323644153" sldId="263"/>
        </pc:sldMkLst>
      </pc:sldChg>
      <pc:sldChg chg="add">
        <pc:chgData name="Saha, Binita" userId="ede8ed96-24ac-40fc-a052-a8ba7b0d3d0a" providerId="ADAL" clId="{26F3A5C0-1D74-4FA6-938A-63EEB4A5ACF4}" dt="2025-06-18T09:49:04.235" v="207"/>
        <pc:sldMkLst>
          <pc:docMk/>
          <pc:sldMk cId="2081296773" sldId="264"/>
        </pc:sldMkLst>
      </pc:sldChg>
      <pc:sldChg chg="ord">
        <pc:chgData name="Saha, Binita" userId="ede8ed96-24ac-40fc-a052-a8ba7b0d3d0a" providerId="ADAL" clId="{26F3A5C0-1D74-4FA6-938A-63EEB4A5ACF4}" dt="2025-06-18T08:27:23.056" v="205"/>
        <pc:sldMkLst>
          <pc:docMk/>
          <pc:sldMk cId="2336588414" sldId="272"/>
        </pc:sldMkLst>
      </pc:sldChg>
      <pc:sldChg chg="add">
        <pc:chgData name="Saha, Binita" userId="ede8ed96-24ac-40fc-a052-a8ba7b0d3d0a" providerId="ADAL" clId="{26F3A5C0-1D74-4FA6-938A-63EEB4A5ACF4}" dt="2025-06-18T13:52:50.594" v="214"/>
        <pc:sldMkLst>
          <pc:docMk/>
          <pc:sldMk cId="1125499949" sldId="274"/>
        </pc:sldMkLst>
      </pc:sldChg>
      <pc:sldChg chg="add">
        <pc:chgData name="Saha, Binita" userId="ede8ed96-24ac-40fc-a052-a8ba7b0d3d0a" providerId="ADAL" clId="{26F3A5C0-1D74-4FA6-938A-63EEB4A5ACF4}" dt="2025-06-18T13:52:50.594" v="214"/>
        <pc:sldMkLst>
          <pc:docMk/>
          <pc:sldMk cId="3211385799" sldId="275"/>
        </pc:sldMkLst>
      </pc:sldChg>
      <pc:sldChg chg="add">
        <pc:chgData name="Saha, Binita" userId="ede8ed96-24ac-40fc-a052-a8ba7b0d3d0a" providerId="ADAL" clId="{26F3A5C0-1D74-4FA6-938A-63EEB4A5ACF4}" dt="2025-06-18T13:52:50.594" v="214"/>
        <pc:sldMkLst>
          <pc:docMk/>
          <pc:sldMk cId="426674105" sldId="276"/>
        </pc:sldMkLst>
      </pc:sldChg>
      <pc:sldChg chg="add">
        <pc:chgData name="Saha, Binita" userId="ede8ed96-24ac-40fc-a052-a8ba7b0d3d0a" providerId="ADAL" clId="{26F3A5C0-1D74-4FA6-938A-63EEB4A5ACF4}" dt="2025-06-18T13:52:50.594" v="214"/>
        <pc:sldMkLst>
          <pc:docMk/>
          <pc:sldMk cId="142039082" sldId="277"/>
        </pc:sldMkLst>
      </pc:sldChg>
      <pc:sldChg chg="add">
        <pc:chgData name="Saha, Binita" userId="ede8ed96-24ac-40fc-a052-a8ba7b0d3d0a" providerId="ADAL" clId="{26F3A5C0-1D74-4FA6-938A-63EEB4A5ACF4}" dt="2025-06-18T13:52:50.594" v="214"/>
        <pc:sldMkLst>
          <pc:docMk/>
          <pc:sldMk cId="1563432994" sldId="279"/>
        </pc:sldMkLst>
      </pc:sldChg>
      <pc:sldChg chg="add">
        <pc:chgData name="Saha, Binita" userId="ede8ed96-24ac-40fc-a052-a8ba7b0d3d0a" providerId="ADAL" clId="{26F3A5C0-1D74-4FA6-938A-63EEB4A5ACF4}" dt="2025-06-18T13:52:50.594" v="214"/>
        <pc:sldMkLst>
          <pc:docMk/>
          <pc:sldMk cId="3861927365" sldId="280"/>
        </pc:sldMkLst>
      </pc:sldChg>
      <pc:sldChg chg="modSp modAnim">
        <pc:chgData name="Saha, Binita" userId="ede8ed96-24ac-40fc-a052-a8ba7b0d3d0a" providerId="ADAL" clId="{26F3A5C0-1D74-4FA6-938A-63EEB4A5ACF4}" dt="2025-06-18T08:23:43.332" v="203" actId="20577"/>
        <pc:sldMkLst>
          <pc:docMk/>
          <pc:sldMk cId="3753921451" sldId="301"/>
        </pc:sldMkLst>
        <pc:spChg chg="mod">
          <ac:chgData name="Saha, Binita" userId="ede8ed96-24ac-40fc-a052-a8ba7b0d3d0a" providerId="ADAL" clId="{26F3A5C0-1D74-4FA6-938A-63EEB4A5ACF4}" dt="2025-06-18T08:23:43.332" v="203" actId="20577"/>
          <ac:spMkLst>
            <pc:docMk/>
            <pc:sldMk cId="3753921451" sldId="301"/>
            <ac:spMk id="3" creationId="{9DD3784F-9CD5-56B9-27E2-E9DE23F42191}"/>
          </ac:spMkLst>
        </pc:spChg>
      </pc:sldChg>
      <pc:sldChg chg="modSp mod">
        <pc:chgData name="Saha, Binita" userId="ede8ed96-24ac-40fc-a052-a8ba7b0d3d0a" providerId="ADAL" clId="{26F3A5C0-1D74-4FA6-938A-63EEB4A5ACF4}" dt="2025-06-18T08:02:15.143" v="15" actId="20577"/>
        <pc:sldMkLst>
          <pc:docMk/>
          <pc:sldMk cId="1070662521" sldId="306"/>
        </pc:sldMkLst>
        <pc:spChg chg="mod">
          <ac:chgData name="Saha, Binita" userId="ede8ed96-24ac-40fc-a052-a8ba7b0d3d0a" providerId="ADAL" clId="{26F3A5C0-1D74-4FA6-938A-63EEB4A5ACF4}" dt="2025-06-18T08:02:15.143" v="15" actId="20577"/>
          <ac:spMkLst>
            <pc:docMk/>
            <pc:sldMk cId="1070662521" sldId="306"/>
            <ac:spMk id="2" creationId="{11B67DE1-9BE9-05EF-49E7-668CDF5036F9}"/>
          </ac:spMkLst>
        </pc:spChg>
      </pc:sldChg>
      <pc:sldChg chg="addSp delSp modSp mod">
        <pc:chgData name="Saha, Binita" userId="ede8ed96-24ac-40fc-a052-a8ba7b0d3d0a" providerId="ADAL" clId="{26F3A5C0-1D74-4FA6-938A-63EEB4A5ACF4}" dt="2025-06-18T07:55:52.053" v="2" actId="1076"/>
        <pc:sldMkLst>
          <pc:docMk/>
          <pc:sldMk cId="3962316680" sldId="309"/>
        </pc:sldMkLst>
        <pc:spChg chg="add del">
          <ac:chgData name="Saha, Binita" userId="ede8ed96-24ac-40fc-a052-a8ba7b0d3d0a" providerId="ADAL" clId="{26F3A5C0-1D74-4FA6-938A-63EEB4A5ACF4}" dt="2025-06-18T07:55:43.465" v="1" actId="22"/>
          <ac:spMkLst>
            <pc:docMk/>
            <pc:sldMk cId="3962316680" sldId="309"/>
            <ac:spMk id="5" creationId="{63FE3D56-1181-9DE8-EC57-EC16D9FAC99E}"/>
          </ac:spMkLst>
        </pc:spChg>
        <pc:graphicFrameChg chg="mod">
          <ac:chgData name="Saha, Binita" userId="ede8ed96-24ac-40fc-a052-a8ba7b0d3d0a" providerId="ADAL" clId="{26F3A5C0-1D74-4FA6-938A-63EEB4A5ACF4}" dt="2025-06-18T07:55:52.053" v="2" actId="1076"/>
          <ac:graphicFrameMkLst>
            <pc:docMk/>
            <pc:sldMk cId="3962316680" sldId="309"/>
            <ac:graphicFrameMk id="4" creationId="{BE8176D1-EF9D-EC92-04DD-8F07640CF747}"/>
          </ac:graphicFrameMkLst>
        </pc:graphicFrameChg>
      </pc:sldChg>
      <pc:sldChg chg="new del">
        <pc:chgData name="Saha, Binita" userId="ede8ed96-24ac-40fc-a052-a8ba7b0d3d0a" providerId="ADAL" clId="{26F3A5C0-1D74-4FA6-938A-63EEB4A5ACF4}" dt="2025-06-18T13:52:48.367" v="213" actId="47"/>
        <pc:sldMkLst>
          <pc:docMk/>
          <pc:sldMk cId="2928699857" sldId="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EB7055-D423-49B7-8BD5-0D17B4CE19D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8D29DB6-7900-4D47-89CE-63E02F89004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17E3282-EE88-4E83-B3CA-254E6A57037D}" type="datetimeFigureOut">
              <a:rPr lang="en-US" smtClean="0"/>
              <a:t>6/18/2025</a:t>
            </a:fld>
            <a:endParaRPr lang="en-US"/>
          </a:p>
        </p:txBody>
      </p:sp>
      <p:sp>
        <p:nvSpPr>
          <p:cNvPr id="4" name="Footer Placeholder 3">
            <a:extLst>
              <a:ext uri="{FF2B5EF4-FFF2-40B4-BE49-F238E27FC236}">
                <a16:creationId xmlns:a16="http://schemas.microsoft.com/office/drawing/2014/main" id="{E2C4813E-3A51-4324-BCFA-8ED1DF5F5A3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D13568-CD47-4695-8F1A-507F674D019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A647E0-E390-4743-8F70-841053D598D6}" type="slidenum">
              <a:rPr lang="en-US" smtClean="0"/>
              <a:t>‹#›</a:t>
            </a:fld>
            <a:endParaRPr lang="en-US"/>
          </a:p>
        </p:txBody>
      </p:sp>
    </p:spTree>
    <p:extLst>
      <p:ext uri="{BB962C8B-B14F-4D97-AF65-F5344CB8AC3E}">
        <p14:creationId xmlns:p14="http://schemas.microsoft.com/office/powerpoint/2010/main" val="222189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106AC2-6432-4FEA-8708-2C9DFE5DEEF5}" type="datetimeFigureOut">
              <a:rPr lang="en-US" smtClean="0"/>
              <a:t>6/18/2025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D69DDB1-906D-4F63-935D-33EA2199ED4A}" type="slidenum">
              <a:rPr lang="en-US" smtClean="0"/>
              <a:t>‹#›</a:t>
            </a:fld>
            <a:endParaRPr lang="en-US"/>
          </a:p>
        </p:txBody>
      </p:sp>
    </p:spTree>
    <p:extLst>
      <p:ext uri="{BB962C8B-B14F-4D97-AF65-F5344CB8AC3E}">
        <p14:creationId xmlns:p14="http://schemas.microsoft.com/office/powerpoint/2010/main" val="32341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5D69DDB1-906D-4F63-935D-33EA2199ED4A}" type="slidenum">
              <a:rPr lang="en-US" smtClean="0"/>
              <a:t>1</a:t>
            </a:fld>
            <a:endParaRPr lang="en-US"/>
          </a:p>
        </p:txBody>
      </p:sp>
    </p:spTree>
    <p:extLst>
      <p:ext uri="{BB962C8B-B14F-4D97-AF65-F5344CB8AC3E}">
        <p14:creationId xmlns:p14="http://schemas.microsoft.com/office/powerpoint/2010/main" val="26687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accent2"/>
                </a:solidFill>
                <a:effectLst/>
                <a:latin typeface="Arial" panose="020B0604020202020204" pitchFamily="34" charset="0"/>
              </a:rPr>
              <a:t>Biocompatibility</a:t>
            </a:r>
            <a:r>
              <a:rPr kumimoji="0" lang="en-US" altLang="en-US" sz="1200" b="0" i="0" u="none" strike="noStrike" cap="none" normalizeH="0" baseline="0" dirty="0">
                <a:ln>
                  <a:noFill/>
                </a:ln>
                <a:solidFill>
                  <a:schemeClr val="accent2"/>
                </a:solidFill>
                <a:effectLst/>
                <a:latin typeface="Arial" panose="020B0604020202020204" pitchFamily="34" charset="0"/>
              </a:rPr>
              <a:t>:</a:t>
            </a:r>
          </a:p>
          <a:p>
            <a:pPr>
              <a:buFont typeface="Arial" panose="020B0604020202020204" pitchFamily="34" charset="0"/>
              <a:buChar char="•"/>
            </a:pPr>
            <a:r>
              <a:rPr lang="en-US" dirty="0"/>
              <a:t>Polymers used in biomedical applications must not trigger adverse immune or inflammatory responses.</a:t>
            </a:r>
          </a:p>
          <a:p>
            <a:pPr>
              <a:buFont typeface="Arial" panose="020B0604020202020204" pitchFamily="34" charset="0"/>
              <a:buChar char="•"/>
            </a:pPr>
            <a:r>
              <a:rPr lang="en-US" b="1" dirty="0"/>
              <a:t>Examples</a:t>
            </a:r>
            <a:r>
              <a:rPr lang="en-US" dirty="0"/>
              <a:t>: Polyethylene glycol (PEG) in drug delivery coatings, polyurethane in pacemaker leads.</a:t>
            </a: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200" b="0" i="0" u="none" strike="noStrike" cap="none" normalizeH="0" baseline="0" dirty="0">
                <a:ln>
                  <a:noFill/>
                </a:ln>
                <a:solidFill>
                  <a:schemeClr val="accent2"/>
                </a:solidFill>
                <a:effectLst/>
                <a:latin typeface="Arial" panose="020B0604020202020204" pitchFamily="34" charset="0"/>
              </a:rPr>
            </a:br>
            <a:endParaRPr kumimoji="0" lang="en-US" altLang="en-US" sz="1200" b="0" i="0" u="none" strike="noStrike" cap="none" normalizeH="0" baseline="0" dirty="0">
              <a:ln>
                <a:noFill/>
              </a:ln>
              <a:solidFill>
                <a:schemeClr val="accent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accent2"/>
                </a:solidFill>
                <a:effectLst/>
                <a:latin typeface="Arial" panose="020B0604020202020204" pitchFamily="34" charset="0"/>
              </a:rPr>
              <a:t>Degradability</a:t>
            </a:r>
            <a:r>
              <a:rPr kumimoji="0" lang="en-US" altLang="en-US" sz="1200" b="0" i="0" u="none" strike="noStrike" cap="none" normalizeH="0" baseline="0" dirty="0">
                <a:ln>
                  <a:noFill/>
                </a:ln>
                <a:solidFill>
                  <a:schemeClr val="accent2"/>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lang="en-US" dirty="0"/>
              <a:t>Polymers should degrade into biologically safe byproducts that the body can excrete or absorb. For non-degradable polymers, they should remain stable under enzymatic and oxidative stress.</a:t>
            </a:r>
            <a:br>
              <a:rPr lang="en-US" dirty="0"/>
            </a:br>
            <a:r>
              <a:rPr lang="en-US" b="1" dirty="0"/>
              <a:t>Examples</a:t>
            </a:r>
            <a:r>
              <a:rPr lang="en-US" dirty="0"/>
              <a:t>: Poly(lactic-co-glycolic acid) (PLGA) for drug delivery, polyglycolic acid (PGA) </a:t>
            </a:r>
            <a:r>
              <a:rPr lang="en-US" dirty="0" err="1"/>
              <a:t>sutures.</a:t>
            </a:r>
            <a:r>
              <a:rPr kumimoji="0" lang="en-US" altLang="en-US" sz="1200" b="0" i="0" u="none" strike="noStrike" cap="none" normalizeH="0" baseline="0" dirty="0" err="1">
                <a:ln>
                  <a:noFill/>
                </a:ln>
                <a:solidFill>
                  <a:schemeClr val="accent2"/>
                </a:solidFill>
                <a:effectLst/>
                <a:latin typeface="Arial" panose="020B0604020202020204" pitchFamily="34" charset="0"/>
              </a:rPr>
              <a:t>Examples</a:t>
            </a:r>
            <a:r>
              <a:rPr kumimoji="0" lang="en-US" altLang="en-US" sz="1200" b="0" i="0" u="none" strike="noStrike" cap="none" normalizeH="0" baseline="0" dirty="0">
                <a:ln>
                  <a:noFill/>
                </a:ln>
                <a:solidFill>
                  <a:schemeClr val="accent2"/>
                </a:solidFill>
                <a:effectLst/>
                <a:latin typeface="Arial" panose="020B0604020202020204" pitchFamily="34" charset="0"/>
              </a:rPr>
              <a:t>: PLGA for drug delivery systems, sutures made of polyglycolic acid.</a:t>
            </a:r>
            <a:br>
              <a:rPr kumimoji="0" lang="en-US" altLang="en-US" sz="1200" b="0" i="0" u="none" strike="noStrike" cap="none" normalizeH="0" baseline="0" dirty="0">
                <a:ln>
                  <a:noFill/>
                </a:ln>
                <a:solidFill>
                  <a:schemeClr val="accent2"/>
                </a:solidFill>
                <a:effectLst/>
                <a:latin typeface="Arial" panose="020B0604020202020204" pitchFamily="34" charset="0"/>
              </a:rPr>
            </a:br>
            <a:endParaRPr kumimoji="0" lang="en-US" altLang="en-US" sz="1200" b="0" i="0" u="none" strike="noStrike" cap="none" normalizeH="0" baseline="0" dirty="0">
              <a:ln>
                <a:noFill/>
              </a:ln>
              <a:solidFill>
                <a:schemeClr val="accent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accent2"/>
                </a:solidFill>
                <a:effectLst/>
                <a:latin typeface="Arial" panose="020B0604020202020204" pitchFamily="34" charset="0"/>
              </a:rPr>
              <a:t>Mechanical Properties</a:t>
            </a:r>
            <a:r>
              <a:rPr kumimoji="0" lang="en-US" altLang="en-US" sz="1200" b="0" i="0" u="none" strike="noStrike" cap="none" normalizeH="0" baseline="0" dirty="0">
                <a:ln>
                  <a:noFill/>
                </a:ln>
                <a:solidFill>
                  <a:schemeClr val="accent2"/>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lang="en-US" dirty="0"/>
              <a:t>Polymers must exhibit properties suited to their application, such as flexibility, elasticity, or strength, depending on their intended mechanical environment.</a:t>
            </a:r>
          </a:p>
          <a:p>
            <a:pPr marL="0" marR="0" lvl="0" indent="0" algn="l" defTabSz="914400" rtl="0" eaLnBrk="0" fontAlgn="base" latinLnBrk="0" hangingPunct="0">
              <a:lnSpc>
                <a:spcPct val="100000"/>
              </a:lnSpc>
              <a:spcBef>
                <a:spcPct val="0"/>
              </a:spcBef>
              <a:spcAft>
                <a:spcPct val="0"/>
              </a:spcAft>
              <a:buClrTx/>
              <a:buSzTx/>
              <a:buFontTx/>
              <a:buChar char="•"/>
              <a:tabLst/>
            </a:pPr>
            <a:r>
              <a:rPr lang="en-US" b="1" dirty="0"/>
              <a:t>Examples</a:t>
            </a:r>
            <a:r>
              <a:rPr lang="en-US" dirty="0"/>
              <a:t>: Hydrogels for cartilage replacement, polyethylene terephthalate (PET) in vascular grafts.</a:t>
            </a:r>
            <a:br>
              <a:rPr kumimoji="0" lang="en-US" altLang="en-US" sz="1200" b="0" i="0" u="none" strike="noStrike" cap="none" normalizeH="0" baseline="0" dirty="0">
                <a:ln>
                  <a:noFill/>
                </a:ln>
                <a:solidFill>
                  <a:schemeClr val="accent2"/>
                </a:solidFill>
                <a:effectLst/>
                <a:latin typeface="Arial" panose="020B0604020202020204" pitchFamily="34" charset="0"/>
              </a:rPr>
            </a:br>
            <a:endParaRPr kumimoji="0" lang="en-US" altLang="en-US" sz="1200" b="0" i="0" u="none" strike="noStrike" cap="none" normalizeH="0" baseline="0" dirty="0">
              <a:ln>
                <a:noFill/>
              </a:ln>
              <a:solidFill>
                <a:schemeClr val="accent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accent2"/>
                </a:solidFill>
                <a:effectLst/>
                <a:latin typeface="Arial" panose="020B0604020202020204" pitchFamily="34" charset="0"/>
              </a:rPr>
              <a:t>Surface Properties</a:t>
            </a:r>
            <a:r>
              <a:rPr kumimoji="0" lang="en-US" altLang="en-US" sz="1200" b="0" i="0" u="none" strike="noStrike" cap="none" normalizeH="0" baseline="0" dirty="0">
                <a:ln>
                  <a:noFill/>
                </a:ln>
                <a:solidFill>
                  <a:schemeClr val="accent2"/>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lang="en-US" dirty="0"/>
              <a:t>The surface characteristics of polymers, including chemistry, roughness, and energy, affect protein adsorption, cell adhesion, and tissue integration.</a:t>
            </a:r>
            <a:br>
              <a:rPr lang="en-US" dirty="0"/>
            </a:br>
            <a:r>
              <a:rPr lang="en-US" b="1" dirty="0"/>
              <a:t>Examples</a:t>
            </a:r>
            <a:r>
              <a:rPr lang="en-US" dirty="0"/>
              <a:t>: Modified polyethylene for orthopedic implants, polydimethylsiloxane (PDMS) in biosensors with tailored surface coatings.</a:t>
            </a:r>
            <a:br>
              <a:rPr kumimoji="0" lang="en-US" altLang="en-US" sz="1200" b="0" i="0" u="none" strike="noStrike" cap="none" normalizeH="0" baseline="0" dirty="0">
                <a:ln>
                  <a:noFill/>
                </a:ln>
                <a:solidFill>
                  <a:schemeClr val="accent2"/>
                </a:solidFill>
                <a:effectLst/>
                <a:latin typeface="Arial" panose="020B0604020202020204" pitchFamily="34" charset="0"/>
              </a:rPr>
            </a:br>
            <a:endParaRPr kumimoji="0" lang="en-US" altLang="en-US" sz="1200" b="0" i="0" u="none" strike="noStrike" cap="none" normalizeH="0" baseline="0" dirty="0">
              <a:ln>
                <a:noFill/>
              </a:ln>
              <a:solidFill>
                <a:schemeClr val="accent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accent2"/>
                </a:solidFill>
                <a:effectLst/>
                <a:latin typeface="Arial" panose="020B0604020202020204" pitchFamily="34" charset="0"/>
              </a:rPr>
              <a:t>Chemical Stability</a:t>
            </a:r>
            <a:r>
              <a:rPr kumimoji="0" lang="en-US" altLang="en-US" sz="1200" b="0" i="0" u="none" strike="noStrike" cap="none" normalizeH="0" baseline="0" dirty="0">
                <a:ln>
                  <a:noFill/>
                </a:ln>
                <a:solidFill>
                  <a:schemeClr val="accent2"/>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lang="en-US" dirty="0"/>
              <a:t>Polymers must resist degradation caused by environmental or physiological conditions if intended for long-term use.</a:t>
            </a:r>
            <a:br>
              <a:rPr lang="en-US" dirty="0"/>
            </a:br>
            <a:r>
              <a:rPr lang="en-US" b="1" dirty="0"/>
              <a:t>Examples</a:t>
            </a:r>
            <a:r>
              <a:rPr lang="en-US" dirty="0"/>
              <a:t>: </a:t>
            </a:r>
            <a:r>
              <a:rPr lang="en-US" dirty="0" err="1"/>
              <a:t>Polyetheretherketone</a:t>
            </a:r>
            <a:r>
              <a:rPr lang="en-US" dirty="0"/>
              <a:t> (PEEK) in spinal implants, fluoropolymers in vascular grafts.</a:t>
            </a:r>
            <a:br>
              <a:rPr kumimoji="0" lang="en-US" altLang="en-US" sz="1200" b="0" i="0" u="none" strike="noStrike" cap="none" normalizeH="0" baseline="0" dirty="0">
                <a:ln>
                  <a:noFill/>
                </a:ln>
                <a:solidFill>
                  <a:schemeClr val="accent2"/>
                </a:solidFill>
                <a:effectLst/>
                <a:latin typeface="Arial" panose="020B0604020202020204" pitchFamily="34" charset="0"/>
              </a:rPr>
            </a:br>
            <a:endParaRPr kumimoji="0" lang="en-US" altLang="en-US" sz="1200" b="0" i="0" u="none" strike="noStrike" cap="none" normalizeH="0" baseline="0" dirty="0">
              <a:ln>
                <a:noFill/>
              </a:ln>
              <a:solidFill>
                <a:schemeClr val="accent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accent2"/>
                </a:solidFill>
                <a:effectLst/>
                <a:latin typeface="Arial" panose="020B0604020202020204" pitchFamily="34" charset="0"/>
              </a:rPr>
              <a:t>Sterilizability</a:t>
            </a:r>
            <a:r>
              <a:rPr kumimoji="0" lang="en-US" altLang="en-US" sz="1200" b="0" i="0" u="none" strike="noStrike" cap="none" normalizeH="0" baseline="0" dirty="0">
                <a:ln>
                  <a:noFill/>
                </a:ln>
                <a:solidFill>
                  <a:schemeClr val="accent2"/>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lang="en-US" dirty="0"/>
              <a:t>Polymers must withstand sterilization methods such as autoclaving, ethylene oxide (</a:t>
            </a:r>
            <a:r>
              <a:rPr lang="en-US" dirty="0" err="1"/>
              <a:t>EtO</a:t>
            </a:r>
            <a:r>
              <a:rPr lang="en-US" dirty="0"/>
              <a:t>), or gamma radiation without losing structural or functional integrity.</a:t>
            </a:r>
          </a:p>
          <a:p>
            <a:pPr marL="0" marR="0" lvl="0" indent="0" algn="l" defTabSz="914400" rtl="0" eaLnBrk="0" fontAlgn="base" latinLnBrk="0" hangingPunct="0">
              <a:lnSpc>
                <a:spcPct val="100000"/>
              </a:lnSpc>
              <a:spcBef>
                <a:spcPct val="0"/>
              </a:spcBef>
              <a:spcAft>
                <a:spcPct val="0"/>
              </a:spcAft>
              <a:buClrTx/>
              <a:buSzTx/>
              <a:buFontTx/>
              <a:buChar char="•"/>
              <a:tabLst/>
            </a:pPr>
            <a:r>
              <a:rPr lang="en-US" b="1" dirty="0"/>
              <a:t>Examples</a:t>
            </a:r>
            <a:r>
              <a:rPr lang="en-US" dirty="0"/>
              <a:t>: Polypropylene in surgical mesh, polycarbonate in dialysis equipment.</a:t>
            </a:r>
          </a:p>
        </p:txBody>
      </p:sp>
      <p:sp>
        <p:nvSpPr>
          <p:cNvPr id="4" name="Slide Number Placeholder 3"/>
          <p:cNvSpPr>
            <a:spLocks noGrp="1"/>
          </p:cNvSpPr>
          <p:nvPr>
            <p:ph type="sldNum" sz="quarter" idx="5"/>
          </p:nvPr>
        </p:nvSpPr>
        <p:spPr/>
        <p:txBody>
          <a:bodyPr/>
          <a:lstStyle/>
          <a:p>
            <a:fld id="{5D69DDB1-906D-4F63-935D-33EA2199ED4A}" type="slidenum">
              <a:rPr lang="en-US" smtClean="0"/>
              <a:t>16</a:t>
            </a:fld>
            <a:endParaRPr lang="en-US"/>
          </a:p>
        </p:txBody>
      </p:sp>
    </p:spTree>
    <p:extLst>
      <p:ext uri="{BB962C8B-B14F-4D97-AF65-F5344CB8AC3E}">
        <p14:creationId xmlns:p14="http://schemas.microsoft.com/office/powerpoint/2010/main" val="51267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Tissue Engineering</a:t>
            </a:r>
            <a:r>
              <a:rPr lang="en-US" dirty="0"/>
              <a:t>: Polymers provide scaffolds that mimic the extracellular matrix, supporting cell growth and tissue regeneration.</a:t>
            </a:r>
            <a:br>
              <a:rPr lang="en-US" dirty="0"/>
            </a:br>
            <a:br>
              <a:rPr lang="en-US" dirty="0"/>
            </a:br>
            <a:r>
              <a:rPr lang="en-US" b="1" dirty="0"/>
              <a:t>Drug Delivery</a:t>
            </a:r>
            <a:r>
              <a:rPr lang="en-US" dirty="0"/>
              <a:t>: Polymeric nanoparticles and hydrogels are used for controlled and targeted delivery of therapeutics.</a:t>
            </a:r>
            <a:br>
              <a:rPr lang="en-US" dirty="0"/>
            </a:br>
            <a:br>
              <a:rPr lang="en-US" dirty="0"/>
            </a:br>
            <a:r>
              <a:rPr lang="en-US" b="1" dirty="0"/>
              <a:t>Medical Implants</a:t>
            </a:r>
            <a:r>
              <a:rPr lang="en-US" dirty="0"/>
              <a:t>: Biocompatible polymers are integral to implants like prosthetics and artificial organs, ensuring durability and compatibility.</a:t>
            </a:r>
            <a:br>
              <a:rPr lang="en-US" dirty="0"/>
            </a:br>
            <a:br>
              <a:rPr lang="en-US" dirty="0"/>
            </a:br>
            <a:r>
              <a:rPr lang="en-US" b="1" dirty="0"/>
              <a:t>Biosensing and Diagnostics</a:t>
            </a:r>
            <a:r>
              <a:rPr lang="en-US" dirty="0"/>
              <a:t>: Polymers are employed in devices that detect biomarkers for disease diagnosis, offering sensitivity and accuracy.</a:t>
            </a:r>
            <a:br>
              <a:rPr lang="en-US" dirty="0"/>
            </a:br>
            <a:br>
              <a:rPr lang="en-US" dirty="0"/>
            </a:br>
            <a:r>
              <a:rPr lang="en-US" b="1" dirty="0"/>
              <a:t>Wound Repair</a:t>
            </a:r>
            <a:r>
              <a:rPr lang="en-US" dirty="0"/>
              <a:t>: Polymeric films and hydrogels enhance wound healing by maintaining moisture and delivering bioactive molecules.</a:t>
            </a:r>
            <a:br>
              <a:rPr lang="en-US" dirty="0"/>
            </a:br>
            <a:br>
              <a:rPr lang="en-US" dirty="0"/>
            </a:br>
            <a:r>
              <a:rPr lang="en-US" b="1" dirty="0"/>
              <a:t>Vascular Grafting</a:t>
            </a:r>
            <a:r>
              <a:rPr lang="en-US" dirty="0"/>
              <a:t>: Polymers are used in synthetic blood vessels to restore circulation in damaged areas.</a:t>
            </a:r>
            <a:br>
              <a:rPr lang="en-US" dirty="0"/>
            </a:br>
            <a:br>
              <a:rPr lang="en-US" dirty="0"/>
            </a:br>
            <a:r>
              <a:rPr lang="en-US" b="1" dirty="0"/>
              <a:t>Antimicrobial Interfaces</a:t>
            </a:r>
            <a:r>
              <a:rPr lang="en-US" dirty="0"/>
              <a:t>: Coatings with antimicrobial properties prevent infections on medical devices and implants.</a:t>
            </a:r>
          </a:p>
        </p:txBody>
      </p:sp>
      <p:sp>
        <p:nvSpPr>
          <p:cNvPr id="4" name="Slide Number Placeholder 3"/>
          <p:cNvSpPr>
            <a:spLocks noGrp="1"/>
          </p:cNvSpPr>
          <p:nvPr>
            <p:ph type="sldNum" sz="quarter" idx="5"/>
          </p:nvPr>
        </p:nvSpPr>
        <p:spPr/>
        <p:txBody>
          <a:bodyPr/>
          <a:lstStyle/>
          <a:p>
            <a:fld id="{5D69DDB1-906D-4F63-935D-33EA2199ED4A}" type="slidenum">
              <a:rPr lang="en-US" smtClean="0"/>
              <a:t>6</a:t>
            </a:fld>
            <a:endParaRPr lang="en-US" dirty="0"/>
          </a:p>
        </p:txBody>
      </p:sp>
    </p:spTree>
    <p:extLst>
      <p:ext uri="{BB962C8B-B14F-4D97-AF65-F5344CB8AC3E}">
        <p14:creationId xmlns:p14="http://schemas.microsoft.com/office/powerpoint/2010/main" val="151332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PMMA (Polymethylmethacrylate)</a:t>
            </a:r>
            <a:r>
              <a:rPr lang="en-US" dirty="0"/>
              <a:t>:</a:t>
            </a:r>
          </a:p>
          <a:p>
            <a:pPr>
              <a:buFont typeface="Arial" panose="020B0604020202020204" pitchFamily="34" charset="0"/>
              <a:buChar char="•"/>
            </a:pPr>
            <a:r>
              <a:rPr lang="en-US" dirty="0"/>
              <a:t>Used in </a:t>
            </a:r>
            <a:r>
              <a:rPr lang="en-US" b="1" dirty="0"/>
              <a:t>bone cement</a:t>
            </a:r>
            <a:r>
              <a:rPr lang="en-US" dirty="0"/>
              <a:t> for orthopedic surgeries.</a:t>
            </a:r>
          </a:p>
          <a:p>
            <a:pPr>
              <a:buFont typeface="Arial" panose="020B0604020202020204" pitchFamily="34" charset="0"/>
              <a:buChar char="•"/>
            </a:pPr>
            <a:r>
              <a:rPr lang="en-US" b="1" dirty="0"/>
              <a:t>Dental implants</a:t>
            </a:r>
            <a:r>
              <a:rPr lang="en-US" dirty="0"/>
              <a:t> due to its excellent biocompatibility and mechanical properties.</a:t>
            </a:r>
          </a:p>
          <a:p>
            <a:endParaRPr lang="en-US" b="1" dirty="0"/>
          </a:p>
          <a:p>
            <a:r>
              <a:rPr lang="en-US" b="1" dirty="0"/>
              <a:t>PET (Polyethylene Terephthalate)</a:t>
            </a:r>
            <a:r>
              <a:rPr lang="en-US" dirty="0"/>
              <a:t>:</a:t>
            </a:r>
          </a:p>
          <a:p>
            <a:pPr>
              <a:buFont typeface="Arial" panose="020B0604020202020204" pitchFamily="34" charset="0"/>
              <a:buChar char="•"/>
            </a:pPr>
            <a:r>
              <a:rPr lang="en-US" dirty="0"/>
              <a:t>Found in </a:t>
            </a:r>
            <a:r>
              <a:rPr lang="en-US" b="1" dirty="0"/>
              <a:t>packaging and containers</a:t>
            </a:r>
            <a:r>
              <a:rPr lang="en-US" dirty="0"/>
              <a:t> for research and healthcare, ensuring sterility and durability.</a:t>
            </a:r>
          </a:p>
          <a:p>
            <a:endParaRPr lang="en-US" b="1" dirty="0"/>
          </a:p>
          <a:p>
            <a:r>
              <a:rPr lang="en-US" b="1" dirty="0"/>
              <a:t>PVC (Polyvinyl Chloride)</a:t>
            </a:r>
            <a:r>
              <a:rPr lang="en-US" dirty="0"/>
              <a:t>:</a:t>
            </a:r>
          </a:p>
          <a:p>
            <a:pPr>
              <a:buFont typeface="Arial" panose="020B0604020202020204" pitchFamily="34" charset="0"/>
              <a:buChar char="•"/>
            </a:pPr>
            <a:r>
              <a:rPr lang="en-US" dirty="0"/>
              <a:t>Utilized in </a:t>
            </a:r>
            <a:r>
              <a:rPr lang="en-US" b="1" dirty="0"/>
              <a:t>aerosolizing masks, tubing, and IV blood bags</a:t>
            </a:r>
            <a:r>
              <a:rPr lang="en-US" dirty="0"/>
              <a:t>, offering flexibility and chemical resistance.</a:t>
            </a:r>
          </a:p>
          <a:p>
            <a:endParaRPr lang="en-US" b="1" dirty="0"/>
          </a:p>
          <a:p>
            <a:r>
              <a:rPr lang="en-US" b="1" dirty="0"/>
              <a:t>Silicone Rubber</a:t>
            </a:r>
            <a:r>
              <a:rPr lang="en-US" dirty="0"/>
              <a:t>:</a:t>
            </a:r>
          </a:p>
          <a:p>
            <a:pPr>
              <a:buFont typeface="Arial" panose="020B0604020202020204" pitchFamily="34" charset="0"/>
              <a:buChar char="•"/>
            </a:pPr>
            <a:r>
              <a:rPr lang="en-US" dirty="0"/>
              <a:t>Key material in </a:t>
            </a:r>
            <a:r>
              <a:rPr lang="en-US" b="1" dirty="0"/>
              <a:t>menstrual cups, wound repair gels, and tapes</a:t>
            </a:r>
            <a:r>
              <a:rPr lang="en-US" dirty="0"/>
              <a:t>, known for its softness and durability.</a:t>
            </a:r>
          </a:p>
          <a:p>
            <a:endParaRPr lang="en-US" b="1" dirty="0"/>
          </a:p>
          <a:p>
            <a:r>
              <a:rPr lang="en-US" b="1" dirty="0"/>
              <a:t>Nylon</a:t>
            </a:r>
            <a:r>
              <a:rPr lang="en-US" dirty="0"/>
              <a:t>:</a:t>
            </a:r>
          </a:p>
          <a:p>
            <a:pPr>
              <a:buFont typeface="Arial" panose="020B0604020202020204" pitchFamily="34" charset="0"/>
              <a:buChar char="•"/>
            </a:pPr>
            <a:r>
              <a:rPr lang="en-US" dirty="0"/>
              <a:t>Applied in </a:t>
            </a:r>
            <a:r>
              <a:rPr lang="en-US" b="1" dirty="0"/>
              <a:t>catheters and sutures</a:t>
            </a:r>
            <a:r>
              <a:rPr lang="en-US" dirty="0"/>
              <a:t>, leveraging its strength and flexibility in critical medical uses.</a:t>
            </a:r>
          </a:p>
          <a:p>
            <a:endParaRPr lang="en-US" b="1" dirty="0"/>
          </a:p>
          <a:p>
            <a:r>
              <a:rPr lang="en-US" b="1" dirty="0"/>
              <a:t>PEEK (</a:t>
            </a:r>
            <a:r>
              <a:rPr lang="en-US" b="1" dirty="0" err="1"/>
              <a:t>Polyetheretherketone</a:t>
            </a:r>
            <a:r>
              <a:rPr lang="en-US" b="1" dirty="0"/>
              <a:t>)</a:t>
            </a:r>
            <a:r>
              <a:rPr lang="en-US" dirty="0"/>
              <a:t>:</a:t>
            </a:r>
          </a:p>
          <a:p>
            <a:pPr>
              <a:buFont typeface="Arial" panose="020B0604020202020204" pitchFamily="34" charset="0"/>
              <a:buChar char="•"/>
            </a:pPr>
            <a:r>
              <a:rPr lang="en-US" dirty="0"/>
              <a:t>Commonly used in </a:t>
            </a:r>
            <a:r>
              <a:rPr lang="en-US" b="1" dirty="0"/>
              <a:t>spinal implants and medical fasteners</a:t>
            </a:r>
            <a:r>
              <a:rPr lang="en-US" dirty="0"/>
              <a:t>, valued for its durability and compatibility with the body.</a:t>
            </a:r>
          </a:p>
          <a:p>
            <a:endParaRPr lang="en-US" dirty="0"/>
          </a:p>
        </p:txBody>
      </p:sp>
      <p:sp>
        <p:nvSpPr>
          <p:cNvPr id="4" name="Slide Number Placeholder 3"/>
          <p:cNvSpPr>
            <a:spLocks noGrp="1"/>
          </p:cNvSpPr>
          <p:nvPr>
            <p:ph type="sldNum" sz="quarter" idx="5"/>
          </p:nvPr>
        </p:nvSpPr>
        <p:spPr/>
        <p:txBody>
          <a:bodyPr/>
          <a:lstStyle/>
          <a:p>
            <a:fld id="{5D69DDB1-906D-4F63-935D-33EA2199ED4A}" type="slidenum">
              <a:rPr lang="en-US" smtClean="0"/>
              <a:t>8</a:t>
            </a:fld>
            <a:endParaRPr lang="en-US"/>
          </a:p>
        </p:txBody>
      </p:sp>
    </p:spTree>
    <p:extLst>
      <p:ext uri="{BB962C8B-B14F-4D97-AF65-F5344CB8AC3E}">
        <p14:creationId xmlns:p14="http://schemas.microsoft.com/office/powerpoint/2010/main" val="1974252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9DDB1-906D-4F63-935D-33EA2199ED4A}" type="slidenum">
              <a:rPr lang="en-US" smtClean="0"/>
              <a:t>9</a:t>
            </a:fld>
            <a:endParaRPr lang="en-US" dirty="0"/>
          </a:p>
        </p:txBody>
      </p:sp>
    </p:spTree>
    <p:extLst>
      <p:ext uri="{BB962C8B-B14F-4D97-AF65-F5344CB8AC3E}">
        <p14:creationId xmlns:p14="http://schemas.microsoft.com/office/powerpoint/2010/main" val="397581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9DDB1-906D-4F63-935D-33EA2199ED4A}" type="slidenum">
              <a:rPr lang="en-US" smtClean="0"/>
              <a:t>10</a:t>
            </a:fld>
            <a:endParaRPr lang="en-US"/>
          </a:p>
        </p:txBody>
      </p:sp>
    </p:spTree>
    <p:extLst>
      <p:ext uri="{BB962C8B-B14F-4D97-AF65-F5344CB8AC3E}">
        <p14:creationId xmlns:p14="http://schemas.microsoft.com/office/powerpoint/2010/main" val="414635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21391-6616-F7EF-4514-22E45B075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591BC-FB54-E9DF-026C-70F9A079C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AE15D-0A8C-4386-45B4-CCEA44A4F1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444349-98E2-B2F4-5A6F-13AFC68632C8}"/>
              </a:ext>
            </a:extLst>
          </p:cNvPr>
          <p:cNvSpPr>
            <a:spLocks noGrp="1"/>
          </p:cNvSpPr>
          <p:nvPr>
            <p:ph type="sldNum" sz="quarter" idx="5"/>
          </p:nvPr>
        </p:nvSpPr>
        <p:spPr/>
        <p:txBody>
          <a:bodyPr/>
          <a:lstStyle/>
          <a:p>
            <a:fld id="{5D69DDB1-906D-4F63-935D-33EA2199ED4A}" type="slidenum">
              <a:rPr lang="en-US" smtClean="0"/>
              <a:t>11</a:t>
            </a:fld>
            <a:endParaRPr lang="en-US"/>
          </a:p>
        </p:txBody>
      </p:sp>
    </p:spTree>
    <p:extLst>
      <p:ext uri="{BB962C8B-B14F-4D97-AF65-F5344CB8AC3E}">
        <p14:creationId xmlns:p14="http://schemas.microsoft.com/office/powerpoint/2010/main" val="3564146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F6E69-C2F7-92E4-5A15-BBFE8094F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AF01C-F1BC-AC69-907C-7BB2F50DA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0E350-E326-2594-257F-BDF64087FD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D. G. Barone </a:t>
            </a:r>
            <a:r>
              <a:rPr lang="en-US" sz="1200" i="1" dirty="0">
                <a:effectLst/>
              </a:rPr>
              <a:t>et al</a:t>
            </a:r>
            <a:r>
              <a:rPr lang="en-US" sz="1200" dirty="0">
                <a:effectLst/>
              </a:rPr>
              <a:t>. </a:t>
            </a:r>
            <a:r>
              <a:rPr lang="en-US" sz="1200" i="1" dirty="0">
                <a:effectLst/>
              </a:rPr>
              <a:t>Frontiers in Bioengineering and Biotechnology</a:t>
            </a:r>
            <a:r>
              <a:rPr lang="en-US" sz="1200" dirty="0">
                <a:effectLst/>
              </a:rPr>
              <a:t> 9 (2021). </a:t>
            </a:r>
          </a:p>
          <a:p>
            <a:br>
              <a:rPr lang="en-US" dirty="0"/>
            </a:br>
            <a:r>
              <a:rPr lang="en-US" dirty="0"/>
              <a:t>Proteins link albumin and fibrinogen become non specifically attached</a:t>
            </a:r>
            <a:br>
              <a:rPr lang="en-US" dirty="0"/>
            </a:br>
            <a:endParaRPr lang="en-US" dirty="0"/>
          </a:p>
          <a:p>
            <a:r>
              <a:rPr lang="en-US" dirty="0"/>
              <a:t>These proteins recruit larger proteins or antibodies…</a:t>
            </a:r>
            <a:br>
              <a:rPr lang="en-US" dirty="0"/>
            </a:br>
            <a:endParaRPr lang="en-US" dirty="0"/>
          </a:p>
          <a:p>
            <a:r>
              <a:rPr lang="en-US" dirty="0"/>
              <a:t>These antibodies start a cascade of cellular events that make up any typical foreign body reaction, the first step being inflammation, very similar to what would happen if the body felt a cut or a lesion.</a:t>
            </a:r>
            <a:br>
              <a:rPr lang="en-US" dirty="0"/>
            </a:br>
            <a:endParaRPr lang="en-US" dirty="0"/>
          </a:p>
          <a:p>
            <a:r>
              <a:rPr lang="en-US" dirty="0"/>
              <a:t>Then the first responders of the immune system arrive, the neutrophils. Neutrophils secrete enzymes to try to break down the biomaterial surface. When enough time passes and they fail, they adhere to the protein corona and start </a:t>
            </a:r>
            <a:r>
              <a:rPr lang="en-US" dirty="0" err="1"/>
              <a:t>signalling</a:t>
            </a:r>
            <a:r>
              <a:rPr lang="en-US" dirty="0"/>
              <a:t> using factors similar to inflammation, such as reactive oxygen species and proteolytic enzymes, these signals are similar to blood clotting. These factor essentially increase vascular permeability, and more blood rushes in. Blood contains leukocytes, these are like tiny patrollers that look for and engage in combating foreign bodies. The wave of neutrophils then attracts the second immune cell in line, the monocytes. These are kind of stem cells, they decide their function dependent on stimuli. </a:t>
            </a:r>
          </a:p>
          <a:p>
            <a:endParaRPr lang="en-US" dirty="0"/>
          </a:p>
          <a:p>
            <a:r>
              <a:rPr lang="en-US" dirty="0"/>
              <a:t>The monocytes continue to secrete enzymes to break down the material into small fragments. Frustrated it starts to differentiate, into macrophages. Of the M1 type.</a:t>
            </a:r>
            <a:br>
              <a:rPr lang="en-US" dirty="0"/>
            </a:br>
            <a:br>
              <a:rPr lang="en-US" dirty="0"/>
            </a:br>
            <a:r>
              <a:rPr lang="en-US" dirty="0"/>
              <a:t>After a couple of days, the wave of neutrophils has completely shut down and is replaced by the work of macrophages. These macrophages secrete pro-inflammatory molecules and try to invite more and more macrophages to come eat up the foreign body, or degrade it. This is the point when drug delivery therapeutics will start to leach out and release drug material. However, if the biomaterial is not meant to be degraded, this is also the point when toxic leaching of polymer material can happen.</a:t>
            </a:r>
            <a:br>
              <a:rPr lang="en-US" dirty="0"/>
            </a:br>
            <a:endParaRPr lang="en-US" dirty="0"/>
          </a:p>
          <a:p>
            <a:endParaRPr lang="en-US" dirty="0"/>
          </a:p>
          <a:p>
            <a:r>
              <a:rPr lang="en-US" dirty="0"/>
              <a:t>Anyway, moving further, more macrophages arrive, and gang up together to form “Giant cells” in order to eat up more of the biomaterial. The giant cells </a:t>
            </a:r>
            <a:r>
              <a:rPr lang="en-US" dirty="0" err="1"/>
              <a:t>settole</a:t>
            </a:r>
            <a:r>
              <a:rPr lang="en-US" dirty="0"/>
              <a:t> down and attach to the biomaterial surface, and, at this stage they also start secreting cytoskeletal </a:t>
            </a:r>
            <a:r>
              <a:rPr lang="en-US" dirty="0" err="1"/>
              <a:t>remodelling</a:t>
            </a:r>
            <a:r>
              <a:rPr lang="en-US" dirty="0"/>
              <a:t> enzymes to allow these to greatly flatten over the surface to expose more the biomaterial to phagocytosis. </a:t>
            </a:r>
            <a:br>
              <a:rPr lang="en-US" dirty="0"/>
            </a:br>
            <a:endParaRPr lang="en-US" dirty="0"/>
          </a:p>
          <a:p>
            <a:r>
              <a:rPr lang="en-US" dirty="0"/>
              <a:t>At this stage the natural response of the body to the lesion due to implantation is over. This phase marks the acute phase of foreign body reaction.</a:t>
            </a:r>
            <a:br>
              <a:rPr lang="en-US" dirty="0"/>
            </a:br>
            <a:br>
              <a:rPr lang="en-US" dirty="0"/>
            </a:br>
            <a:r>
              <a:rPr lang="en-US" dirty="0"/>
              <a:t>Now the body is convinced that this is a wound that it needs to repair, it is done fighting this guy, it now transitions to repair mode.</a:t>
            </a:r>
            <a:br>
              <a:rPr lang="en-US" dirty="0"/>
            </a:br>
            <a:br>
              <a:rPr lang="en-US" dirty="0"/>
            </a:br>
            <a:r>
              <a:rPr lang="en-US" dirty="0"/>
              <a:t>So these attached M1s start to express these nice anti-inflammation </a:t>
            </a:r>
            <a:r>
              <a:rPr lang="en-US" dirty="0" err="1"/>
              <a:t>signalling</a:t>
            </a:r>
            <a:r>
              <a:rPr lang="en-US" dirty="0"/>
              <a:t> molecules. Thes molecules as a result change tell the macrophages M1 in the vicinity to change their function from phagocytosis to tissue </a:t>
            </a:r>
            <a:r>
              <a:rPr lang="en-US" dirty="0" err="1"/>
              <a:t>regenration</a:t>
            </a:r>
            <a:r>
              <a:rPr lang="en-US" dirty="0"/>
              <a:t>., of the M2 macrophages. These M2 </a:t>
            </a:r>
            <a:r>
              <a:rPr lang="en-US" dirty="0" err="1"/>
              <a:t>macropahges</a:t>
            </a:r>
            <a:r>
              <a:rPr lang="en-US" dirty="0"/>
              <a:t> then start and sitting down on the implant, and start secreting signals to recruit tissue </a:t>
            </a:r>
            <a:r>
              <a:rPr lang="en-US" dirty="0" err="1"/>
              <a:t>regerating</a:t>
            </a:r>
            <a:r>
              <a:rPr lang="en-US" dirty="0"/>
              <a:t> cells. They are calling the last type of immune cells </a:t>
            </a:r>
          </a:p>
        </p:txBody>
      </p:sp>
      <p:sp>
        <p:nvSpPr>
          <p:cNvPr id="4" name="Slide Number Placeholder 3">
            <a:extLst>
              <a:ext uri="{FF2B5EF4-FFF2-40B4-BE49-F238E27FC236}">
                <a16:creationId xmlns:a16="http://schemas.microsoft.com/office/drawing/2014/main" id="{FA238748-B4F3-10B9-5190-293F07B4848A}"/>
              </a:ext>
            </a:extLst>
          </p:cNvPr>
          <p:cNvSpPr>
            <a:spLocks noGrp="1"/>
          </p:cNvSpPr>
          <p:nvPr>
            <p:ph type="sldNum" sz="quarter" idx="5"/>
          </p:nvPr>
        </p:nvSpPr>
        <p:spPr/>
        <p:txBody>
          <a:bodyPr/>
          <a:lstStyle/>
          <a:p>
            <a:fld id="{5D69DDB1-906D-4F63-935D-33EA2199ED4A}" type="slidenum">
              <a:rPr lang="en-US" smtClean="0"/>
              <a:t>12</a:t>
            </a:fld>
            <a:endParaRPr lang="en-US"/>
          </a:p>
        </p:txBody>
      </p:sp>
    </p:spTree>
    <p:extLst>
      <p:ext uri="{BB962C8B-B14F-4D97-AF65-F5344CB8AC3E}">
        <p14:creationId xmlns:p14="http://schemas.microsoft.com/office/powerpoint/2010/main" val="291596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69DDB1-906D-4F63-935D-33EA2199ED4A}" type="slidenum">
              <a:rPr lang="en-US" smtClean="0"/>
              <a:t>13</a:t>
            </a:fld>
            <a:endParaRPr lang="en-US"/>
          </a:p>
        </p:txBody>
      </p:sp>
    </p:spTree>
    <p:extLst>
      <p:ext uri="{BB962C8B-B14F-4D97-AF65-F5344CB8AC3E}">
        <p14:creationId xmlns:p14="http://schemas.microsoft.com/office/powerpoint/2010/main" val="216875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DA717-1C4A-9F71-0F48-58F4B5DD1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FEC16F-A899-FC88-BB79-451847ECF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F480A-64D7-3308-0A1C-2B3BC64634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17F7DA-EC31-095D-CB4D-05A2031F6982}"/>
              </a:ext>
            </a:extLst>
          </p:cNvPr>
          <p:cNvSpPr>
            <a:spLocks noGrp="1"/>
          </p:cNvSpPr>
          <p:nvPr>
            <p:ph type="sldNum" sz="quarter" idx="5"/>
          </p:nvPr>
        </p:nvSpPr>
        <p:spPr/>
        <p:txBody>
          <a:bodyPr/>
          <a:lstStyle/>
          <a:p>
            <a:fld id="{5D69DDB1-906D-4F63-935D-33EA2199ED4A}" type="slidenum">
              <a:rPr lang="en-US" smtClean="0"/>
              <a:t>14</a:t>
            </a:fld>
            <a:endParaRPr lang="en-US"/>
          </a:p>
        </p:txBody>
      </p:sp>
    </p:spTree>
    <p:extLst>
      <p:ext uri="{BB962C8B-B14F-4D97-AF65-F5344CB8AC3E}">
        <p14:creationId xmlns:p14="http://schemas.microsoft.com/office/powerpoint/2010/main" val="2674583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6" descr="powerpoint_cover2">
            <a:extLst>
              <a:ext uri="{FF2B5EF4-FFF2-40B4-BE49-F238E27FC236}">
                <a16:creationId xmlns:a16="http://schemas.microsoft.com/office/drawing/2014/main" id="{176290B5-5261-3637-5592-8164C0BCB0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5729"/>
            <a:ext cx="12194117" cy="693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9"/>
          <p:cNvSpPr>
            <a:spLocks noChangeShapeType="1"/>
          </p:cNvSpPr>
          <p:nvPr/>
        </p:nvSpPr>
        <p:spPr bwMode="auto">
          <a:xfrm>
            <a:off x="1117600" y="381000"/>
            <a:ext cx="0" cy="62484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6" name="Line 30"/>
          <p:cNvSpPr>
            <a:spLocks noChangeShapeType="1"/>
          </p:cNvSpPr>
          <p:nvPr/>
        </p:nvSpPr>
        <p:spPr bwMode="auto">
          <a:xfrm>
            <a:off x="1117600" y="6629400"/>
            <a:ext cx="10668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7" name="Line 31"/>
          <p:cNvSpPr>
            <a:spLocks noChangeShapeType="1"/>
          </p:cNvSpPr>
          <p:nvPr/>
        </p:nvSpPr>
        <p:spPr bwMode="auto">
          <a:xfrm flipV="1">
            <a:off x="11785600" y="6248400"/>
            <a:ext cx="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8" name="Line 32"/>
          <p:cNvSpPr>
            <a:spLocks noChangeShapeType="1"/>
          </p:cNvSpPr>
          <p:nvPr/>
        </p:nvSpPr>
        <p:spPr bwMode="auto">
          <a:xfrm flipH="1">
            <a:off x="10546509" y="6248400"/>
            <a:ext cx="1239089"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9" name="Line 35"/>
          <p:cNvSpPr>
            <a:spLocks noChangeShapeType="1"/>
          </p:cNvSpPr>
          <p:nvPr/>
        </p:nvSpPr>
        <p:spPr bwMode="auto">
          <a:xfrm>
            <a:off x="1117600" y="381000"/>
            <a:ext cx="3048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4099" name="Rectangle 3"/>
          <p:cNvSpPr>
            <a:spLocks noGrp="1" noChangeArrowheads="1"/>
          </p:cNvSpPr>
          <p:nvPr>
            <p:ph type="subTitle" idx="1"/>
          </p:nvPr>
        </p:nvSpPr>
        <p:spPr>
          <a:xfrm>
            <a:off x="1320800" y="5486400"/>
            <a:ext cx="5689600" cy="381000"/>
          </a:xfrm>
        </p:spPr>
        <p:txBody>
          <a:bodyPr/>
          <a:lstStyle>
            <a:lvl1pPr marL="0" indent="0">
              <a:buFontTx/>
              <a:buNone/>
              <a:defRPr sz="1800">
                <a:solidFill>
                  <a:schemeClr val="bg1"/>
                </a:solidFill>
                <a:latin typeface="Arial Narrow" pitchFamily="116" charset="0"/>
              </a:defRPr>
            </a:lvl1pPr>
          </a:lstStyle>
          <a:p>
            <a:r>
              <a:rPr lang="en-US"/>
              <a:t>Click to edit Master subtitle style</a:t>
            </a:r>
          </a:p>
        </p:txBody>
      </p:sp>
      <p:pic>
        <p:nvPicPr>
          <p:cNvPr id="14" name="Picture 13" descr="A picture containing drawing, plate&#10;&#10;Description automatically generated">
            <a:extLst>
              <a:ext uri="{FF2B5EF4-FFF2-40B4-BE49-F238E27FC236}">
                <a16:creationId xmlns:a16="http://schemas.microsoft.com/office/drawing/2014/main" id="{29FD27F2-D8EA-423C-9B98-E30881F4A1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3528" y="449791"/>
            <a:ext cx="2982072" cy="610919"/>
          </a:xfrm>
          <a:prstGeom prst="rect">
            <a:avLst/>
          </a:prstGeom>
        </p:spPr>
      </p:pic>
      <p:pic>
        <p:nvPicPr>
          <p:cNvPr id="7170" name="Picture 2" descr="Collaborations">
            <a:extLst>
              <a:ext uri="{FF2B5EF4-FFF2-40B4-BE49-F238E27FC236}">
                <a16:creationId xmlns:a16="http://schemas.microsoft.com/office/drawing/2014/main" id="{47DFCB5B-F74D-4D8B-AF79-6F02C459F6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83839" y="6018266"/>
            <a:ext cx="2109998" cy="61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29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No logo with 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58BD11-72B5-2647-8308-48CB0ED27131}"/>
              </a:ext>
            </a:extLst>
          </p:cNvPr>
          <p:cNvSpPr>
            <a:spLocks noGrp="1"/>
          </p:cNvSpPr>
          <p:nvPr>
            <p:ph type="title"/>
          </p:nvPr>
        </p:nvSpPr>
        <p:spPr>
          <a:xfrm>
            <a:off x="812800" y="0"/>
            <a:ext cx="11379200" cy="1143000"/>
          </a:xfrm>
          <a:prstGeom prst="rect">
            <a:avLst/>
          </a:prstGeom>
          <a:noFill/>
          <a:ln>
            <a:noFill/>
          </a:ln>
          <a:effectLst>
            <a:outerShdw dist="25399" dir="2700000" algn="ctr" rotWithShape="0">
              <a:schemeClr val="bg2">
                <a:alpha val="31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lang="en-US" sz="3200" b="1" cap="none">
                <a:ln w="12700">
                  <a:noFill/>
                </a:ln>
                <a:solidFill>
                  <a:srgbClr val="660033"/>
                </a:solidFill>
                <a:latin typeface="+mj-lt"/>
                <a:cs typeface="Gineso Cond Book" panose="02000506040000020004" pitchFamily="50" charset="0"/>
              </a:defRPr>
            </a:lvl1pPr>
          </a:lstStyle>
          <a:p>
            <a:pPr lvl="0" algn="ctr" fontAlgn="base">
              <a:spcAft>
                <a:spcPct val="0"/>
              </a:spcAft>
            </a:pPr>
            <a:r>
              <a:rPr lang="en-US"/>
              <a:t>Click to edit Master title style</a:t>
            </a:r>
          </a:p>
        </p:txBody>
      </p:sp>
      <p:sp>
        <p:nvSpPr>
          <p:cNvPr id="8" name="Rectangle 17">
            <a:extLst>
              <a:ext uri="{FF2B5EF4-FFF2-40B4-BE49-F238E27FC236}">
                <a16:creationId xmlns:a16="http://schemas.microsoft.com/office/drawing/2014/main" id="{D5EC3CF2-826D-5848-89FB-5D89A3B66F71}"/>
              </a:ext>
            </a:extLst>
          </p:cNvPr>
          <p:cNvSpPr>
            <a:spLocks noGrp="1" noChangeArrowheads="1"/>
          </p:cNvSpPr>
          <p:nvPr>
            <p:ph type="sldNum" sz="quarter" idx="4"/>
          </p:nvPr>
        </p:nvSpPr>
        <p:spPr bwMode="auto">
          <a:xfrm>
            <a:off x="146051" y="6288088"/>
            <a:ext cx="1219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1000">
                <a:solidFill>
                  <a:schemeClr val="tx1"/>
                </a:solidFill>
              </a:defRPr>
            </a:lvl1pPr>
          </a:lstStyle>
          <a:p>
            <a:fld id="{FAC000EF-D2FE-46F3-8C8F-0845C0EB5894}" type="slidenum">
              <a:rPr lang="en-US" altLang="en-US" smtClean="0"/>
              <a:pPr/>
              <a:t>‹#›</a:t>
            </a:fld>
            <a:endParaRPr lang="en-US" altLang="en-US" dirty="0"/>
          </a:p>
        </p:txBody>
      </p:sp>
    </p:spTree>
    <p:extLst>
      <p:ext uri="{BB962C8B-B14F-4D97-AF65-F5344CB8AC3E}">
        <p14:creationId xmlns:p14="http://schemas.microsoft.com/office/powerpoint/2010/main" val="1959559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logo with 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58BD11-72B5-2647-8308-48CB0ED27131}"/>
              </a:ext>
            </a:extLst>
          </p:cNvPr>
          <p:cNvSpPr>
            <a:spLocks noGrp="1"/>
          </p:cNvSpPr>
          <p:nvPr>
            <p:ph type="title"/>
          </p:nvPr>
        </p:nvSpPr>
        <p:spPr>
          <a:xfrm>
            <a:off x="812800" y="0"/>
            <a:ext cx="11379200" cy="1143000"/>
          </a:xfrm>
          <a:prstGeom prst="rect">
            <a:avLst/>
          </a:prstGeom>
          <a:noFill/>
          <a:ln>
            <a:noFill/>
          </a:ln>
          <a:effectLst>
            <a:outerShdw dist="25399" dir="2700000" algn="ctr" rotWithShape="0">
              <a:schemeClr val="bg2">
                <a:alpha val="31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lang="en-US" sz="3200" b="1" cap="none">
                <a:ln w="12700">
                  <a:noFill/>
                </a:ln>
                <a:solidFill>
                  <a:srgbClr val="660033"/>
                </a:solidFill>
                <a:latin typeface="+mj-lt"/>
                <a:cs typeface="Gineso Cond Book" panose="02000506040000020004" pitchFamily="50" charset="0"/>
              </a:defRPr>
            </a:lvl1pPr>
          </a:lstStyle>
          <a:p>
            <a:pPr lvl="0" algn="ctr" fontAlgn="base">
              <a:spcAft>
                <a:spcPct val="0"/>
              </a:spcAft>
            </a:pPr>
            <a:r>
              <a:rPr lang="en-US"/>
              <a:t>Click to edit Master title style</a:t>
            </a:r>
          </a:p>
        </p:txBody>
      </p:sp>
      <p:sp>
        <p:nvSpPr>
          <p:cNvPr id="8" name="Rectangle 17">
            <a:extLst>
              <a:ext uri="{FF2B5EF4-FFF2-40B4-BE49-F238E27FC236}">
                <a16:creationId xmlns:a16="http://schemas.microsoft.com/office/drawing/2014/main" id="{D5EC3CF2-826D-5848-89FB-5D89A3B66F71}"/>
              </a:ext>
            </a:extLst>
          </p:cNvPr>
          <p:cNvSpPr>
            <a:spLocks noGrp="1" noChangeArrowheads="1"/>
          </p:cNvSpPr>
          <p:nvPr>
            <p:ph type="sldNum" sz="quarter" idx="4"/>
          </p:nvPr>
        </p:nvSpPr>
        <p:spPr bwMode="auto">
          <a:xfrm>
            <a:off x="146051" y="6288088"/>
            <a:ext cx="1219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1000">
                <a:solidFill>
                  <a:schemeClr val="tx1"/>
                </a:solidFill>
              </a:defRPr>
            </a:lvl1pPr>
          </a:lstStyle>
          <a:p>
            <a:fld id="{FAC000EF-D2FE-46F3-8C8F-0845C0EB5894}" type="slidenum">
              <a:rPr lang="en-US" altLang="en-US" smtClean="0"/>
              <a:pPr/>
              <a:t>‹#›</a:t>
            </a:fld>
            <a:endParaRPr lang="en-US" altLang="en-US"/>
          </a:p>
        </p:txBody>
      </p:sp>
    </p:spTree>
    <p:extLst>
      <p:ext uri="{BB962C8B-B14F-4D97-AF65-F5344CB8AC3E}">
        <p14:creationId xmlns:p14="http://schemas.microsoft.com/office/powerpoint/2010/main" val="3679530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bsolutely Blank">
    <p:spTree>
      <p:nvGrpSpPr>
        <p:cNvPr id="1" name=""/>
        <p:cNvGrpSpPr/>
        <p:nvPr/>
      </p:nvGrpSpPr>
      <p:grpSpPr>
        <a:xfrm>
          <a:off x="0" y="0"/>
          <a:ext cx="0" cy="0"/>
          <a:chOff x="0" y="0"/>
          <a:chExt cx="0" cy="0"/>
        </a:xfrm>
      </p:grpSpPr>
      <p:sp>
        <p:nvSpPr>
          <p:cNvPr id="6" name="Rectangle 17">
            <a:extLst>
              <a:ext uri="{FF2B5EF4-FFF2-40B4-BE49-F238E27FC236}">
                <a16:creationId xmlns:a16="http://schemas.microsoft.com/office/drawing/2014/main" id="{806A4065-EC08-C444-9202-2B86A96392CE}"/>
              </a:ext>
            </a:extLst>
          </p:cNvPr>
          <p:cNvSpPr>
            <a:spLocks noGrp="1" noChangeArrowheads="1"/>
          </p:cNvSpPr>
          <p:nvPr>
            <p:ph type="sldNum" sz="quarter" idx="4"/>
          </p:nvPr>
        </p:nvSpPr>
        <p:spPr bwMode="auto">
          <a:xfrm>
            <a:off x="146051" y="6288088"/>
            <a:ext cx="1219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1000">
                <a:solidFill>
                  <a:schemeClr val="tx1"/>
                </a:solidFill>
              </a:defRPr>
            </a:lvl1pPr>
          </a:lstStyle>
          <a:p>
            <a:fld id="{FAC000EF-D2FE-46F3-8C8F-0845C0EB5894}" type="slidenum">
              <a:rPr lang="en-US" altLang="en-US" smtClean="0"/>
              <a:pPr/>
              <a:t>‹#›</a:t>
            </a:fld>
            <a:endParaRPr lang="en-US" altLang="en-US"/>
          </a:p>
        </p:txBody>
      </p:sp>
    </p:spTree>
    <p:extLst>
      <p:ext uri="{BB962C8B-B14F-4D97-AF65-F5344CB8AC3E}">
        <p14:creationId xmlns:p14="http://schemas.microsoft.com/office/powerpoint/2010/main" val="361046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1285" y="0"/>
            <a:ext cx="11009433" cy="1143000"/>
          </a:xfrm>
        </p:spPr>
        <p:txBody>
          <a:bodyPr/>
          <a:lstStyle>
            <a:lvl1pPr>
              <a:defRPr b="1" cap="none" baseline="0">
                <a:latin typeface="+mj-lt"/>
              </a:defRPr>
            </a:lvl1pPr>
          </a:lstStyle>
          <a:p>
            <a:r>
              <a:rPr lang="en-US"/>
              <a:t>Click to edit Master title style</a:t>
            </a:r>
          </a:p>
        </p:txBody>
      </p:sp>
      <p:sp>
        <p:nvSpPr>
          <p:cNvPr id="3" name="Content Placeholder 2"/>
          <p:cNvSpPr>
            <a:spLocks noGrp="1"/>
          </p:cNvSpPr>
          <p:nvPr>
            <p:ph idx="1"/>
          </p:nvPr>
        </p:nvSpPr>
        <p:spPr>
          <a:xfrm>
            <a:off x="587923" y="1295400"/>
            <a:ext cx="11013467" cy="4724400"/>
          </a:xfrm>
        </p:spPr>
        <p:txBody>
          <a:bodyPr/>
          <a:lstStyle>
            <a:lvl2pPr>
              <a:buClrTx/>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D93EF84-691F-432A-9E53-97A6C8F7EF80}"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55778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1379200" cy="1143000"/>
          </a:xfrm>
        </p:spPr>
        <p:txBody>
          <a:bodyPr/>
          <a:lstStyle>
            <a:lvl1pPr>
              <a:defRPr cap="none" baseline="0"/>
            </a:lvl1pPr>
          </a:lstStyle>
          <a:p>
            <a:r>
              <a:rPr lang="en-US"/>
              <a:t>Click to edit Master title style</a:t>
            </a:r>
          </a:p>
        </p:txBody>
      </p:sp>
      <p:sp>
        <p:nvSpPr>
          <p:cNvPr id="3" name="Content Placeholder 2"/>
          <p:cNvSpPr>
            <a:spLocks noGrp="1"/>
          </p:cNvSpPr>
          <p:nvPr>
            <p:ph sz="half" idx="1"/>
          </p:nvPr>
        </p:nvSpPr>
        <p:spPr>
          <a:xfrm>
            <a:off x="866921" y="1214761"/>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0121" y="1214761"/>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BF7546CC-D322-4C19-89F2-77364258F5D0}"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59988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1379200" cy="1143000"/>
          </a:xfrm>
        </p:spPr>
        <p:txBody>
          <a:bodyPr/>
          <a:lstStyle>
            <a:lvl1pPr>
              <a:defRPr b="1" cap="none" baseline="0"/>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F2FF02D4-4295-477F-B8F7-C42B4C8ED116}"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85204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D0D7994-1CBC-4195-862F-F845940EA14A}"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28416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DF77B209-D570-4E6D-B8AB-396CFF2AD162}"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66215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23CA5BE1-5200-4958-A789-C26F4D8F9C6F}"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161589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D7EA913-03AC-48A6-AAF4-E7CA416FFCCA}"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36971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0" y="3048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3048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D8AEBD5-95A2-48FD-B075-A3D5671295EE}" type="slidenum">
              <a:rPr lang="en-US" altLang="en-US"/>
              <a:pPr/>
              <a:t>‹#›</a:t>
            </a:fld>
            <a:endParaRPr lang="en-US" altLang="en-US">
              <a:solidFill>
                <a:schemeClr val="tx1"/>
              </a:solidFill>
            </a:endParaRPr>
          </a:p>
        </p:txBody>
      </p:sp>
    </p:spTree>
    <p:extLst>
      <p:ext uri="{BB962C8B-B14F-4D97-AF65-F5344CB8AC3E}">
        <p14:creationId xmlns:p14="http://schemas.microsoft.com/office/powerpoint/2010/main" val="237239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812800" y="0"/>
            <a:ext cx="11379200" cy="1143000"/>
          </a:xfrm>
          <a:prstGeom prst="rect">
            <a:avLst/>
          </a:prstGeom>
          <a:noFill/>
          <a:ln>
            <a:noFill/>
          </a:ln>
          <a:effectLst>
            <a:outerShdw dist="25399" dir="2700000" algn="ctr" rotWithShape="0">
              <a:schemeClr val="bg2">
                <a:alpha val="31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812800" y="1295400"/>
            <a:ext cx="11176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12"/>
          <p:cNvSpPr>
            <a:spLocks noChangeShapeType="1"/>
          </p:cNvSpPr>
          <p:nvPr/>
        </p:nvSpPr>
        <p:spPr bwMode="auto">
          <a:xfrm>
            <a:off x="11785600" y="6129339"/>
            <a:ext cx="0" cy="503237"/>
          </a:xfrm>
          <a:prstGeom prst="line">
            <a:avLst/>
          </a:prstGeom>
          <a:noFill/>
          <a:ln w="9525">
            <a:solidFill>
              <a:srgbClr val="C9C9C9"/>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030" name="Line 13"/>
          <p:cNvSpPr>
            <a:spLocks noChangeShapeType="1"/>
          </p:cNvSpPr>
          <p:nvPr/>
        </p:nvSpPr>
        <p:spPr bwMode="auto">
          <a:xfrm>
            <a:off x="749648" y="6625834"/>
            <a:ext cx="11035952" cy="3566"/>
          </a:xfrm>
          <a:prstGeom prst="line">
            <a:avLst/>
          </a:prstGeom>
          <a:noFill/>
          <a:ln w="9525">
            <a:solidFill>
              <a:srgbClr val="C9C9C9"/>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032" name="Line 15"/>
          <p:cNvSpPr>
            <a:spLocks noChangeShapeType="1"/>
          </p:cNvSpPr>
          <p:nvPr userDrawn="1"/>
        </p:nvSpPr>
        <p:spPr bwMode="auto">
          <a:xfrm flipV="1">
            <a:off x="9307286" y="6147936"/>
            <a:ext cx="2478314" cy="0"/>
          </a:xfrm>
          <a:prstGeom prst="line">
            <a:avLst/>
          </a:prstGeom>
          <a:noFill/>
          <a:ln w="9525">
            <a:solidFill>
              <a:srgbClr val="C9C9C9"/>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041" name="Rectangle 17"/>
          <p:cNvSpPr>
            <a:spLocks noGrp="1" noChangeArrowheads="1"/>
          </p:cNvSpPr>
          <p:nvPr>
            <p:ph type="sldNum" sz="quarter" idx="4"/>
          </p:nvPr>
        </p:nvSpPr>
        <p:spPr bwMode="auto">
          <a:xfrm>
            <a:off x="146051" y="6288088"/>
            <a:ext cx="1219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hangingPunct="0">
              <a:defRPr sz="1000">
                <a:solidFill>
                  <a:schemeClr val="tx1"/>
                </a:solidFill>
              </a:defRPr>
            </a:lvl1pPr>
          </a:lstStyle>
          <a:p>
            <a:fld id="{FAC000EF-D2FE-46F3-8C8F-0845C0EB5894}" type="slidenum">
              <a:rPr lang="en-US" altLang="en-US" smtClean="0"/>
              <a:pPr/>
              <a:t>‹#›</a:t>
            </a:fld>
            <a:endParaRPr lang="en-US" altLang="en-US"/>
          </a:p>
        </p:txBody>
      </p:sp>
      <p:sp>
        <p:nvSpPr>
          <p:cNvPr id="1034" name="Line 18"/>
          <p:cNvSpPr>
            <a:spLocks noChangeShapeType="1"/>
          </p:cNvSpPr>
          <p:nvPr/>
        </p:nvSpPr>
        <p:spPr bwMode="auto">
          <a:xfrm>
            <a:off x="203200" y="6629400"/>
            <a:ext cx="711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035" name="Line 19"/>
          <p:cNvSpPr>
            <a:spLocks noChangeShapeType="1"/>
          </p:cNvSpPr>
          <p:nvPr/>
        </p:nvSpPr>
        <p:spPr bwMode="auto">
          <a:xfrm flipV="1">
            <a:off x="203200" y="6400800"/>
            <a:ext cx="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036" name="Line 20"/>
          <p:cNvSpPr>
            <a:spLocks noChangeShapeType="1"/>
          </p:cNvSpPr>
          <p:nvPr/>
        </p:nvSpPr>
        <p:spPr bwMode="auto">
          <a:xfrm>
            <a:off x="203200" y="6400800"/>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pic>
        <p:nvPicPr>
          <p:cNvPr id="4" name="Picture 3" descr="A picture containing drawing&#10;&#10;Description automatically generated">
            <a:extLst>
              <a:ext uri="{FF2B5EF4-FFF2-40B4-BE49-F238E27FC236}">
                <a16:creationId xmlns:a16="http://schemas.microsoft.com/office/drawing/2014/main" id="{A6F054AC-7530-4FC6-A833-9F34BC2DED72}"/>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33066" b="33258"/>
          <a:stretch/>
        </p:blipFill>
        <p:spPr>
          <a:xfrm>
            <a:off x="9712419" y="6188706"/>
            <a:ext cx="2391024" cy="424187"/>
          </a:xfrm>
          <a:prstGeom prst="rect">
            <a:avLst/>
          </a:prstGeom>
        </p:spPr>
      </p:pic>
      <p:pic>
        <p:nvPicPr>
          <p:cNvPr id="14" name="Picture 13">
            <a:extLst>
              <a:ext uri="{FF2B5EF4-FFF2-40B4-BE49-F238E27FC236}">
                <a16:creationId xmlns:a16="http://schemas.microsoft.com/office/drawing/2014/main" id="{C9C0CA01-B533-46DE-AA57-1DF4245F1409}"/>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0" b="100000" l="873" r="100000">
                        <a14:backgroundMark x1="5240" y1="19828" x2="5240" y2="19828"/>
                      </a14:backgroundRemoval>
                    </a14:imgEffect>
                  </a14:imgLayer>
                </a14:imgProps>
              </a:ext>
              <a:ext uri="{28A0092B-C50C-407E-A947-70E740481C1C}">
                <a14:useLocalDpi xmlns:a14="http://schemas.microsoft.com/office/drawing/2010/main" val="0"/>
              </a:ext>
            </a:extLst>
          </a:blip>
          <a:stretch>
            <a:fillRect/>
          </a:stretch>
        </p:blipFill>
        <p:spPr>
          <a:xfrm>
            <a:off x="9434517" y="6172200"/>
            <a:ext cx="459124" cy="453634"/>
          </a:xfrm>
          <a:prstGeom prst="rect">
            <a:avLst/>
          </a:prstGeom>
        </p:spPr>
      </p:pic>
    </p:spTree>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603" r:id="rId10"/>
  </p:sldLayoutIdLst>
  <p:hf hdr="0" ftr="0" dt="0"/>
  <p:txStyles>
    <p:titleStyle>
      <a:lvl1pPr algn="ctr" rtl="0" eaLnBrk="1" fontAlgn="base" hangingPunct="1">
        <a:spcBef>
          <a:spcPct val="0"/>
        </a:spcBef>
        <a:spcAft>
          <a:spcPct val="0"/>
        </a:spcAft>
        <a:defRPr sz="3200" b="0" cap="none">
          <a:ln w="12700">
            <a:noFill/>
          </a:ln>
          <a:solidFill>
            <a:srgbClr val="660033"/>
          </a:solidFill>
          <a:latin typeface="Gineso Cond Book" panose="02000506040000020004" pitchFamily="50" charset="0"/>
          <a:ea typeface="+mj-ea"/>
          <a:cs typeface="Gineso Cond Book" panose="02000506040000020004" pitchFamily="50" charset="0"/>
        </a:defRPr>
      </a:lvl1pPr>
      <a:lvl2pPr algn="ctr" rtl="0" eaLnBrk="1" fontAlgn="base" hangingPunct="1">
        <a:spcBef>
          <a:spcPct val="0"/>
        </a:spcBef>
        <a:spcAft>
          <a:spcPct val="0"/>
        </a:spcAft>
        <a:defRPr sz="3200" b="1">
          <a:solidFill>
            <a:srgbClr val="691638"/>
          </a:solidFill>
          <a:latin typeface="Arial" charset="0"/>
          <a:ea typeface="ＭＳ Ｐゴシック" pitchFamily="116" charset="-128"/>
          <a:cs typeface="ＭＳ Ｐゴシック" charset="0"/>
        </a:defRPr>
      </a:lvl2pPr>
      <a:lvl3pPr algn="ctr" rtl="0" eaLnBrk="1" fontAlgn="base" hangingPunct="1">
        <a:spcBef>
          <a:spcPct val="0"/>
        </a:spcBef>
        <a:spcAft>
          <a:spcPct val="0"/>
        </a:spcAft>
        <a:defRPr sz="3200" b="1">
          <a:solidFill>
            <a:srgbClr val="691638"/>
          </a:solidFill>
          <a:latin typeface="Arial" charset="0"/>
          <a:ea typeface="ＭＳ Ｐゴシック" pitchFamily="116" charset="-128"/>
          <a:cs typeface="ＭＳ Ｐゴシック" charset="0"/>
        </a:defRPr>
      </a:lvl3pPr>
      <a:lvl4pPr algn="ctr" rtl="0" eaLnBrk="1" fontAlgn="base" hangingPunct="1">
        <a:spcBef>
          <a:spcPct val="0"/>
        </a:spcBef>
        <a:spcAft>
          <a:spcPct val="0"/>
        </a:spcAft>
        <a:defRPr sz="3200" b="1">
          <a:solidFill>
            <a:srgbClr val="691638"/>
          </a:solidFill>
          <a:latin typeface="Arial" charset="0"/>
          <a:ea typeface="ＭＳ Ｐゴシック" pitchFamily="116" charset="-128"/>
          <a:cs typeface="ＭＳ Ｐゴシック" charset="0"/>
        </a:defRPr>
      </a:lvl4pPr>
      <a:lvl5pPr algn="ctr" rtl="0" eaLnBrk="1" fontAlgn="base" hangingPunct="1">
        <a:spcBef>
          <a:spcPct val="0"/>
        </a:spcBef>
        <a:spcAft>
          <a:spcPct val="0"/>
        </a:spcAft>
        <a:defRPr sz="3200" b="1">
          <a:solidFill>
            <a:srgbClr val="691638"/>
          </a:solidFill>
          <a:latin typeface="Arial" charset="0"/>
          <a:ea typeface="ＭＳ Ｐゴシック" pitchFamily="116" charset="-128"/>
          <a:cs typeface="ＭＳ Ｐゴシック" charset="0"/>
        </a:defRPr>
      </a:lvl5pPr>
      <a:lvl6pPr marL="457200" algn="l" rtl="0" eaLnBrk="1" fontAlgn="base" hangingPunct="1">
        <a:spcBef>
          <a:spcPct val="0"/>
        </a:spcBef>
        <a:spcAft>
          <a:spcPct val="0"/>
        </a:spcAft>
        <a:defRPr sz="4400">
          <a:solidFill>
            <a:srgbClr val="691638"/>
          </a:solidFill>
          <a:latin typeface="Arial" charset="0"/>
          <a:ea typeface="ＭＳ Ｐゴシック" pitchFamily="116" charset="-128"/>
        </a:defRPr>
      </a:lvl6pPr>
      <a:lvl7pPr marL="914400" algn="l" rtl="0" eaLnBrk="1" fontAlgn="base" hangingPunct="1">
        <a:spcBef>
          <a:spcPct val="0"/>
        </a:spcBef>
        <a:spcAft>
          <a:spcPct val="0"/>
        </a:spcAft>
        <a:defRPr sz="4400">
          <a:solidFill>
            <a:srgbClr val="691638"/>
          </a:solidFill>
          <a:latin typeface="Arial" charset="0"/>
          <a:ea typeface="ＭＳ Ｐゴシック" pitchFamily="116" charset="-128"/>
        </a:defRPr>
      </a:lvl7pPr>
      <a:lvl8pPr marL="1371600" algn="l" rtl="0" eaLnBrk="1" fontAlgn="base" hangingPunct="1">
        <a:spcBef>
          <a:spcPct val="0"/>
        </a:spcBef>
        <a:spcAft>
          <a:spcPct val="0"/>
        </a:spcAft>
        <a:defRPr sz="4400">
          <a:solidFill>
            <a:srgbClr val="691638"/>
          </a:solidFill>
          <a:latin typeface="Arial" charset="0"/>
          <a:ea typeface="ＭＳ Ｐゴシック" pitchFamily="116" charset="-128"/>
        </a:defRPr>
      </a:lvl8pPr>
      <a:lvl9pPr marL="1828800" algn="l" rtl="0" eaLnBrk="1" fontAlgn="base" hangingPunct="1">
        <a:spcBef>
          <a:spcPct val="0"/>
        </a:spcBef>
        <a:spcAft>
          <a:spcPct val="0"/>
        </a:spcAft>
        <a:defRPr sz="4400">
          <a:solidFill>
            <a:srgbClr val="691638"/>
          </a:solidFill>
          <a:latin typeface="Arial" charset="0"/>
          <a:ea typeface="ＭＳ Ｐゴシック" pitchFamily="116" charset="-128"/>
        </a:defRPr>
      </a:lvl9pPr>
    </p:titleStyle>
    <p:bodyStyle>
      <a:lvl1pPr marL="342900" indent="-342900" algn="l" rtl="0" eaLnBrk="1" fontAlgn="base" hangingPunct="1">
        <a:spcBef>
          <a:spcPct val="20000"/>
        </a:spcBef>
        <a:spcAft>
          <a:spcPct val="0"/>
        </a:spcAft>
        <a:buClr>
          <a:srgbClr val="691638"/>
        </a:buClr>
        <a:buChar char="•"/>
        <a:defRPr sz="18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lr>
          <a:srgbClr val="DC5A21"/>
        </a:buClr>
        <a:buFont typeface="Times" charset="0"/>
        <a:buChar char="•"/>
        <a:defRPr sz="1800">
          <a:solidFill>
            <a:schemeClr val="tx1"/>
          </a:solidFill>
          <a:latin typeface="+mn-lt"/>
          <a:ea typeface="+mn-ea"/>
        </a:defRPr>
      </a:lvl2pPr>
      <a:lvl3pPr marL="1143000" indent="-228600" algn="l" rtl="0" eaLnBrk="1" fontAlgn="base" hangingPunct="1">
        <a:spcBef>
          <a:spcPct val="20000"/>
        </a:spcBef>
        <a:spcAft>
          <a:spcPct val="0"/>
        </a:spcAft>
        <a:buClr>
          <a:srgbClr val="87ADB0"/>
        </a:buClr>
        <a:buChar char="•"/>
        <a:defRPr sz="18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AE83F0B-6A81-144A-BC6F-5FD8E3583D62}"/>
              </a:ext>
            </a:extLst>
          </p:cNvPr>
          <p:cNvSpPr>
            <a:spLocks noGrp="1" noChangeArrowheads="1"/>
          </p:cNvSpPr>
          <p:nvPr>
            <p:ph type="title"/>
          </p:nvPr>
        </p:nvSpPr>
        <p:spPr bwMode="auto">
          <a:xfrm>
            <a:off x="812800" y="0"/>
            <a:ext cx="11379200" cy="1143000"/>
          </a:xfrm>
          <a:prstGeom prst="rect">
            <a:avLst/>
          </a:prstGeom>
          <a:noFill/>
          <a:ln>
            <a:noFill/>
          </a:ln>
          <a:effectLst>
            <a:outerShdw dist="25399" dir="2700000" algn="ctr" rotWithShape="0">
              <a:schemeClr val="bg2">
                <a:alpha val="31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fontAlgn="base">
              <a:spcAft>
                <a:spcPct val="0"/>
              </a:spcAft>
            </a:pPr>
            <a:r>
              <a:rPr lang="en-US"/>
              <a:t>Click To Edit Master Title Style</a:t>
            </a:r>
          </a:p>
        </p:txBody>
      </p:sp>
      <p:sp>
        <p:nvSpPr>
          <p:cNvPr id="10" name="Line 13">
            <a:extLst>
              <a:ext uri="{FF2B5EF4-FFF2-40B4-BE49-F238E27FC236}">
                <a16:creationId xmlns:a16="http://schemas.microsoft.com/office/drawing/2014/main" id="{F5C608CA-4C13-3C4D-8911-2365419FCC8B}"/>
              </a:ext>
            </a:extLst>
          </p:cNvPr>
          <p:cNvSpPr>
            <a:spLocks noChangeShapeType="1"/>
          </p:cNvSpPr>
          <p:nvPr userDrawn="1"/>
        </p:nvSpPr>
        <p:spPr bwMode="auto">
          <a:xfrm>
            <a:off x="749648" y="6625834"/>
            <a:ext cx="11035952" cy="3566"/>
          </a:xfrm>
          <a:prstGeom prst="line">
            <a:avLst/>
          </a:prstGeom>
          <a:noFill/>
          <a:ln w="9525">
            <a:solidFill>
              <a:srgbClr val="C9C9C9"/>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2" name="Rectangle 17">
            <a:extLst>
              <a:ext uri="{FF2B5EF4-FFF2-40B4-BE49-F238E27FC236}">
                <a16:creationId xmlns:a16="http://schemas.microsoft.com/office/drawing/2014/main" id="{5AC95503-6D59-0A40-85C2-A70D5B72BE40}"/>
              </a:ext>
            </a:extLst>
          </p:cNvPr>
          <p:cNvSpPr>
            <a:spLocks noGrp="1" noChangeArrowheads="1"/>
          </p:cNvSpPr>
          <p:nvPr>
            <p:ph type="sldNum" sz="quarter" idx="4"/>
          </p:nvPr>
        </p:nvSpPr>
        <p:spPr bwMode="auto">
          <a:xfrm>
            <a:off x="140048" y="6286500"/>
            <a:ext cx="1219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altLang="en-US" sz="1000" smtClean="0"/>
            </a:lvl1pPr>
          </a:lstStyle>
          <a:p>
            <a:pPr eaLnBrk="0" hangingPunct="0"/>
            <a:fld id="{FAC000EF-D2FE-46F3-8C8F-0845C0EB5894}" type="slidenum">
              <a:rPr lang="en-US" smtClean="0"/>
              <a:pPr eaLnBrk="0" hangingPunct="0"/>
              <a:t>‹#›</a:t>
            </a:fld>
            <a:endParaRPr lang="en-US"/>
          </a:p>
        </p:txBody>
      </p:sp>
      <p:sp>
        <p:nvSpPr>
          <p:cNvPr id="13" name="Line 18">
            <a:extLst>
              <a:ext uri="{FF2B5EF4-FFF2-40B4-BE49-F238E27FC236}">
                <a16:creationId xmlns:a16="http://schemas.microsoft.com/office/drawing/2014/main" id="{3E9E09A8-34A4-934C-BD9D-CDC1BFC90FCF}"/>
              </a:ext>
            </a:extLst>
          </p:cNvPr>
          <p:cNvSpPr>
            <a:spLocks noChangeShapeType="1"/>
          </p:cNvSpPr>
          <p:nvPr userDrawn="1"/>
        </p:nvSpPr>
        <p:spPr bwMode="auto">
          <a:xfrm>
            <a:off x="203200" y="6629400"/>
            <a:ext cx="711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14" name="Line 19">
            <a:extLst>
              <a:ext uri="{FF2B5EF4-FFF2-40B4-BE49-F238E27FC236}">
                <a16:creationId xmlns:a16="http://schemas.microsoft.com/office/drawing/2014/main" id="{9D1F6C6D-58F1-BC45-AA00-A487959DD92D}"/>
              </a:ext>
            </a:extLst>
          </p:cNvPr>
          <p:cNvSpPr>
            <a:spLocks noChangeShapeType="1"/>
          </p:cNvSpPr>
          <p:nvPr userDrawn="1"/>
        </p:nvSpPr>
        <p:spPr bwMode="auto">
          <a:xfrm flipV="1">
            <a:off x="203200" y="6400800"/>
            <a:ext cx="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
        <p:nvSpPr>
          <p:cNvPr id="15" name="Line 20">
            <a:extLst>
              <a:ext uri="{FF2B5EF4-FFF2-40B4-BE49-F238E27FC236}">
                <a16:creationId xmlns:a16="http://schemas.microsoft.com/office/drawing/2014/main" id="{CBC189B2-AF3F-EF49-9347-981C4479123F}"/>
              </a:ext>
            </a:extLst>
          </p:cNvPr>
          <p:cNvSpPr>
            <a:spLocks noChangeShapeType="1"/>
          </p:cNvSpPr>
          <p:nvPr userDrawn="1"/>
        </p:nvSpPr>
        <p:spPr bwMode="auto">
          <a:xfrm>
            <a:off x="203200" y="6400800"/>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2400"/>
          </a:p>
        </p:txBody>
      </p:sp>
    </p:spTree>
    <p:extLst>
      <p:ext uri="{BB962C8B-B14F-4D97-AF65-F5344CB8AC3E}">
        <p14:creationId xmlns:p14="http://schemas.microsoft.com/office/powerpoint/2010/main" val="3150458539"/>
      </p:ext>
    </p:extLst>
  </p:cSld>
  <p:clrMap bg1="lt1" tx1="dk1" bg2="lt2" tx2="dk2" accent1="accent1" accent2="accent2" accent3="accent3" accent4="accent4" accent5="accent5" accent6="accent6" hlink="hlink" folHlink="folHlink"/>
  <p:sldLayoutIdLst>
    <p:sldLayoutId id="2147484601" r:id="rId1"/>
    <p:sldLayoutId id="2147484602" r:id="rId2"/>
  </p:sldLayoutIdLst>
  <p:hf hdr="0" ftr="0" dt="0"/>
  <p:txStyles>
    <p:titleStyle>
      <a:lvl1pPr algn="l" defTabSz="914400" rtl="0" eaLnBrk="1" latinLnBrk="0" hangingPunct="1">
        <a:lnSpc>
          <a:spcPct val="90000"/>
        </a:lnSpc>
        <a:spcBef>
          <a:spcPct val="0"/>
        </a:spcBef>
        <a:buNone/>
        <a:defRPr lang="en-US" sz="3200" b="1" kern="1200" cap="none">
          <a:ln w="12700">
            <a:noFill/>
          </a:ln>
          <a:solidFill>
            <a:srgbClr val="6600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altLang="en-US"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0.pn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50.png"/><Relationship Id="rId10" Type="http://schemas.openxmlformats.org/officeDocument/2006/relationships/image" Target="../media/image47.png"/><Relationship Id="rId4" Type="http://schemas.openxmlformats.org/officeDocument/2006/relationships/image" Target="../media/image44.gif"/><Relationship Id="rId9" Type="http://schemas.openxmlformats.org/officeDocument/2006/relationships/image" Target="../media/image46.png"/><Relationship Id="rId1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menti.com/al66zk6zp2ey" TargetMode="External"/><Relationship Id="rId5" Type="http://schemas.openxmlformats.org/officeDocument/2006/relationships/hyperlink" Target="https://www.mentimeter.com/app/presentation/aldnze5jf78mvzztj29hzinwfht9cmv6/present?question=5jg9qq2nmq53"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microsoft.com/office/2011/relationships/webextension" Target="../webextensions/webextension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microsoft.com/office/2007/relationships/hdphoto" Target="../media/hdphoto4.wdp"/><Relationship Id="rId12" Type="http://schemas.microsoft.com/office/2007/relationships/hdphoto" Target="../media/hdphoto6.wdp"/><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image" Target="../media/image53.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mailto:binitasaha@vt.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1.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jpeg"/><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71.jpeg"/><Relationship Id="rId2" Type="http://schemas.openxmlformats.org/officeDocument/2006/relationships/image" Target="../media/image63.jpeg"/><Relationship Id="rId1" Type="http://schemas.openxmlformats.org/officeDocument/2006/relationships/slideLayout" Target="../slideLayouts/slideLayout11.xml"/><Relationship Id="rId6" Type="http://schemas.openxmlformats.org/officeDocument/2006/relationships/hyperlink" Target="https://www.youtube.com/watch?v=ZOgobBrGYVM" TargetMode="External"/><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hyperlink" Target="https://researcher-resources.acs.org/publish/author_guidelines?coden=mamobx" TargetMode="External"/><Relationship Id="rId2" Type="http://schemas.openxmlformats.org/officeDocument/2006/relationships/hyperlink" Target="https://bmcoralhealth.biomedcentral.com/articles/10.1186/s12903-024-04600-3?utm_source=chatgpt.co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hyperlink" Target="https://www.menti.com/al66zk6zp2ey" TargetMode="External"/><Relationship Id="rId4" Type="http://schemas.openxmlformats.org/officeDocument/2006/relationships/hyperlink" Target="https://www.mentimeter.com/app/presentation/aldnze5jf78mvzztj29hzinwfht9cmv6/present?question=5jg9qq2nmq5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webextension" Target="../webextensions/webextension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3.xml"/><Relationship Id="rId16" Type="http://schemas.microsoft.com/office/2007/relationships/hdphoto" Target="../media/hdphoto2.wdp"/><Relationship Id="rId1" Type="http://schemas.openxmlformats.org/officeDocument/2006/relationships/slideLayout" Target="../slideLayouts/slideLayout11.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bwMode="auto">
          <a:xfrm>
            <a:off x="1836415" y="1745049"/>
            <a:ext cx="9227390" cy="507831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ctr"/>
            <a:r>
              <a:rPr lang="en-US" sz="3600" b="1" dirty="0">
                <a:solidFill>
                  <a:schemeClr val="bg1"/>
                </a:solidFill>
                <a:cs typeface="Arial" panose="020B0604020202020204" pitchFamily="34" charset="0"/>
              </a:rPr>
              <a:t>Polymers in Biomedical Applications</a:t>
            </a:r>
          </a:p>
          <a:p>
            <a:pPr algn="ctr"/>
            <a:r>
              <a:rPr lang="en-US" sz="3600" dirty="0">
                <a:solidFill>
                  <a:schemeClr val="bg1"/>
                </a:solidFill>
                <a:cs typeface="Arial" panose="020B0604020202020204" pitchFamily="34" charset="0"/>
              </a:rPr>
              <a:t>Fate of Polymer in the Physiology</a:t>
            </a:r>
            <a:endParaRPr lang="en-US" sz="2800" dirty="0">
              <a:solidFill>
                <a:schemeClr val="bg1"/>
              </a:solidFill>
              <a:latin typeface="Arial"/>
              <a:ea typeface="ＭＳ Ｐゴシック"/>
              <a:cs typeface="Arial"/>
            </a:endParaRPr>
          </a:p>
          <a:p>
            <a:pPr algn="ctr"/>
            <a:endParaRPr lang="en-US" sz="2800" dirty="0">
              <a:solidFill>
                <a:schemeClr val="bg1"/>
              </a:solidFill>
              <a:latin typeface="Arial"/>
              <a:ea typeface="ＭＳ Ｐゴシック"/>
              <a:cs typeface="Arial"/>
            </a:endParaRPr>
          </a:p>
          <a:p>
            <a:pPr algn="ctr"/>
            <a:r>
              <a:rPr lang="en-US" sz="2800" dirty="0">
                <a:solidFill>
                  <a:schemeClr val="bg1"/>
                </a:solidFill>
                <a:latin typeface="Arial"/>
                <a:ea typeface="ＭＳ Ｐゴシック"/>
                <a:cs typeface="Arial"/>
              </a:rPr>
              <a:t>By Binita Saha</a:t>
            </a:r>
          </a:p>
          <a:p>
            <a:pPr algn="ctr"/>
            <a:endParaRPr lang="en-US" sz="2800" dirty="0">
              <a:solidFill>
                <a:schemeClr val="bg1"/>
              </a:solidFill>
              <a:cs typeface="Arial" panose="020B0604020202020204" pitchFamily="34" charset="0"/>
            </a:endParaRPr>
          </a:p>
          <a:p>
            <a:pPr algn="ctr"/>
            <a:endParaRPr lang="en-US" sz="2800" dirty="0">
              <a:solidFill>
                <a:schemeClr val="bg1"/>
              </a:solidFill>
              <a:cs typeface="Arial" panose="020B0604020202020204" pitchFamily="34" charset="0"/>
            </a:endParaRPr>
          </a:p>
          <a:p>
            <a:pPr algn="ctr"/>
            <a:endParaRPr lang="en-US" sz="2800" dirty="0">
              <a:solidFill>
                <a:schemeClr val="bg1"/>
              </a:solidFill>
              <a:cs typeface="Arial" panose="020B0604020202020204" pitchFamily="34" charset="0"/>
            </a:endParaRPr>
          </a:p>
          <a:p>
            <a:pPr algn="ctr"/>
            <a:r>
              <a:rPr lang="en-US" sz="2800" dirty="0">
                <a:solidFill>
                  <a:schemeClr val="bg1"/>
                </a:solidFill>
                <a:cs typeface="Arial" panose="020B0604020202020204" pitchFamily="34" charset="0"/>
              </a:rPr>
              <a:t>JHU Teaching Institute </a:t>
            </a:r>
            <a:r>
              <a:rPr lang="en-US" sz="2800" i="1" dirty="0">
                <a:solidFill>
                  <a:schemeClr val="bg1"/>
                </a:solidFill>
                <a:cs typeface="Arial" panose="020B0604020202020204" pitchFamily="34" charset="0"/>
              </a:rPr>
              <a:t>Online</a:t>
            </a:r>
            <a:br>
              <a:rPr lang="en-US" sz="2000" b="1" dirty="0">
                <a:solidFill>
                  <a:schemeClr val="bg1"/>
                </a:solidFill>
                <a:latin typeface="+mj-lt"/>
              </a:rPr>
            </a:br>
            <a:endParaRPr lang="en-US" sz="2000" b="1" dirty="0">
              <a:solidFill>
                <a:schemeClr val="bg1"/>
              </a:solidFill>
              <a:latin typeface="+mj-lt"/>
            </a:endParaRPr>
          </a:p>
          <a:p>
            <a:pPr algn="ctr"/>
            <a:r>
              <a:rPr lang="en-US" dirty="0">
                <a:solidFill>
                  <a:schemeClr val="bg1"/>
                </a:solidFill>
                <a:latin typeface="+mj-lt"/>
              </a:rPr>
              <a:t>June 13, 2025</a:t>
            </a:r>
            <a:endParaRPr lang="en-US" dirty="0">
              <a:solidFill>
                <a:schemeClr val="bg1"/>
              </a:solidFill>
              <a:latin typeface="+mj-lt"/>
              <a:ea typeface="ＭＳ Ｐゴシック"/>
              <a:cs typeface="Arial"/>
            </a:endParaRPr>
          </a:p>
          <a:p>
            <a:pPr algn="ctr"/>
            <a:br>
              <a:rPr lang="en-US" sz="2000" b="1" dirty="0">
                <a:solidFill>
                  <a:schemeClr val="bg1"/>
                </a:solidFill>
                <a:latin typeface="Gineso Cond Light" panose="02000506040000020004" pitchFamily="50" charset="0"/>
              </a:rPr>
            </a:br>
            <a:endParaRPr lang="en-US" sz="2000" b="1" dirty="0">
              <a:solidFill>
                <a:schemeClr val="bg1"/>
              </a:solidFill>
              <a:latin typeface="Gineso Cond Light" panose="02000506040000020004" pitchFamily="50" charset="0"/>
            </a:endParaRPr>
          </a:p>
        </p:txBody>
      </p:sp>
    </p:spTree>
    <p:extLst>
      <p:ext uri="{BB962C8B-B14F-4D97-AF65-F5344CB8AC3E}">
        <p14:creationId xmlns:p14="http://schemas.microsoft.com/office/powerpoint/2010/main" val="152380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C689-1B68-E56B-0CD7-C18AF175C381}"/>
              </a:ext>
            </a:extLst>
          </p:cNvPr>
          <p:cNvSpPr>
            <a:spLocks noGrp="1" noRot="1" noMove="1" noResize="1" noEditPoints="1" noAdjustHandles="1" noChangeArrowheads="1" noChangeShapeType="1"/>
          </p:cNvSpPr>
          <p:nvPr>
            <p:ph type="title"/>
          </p:nvPr>
        </p:nvSpPr>
        <p:spPr>
          <a:xfrm>
            <a:off x="0" y="0"/>
            <a:ext cx="12192000" cy="1143000"/>
          </a:xfrm>
        </p:spPr>
        <p:txBody>
          <a:bodyPr/>
          <a:lstStyle/>
          <a:p>
            <a:r>
              <a:rPr lang="en-US" dirty="0"/>
              <a:t>What is the Fate of a polymer in physiology?</a:t>
            </a:r>
          </a:p>
        </p:txBody>
      </p:sp>
      <p:sp>
        <p:nvSpPr>
          <p:cNvPr id="3" name="Slide Number Placeholder 2">
            <a:extLst>
              <a:ext uri="{FF2B5EF4-FFF2-40B4-BE49-F238E27FC236}">
                <a16:creationId xmlns:a16="http://schemas.microsoft.com/office/drawing/2014/main" id="{BA9BE754-14B8-2F6E-94D5-60D58F52FAF7}"/>
              </a:ext>
            </a:extLst>
          </p:cNvPr>
          <p:cNvSpPr>
            <a:spLocks noGrp="1" noRot="1" noMove="1" noResize="1" noEditPoints="1" noAdjustHandles="1" noChangeArrowheads="1" noChangeShapeType="1"/>
          </p:cNvSpPr>
          <p:nvPr>
            <p:ph type="sldNum" sz="quarter" idx="4"/>
          </p:nvPr>
        </p:nvSpPr>
        <p:spPr/>
        <p:txBody>
          <a:bodyPr/>
          <a:lstStyle/>
          <a:p>
            <a:fld id="{FAC000EF-D2FE-46F3-8C8F-0845C0EB5894}" type="slidenum">
              <a:rPr lang="en-US" altLang="en-US" smtClean="0"/>
              <a:pPr/>
              <a:t>10</a:t>
            </a:fld>
            <a:endParaRPr lang="en-US" altLang="en-US"/>
          </a:p>
        </p:txBody>
      </p:sp>
      <p:grpSp>
        <p:nvGrpSpPr>
          <p:cNvPr id="18" name="Group 17">
            <a:extLst>
              <a:ext uri="{FF2B5EF4-FFF2-40B4-BE49-F238E27FC236}">
                <a16:creationId xmlns:a16="http://schemas.microsoft.com/office/drawing/2014/main" id="{8FA4DBAD-45F7-A64C-293F-DEBE663C8758}"/>
              </a:ext>
            </a:extLst>
          </p:cNvPr>
          <p:cNvGrpSpPr/>
          <p:nvPr/>
        </p:nvGrpSpPr>
        <p:grpSpPr>
          <a:xfrm>
            <a:off x="3755643" y="1143000"/>
            <a:ext cx="4652834" cy="4652834"/>
            <a:chOff x="3755643" y="1143000"/>
            <a:chExt cx="4652834" cy="4652834"/>
          </a:xfrm>
        </p:grpSpPr>
        <p:sp>
          <p:nvSpPr>
            <p:cNvPr id="8" name="Partial Circle 7">
              <a:extLst>
                <a:ext uri="{FF2B5EF4-FFF2-40B4-BE49-F238E27FC236}">
                  <a16:creationId xmlns:a16="http://schemas.microsoft.com/office/drawing/2014/main" id="{66BFC85E-970A-0997-A091-96423BCF2DA9}"/>
                </a:ext>
              </a:extLst>
            </p:cNvPr>
            <p:cNvSpPr/>
            <p:nvPr/>
          </p:nvSpPr>
          <p:spPr>
            <a:xfrm>
              <a:off x="3755643" y="1143000"/>
              <a:ext cx="4652834" cy="4652834"/>
            </a:xfrm>
            <a:prstGeom prst="pie">
              <a:avLst>
                <a:gd name="adj1" fmla="val 10800000"/>
                <a:gd name="adj2" fmla="val 16200000"/>
              </a:avLst>
            </a:prstGeom>
            <a:solidFill>
              <a:srgbClr val="FEBD59">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A6E36E1A-D712-5DEB-2F97-B66292444DCB}"/>
                </a:ext>
              </a:extLst>
            </p:cNvPr>
            <p:cNvSpPr txBox="1"/>
            <p:nvPr/>
          </p:nvSpPr>
          <p:spPr>
            <a:xfrm>
              <a:off x="4412342" y="2072020"/>
              <a:ext cx="1465943" cy="830997"/>
            </a:xfrm>
            <a:prstGeom prst="rect">
              <a:avLst/>
            </a:prstGeom>
            <a:noFill/>
          </p:spPr>
          <p:txBody>
            <a:bodyPr wrap="square" rtlCol="0">
              <a:spAutoFit/>
            </a:bodyPr>
            <a:lstStyle/>
            <a:p>
              <a:pPr algn="r"/>
              <a:r>
                <a:rPr lang="en-US" dirty="0"/>
                <a:t>It can hurt you</a:t>
              </a:r>
            </a:p>
          </p:txBody>
        </p:sp>
      </p:grpSp>
      <p:grpSp>
        <p:nvGrpSpPr>
          <p:cNvPr id="19" name="Group 18">
            <a:extLst>
              <a:ext uri="{FF2B5EF4-FFF2-40B4-BE49-F238E27FC236}">
                <a16:creationId xmlns:a16="http://schemas.microsoft.com/office/drawing/2014/main" id="{20F0B5C5-3EB2-C219-DFB4-3D3BCFFB9B92}"/>
              </a:ext>
            </a:extLst>
          </p:cNvPr>
          <p:cNvGrpSpPr/>
          <p:nvPr/>
        </p:nvGrpSpPr>
        <p:grpSpPr>
          <a:xfrm>
            <a:off x="4042622" y="1143000"/>
            <a:ext cx="4652834" cy="4652834"/>
            <a:chOff x="4042622" y="1143000"/>
            <a:chExt cx="4652834" cy="4652834"/>
          </a:xfrm>
        </p:grpSpPr>
        <p:sp>
          <p:nvSpPr>
            <p:cNvPr id="9" name="Partial Circle 8">
              <a:extLst>
                <a:ext uri="{FF2B5EF4-FFF2-40B4-BE49-F238E27FC236}">
                  <a16:creationId xmlns:a16="http://schemas.microsoft.com/office/drawing/2014/main" id="{C04FCF34-E218-2CC6-E918-6ED0AAE2E422}"/>
                </a:ext>
              </a:extLst>
            </p:cNvPr>
            <p:cNvSpPr/>
            <p:nvPr/>
          </p:nvSpPr>
          <p:spPr>
            <a:xfrm>
              <a:off x="4042622" y="1143000"/>
              <a:ext cx="4652834" cy="4652834"/>
            </a:xfrm>
            <a:prstGeom prst="pie">
              <a:avLst>
                <a:gd name="adj1" fmla="val 16197227"/>
                <a:gd name="adj2" fmla="val 18918"/>
              </a:avLst>
            </a:prstGeom>
            <a:solidFill>
              <a:srgbClr val="A286D3">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703943E9-75CA-1C49-83D5-B4DDCBAA1E0E}"/>
                </a:ext>
              </a:extLst>
            </p:cNvPr>
            <p:cNvSpPr txBox="1"/>
            <p:nvPr/>
          </p:nvSpPr>
          <p:spPr>
            <a:xfrm>
              <a:off x="6469222" y="2072020"/>
              <a:ext cx="1465943" cy="830997"/>
            </a:xfrm>
            <a:prstGeom prst="rect">
              <a:avLst/>
            </a:prstGeom>
            <a:noFill/>
          </p:spPr>
          <p:txBody>
            <a:bodyPr wrap="square" rtlCol="0">
              <a:spAutoFit/>
            </a:bodyPr>
            <a:lstStyle/>
            <a:p>
              <a:r>
                <a:rPr lang="en-US" dirty="0"/>
                <a:t>It can dissolve </a:t>
              </a:r>
            </a:p>
          </p:txBody>
        </p:sp>
      </p:grpSp>
      <p:grpSp>
        <p:nvGrpSpPr>
          <p:cNvPr id="21" name="Group 20">
            <a:extLst>
              <a:ext uri="{FF2B5EF4-FFF2-40B4-BE49-F238E27FC236}">
                <a16:creationId xmlns:a16="http://schemas.microsoft.com/office/drawing/2014/main" id="{67BA8AB4-D703-8480-2D68-4E3CD62833F7}"/>
              </a:ext>
            </a:extLst>
          </p:cNvPr>
          <p:cNvGrpSpPr/>
          <p:nvPr/>
        </p:nvGrpSpPr>
        <p:grpSpPr>
          <a:xfrm>
            <a:off x="3755643" y="1454038"/>
            <a:ext cx="4652834" cy="4652834"/>
            <a:chOff x="3755643" y="1454038"/>
            <a:chExt cx="4652834" cy="4652834"/>
          </a:xfrm>
        </p:grpSpPr>
        <p:sp>
          <p:nvSpPr>
            <p:cNvPr id="11" name="Partial Circle 10">
              <a:extLst>
                <a:ext uri="{FF2B5EF4-FFF2-40B4-BE49-F238E27FC236}">
                  <a16:creationId xmlns:a16="http://schemas.microsoft.com/office/drawing/2014/main" id="{BD785A37-006B-586A-6B99-E403CF0D3107}"/>
                </a:ext>
              </a:extLst>
            </p:cNvPr>
            <p:cNvSpPr/>
            <p:nvPr/>
          </p:nvSpPr>
          <p:spPr>
            <a:xfrm rot="10800000">
              <a:off x="3755643" y="1454038"/>
              <a:ext cx="4652834" cy="4652834"/>
            </a:xfrm>
            <a:prstGeom prst="pie">
              <a:avLst>
                <a:gd name="adj1" fmla="val 16197227"/>
                <a:gd name="adj2" fmla="val 18918"/>
              </a:avLst>
            </a:prstGeom>
            <a:solidFill>
              <a:schemeClr val="accent4">
                <a:alpha val="2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2BE6C01D-B732-0A15-FBCE-73D27F036816}"/>
                </a:ext>
              </a:extLst>
            </p:cNvPr>
            <p:cNvSpPr txBox="1"/>
            <p:nvPr/>
          </p:nvSpPr>
          <p:spPr>
            <a:xfrm>
              <a:off x="3939030" y="3995341"/>
              <a:ext cx="1939255" cy="1200329"/>
            </a:xfrm>
            <a:prstGeom prst="rect">
              <a:avLst/>
            </a:prstGeom>
            <a:noFill/>
          </p:spPr>
          <p:txBody>
            <a:bodyPr wrap="square" rtlCol="0">
              <a:spAutoFit/>
            </a:bodyPr>
            <a:lstStyle/>
            <a:p>
              <a:pPr algn="r"/>
              <a:r>
                <a:rPr lang="en-US" dirty="0"/>
                <a:t>Body can form a layer around it</a:t>
              </a:r>
            </a:p>
          </p:txBody>
        </p:sp>
      </p:grpSp>
      <p:grpSp>
        <p:nvGrpSpPr>
          <p:cNvPr id="20" name="Group 19">
            <a:extLst>
              <a:ext uri="{FF2B5EF4-FFF2-40B4-BE49-F238E27FC236}">
                <a16:creationId xmlns:a16="http://schemas.microsoft.com/office/drawing/2014/main" id="{FF2242CB-CCB5-2E6E-A37D-EAAF490AAFF8}"/>
              </a:ext>
            </a:extLst>
          </p:cNvPr>
          <p:cNvGrpSpPr/>
          <p:nvPr/>
        </p:nvGrpSpPr>
        <p:grpSpPr>
          <a:xfrm>
            <a:off x="4042622" y="1454037"/>
            <a:ext cx="4652834" cy="4652834"/>
            <a:chOff x="4042622" y="1454037"/>
            <a:chExt cx="4652834" cy="4652834"/>
          </a:xfrm>
        </p:grpSpPr>
        <p:sp>
          <p:nvSpPr>
            <p:cNvPr id="10" name="Partial Circle 9">
              <a:extLst>
                <a:ext uri="{FF2B5EF4-FFF2-40B4-BE49-F238E27FC236}">
                  <a16:creationId xmlns:a16="http://schemas.microsoft.com/office/drawing/2014/main" id="{91E4AE07-3A73-B2D8-C767-06579A8AB33D}"/>
                </a:ext>
              </a:extLst>
            </p:cNvPr>
            <p:cNvSpPr/>
            <p:nvPr/>
          </p:nvSpPr>
          <p:spPr>
            <a:xfrm rot="10800000">
              <a:off x="4042622" y="1454037"/>
              <a:ext cx="4652834" cy="4652834"/>
            </a:xfrm>
            <a:prstGeom prst="pie">
              <a:avLst>
                <a:gd name="adj1" fmla="val 10800000"/>
                <a:gd name="adj2" fmla="val 16200000"/>
              </a:avLst>
            </a:prstGeom>
            <a:solidFill>
              <a:srgbClr val="008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05081017-AC49-1BB0-02B6-A5C5D003E032}"/>
                </a:ext>
              </a:extLst>
            </p:cNvPr>
            <p:cNvSpPr txBox="1"/>
            <p:nvPr/>
          </p:nvSpPr>
          <p:spPr>
            <a:xfrm>
              <a:off x="6554989" y="3995341"/>
              <a:ext cx="1939255" cy="1200329"/>
            </a:xfrm>
            <a:prstGeom prst="rect">
              <a:avLst/>
            </a:prstGeom>
            <a:noFill/>
          </p:spPr>
          <p:txBody>
            <a:bodyPr wrap="square" rtlCol="0">
              <a:spAutoFit/>
            </a:bodyPr>
            <a:lstStyle/>
            <a:p>
              <a:r>
                <a:rPr lang="en-US" dirty="0"/>
                <a:t>It can bond with living tissue</a:t>
              </a:r>
            </a:p>
          </p:txBody>
        </p:sp>
      </p:grpSp>
    </p:spTree>
    <p:extLst>
      <p:ext uri="{BB962C8B-B14F-4D97-AF65-F5344CB8AC3E}">
        <p14:creationId xmlns:p14="http://schemas.microsoft.com/office/powerpoint/2010/main" val="96101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13525-4B54-CCA0-A9FF-043A3266C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66663-4C07-870F-E843-846F01C470E6}"/>
              </a:ext>
            </a:extLst>
          </p:cNvPr>
          <p:cNvSpPr>
            <a:spLocks noGrp="1" noRot="1" noMove="1" noResize="1" noEditPoints="1" noAdjustHandles="1" noChangeArrowheads="1" noChangeShapeType="1"/>
          </p:cNvSpPr>
          <p:nvPr>
            <p:ph type="title"/>
          </p:nvPr>
        </p:nvSpPr>
        <p:spPr>
          <a:xfrm>
            <a:off x="0" y="0"/>
            <a:ext cx="12192000" cy="1143000"/>
          </a:xfrm>
        </p:spPr>
        <p:txBody>
          <a:bodyPr/>
          <a:lstStyle/>
          <a:p>
            <a:r>
              <a:rPr lang="en-US" dirty="0"/>
              <a:t>Immune system is the a key player in guiding the </a:t>
            </a:r>
            <a:br>
              <a:rPr lang="en-US" dirty="0"/>
            </a:br>
            <a:r>
              <a:rPr lang="en-US" dirty="0"/>
              <a:t>Fate of a polymer in physiology</a:t>
            </a:r>
          </a:p>
        </p:txBody>
      </p:sp>
      <p:sp>
        <p:nvSpPr>
          <p:cNvPr id="3" name="Slide Number Placeholder 2">
            <a:extLst>
              <a:ext uri="{FF2B5EF4-FFF2-40B4-BE49-F238E27FC236}">
                <a16:creationId xmlns:a16="http://schemas.microsoft.com/office/drawing/2014/main" id="{82D1A867-D8A9-E9FB-A064-CA89980D6C18}"/>
              </a:ext>
            </a:extLst>
          </p:cNvPr>
          <p:cNvSpPr>
            <a:spLocks noGrp="1" noRot="1" noMove="1" noResize="1" noEditPoints="1" noAdjustHandles="1" noChangeArrowheads="1" noChangeShapeType="1"/>
          </p:cNvSpPr>
          <p:nvPr>
            <p:ph type="sldNum" sz="quarter" idx="4"/>
          </p:nvPr>
        </p:nvSpPr>
        <p:spPr/>
        <p:txBody>
          <a:bodyPr/>
          <a:lstStyle/>
          <a:p>
            <a:fld id="{FAC000EF-D2FE-46F3-8C8F-0845C0EB5894}" type="slidenum">
              <a:rPr lang="en-US" altLang="en-US" smtClean="0"/>
              <a:pPr/>
              <a:t>11</a:t>
            </a:fld>
            <a:endParaRPr lang="en-US" altLang="en-US"/>
          </a:p>
        </p:txBody>
      </p:sp>
      <p:pic>
        <p:nvPicPr>
          <p:cNvPr id="4" name="Picture 3">
            <a:extLst>
              <a:ext uri="{FF2B5EF4-FFF2-40B4-BE49-F238E27FC236}">
                <a16:creationId xmlns:a16="http://schemas.microsoft.com/office/drawing/2014/main" id="{DA437FF2-FEFD-9E72-FA35-EB687ADC1E4B}"/>
              </a:ext>
            </a:extLst>
          </p:cNvPr>
          <p:cNvPicPr>
            <a:picLocks noChangeAspect="1"/>
          </p:cNvPicPr>
          <p:nvPr/>
        </p:nvPicPr>
        <p:blipFill>
          <a:blip r:embed="rId3"/>
          <a:stretch>
            <a:fillRect/>
          </a:stretch>
        </p:blipFill>
        <p:spPr>
          <a:xfrm>
            <a:off x="755651" y="1656652"/>
            <a:ext cx="1181139" cy="1095496"/>
          </a:xfrm>
          <a:prstGeom prst="rect">
            <a:avLst/>
          </a:prstGeom>
        </p:spPr>
      </p:pic>
      <p:pic>
        <p:nvPicPr>
          <p:cNvPr id="6" name="Picture 5">
            <a:extLst>
              <a:ext uri="{FF2B5EF4-FFF2-40B4-BE49-F238E27FC236}">
                <a16:creationId xmlns:a16="http://schemas.microsoft.com/office/drawing/2014/main" id="{CB991AE5-3289-48F8-344D-67FFCB64B40A}"/>
              </a:ext>
            </a:extLst>
          </p:cNvPr>
          <p:cNvPicPr>
            <a:picLocks noChangeAspect="1"/>
          </p:cNvPicPr>
          <p:nvPr/>
        </p:nvPicPr>
        <p:blipFill>
          <a:blip r:embed="rId4"/>
          <a:stretch>
            <a:fillRect/>
          </a:stretch>
        </p:blipFill>
        <p:spPr>
          <a:xfrm>
            <a:off x="4434832" y="1659610"/>
            <a:ext cx="1069856" cy="932605"/>
          </a:xfrm>
          <a:prstGeom prst="rect">
            <a:avLst/>
          </a:prstGeom>
        </p:spPr>
      </p:pic>
      <p:pic>
        <p:nvPicPr>
          <p:cNvPr id="12" name="Picture 11">
            <a:extLst>
              <a:ext uri="{FF2B5EF4-FFF2-40B4-BE49-F238E27FC236}">
                <a16:creationId xmlns:a16="http://schemas.microsoft.com/office/drawing/2014/main" id="{AE9A25A3-70D5-4350-6601-65EF993A1ACA}"/>
              </a:ext>
            </a:extLst>
          </p:cNvPr>
          <p:cNvPicPr>
            <a:picLocks noChangeAspect="1"/>
          </p:cNvPicPr>
          <p:nvPr/>
        </p:nvPicPr>
        <p:blipFill>
          <a:blip r:embed="rId5"/>
          <a:stretch>
            <a:fillRect/>
          </a:stretch>
        </p:blipFill>
        <p:spPr>
          <a:xfrm>
            <a:off x="4531381" y="4717599"/>
            <a:ext cx="988259" cy="961582"/>
          </a:xfrm>
          <a:prstGeom prst="rect">
            <a:avLst/>
          </a:prstGeom>
        </p:spPr>
      </p:pic>
      <p:pic>
        <p:nvPicPr>
          <p:cNvPr id="17" name="Picture 16">
            <a:extLst>
              <a:ext uri="{FF2B5EF4-FFF2-40B4-BE49-F238E27FC236}">
                <a16:creationId xmlns:a16="http://schemas.microsoft.com/office/drawing/2014/main" id="{C069D7D4-BFBF-0011-32DB-B13D1D8D78E2}"/>
              </a:ext>
            </a:extLst>
          </p:cNvPr>
          <p:cNvPicPr>
            <a:picLocks noChangeAspect="1"/>
          </p:cNvPicPr>
          <p:nvPr/>
        </p:nvPicPr>
        <p:blipFill>
          <a:blip r:embed="rId6"/>
          <a:stretch>
            <a:fillRect/>
          </a:stretch>
        </p:blipFill>
        <p:spPr>
          <a:xfrm>
            <a:off x="5974149" y="3881722"/>
            <a:ext cx="1291899" cy="1128138"/>
          </a:xfrm>
          <a:prstGeom prst="rect">
            <a:avLst/>
          </a:prstGeom>
        </p:spPr>
      </p:pic>
      <p:pic>
        <p:nvPicPr>
          <p:cNvPr id="22" name="Picture 21">
            <a:extLst>
              <a:ext uri="{FF2B5EF4-FFF2-40B4-BE49-F238E27FC236}">
                <a16:creationId xmlns:a16="http://schemas.microsoft.com/office/drawing/2014/main" id="{5E3E84E1-355B-E91C-6D36-F74A1E911308}"/>
              </a:ext>
            </a:extLst>
          </p:cNvPr>
          <p:cNvPicPr>
            <a:picLocks noChangeAspect="1"/>
          </p:cNvPicPr>
          <p:nvPr/>
        </p:nvPicPr>
        <p:blipFill>
          <a:blip r:embed="rId7"/>
          <a:stretch>
            <a:fillRect/>
          </a:stretch>
        </p:blipFill>
        <p:spPr>
          <a:xfrm>
            <a:off x="9358924" y="1627744"/>
            <a:ext cx="2131158" cy="1094476"/>
          </a:xfrm>
          <a:prstGeom prst="rect">
            <a:avLst/>
          </a:prstGeom>
        </p:spPr>
      </p:pic>
      <p:sp>
        <p:nvSpPr>
          <p:cNvPr id="23" name="TextBox 22">
            <a:extLst>
              <a:ext uri="{FF2B5EF4-FFF2-40B4-BE49-F238E27FC236}">
                <a16:creationId xmlns:a16="http://schemas.microsoft.com/office/drawing/2014/main" id="{32749315-3BF9-6B4D-6AE5-480D278EAE0D}"/>
              </a:ext>
            </a:extLst>
          </p:cNvPr>
          <p:cNvSpPr txBox="1"/>
          <p:nvPr/>
        </p:nvSpPr>
        <p:spPr>
          <a:xfrm>
            <a:off x="654902" y="2905017"/>
            <a:ext cx="3580865" cy="1938992"/>
          </a:xfrm>
          <a:prstGeom prst="rect">
            <a:avLst/>
          </a:prstGeom>
          <a:noFill/>
        </p:spPr>
        <p:txBody>
          <a:bodyPr wrap="square" rtlCol="0">
            <a:spAutoFit/>
          </a:bodyPr>
          <a:lstStyle/>
          <a:p>
            <a:r>
              <a:rPr lang="en-US" sz="2000" b="1" dirty="0"/>
              <a:t>Neutrophils</a:t>
            </a:r>
          </a:p>
          <a:p>
            <a:pPr marL="342900" indent="-342900">
              <a:buFont typeface="Arial" panose="020B0604020202020204" pitchFamily="34" charset="0"/>
              <a:buChar char="•"/>
            </a:pPr>
            <a:r>
              <a:rPr lang="en-US" sz="2000" dirty="0"/>
              <a:t>First responders</a:t>
            </a:r>
          </a:p>
          <a:p>
            <a:pPr marL="342900" indent="-342900">
              <a:buFont typeface="Arial" panose="020B0604020202020204" pitchFamily="34" charset="0"/>
              <a:buChar char="•"/>
            </a:pPr>
            <a:r>
              <a:rPr lang="en-US" sz="2000" dirty="0"/>
              <a:t>Patrol the blood stream</a:t>
            </a:r>
          </a:p>
          <a:p>
            <a:pPr marL="342900" indent="-342900">
              <a:buFont typeface="Arial" panose="020B0604020202020204" pitchFamily="34" charset="0"/>
              <a:buChar char="•"/>
            </a:pPr>
            <a:r>
              <a:rPr lang="en-US" sz="2000" dirty="0"/>
              <a:t>Degrade foreign materials via enzyme</a:t>
            </a:r>
          </a:p>
          <a:p>
            <a:pPr marL="342900" indent="-342900">
              <a:buFont typeface="Arial" panose="020B0604020202020204" pitchFamily="34" charset="0"/>
              <a:buChar char="•"/>
            </a:pPr>
            <a:r>
              <a:rPr lang="en-US" sz="2000" dirty="0"/>
              <a:t>Recruit macrophages</a:t>
            </a:r>
          </a:p>
        </p:txBody>
      </p:sp>
      <p:sp>
        <p:nvSpPr>
          <p:cNvPr id="24" name="TextBox 23">
            <a:extLst>
              <a:ext uri="{FF2B5EF4-FFF2-40B4-BE49-F238E27FC236}">
                <a16:creationId xmlns:a16="http://schemas.microsoft.com/office/drawing/2014/main" id="{5AA07713-2487-74DB-9702-BC18F928AD94}"/>
              </a:ext>
            </a:extLst>
          </p:cNvPr>
          <p:cNvSpPr txBox="1"/>
          <p:nvPr/>
        </p:nvSpPr>
        <p:spPr>
          <a:xfrm>
            <a:off x="5845976" y="1627744"/>
            <a:ext cx="2840145" cy="2246769"/>
          </a:xfrm>
          <a:prstGeom prst="rect">
            <a:avLst/>
          </a:prstGeom>
          <a:noFill/>
        </p:spPr>
        <p:txBody>
          <a:bodyPr wrap="square" rtlCol="0">
            <a:spAutoFit/>
          </a:bodyPr>
          <a:lstStyle/>
          <a:p>
            <a:r>
              <a:rPr lang="en-US" sz="2000" b="1" dirty="0"/>
              <a:t>Monocytes</a:t>
            </a:r>
          </a:p>
          <a:p>
            <a:pPr marL="342900" indent="-342900">
              <a:buFont typeface="Arial" panose="020B0604020202020204" pitchFamily="34" charset="0"/>
              <a:buChar char="•"/>
            </a:pPr>
            <a:r>
              <a:rPr lang="en-US" sz="2000" dirty="0"/>
              <a:t>Circulating white blood cells</a:t>
            </a:r>
          </a:p>
          <a:p>
            <a:pPr marL="342900" indent="-342900">
              <a:buFont typeface="Arial" panose="020B0604020202020204" pitchFamily="34" charset="0"/>
              <a:buChar char="•"/>
            </a:pPr>
            <a:r>
              <a:rPr lang="en-US" sz="2000" dirty="0"/>
              <a:t>Non-mature immune cells</a:t>
            </a:r>
          </a:p>
          <a:p>
            <a:pPr marL="342900" indent="-342900">
              <a:buFont typeface="Arial" panose="020B0604020202020204" pitchFamily="34" charset="0"/>
              <a:buChar char="•"/>
            </a:pPr>
            <a:r>
              <a:rPr lang="en-US" sz="2000" dirty="0"/>
              <a:t>Differentiate to Macrophages</a:t>
            </a:r>
          </a:p>
        </p:txBody>
      </p:sp>
      <p:cxnSp>
        <p:nvCxnSpPr>
          <p:cNvPr id="25" name="Straight Arrow Connector 24">
            <a:extLst>
              <a:ext uri="{FF2B5EF4-FFF2-40B4-BE49-F238E27FC236}">
                <a16:creationId xmlns:a16="http://schemas.microsoft.com/office/drawing/2014/main" id="{A509817F-2036-1013-828E-C906A8C3F29C}"/>
              </a:ext>
            </a:extLst>
          </p:cNvPr>
          <p:cNvCxnSpPr>
            <a:cxnSpLocks/>
          </p:cNvCxnSpPr>
          <p:nvPr/>
        </p:nvCxnSpPr>
        <p:spPr>
          <a:xfrm>
            <a:off x="4878755" y="2751128"/>
            <a:ext cx="0" cy="1869032"/>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C354ED-769C-25AE-E345-6D71ED312A24}"/>
              </a:ext>
            </a:extLst>
          </p:cNvPr>
          <p:cNvSpPr txBox="1"/>
          <p:nvPr/>
        </p:nvSpPr>
        <p:spPr>
          <a:xfrm>
            <a:off x="2383123" y="5282587"/>
            <a:ext cx="2840145" cy="1323439"/>
          </a:xfrm>
          <a:prstGeom prst="rect">
            <a:avLst/>
          </a:prstGeom>
          <a:noFill/>
        </p:spPr>
        <p:txBody>
          <a:bodyPr wrap="square" rtlCol="0">
            <a:spAutoFit/>
          </a:bodyPr>
          <a:lstStyle/>
          <a:p>
            <a:r>
              <a:rPr lang="en-US" sz="2000" b="1" dirty="0"/>
              <a:t>M1 Macrophage</a:t>
            </a:r>
          </a:p>
          <a:p>
            <a:pPr marL="342900" indent="-342900">
              <a:buFont typeface="Arial" panose="020B0604020202020204" pitchFamily="34" charset="0"/>
              <a:buChar char="•"/>
            </a:pPr>
            <a:r>
              <a:rPr lang="en-US" sz="2000" dirty="0"/>
              <a:t>Pro-inflammatory</a:t>
            </a:r>
          </a:p>
          <a:p>
            <a:pPr marL="342900" indent="-342900">
              <a:buFont typeface="Arial" panose="020B0604020202020204" pitchFamily="34" charset="0"/>
              <a:buChar char="•"/>
            </a:pPr>
            <a:r>
              <a:rPr lang="en-US" sz="2000" dirty="0"/>
              <a:t>Help in killing foreign material</a:t>
            </a:r>
          </a:p>
        </p:txBody>
      </p:sp>
      <p:sp>
        <p:nvSpPr>
          <p:cNvPr id="28" name="TextBox 27">
            <a:extLst>
              <a:ext uri="{FF2B5EF4-FFF2-40B4-BE49-F238E27FC236}">
                <a16:creationId xmlns:a16="http://schemas.microsoft.com/office/drawing/2014/main" id="{635AF4A4-BBFB-F55D-68AD-257E577CA267}"/>
              </a:ext>
            </a:extLst>
          </p:cNvPr>
          <p:cNvSpPr txBox="1"/>
          <p:nvPr/>
        </p:nvSpPr>
        <p:spPr>
          <a:xfrm>
            <a:off x="6241140" y="5029228"/>
            <a:ext cx="2840145" cy="1631216"/>
          </a:xfrm>
          <a:prstGeom prst="rect">
            <a:avLst/>
          </a:prstGeom>
          <a:noFill/>
        </p:spPr>
        <p:txBody>
          <a:bodyPr wrap="square" rtlCol="0">
            <a:spAutoFit/>
          </a:bodyPr>
          <a:lstStyle/>
          <a:p>
            <a:r>
              <a:rPr lang="en-US" sz="2000" b="1" dirty="0"/>
              <a:t>M2 Macrophage</a:t>
            </a:r>
          </a:p>
          <a:p>
            <a:pPr marL="342900" indent="-342900">
              <a:buFont typeface="Arial" panose="020B0604020202020204" pitchFamily="34" charset="0"/>
              <a:buChar char="•"/>
            </a:pPr>
            <a:r>
              <a:rPr lang="en-US" sz="2000" dirty="0"/>
              <a:t>Anti-inflammatory</a:t>
            </a:r>
          </a:p>
          <a:p>
            <a:pPr marL="342900" indent="-342900">
              <a:buFont typeface="Arial" panose="020B0604020202020204" pitchFamily="34" charset="0"/>
              <a:buChar char="•"/>
            </a:pPr>
            <a:r>
              <a:rPr lang="en-US" sz="2000" dirty="0"/>
              <a:t>Help in “burying” foreign material and tissue healing</a:t>
            </a:r>
          </a:p>
        </p:txBody>
      </p:sp>
      <p:cxnSp>
        <p:nvCxnSpPr>
          <p:cNvPr id="29" name="Straight Arrow Connector 28">
            <a:extLst>
              <a:ext uri="{FF2B5EF4-FFF2-40B4-BE49-F238E27FC236}">
                <a16:creationId xmlns:a16="http://schemas.microsoft.com/office/drawing/2014/main" id="{9C6C7AC9-50B2-D024-0E5B-AAF006841BA4}"/>
              </a:ext>
            </a:extLst>
          </p:cNvPr>
          <p:cNvCxnSpPr>
            <a:cxnSpLocks/>
          </p:cNvCxnSpPr>
          <p:nvPr/>
        </p:nvCxnSpPr>
        <p:spPr>
          <a:xfrm>
            <a:off x="5025510" y="2751128"/>
            <a:ext cx="991626" cy="1332297"/>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5C2A631-1FAE-1F8E-E2D0-89ECD5CD12F3}"/>
              </a:ext>
            </a:extLst>
          </p:cNvPr>
          <p:cNvSpPr txBox="1"/>
          <p:nvPr/>
        </p:nvSpPr>
        <p:spPr>
          <a:xfrm>
            <a:off x="9178536" y="3019269"/>
            <a:ext cx="2719048" cy="2246769"/>
          </a:xfrm>
          <a:prstGeom prst="rect">
            <a:avLst/>
          </a:prstGeom>
          <a:noFill/>
        </p:spPr>
        <p:txBody>
          <a:bodyPr wrap="square" rtlCol="0">
            <a:spAutoFit/>
          </a:bodyPr>
          <a:lstStyle/>
          <a:p>
            <a:r>
              <a:rPr lang="en-US" sz="2000" b="1" dirty="0"/>
              <a:t>Fibroblast (not an immune cell)</a:t>
            </a:r>
          </a:p>
          <a:p>
            <a:pPr marL="342900" indent="-342900">
              <a:buFont typeface="Arial" panose="020B0604020202020204" pitchFamily="34" charset="0"/>
              <a:buChar char="•"/>
            </a:pPr>
            <a:r>
              <a:rPr lang="en-US" sz="2000" dirty="0"/>
              <a:t>Produce the “housing” in which healing tissue cells settle during the burial process</a:t>
            </a:r>
          </a:p>
        </p:txBody>
      </p:sp>
    </p:spTree>
    <p:extLst>
      <p:ext uri="{BB962C8B-B14F-4D97-AF65-F5344CB8AC3E}">
        <p14:creationId xmlns:p14="http://schemas.microsoft.com/office/powerpoint/2010/main" val="385993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wipe(up)">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22" presetClass="entr" presetSubtype="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10"/>
                                        <p:tgtEl>
                                          <p:spTgt spid="25"/>
                                        </p:tgtEl>
                                      </p:cBhvr>
                                    </p:animEffect>
                                  </p:childTnLst>
                                </p:cTn>
                              </p:par>
                            </p:childTnLst>
                          </p:cTn>
                        </p:par>
                        <p:par>
                          <p:cTn id="22" fill="hold">
                            <p:stCondLst>
                              <p:cond delay="10"/>
                            </p:stCondLst>
                            <p:childTnLst>
                              <p:par>
                                <p:cTn id="23" presetID="22" presetClass="entr" presetSubtype="1"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10"/>
                                        <p:tgtEl>
                                          <p:spTgt spid="29"/>
                                        </p:tgtEl>
                                      </p:cBhvr>
                                    </p:animEffect>
                                  </p:childTnLst>
                                </p:cTn>
                              </p:par>
                            </p:childTnLst>
                          </p:cTn>
                        </p:par>
                        <p:par>
                          <p:cTn id="34" fill="hold">
                            <p:stCondLst>
                              <p:cond delay="10"/>
                            </p:stCondLst>
                            <p:childTnLst>
                              <p:par>
                                <p:cTn id="35" presetID="22" presetClass="entr" presetSubtype="1"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22" presetClass="entr" presetSubtype="1"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up)">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bg1"/>
            </a:gs>
            <a:gs pos="44000">
              <a:srgbClr val="CE5C5C"/>
            </a:gs>
            <a:gs pos="22000">
              <a:srgbClr val="FF9B9B"/>
            </a:gs>
            <a:gs pos="77000">
              <a:srgbClr val="860000"/>
            </a:gs>
          </a:gsLst>
          <a:path path="shape">
            <a:fillToRect l="50000" t="50000" r="50000" b="50000"/>
          </a:path>
          <a:tileRect/>
        </a:gradFill>
        <a:effectLst/>
      </p:bgPr>
    </p:bg>
    <p:spTree>
      <p:nvGrpSpPr>
        <p:cNvPr id="1" name="">
          <a:extLst>
            <a:ext uri="{FF2B5EF4-FFF2-40B4-BE49-F238E27FC236}">
              <a16:creationId xmlns:a16="http://schemas.microsoft.com/office/drawing/2014/main" id="{30FD99A7-F82E-972F-013D-7E7091963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548D4-3E6F-5D4C-E9B3-7C6E8FDB5EB7}"/>
              </a:ext>
            </a:extLst>
          </p:cNvPr>
          <p:cNvSpPr>
            <a:spLocks noGrp="1" noRot="1" noMove="1" noResize="1" noEditPoints="1" noAdjustHandles="1" noChangeArrowheads="1" noChangeShapeType="1"/>
          </p:cNvSpPr>
          <p:nvPr>
            <p:ph type="title"/>
          </p:nvPr>
        </p:nvSpPr>
        <p:spPr>
          <a:xfrm>
            <a:off x="0" y="0"/>
            <a:ext cx="12192000" cy="1143000"/>
          </a:xfrm>
        </p:spPr>
        <p:txBody>
          <a:bodyPr/>
          <a:lstStyle/>
          <a:p>
            <a:r>
              <a:rPr lang="en-US" dirty="0"/>
              <a:t>Fate of a polymer in physiology</a:t>
            </a:r>
          </a:p>
        </p:txBody>
      </p:sp>
      <p:sp>
        <p:nvSpPr>
          <p:cNvPr id="3" name="Slide Number Placeholder 2">
            <a:extLst>
              <a:ext uri="{FF2B5EF4-FFF2-40B4-BE49-F238E27FC236}">
                <a16:creationId xmlns:a16="http://schemas.microsoft.com/office/drawing/2014/main" id="{1BBA5C3D-97D4-9421-6EB1-7F3316B8F2EB}"/>
              </a:ext>
            </a:extLst>
          </p:cNvPr>
          <p:cNvSpPr>
            <a:spLocks noGrp="1" noRot="1" noMove="1" noResize="1" noEditPoints="1" noAdjustHandles="1" noChangeArrowheads="1" noChangeShapeType="1"/>
          </p:cNvSpPr>
          <p:nvPr>
            <p:ph type="sldNum" sz="quarter" idx="4"/>
          </p:nvPr>
        </p:nvSpPr>
        <p:spPr>
          <a:xfrm>
            <a:off x="0" y="6487075"/>
            <a:ext cx="1219200" cy="457200"/>
          </a:xfrm>
        </p:spPr>
        <p:txBody>
          <a:bodyPr/>
          <a:lstStyle/>
          <a:p>
            <a:fld id="{FAC000EF-D2FE-46F3-8C8F-0845C0EB5894}" type="slidenum">
              <a:rPr lang="en-US" altLang="en-US" smtClean="0"/>
              <a:pPr/>
              <a:t>12</a:t>
            </a:fld>
            <a:endParaRPr lang="en-US" altLang="en-US" dirty="0"/>
          </a:p>
        </p:txBody>
      </p:sp>
      <p:grpSp>
        <p:nvGrpSpPr>
          <p:cNvPr id="9415" name="Timelines">
            <a:extLst>
              <a:ext uri="{FF2B5EF4-FFF2-40B4-BE49-F238E27FC236}">
                <a16:creationId xmlns:a16="http://schemas.microsoft.com/office/drawing/2014/main" id="{718F8D6A-53D5-D0B0-AA69-A51BEF672FC5}"/>
              </a:ext>
            </a:extLst>
          </p:cNvPr>
          <p:cNvGrpSpPr/>
          <p:nvPr/>
        </p:nvGrpSpPr>
        <p:grpSpPr>
          <a:xfrm>
            <a:off x="175563" y="6065634"/>
            <a:ext cx="11712405" cy="488567"/>
            <a:chOff x="189483" y="6139101"/>
            <a:chExt cx="11712405" cy="488567"/>
          </a:xfrm>
        </p:grpSpPr>
        <p:sp>
          <p:nvSpPr>
            <p:cNvPr id="9411" name="TextBox 9410">
              <a:extLst>
                <a:ext uri="{FF2B5EF4-FFF2-40B4-BE49-F238E27FC236}">
                  <a16:creationId xmlns:a16="http://schemas.microsoft.com/office/drawing/2014/main" id="{0121C195-D9FF-011B-E718-17F863289E3D}"/>
                </a:ext>
              </a:extLst>
            </p:cNvPr>
            <p:cNvSpPr txBox="1"/>
            <p:nvPr/>
          </p:nvSpPr>
          <p:spPr>
            <a:xfrm>
              <a:off x="189483" y="6258336"/>
              <a:ext cx="1146468" cy="369332"/>
            </a:xfrm>
            <a:prstGeom prst="rect">
              <a:avLst/>
            </a:prstGeom>
            <a:noFill/>
          </p:spPr>
          <p:txBody>
            <a:bodyPr wrap="none" rtlCol="0">
              <a:spAutoFit/>
            </a:bodyPr>
            <a:lstStyle/>
            <a:p>
              <a:r>
                <a:rPr lang="en-US" sz="1800" b="1" dirty="0">
                  <a:solidFill>
                    <a:schemeClr val="bg1"/>
                  </a:solidFill>
                </a:rPr>
                <a:t>Seconds</a:t>
              </a:r>
            </a:p>
          </p:txBody>
        </p:sp>
        <p:cxnSp>
          <p:nvCxnSpPr>
            <p:cNvPr id="6" name="Straight Arrow Connector 5">
              <a:extLst>
                <a:ext uri="{FF2B5EF4-FFF2-40B4-BE49-F238E27FC236}">
                  <a16:creationId xmlns:a16="http://schemas.microsoft.com/office/drawing/2014/main" id="{F37D393D-E859-7284-11AE-BF08A9C2DC24}"/>
                </a:ext>
              </a:extLst>
            </p:cNvPr>
            <p:cNvCxnSpPr>
              <a:cxnSpLocks/>
            </p:cNvCxnSpPr>
            <p:nvPr/>
          </p:nvCxnSpPr>
          <p:spPr>
            <a:xfrm>
              <a:off x="259968" y="6139101"/>
              <a:ext cx="1164192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93576B7-D802-B027-8213-4AA189255EFD}"/>
                </a:ext>
              </a:extLst>
            </p:cNvPr>
            <p:cNvSpPr txBox="1"/>
            <p:nvPr/>
          </p:nvSpPr>
          <p:spPr>
            <a:xfrm>
              <a:off x="2597414" y="6258336"/>
              <a:ext cx="1029717" cy="369332"/>
            </a:xfrm>
            <a:prstGeom prst="rect">
              <a:avLst/>
            </a:prstGeom>
            <a:noFill/>
          </p:spPr>
          <p:txBody>
            <a:bodyPr wrap="none" rtlCol="0">
              <a:spAutoFit/>
            </a:bodyPr>
            <a:lstStyle/>
            <a:p>
              <a:r>
                <a:rPr lang="en-US" sz="1800" b="1" dirty="0">
                  <a:solidFill>
                    <a:schemeClr val="bg1"/>
                  </a:solidFill>
                </a:rPr>
                <a:t>Minutes</a:t>
              </a:r>
            </a:p>
          </p:txBody>
        </p:sp>
        <p:sp>
          <p:nvSpPr>
            <p:cNvPr id="23" name="TextBox 22">
              <a:extLst>
                <a:ext uri="{FF2B5EF4-FFF2-40B4-BE49-F238E27FC236}">
                  <a16:creationId xmlns:a16="http://schemas.microsoft.com/office/drawing/2014/main" id="{B699EF42-4159-D7FD-6ABB-0EBFC1709A14}"/>
                </a:ext>
              </a:extLst>
            </p:cNvPr>
            <p:cNvSpPr txBox="1"/>
            <p:nvPr/>
          </p:nvSpPr>
          <p:spPr>
            <a:xfrm>
              <a:off x="4888594" y="6258336"/>
              <a:ext cx="829772" cy="369332"/>
            </a:xfrm>
            <a:prstGeom prst="rect">
              <a:avLst/>
            </a:prstGeom>
            <a:noFill/>
          </p:spPr>
          <p:txBody>
            <a:bodyPr wrap="none" rtlCol="0">
              <a:spAutoFit/>
            </a:bodyPr>
            <a:lstStyle/>
            <a:p>
              <a:r>
                <a:rPr lang="en-US" sz="1800" b="1" dirty="0">
                  <a:solidFill>
                    <a:schemeClr val="bg1"/>
                  </a:solidFill>
                </a:rPr>
                <a:t>Hours</a:t>
              </a:r>
            </a:p>
          </p:txBody>
        </p:sp>
        <p:sp>
          <p:nvSpPr>
            <p:cNvPr id="24" name="TextBox 23">
              <a:extLst>
                <a:ext uri="{FF2B5EF4-FFF2-40B4-BE49-F238E27FC236}">
                  <a16:creationId xmlns:a16="http://schemas.microsoft.com/office/drawing/2014/main" id="{D9D8807D-A515-FCA9-C4F5-32F8488DAD07}"/>
                </a:ext>
              </a:extLst>
            </p:cNvPr>
            <p:cNvSpPr txBox="1"/>
            <p:nvPr/>
          </p:nvSpPr>
          <p:spPr>
            <a:xfrm>
              <a:off x="6979829" y="6258336"/>
              <a:ext cx="717303" cy="369332"/>
            </a:xfrm>
            <a:prstGeom prst="rect">
              <a:avLst/>
            </a:prstGeom>
            <a:noFill/>
          </p:spPr>
          <p:txBody>
            <a:bodyPr wrap="none" rtlCol="0">
              <a:spAutoFit/>
            </a:bodyPr>
            <a:lstStyle/>
            <a:p>
              <a:r>
                <a:rPr lang="en-US" sz="1800" b="1" dirty="0">
                  <a:solidFill>
                    <a:schemeClr val="bg1"/>
                  </a:solidFill>
                </a:rPr>
                <a:t>Days</a:t>
              </a:r>
            </a:p>
          </p:txBody>
        </p:sp>
        <p:sp>
          <p:nvSpPr>
            <p:cNvPr id="25" name="TextBox 24">
              <a:extLst>
                <a:ext uri="{FF2B5EF4-FFF2-40B4-BE49-F238E27FC236}">
                  <a16:creationId xmlns:a16="http://schemas.microsoft.com/office/drawing/2014/main" id="{AED7392E-7315-982B-8426-A718EA1BC634}"/>
                </a:ext>
              </a:extLst>
            </p:cNvPr>
            <p:cNvSpPr txBox="1"/>
            <p:nvPr/>
          </p:nvSpPr>
          <p:spPr>
            <a:xfrm>
              <a:off x="8958595" y="6258336"/>
              <a:ext cx="888194" cy="369332"/>
            </a:xfrm>
            <a:prstGeom prst="rect">
              <a:avLst/>
            </a:prstGeom>
            <a:noFill/>
          </p:spPr>
          <p:txBody>
            <a:bodyPr wrap="none" rtlCol="0">
              <a:spAutoFit/>
            </a:bodyPr>
            <a:lstStyle/>
            <a:p>
              <a:r>
                <a:rPr lang="en-US" sz="1800" b="1" dirty="0">
                  <a:solidFill>
                    <a:schemeClr val="bg1"/>
                  </a:solidFill>
                </a:rPr>
                <a:t>Weeks</a:t>
              </a:r>
            </a:p>
          </p:txBody>
        </p:sp>
        <p:sp>
          <p:nvSpPr>
            <p:cNvPr id="30" name="TextBox 29">
              <a:extLst>
                <a:ext uri="{FF2B5EF4-FFF2-40B4-BE49-F238E27FC236}">
                  <a16:creationId xmlns:a16="http://schemas.microsoft.com/office/drawing/2014/main" id="{8B89FE50-8577-DAE0-BE0D-A80511CDAB8E}"/>
                </a:ext>
              </a:extLst>
            </p:cNvPr>
            <p:cNvSpPr txBox="1"/>
            <p:nvPr/>
          </p:nvSpPr>
          <p:spPr>
            <a:xfrm>
              <a:off x="11108252" y="6258336"/>
              <a:ext cx="779849" cy="369332"/>
            </a:xfrm>
            <a:prstGeom prst="rect">
              <a:avLst/>
            </a:prstGeom>
            <a:noFill/>
          </p:spPr>
          <p:txBody>
            <a:bodyPr wrap="none" rtlCol="0">
              <a:spAutoFit/>
            </a:bodyPr>
            <a:lstStyle/>
            <a:p>
              <a:r>
                <a:rPr lang="en-US" sz="1800" b="1" dirty="0">
                  <a:solidFill>
                    <a:schemeClr val="bg1"/>
                  </a:solidFill>
                </a:rPr>
                <a:t>Years</a:t>
              </a:r>
            </a:p>
          </p:txBody>
        </p:sp>
      </p:grpSp>
      <p:grpSp>
        <p:nvGrpSpPr>
          <p:cNvPr id="32" name="Biomaterial Surface">
            <a:extLst>
              <a:ext uri="{FF2B5EF4-FFF2-40B4-BE49-F238E27FC236}">
                <a16:creationId xmlns:a16="http://schemas.microsoft.com/office/drawing/2014/main" id="{E8C6FB9F-0A89-A29C-76D0-819D1513D505}"/>
              </a:ext>
            </a:extLst>
          </p:cNvPr>
          <p:cNvGrpSpPr/>
          <p:nvPr/>
        </p:nvGrpSpPr>
        <p:grpSpPr>
          <a:xfrm>
            <a:off x="259968" y="5146458"/>
            <a:ext cx="11672063" cy="873097"/>
            <a:chOff x="173292" y="5390091"/>
            <a:chExt cx="11728595" cy="873097"/>
          </a:xfrm>
        </p:grpSpPr>
        <p:pic>
          <p:nvPicPr>
            <p:cNvPr id="29" name="Picture 28">
              <a:extLst>
                <a:ext uri="{FF2B5EF4-FFF2-40B4-BE49-F238E27FC236}">
                  <a16:creationId xmlns:a16="http://schemas.microsoft.com/office/drawing/2014/main" id="{B868C8F5-175C-A139-6DA9-818F920E6887}"/>
                </a:ext>
              </a:extLst>
            </p:cNvPr>
            <p:cNvPicPr>
              <a:picLocks noChangeAspect="1"/>
            </p:cNvPicPr>
            <p:nvPr/>
          </p:nvPicPr>
          <p:blipFill>
            <a:blip r:embed="rId3"/>
            <a:stretch>
              <a:fillRect/>
            </a:stretch>
          </p:blipFill>
          <p:spPr>
            <a:xfrm>
              <a:off x="173292" y="5390091"/>
              <a:ext cx="11728595" cy="384081"/>
            </a:xfrm>
            <a:prstGeom prst="rect">
              <a:avLst/>
            </a:prstGeom>
            <a:effectLst>
              <a:outerShdw blurRad="228600" dist="596900" dir="5400000" sx="94000" sy="94000" rotWithShape="0">
                <a:prstClr val="black">
                  <a:alpha val="51000"/>
                </a:prstClr>
              </a:outerShdw>
            </a:effectLst>
          </p:spPr>
        </p:pic>
        <p:sp>
          <p:nvSpPr>
            <p:cNvPr id="31" name="TextBox 30">
              <a:extLst>
                <a:ext uri="{FF2B5EF4-FFF2-40B4-BE49-F238E27FC236}">
                  <a16:creationId xmlns:a16="http://schemas.microsoft.com/office/drawing/2014/main" id="{D1E6E206-27E9-D306-1F7B-D9A331E494AB}"/>
                </a:ext>
              </a:extLst>
            </p:cNvPr>
            <p:cNvSpPr txBox="1"/>
            <p:nvPr/>
          </p:nvSpPr>
          <p:spPr>
            <a:xfrm>
              <a:off x="4825797" y="5801523"/>
              <a:ext cx="3076483" cy="461665"/>
            </a:xfrm>
            <a:prstGeom prst="rect">
              <a:avLst/>
            </a:prstGeom>
            <a:noFill/>
          </p:spPr>
          <p:txBody>
            <a:bodyPr wrap="none" rtlCol="0">
              <a:spAutoFit/>
            </a:bodyPr>
            <a:lstStyle/>
            <a:p>
              <a:r>
                <a:rPr lang="en-US" b="1" dirty="0">
                  <a:solidFill>
                    <a:srgbClr val="A286D3"/>
                  </a:solidFill>
                </a:rPr>
                <a:t>Biomaterial Surface</a:t>
              </a:r>
            </a:p>
          </p:txBody>
        </p:sp>
      </p:grpSp>
      <p:grpSp>
        <p:nvGrpSpPr>
          <p:cNvPr id="114" name="Implantation">
            <a:extLst>
              <a:ext uri="{FF2B5EF4-FFF2-40B4-BE49-F238E27FC236}">
                <a16:creationId xmlns:a16="http://schemas.microsoft.com/office/drawing/2014/main" id="{1E24488D-D129-EB58-49F3-C175EAE46D90}"/>
              </a:ext>
            </a:extLst>
          </p:cNvPr>
          <p:cNvGrpSpPr/>
          <p:nvPr/>
        </p:nvGrpSpPr>
        <p:grpSpPr>
          <a:xfrm>
            <a:off x="118515" y="2847216"/>
            <a:ext cx="369332" cy="2368675"/>
            <a:chOff x="39086" y="2689299"/>
            <a:chExt cx="369332" cy="2368675"/>
          </a:xfrm>
        </p:grpSpPr>
        <p:sp>
          <p:nvSpPr>
            <p:cNvPr id="36" name="TextBox 35">
              <a:extLst>
                <a:ext uri="{FF2B5EF4-FFF2-40B4-BE49-F238E27FC236}">
                  <a16:creationId xmlns:a16="http://schemas.microsoft.com/office/drawing/2014/main" id="{700EED53-3A85-53B8-C25F-6B2FDB693FF8}"/>
                </a:ext>
              </a:extLst>
            </p:cNvPr>
            <p:cNvSpPr txBox="1"/>
            <p:nvPr/>
          </p:nvSpPr>
          <p:spPr>
            <a:xfrm rot="16200000">
              <a:off x="-554666" y="3283051"/>
              <a:ext cx="1556836" cy="369332"/>
            </a:xfrm>
            <a:prstGeom prst="rect">
              <a:avLst/>
            </a:prstGeom>
            <a:noFill/>
          </p:spPr>
          <p:txBody>
            <a:bodyPr wrap="none" rtlCol="0">
              <a:spAutoFit/>
            </a:bodyPr>
            <a:lstStyle/>
            <a:p>
              <a:r>
                <a:rPr lang="en-US" sz="1800" b="1" dirty="0"/>
                <a:t>Implantation</a:t>
              </a:r>
            </a:p>
          </p:txBody>
        </p:sp>
        <p:cxnSp>
          <p:nvCxnSpPr>
            <p:cNvPr id="88" name="Straight Arrow Connector 87">
              <a:extLst>
                <a:ext uri="{FF2B5EF4-FFF2-40B4-BE49-F238E27FC236}">
                  <a16:creationId xmlns:a16="http://schemas.microsoft.com/office/drawing/2014/main" id="{C7DAE707-2481-6A65-3324-459CBE904835}"/>
                </a:ext>
              </a:extLst>
            </p:cNvPr>
            <p:cNvCxnSpPr/>
            <p:nvPr/>
          </p:nvCxnSpPr>
          <p:spPr>
            <a:xfrm>
              <a:off x="216038" y="4388386"/>
              <a:ext cx="0" cy="669588"/>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Protein Adsoprtion">
            <a:extLst>
              <a:ext uri="{FF2B5EF4-FFF2-40B4-BE49-F238E27FC236}">
                <a16:creationId xmlns:a16="http://schemas.microsoft.com/office/drawing/2014/main" id="{3EF6FF61-8314-44D2-D4B9-A1129168F2AC}"/>
              </a:ext>
            </a:extLst>
          </p:cNvPr>
          <p:cNvSpPr txBox="1"/>
          <p:nvPr/>
        </p:nvSpPr>
        <p:spPr>
          <a:xfrm>
            <a:off x="113788" y="882199"/>
            <a:ext cx="1653984" cy="646331"/>
          </a:xfrm>
          <a:prstGeom prst="rect">
            <a:avLst/>
          </a:prstGeom>
          <a:noFill/>
        </p:spPr>
        <p:txBody>
          <a:bodyPr wrap="square" rtlCol="0">
            <a:spAutoFit/>
          </a:bodyPr>
          <a:lstStyle/>
          <a:p>
            <a:r>
              <a:rPr lang="en-US" sz="1800" b="1" dirty="0"/>
              <a:t>Protein Adsorption</a:t>
            </a:r>
          </a:p>
        </p:txBody>
      </p:sp>
      <p:sp>
        <p:nvSpPr>
          <p:cNvPr id="63" name="TextBox 62">
            <a:extLst>
              <a:ext uri="{FF2B5EF4-FFF2-40B4-BE49-F238E27FC236}">
                <a16:creationId xmlns:a16="http://schemas.microsoft.com/office/drawing/2014/main" id="{C7C8C246-2849-20A8-3C7C-C695E07965B2}"/>
              </a:ext>
            </a:extLst>
          </p:cNvPr>
          <p:cNvSpPr txBox="1"/>
          <p:nvPr/>
        </p:nvSpPr>
        <p:spPr>
          <a:xfrm>
            <a:off x="1008527" y="5559390"/>
            <a:ext cx="1685077" cy="369332"/>
          </a:xfrm>
          <a:prstGeom prst="rect">
            <a:avLst/>
          </a:prstGeom>
          <a:noFill/>
        </p:spPr>
        <p:txBody>
          <a:bodyPr wrap="none" rtlCol="0">
            <a:spAutoFit/>
          </a:bodyPr>
          <a:lstStyle/>
          <a:p>
            <a:r>
              <a:rPr lang="en-US" sz="1800" dirty="0">
                <a:solidFill>
                  <a:schemeClr val="bg1"/>
                </a:solidFill>
              </a:rPr>
              <a:t>Protein corona</a:t>
            </a:r>
          </a:p>
        </p:txBody>
      </p:sp>
      <p:grpSp>
        <p:nvGrpSpPr>
          <p:cNvPr id="112" name="Protein Down">
            <a:extLst>
              <a:ext uri="{FF2B5EF4-FFF2-40B4-BE49-F238E27FC236}">
                <a16:creationId xmlns:a16="http://schemas.microsoft.com/office/drawing/2014/main" id="{353CEE21-461E-87BA-0FC8-0C84B91C5F6B}"/>
              </a:ext>
            </a:extLst>
          </p:cNvPr>
          <p:cNvGrpSpPr/>
          <p:nvPr/>
        </p:nvGrpSpPr>
        <p:grpSpPr>
          <a:xfrm>
            <a:off x="226534" y="1679218"/>
            <a:ext cx="1687235" cy="3505052"/>
            <a:chOff x="226534" y="1679218"/>
            <a:chExt cx="1687235" cy="3505052"/>
          </a:xfrm>
          <a:gradFill>
            <a:gsLst>
              <a:gs pos="74000">
                <a:srgbClr val="FFD248"/>
              </a:gs>
              <a:gs pos="38000">
                <a:srgbClr val="FFE494"/>
              </a:gs>
              <a:gs pos="0">
                <a:schemeClr val="bg1"/>
              </a:gs>
              <a:gs pos="98000">
                <a:srgbClr val="FFC000"/>
              </a:gs>
            </a:gsLst>
            <a:path path="shape">
              <a:fillToRect l="50000" t="50000" r="50000" b="50000"/>
            </a:path>
          </a:gradFill>
        </p:grpSpPr>
        <p:grpSp>
          <p:nvGrpSpPr>
            <p:cNvPr id="52" name="Group 51">
              <a:extLst>
                <a:ext uri="{FF2B5EF4-FFF2-40B4-BE49-F238E27FC236}">
                  <a16:creationId xmlns:a16="http://schemas.microsoft.com/office/drawing/2014/main" id="{28CC99DF-0572-6FED-0C2F-0FC8725DB00E}"/>
                </a:ext>
              </a:extLst>
            </p:cNvPr>
            <p:cNvGrpSpPr/>
            <p:nvPr/>
          </p:nvGrpSpPr>
          <p:grpSpPr>
            <a:xfrm rot="1549314">
              <a:off x="867738" y="3559415"/>
              <a:ext cx="609626" cy="969506"/>
              <a:chOff x="897865" y="2417909"/>
              <a:chExt cx="931910" cy="1482045"/>
            </a:xfrm>
            <a:grpFill/>
          </p:grpSpPr>
          <p:sp>
            <p:nvSpPr>
              <p:cNvPr id="34" name="Star: 4 Points 33">
                <a:extLst>
                  <a:ext uri="{FF2B5EF4-FFF2-40B4-BE49-F238E27FC236}">
                    <a16:creationId xmlns:a16="http://schemas.microsoft.com/office/drawing/2014/main" id="{2F6E7D40-89C8-389F-0EBD-450EE5B4C66E}"/>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r: 4 Points 40">
                <a:extLst>
                  <a:ext uri="{FF2B5EF4-FFF2-40B4-BE49-F238E27FC236}">
                    <a16:creationId xmlns:a16="http://schemas.microsoft.com/office/drawing/2014/main" id="{0FC5FA48-5882-1E8B-9976-0F99B4356542}"/>
                  </a:ext>
                </a:extLst>
              </p:cNvPr>
              <p:cNvSpPr/>
              <p:nvPr/>
            </p:nvSpPr>
            <p:spPr>
              <a:xfrm rot="17098528">
                <a:off x="1473070" y="3543249"/>
                <a:ext cx="304326" cy="409084"/>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tored Data 41">
                <a:extLst>
                  <a:ext uri="{FF2B5EF4-FFF2-40B4-BE49-F238E27FC236}">
                    <a16:creationId xmlns:a16="http://schemas.microsoft.com/office/drawing/2014/main" id="{C095F358-C0CC-EB4C-C94D-C5AABADDE0AC}"/>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ecision 42">
                <a:extLst>
                  <a:ext uri="{FF2B5EF4-FFF2-40B4-BE49-F238E27FC236}">
                    <a16:creationId xmlns:a16="http://schemas.microsoft.com/office/drawing/2014/main" id="{2133F57D-52E7-44B5-C342-A1D1393B9989}"/>
                  </a:ext>
                </a:extLst>
              </p:cNvPr>
              <p:cNvSpPr/>
              <p:nvPr/>
            </p:nvSpPr>
            <p:spPr>
              <a:xfrm rot="14803133">
                <a:off x="986085" y="3380455"/>
                <a:ext cx="192891" cy="369331"/>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DC99153-2E0D-C20E-1378-A0C94FF1662B}"/>
                </a:ext>
              </a:extLst>
            </p:cNvPr>
            <p:cNvGrpSpPr/>
            <p:nvPr/>
          </p:nvGrpSpPr>
          <p:grpSpPr>
            <a:xfrm rot="15789817" flipH="1">
              <a:off x="608902" y="4626401"/>
              <a:ext cx="377211" cy="738527"/>
              <a:chOff x="1823101" y="2441197"/>
              <a:chExt cx="829500" cy="977166"/>
            </a:xfrm>
            <a:grpFill/>
          </p:grpSpPr>
          <p:sp>
            <p:nvSpPr>
              <p:cNvPr id="49" name="Star: 4 Points 48">
                <a:extLst>
                  <a:ext uri="{FF2B5EF4-FFF2-40B4-BE49-F238E27FC236}">
                    <a16:creationId xmlns:a16="http://schemas.microsoft.com/office/drawing/2014/main" id="{B7BF3A7A-3FCB-1BBA-A8F8-3C476AA396AF}"/>
                  </a:ext>
                </a:extLst>
              </p:cNvPr>
              <p:cNvSpPr/>
              <p:nvPr/>
            </p:nvSpPr>
            <p:spPr>
              <a:xfrm rot="17098528">
                <a:off x="2243516" y="3009278"/>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tored Data 49">
                <a:extLst>
                  <a:ext uri="{FF2B5EF4-FFF2-40B4-BE49-F238E27FC236}">
                    <a16:creationId xmlns:a16="http://schemas.microsoft.com/office/drawing/2014/main" id="{BF5E5024-7EDB-EBBC-BA7A-597E75F8408A}"/>
                  </a:ext>
                </a:extLst>
              </p:cNvPr>
              <p:cNvSpPr/>
              <p:nvPr/>
            </p:nvSpPr>
            <p:spPr>
              <a:xfrm rot="17856474">
                <a:off x="2251665" y="2500620"/>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ecision 50">
                <a:extLst>
                  <a:ext uri="{FF2B5EF4-FFF2-40B4-BE49-F238E27FC236}">
                    <a16:creationId xmlns:a16="http://schemas.microsoft.com/office/drawing/2014/main" id="{9C446853-F5C8-065C-EBF0-83EE80BED5E9}"/>
                  </a:ext>
                </a:extLst>
              </p:cNvPr>
              <p:cNvSpPr/>
              <p:nvPr/>
            </p:nvSpPr>
            <p:spPr>
              <a:xfrm rot="14803133">
                <a:off x="1854742" y="2738497"/>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869C968E-65DF-95FE-D165-33CE01E56B3E}"/>
                </a:ext>
              </a:extLst>
            </p:cNvPr>
            <p:cNvGrpSpPr/>
            <p:nvPr/>
          </p:nvGrpSpPr>
          <p:grpSpPr>
            <a:xfrm rot="824025">
              <a:off x="226534" y="1679218"/>
              <a:ext cx="797538" cy="1060139"/>
              <a:chOff x="827524" y="2686465"/>
              <a:chExt cx="877477" cy="1321884"/>
            </a:xfrm>
            <a:grpFill/>
          </p:grpSpPr>
          <p:sp>
            <p:nvSpPr>
              <p:cNvPr id="54" name="Star: 4 Points 53">
                <a:extLst>
                  <a:ext uri="{FF2B5EF4-FFF2-40B4-BE49-F238E27FC236}">
                    <a16:creationId xmlns:a16="http://schemas.microsoft.com/office/drawing/2014/main" id="{72FD6401-31F4-4EB9-F52E-CDB6B1E0FFA3}"/>
                  </a:ext>
                </a:extLst>
              </p:cNvPr>
              <p:cNvSpPr/>
              <p:nvPr/>
            </p:nvSpPr>
            <p:spPr>
              <a:xfrm rot="2295395">
                <a:off x="827524" y="2686465"/>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4 Points 54">
                <a:extLst>
                  <a:ext uri="{FF2B5EF4-FFF2-40B4-BE49-F238E27FC236}">
                    <a16:creationId xmlns:a16="http://schemas.microsoft.com/office/drawing/2014/main" id="{F084F0DF-BDE3-4522-1160-3C969FFC3520}"/>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tored Data 55">
                <a:extLst>
                  <a:ext uri="{FF2B5EF4-FFF2-40B4-BE49-F238E27FC236}">
                    <a16:creationId xmlns:a16="http://schemas.microsoft.com/office/drawing/2014/main" id="{AD4044D3-32F2-8B09-8371-7F46B6D5940A}"/>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cision 56">
                <a:extLst>
                  <a:ext uri="{FF2B5EF4-FFF2-40B4-BE49-F238E27FC236}">
                    <a16:creationId xmlns:a16="http://schemas.microsoft.com/office/drawing/2014/main" id="{3F23F13B-9002-1013-9512-21F815CDDDE6}"/>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15C7161E-4A11-16A7-8F14-C68D67EF174A}"/>
                </a:ext>
              </a:extLst>
            </p:cNvPr>
            <p:cNvGrpSpPr/>
            <p:nvPr/>
          </p:nvGrpSpPr>
          <p:grpSpPr>
            <a:xfrm rot="21348275">
              <a:off x="725161" y="2821489"/>
              <a:ext cx="921855" cy="755236"/>
              <a:chOff x="875501" y="2417909"/>
              <a:chExt cx="829500" cy="1590440"/>
            </a:xfrm>
            <a:grpFill/>
          </p:grpSpPr>
          <p:sp>
            <p:nvSpPr>
              <p:cNvPr id="59" name="Star: 4 Points 58">
                <a:extLst>
                  <a:ext uri="{FF2B5EF4-FFF2-40B4-BE49-F238E27FC236}">
                    <a16:creationId xmlns:a16="http://schemas.microsoft.com/office/drawing/2014/main" id="{E35BEE5A-72B6-3432-F4E8-6C7B5E2B8BAD}"/>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tar: 4 Points 59">
                <a:extLst>
                  <a:ext uri="{FF2B5EF4-FFF2-40B4-BE49-F238E27FC236}">
                    <a16:creationId xmlns:a16="http://schemas.microsoft.com/office/drawing/2014/main" id="{9C12DDD6-21DF-AACA-6FF3-902ED1DE1A2E}"/>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tored Data 60">
                <a:extLst>
                  <a:ext uri="{FF2B5EF4-FFF2-40B4-BE49-F238E27FC236}">
                    <a16:creationId xmlns:a16="http://schemas.microsoft.com/office/drawing/2014/main" id="{E0056F7A-2B5C-A967-3215-2F34C53CD8CE}"/>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cision 61">
                <a:extLst>
                  <a:ext uri="{FF2B5EF4-FFF2-40B4-BE49-F238E27FC236}">
                    <a16:creationId xmlns:a16="http://schemas.microsoft.com/office/drawing/2014/main" id="{08B01814-4CB4-553E-7E32-F987F57E478C}"/>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2E4A4E7A-50BA-980C-729E-4FD6A9319A33}"/>
                </a:ext>
              </a:extLst>
            </p:cNvPr>
            <p:cNvGrpSpPr/>
            <p:nvPr/>
          </p:nvGrpSpPr>
          <p:grpSpPr>
            <a:xfrm rot="1720601" flipH="1">
              <a:off x="599393" y="4564055"/>
              <a:ext cx="864027" cy="342634"/>
              <a:chOff x="1860854" y="2957482"/>
              <a:chExt cx="1136877" cy="460881"/>
            </a:xfrm>
            <a:grpFill/>
          </p:grpSpPr>
          <p:sp>
            <p:nvSpPr>
              <p:cNvPr id="101" name="Star: 4 Points 100">
                <a:extLst>
                  <a:ext uri="{FF2B5EF4-FFF2-40B4-BE49-F238E27FC236}">
                    <a16:creationId xmlns:a16="http://schemas.microsoft.com/office/drawing/2014/main" id="{B80E64CA-E809-E0D1-FD62-E5F206CD9492}"/>
                  </a:ext>
                </a:extLst>
              </p:cNvPr>
              <p:cNvSpPr/>
              <p:nvPr/>
            </p:nvSpPr>
            <p:spPr>
              <a:xfrm rot="17098528">
                <a:off x="2243516" y="3009278"/>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Stored Data 101">
                <a:extLst>
                  <a:ext uri="{FF2B5EF4-FFF2-40B4-BE49-F238E27FC236}">
                    <a16:creationId xmlns:a16="http://schemas.microsoft.com/office/drawing/2014/main" id="{395F03F9-7121-18B4-D391-51830F6E1DB1}"/>
                  </a:ext>
                </a:extLst>
              </p:cNvPr>
              <p:cNvSpPr/>
              <p:nvPr/>
            </p:nvSpPr>
            <p:spPr>
              <a:xfrm rot="1224812">
                <a:off x="2680636" y="3072240"/>
                <a:ext cx="317095" cy="96123"/>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cision 102">
                <a:extLst>
                  <a:ext uri="{FF2B5EF4-FFF2-40B4-BE49-F238E27FC236}">
                    <a16:creationId xmlns:a16="http://schemas.microsoft.com/office/drawing/2014/main" id="{8B3FED48-E648-BB2A-B678-AA428D4CFC3F}"/>
                  </a:ext>
                </a:extLst>
              </p:cNvPr>
              <p:cNvSpPr/>
              <p:nvPr/>
            </p:nvSpPr>
            <p:spPr>
              <a:xfrm rot="14803133">
                <a:off x="1990142" y="2828194"/>
                <a:ext cx="110755" cy="369331"/>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FADF5BBA-06C6-8FA8-916E-1613DD06E41C}"/>
                </a:ext>
              </a:extLst>
            </p:cNvPr>
            <p:cNvGrpSpPr/>
            <p:nvPr/>
          </p:nvGrpSpPr>
          <p:grpSpPr>
            <a:xfrm rot="14842776">
              <a:off x="1151632" y="1952518"/>
              <a:ext cx="614926" cy="909349"/>
              <a:chOff x="875501" y="2417909"/>
              <a:chExt cx="829500" cy="1590440"/>
            </a:xfrm>
            <a:grpFill/>
          </p:grpSpPr>
          <p:sp>
            <p:nvSpPr>
              <p:cNvPr id="105" name="Star: 4 Points 104">
                <a:extLst>
                  <a:ext uri="{FF2B5EF4-FFF2-40B4-BE49-F238E27FC236}">
                    <a16:creationId xmlns:a16="http://schemas.microsoft.com/office/drawing/2014/main" id="{CE4DBE09-64DB-7160-DBE3-50B3347F5970}"/>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Star: 4 Points 105">
                <a:extLst>
                  <a:ext uri="{FF2B5EF4-FFF2-40B4-BE49-F238E27FC236}">
                    <a16:creationId xmlns:a16="http://schemas.microsoft.com/office/drawing/2014/main" id="{CB552E93-1294-CE93-F2B7-44D56122CFA0}"/>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Stored Data 106">
                <a:extLst>
                  <a:ext uri="{FF2B5EF4-FFF2-40B4-BE49-F238E27FC236}">
                    <a16:creationId xmlns:a16="http://schemas.microsoft.com/office/drawing/2014/main" id="{797F0F26-F0CC-2B05-74D2-59418061C402}"/>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cision 107">
                <a:extLst>
                  <a:ext uri="{FF2B5EF4-FFF2-40B4-BE49-F238E27FC236}">
                    <a16:creationId xmlns:a16="http://schemas.microsoft.com/office/drawing/2014/main" id="{E916A9C0-0A8D-CFE4-96FE-59ECD63BC660}"/>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02" name="Protein Across">
            <a:extLst>
              <a:ext uri="{FF2B5EF4-FFF2-40B4-BE49-F238E27FC236}">
                <a16:creationId xmlns:a16="http://schemas.microsoft.com/office/drawing/2014/main" id="{98635B16-5B2B-341A-99F9-86B7FCE483BF}"/>
              </a:ext>
            </a:extLst>
          </p:cNvPr>
          <p:cNvGrpSpPr/>
          <p:nvPr/>
        </p:nvGrpSpPr>
        <p:grpSpPr>
          <a:xfrm>
            <a:off x="967385" y="5095946"/>
            <a:ext cx="10484261" cy="318338"/>
            <a:chOff x="1003353" y="4961100"/>
            <a:chExt cx="10484261" cy="318338"/>
          </a:xfrm>
          <a:gradFill>
            <a:gsLst>
              <a:gs pos="0">
                <a:srgbClr val="FFDD77"/>
              </a:gs>
              <a:gs pos="44000">
                <a:srgbClr val="FFEDB8"/>
              </a:gs>
              <a:gs pos="67000">
                <a:schemeClr val="bg1"/>
              </a:gs>
              <a:gs pos="100000">
                <a:srgbClr val="FFC000"/>
              </a:gs>
            </a:gsLst>
            <a:path path="circle">
              <a:fillToRect l="100000" t="100000"/>
            </a:path>
          </a:gradFill>
        </p:grpSpPr>
        <p:grpSp>
          <p:nvGrpSpPr>
            <p:cNvPr id="115" name="Group 114">
              <a:extLst>
                <a:ext uri="{FF2B5EF4-FFF2-40B4-BE49-F238E27FC236}">
                  <a16:creationId xmlns:a16="http://schemas.microsoft.com/office/drawing/2014/main" id="{CA0CB145-5800-FCFD-0064-7F9D2348270E}"/>
                </a:ext>
              </a:extLst>
            </p:cNvPr>
            <p:cNvGrpSpPr/>
            <p:nvPr/>
          </p:nvGrpSpPr>
          <p:grpSpPr>
            <a:xfrm>
              <a:off x="1003353" y="4961100"/>
              <a:ext cx="2925079" cy="280069"/>
              <a:chOff x="1003353" y="4961100"/>
              <a:chExt cx="2925079" cy="280069"/>
            </a:xfrm>
            <a:grpFill/>
          </p:grpSpPr>
          <p:sp>
            <p:nvSpPr>
              <p:cNvPr id="38" name="Flowchart: Stored Data 37">
                <a:extLst>
                  <a:ext uri="{FF2B5EF4-FFF2-40B4-BE49-F238E27FC236}">
                    <a16:creationId xmlns:a16="http://schemas.microsoft.com/office/drawing/2014/main" id="{DDF0DE91-CE0B-A91F-E22D-D5494C0A6463}"/>
                  </a:ext>
                </a:extLst>
              </p:cNvPr>
              <p:cNvSpPr/>
              <p:nvPr/>
            </p:nvSpPr>
            <p:spPr>
              <a:xfrm rot="3053341">
                <a:off x="1645294" y="5055549"/>
                <a:ext cx="53037" cy="5514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a:extLst>
                  <a:ext uri="{FF2B5EF4-FFF2-40B4-BE49-F238E27FC236}">
                    <a16:creationId xmlns:a16="http://schemas.microsoft.com/office/drawing/2014/main" id="{C70788E7-9326-A15C-593B-030372E09BE2}"/>
                  </a:ext>
                </a:extLst>
              </p:cNvPr>
              <p:cNvSpPr/>
              <p:nvPr/>
            </p:nvSpPr>
            <p:spPr>
              <a:xfrm>
                <a:off x="1905675" y="4961100"/>
                <a:ext cx="131851" cy="137478"/>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7DFBE0F2-FC9F-D82C-0BC3-19DD57053F65}"/>
                  </a:ext>
                </a:extLst>
              </p:cNvPr>
              <p:cNvGrpSpPr/>
              <p:nvPr/>
            </p:nvGrpSpPr>
            <p:grpSpPr>
              <a:xfrm rot="6270595" flipH="1">
                <a:off x="1073300" y="4929592"/>
                <a:ext cx="186845" cy="326740"/>
                <a:chOff x="1823101" y="2441197"/>
                <a:chExt cx="829500" cy="977166"/>
              </a:xfrm>
              <a:grpFill/>
            </p:grpSpPr>
            <p:sp>
              <p:nvSpPr>
                <p:cNvPr id="44" name="Star: 4 Points 43">
                  <a:extLst>
                    <a:ext uri="{FF2B5EF4-FFF2-40B4-BE49-F238E27FC236}">
                      <a16:creationId xmlns:a16="http://schemas.microsoft.com/office/drawing/2014/main" id="{B37DE598-8CEC-3819-E97E-374499C052D8}"/>
                    </a:ext>
                  </a:extLst>
                </p:cNvPr>
                <p:cNvSpPr/>
                <p:nvPr/>
              </p:nvSpPr>
              <p:spPr>
                <a:xfrm rot="17098528">
                  <a:off x="2243516" y="3009278"/>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tored Data 44">
                  <a:extLst>
                    <a:ext uri="{FF2B5EF4-FFF2-40B4-BE49-F238E27FC236}">
                      <a16:creationId xmlns:a16="http://schemas.microsoft.com/office/drawing/2014/main" id="{831ADCD8-F291-0C20-BACB-D18D5AA466E2}"/>
                    </a:ext>
                  </a:extLst>
                </p:cNvPr>
                <p:cNvSpPr/>
                <p:nvPr/>
              </p:nvSpPr>
              <p:spPr>
                <a:xfrm rot="17856474">
                  <a:off x="2251665" y="2500620"/>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cision 45">
                  <a:extLst>
                    <a:ext uri="{FF2B5EF4-FFF2-40B4-BE49-F238E27FC236}">
                      <a16:creationId xmlns:a16="http://schemas.microsoft.com/office/drawing/2014/main" id="{3C1A6790-C1F3-5C9E-52A5-84CBF3E06FDB}"/>
                    </a:ext>
                  </a:extLst>
                </p:cNvPr>
                <p:cNvSpPr/>
                <p:nvPr/>
              </p:nvSpPr>
              <p:spPr>
                <a:xfrm rot="14803133">
                  <a:off x="1854742" y="2738497"/>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569D8D42-420B-CEF3-493A-DA4A0B83D2D9}"/>
                  </a:ext>
                </a:extLst>
              </p:cNvPr>
              <p:cNvGrpSpPr/>
              <p:nvPr/>
            </p:nvGrpSpPr>
            <p:grpSpPr>
              <a:xfrm rot="5927941">
                <a:off x="1514964" y="4795191"/>
                <a:ext cx="205639" cy="638683"/>
                <a:chOff x="875501" y="2417909"/>
                <a:chExt cx="829500" cy="1590440"/>
              </a:xfrm>
              <a:grpFill/>
            </p:grpSpPr>
            <p:sp>
              <p:nvSpPr>
                <p:cNvPr id="70" name="Star: 4 Points 69">
                  <a:extLst>
                    <a:ext uri="{FF2B5EF4-FFF2-40B4-BE49-F238E27FC236}">
                      <a16:creationId xmlns:a16="http://schemas.microsoft.com/office/drawing/2014/main" id="{525F4113-55D3-468E-3E7D-39F7710CC284}"/>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Star: 4 Points 70">
                  <a:extLst>
                    <a:ext uri="{FF2B5EF4-FFF2-40B4-BE49-F238E27FC236}">
                      <a16:creationId xmlns:a16="http://schemas.microsoft.com/office/drawing/2014/main" id="{0AA3C3F3-992F-DE40-9DED-353CEBDA048B}"/>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tored Data 71">
                  <a:extLst>
                    <a:ext uri="{FF2B5EF4-FFF2-40B4-BE49-F238E27FC236}">
                      <a16:creationId xmlns:a16="http://schemas.microsoft.com/office/drawing/2014/main" id="{F3226B4D-7944-F11D-08FC-C04AD7817FFA}"/>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cision 72">
                  <a:extLst>
                    <a:ext uri="{FF2B5EF4-FFF2-40B4-BE49-F238E27FC236}">
                      <a16:creationId xmlns:a16="http://schemas.microsoft.com/office/drawing/2014/main" id="{4055A898-BCA7-9C0E-06CC-DAED22F63912}"/>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760CEBA4-10D3-701D-A561-DFDA752A292F}"/>
                  </a:ext>
                </a:extLst>
              </p:cNvPr>
              <p:cNvGrpSpPr/>
              <p:nvPr/>
            </p:nvGrpSpPr>
            <p:grpSpPr>
              <a:xfrm rot="15214223">
                <a:off x="2103608" y="4910182"/>
                <a:ext cx="194959" cy="467015"/>
                <a:chOff x="875501" y="2417909"/>
                <a:chExt cx="829500" cy="1590440"/>
              </a:xfrm>
              <a:grpFill/>
            </p:grpSpPr>
            <p:sp>
              <p:nvSpPr>
                <p:cNvPr id="75" name="Star: 4 Points 74">
                  <a:extLst>
                    <a:ext uri="{FF2B5EF4-FFF2-40B4-BE49-F238E27FC236}">
                      <a16:creationId xmlns:a16="http://schemas.microsoft.com/office/drawing/2014/main" id="{B1C42268-49B7-FFE5-5BB4-790A043A21F4}"/>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tar: 4 Points 75">
                  <a:extLst>
                    <a:ext uri="{FF2B5EF4-FFF2-40B4-BE49-F238E27FC236}">
                      <a16:creationId xmlns:a16="http://schemas.microsoft.com/office/drawing/2014/main" id="{A96FA2ED-7A74-91DB-946A-EE87FAA1A010}"/>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Stored Data 76">
                  <a:extLst>
                    <a:ext uri="{FF2B5EF4-FFF2-40B4-BE49-F238E27FC236}">
                      <a16:creationId xmlns:a16="http://schemas.microsoft.com/office/drawing/2014/main" id="{361DA240-3076-B5D5-D6F6-59A2E75322B6}"/>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Decision 77">
                  <a:extLst>
                    <a:ext uri="{FF2B5EF4-FFF2-40B4-BE49-F238E27FC236}">
                      <a16:creationId xmlns:a16="http://schemas.microsoft.com/office/drawing/2014/main" id="{11E0250B-DDA8-5DE0-84D9-5C047A1B23EB}"/>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F1F8301C-918D-0754-345F-63B4F7EB87E0}"/>
                  </a:ext>
                </a:extLst>
              </p:cNvPr>
              <p:cNvGrpSpPr/>
              <p:nvPr/>
            </p:nvGrpSpPr>
            <p:grpSpPr>
              <a:xfrm rot="4652944">
                <a:off x="2606969" y="4802839"/>
                <a:ext cx="180936" cy="561961"/>
                <a:chOff x="875501" y="2417909"/>
                <a:chExt cx="829500" cy="1590440"/>
              </a:xfrm>
              <a:grpFill/>
            </p:grpSpPr>
            <p:sp>
              <p:nvSpPr>
                <p:cNvPr id="80" name="Star: 4 Points 79">
                  <a:extLst>
                    <a:ext uri="{FF2B5EF4-FFF2-40B4-BE49-F238E27FC236}">
                      <a16:creationId xmlns:a16="http://schemas.microsoft.com/office/drawing/2014/main" id="{88C73747-01D4-CCA5-F16A-498780BB8745}"/>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tar: 4 Points 80">
                  <a:extLst>
                    <a:ext uri="{FF2B5EF4-FFF2-40B4-BE49-F238E27FC236}">
                      <a16:creationId xmlns:a16="http://schemas.microsoft.com/office/drawing/2014/main" id="{1A9AD636-8493-F7AD-2435-68B4C611A624}"/>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Stored Data 81">
                  <a:extLst>
                    <a:ext uri="{FF2B5EF4-FFF2-40B4-BE49-F238E27FC236}">
                      <a16:creationId xmlns:a16="http://schemas.microsoft.com/office/drawing/2014/main" id="{89B47D1D-07F1-2EA2-7E0E-D29B9691E084}"/>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Decision 82">
                  <a:extLst>
                    <a:ext uri="{FF2B5EF4-FFF2-40B4-BE49-F238E27FC236}">
                      <a16:creationId xmlns:a16="http://schemas.microsoft.com/office/drawing/2014/main" id="{4DEBAA52-BE67-B0C1-4962-E325D48D48AA}"/>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34B28EDB-11B5-8463-CBF9-4743DA255E93}"/>
                  </a:ext>
                </a:extLst>
              </p:cNvPr>
              <p:cNvGrpSpPr/>
              <p:nvPr/>
            </p:nvGrpSpPr>
            <p:grpSpPr>
              <a:xfrm rot="15214223">
                <a:off x="3053623" y="4906076"/>
                <a:ext cx="194959" cy="467015"/>
                <a:chOff x="875501" y="2417909"/>
                <a:chExt cx="829500" cy="1590440"/>
              </a:xfrm>
              <a:grpFill/>
            </p:grpSpPr>
            <p:sp>
              <p:nvSpPr>
                <p:cNvPr id="91" name="Star: 4 Points 90">
                  <a:extLst>
                    <a:ext uri="{FF2B5EF4-FFF2-40B4-BE49-F238E27FC236}">
                      <a16:creationId xmlns:a16="http://schemas.microsoft.com/office/drawing/2014/main" id="{9A07FF7B-35E6-1036-82DE-20DE43CBC82C}"/>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Star: 4 Points 91">
                  <a:extLst>
                    <a:ext uri="{FF2B5EF4-FFF2-40B4-BE49-F238E27FC236}">
                      <a16:creationId xmlns:a16="http://schemas.microsoft.com/office/drawing/2014/main" id="{C130A27E-74E4-4B8E-A3F5-035098C21461}"/>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Stored Data 92">
                  <a:extLst>
                    <a:ext uri="{FF2B5EF4-FFF2-40B4-BE49-F238E27FC236}">
                      <a16:creationId xmlns:a16="http://schemas.microsoft.com/office/drawing/2014/main" id="{4535B43B-1866-43ED-A117-5A2849F4B313}"/>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Decision 93">
                  <a:extLst>
                    <a:ext uri="{FF2B5EF4-FFF2-40B4-BE49-F238E27FC236}">
                      <a16:creationId xmlns:a16="http://schemas.microsoft.com/office/drawing/2014/main" id="{D1F086AA-2384-EC25-5050-E48C43D5F50A}"/>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8CC441A1-65C9-7B72-25D4-AC3AF77B1042}"/>
                  </a:ext>
                </a:extLst>
              </p:cNvPr>
              <p:cNvGrpSpPr/>
              <p:nvPr/>
            </p:nvGrpSpPr>
            <p:grpSpPr>
              <a:xfrm rot="4652944">
                <a:off x="3556984" y="4798733"/>
                <a:ext cx="180936" cy="561961"/>
                <a:chOff x="875501" y="2417909"/>
                <a:chExt cx="829500" cy="1590440"/>
              </a:xfrm>
              <a:grpFill/>
            </p:grpSpPr>
            <p:sp>
              <p:nvSpPr>
                <p:cNvPr id="96" name="Star: 4 Points 95">
                  <a:extLst>
                    <a:ext uri="{FF2B5EF4-FFF2-40B4-BE49-F238E27FC236}">
                      <a16:creationId xmlns:a16="http://schemas.microsoft.com/office/drawing/2014/main" id="{FE43131D-418B-6C20-85B9-6507F3BA0F33}"/>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tar: 4 Points 96">
                  <a:extLst>
                    <a:ext uri="{FF2B5EF4-FFF2-40B4-BE49-F238E27FC236}">
                      <a16:creationId xmlns:a16="http://schemas.microsoft.com/office/drawing/2014/main" id="{8251406F-BF94-6534-3A66-D7F17E5B6809}"/>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Stored Data 97">
                  <a:extLst>
                    <a:ext uri="{FF2B5EF4-FFF2-40B4-BE49-F238E27FC236}">
                      <a16:creationId xmlns:a16="http://schemas.microsoft.com/office/drawing/2014/main" id="{B910E319-0044-E57C-EE1D-E34081ADF98C}"/>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Decision 98">
                  <a:extLst>
                    <a:ext uri="{FF2B5EF4-FFF2-40B4-BE49-F238E27FC236}">
                      <a16:creationId xmlns:a16="http://schemas.microsoft.com/office/drawing/2014/main" id="{0FB61A7C-E675-7616-AD3A-E551D87982E4}"/>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a:extLst>
                <a:ext uri="{FF2B5EF4-FFF2-40B4-BE49-F238E27FC236}">
                  <a16:creationId xmlns:a16="http://schemas.microsoft.com/office/drawing/2014/main" id="{16E33B77-055A-1DE4-3E3D-B8CEF073F0D7}"/>
                </a:ext>
              </a:extLst>
            </p:cNvPr>
            <p:cNvGrpSpPr/>
            <p:nvPr/>
          </p:nvGrpSpPr>
          <p:grpSpPr>
            <a:xfrm rot="10800000">
              <a:off x="3853170" y="4996789"/>
              <a:ext cx="2925079" cy="261011"/>
              <a:chOff x="1003353" y="4980158"/>
              <a:chExt cx="2925079" cy="261011"/>
            </a:xfrm>
            <a:grpFill/>
          </p:grpSpPr>
          <p:sp>
            <p:nvSpPr>
              <p:cNvPr id="117" name="Flowchart: Stored Data 116">
                <a:extLst>
                  <a:ext uri="{FF2B5EF4-FFF2-40B4-BE49-F238E27FC236}">
                    <a16:creationId xmlns:a16="http://schemas.microsoft.com/office/drawing/2014/main" id="{09567731-D0D9-1D63-8B25-2089C0D6F28C}"/>
                  </a:ext>
                </a:extLst>
              </p:cNvPr>
              <p:cNvSpPr/>
              <p:nvPr/>
            </p:nvSpPr>
            <p:spPr>
              <a:xfrm rot="3053341">
                <a:off x="1645294" y="5055549"/>
                <a:ext cx="53037" cy="5514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4FDEC629-B1FB-35D8-E77B-A304B3E7DDA1}"/>
                  </a:ext>
                </a:extLst>
              </p:cNvPr>
              <p:cNvGrpSpPr/>
              <p:nvPr/>
            </p:nvGrpSpPr>
            <p:grpSpPr>
              <a:xfrm rot="6270595" flipH="1">
                <a:off x="1073300" y="4929592"/>
                <a:ext cx="186845" cy="326740"/>
                <a:chOff x="1823101" y="2441197"/>
                <a:chExt cx="829500" cy="977166"/>
              </a:xfrm>
              <a:grpFill/>
            </p:grpSpPr>
            <p:sp>
              <p:nvSpPr>
                <p:cNvPr id="9235" name="Star: 4 Points 9234">
                  <a:extLst>
                    <a:ext uri="{FF2B5EF4-FFF2-40B4-BE49-F238E27FC236}">
                      <a16:creationId xmlns:a16="http://schemas.microsoft.com/office/drawing/2014/main" id="{33EA558B-B770-23B8-CA80-00A525CC6BE6}"/>
                    </a:ext>
                  </a:extLst>
                </p:cNvPr>
                <p:cNvSpPr/>
                <p:nvPr/>
              </p:nvSpPr>
              <p:spPr>
                <a:xfrm rot="17098528">
                  <a:off x="2243516" y="3009278"/>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6" name="Flowchart: Stored Data 9235">
                  <a:extLst>
                    <a:ext uri="{FF2B5EF4-FFF2-40B4-BE49-F238E27FC236}">
                      <a16:creationId xmlns:a16="http://schemas.microsoft.com/office/drawing/2014/main" id="{D4095A2A-1FC9-6892-9974-C5A372449BEA}"/>
                    </a:ext>
                  </a:extLst>
                </p:cNvPr>
                <p:cNvSpPr/>
                <p:nvPr/>
              </p:nvSpPr>
              <p:spPr>
                <a:xfrm rot="17856474">
                  <a:off x="2251665" y="2500620"/>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7" name="Flowchart: Decision 9236">
                  <a:extLst>
                    <a:ext uri="{FF2B5EF4-FFF2-40B4-BE49-F238E27FC236}">
                      <a16:creationId xmlns:a16="http://schemas.microsoft.com/office/drawing/2014/main" id="{52676241-D6BD-D27C-BAEF-853D5FA57338}"/>
                    </a:ext>
                  </a:extLst>
                </p:cNvPr>
                <p:cNvSpPr/>
                <p:nvPr/>
              </p:nvSpPr>
              <p:spPr>
                <a:xfrm rot="14803133">
                  <a:off x="1854742" y="2738497"/>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83549665-026A-AC0E-738B-A6A800B7B6F3}"/>
                  </a:ext>
                </a:extLst>
              </p:cNvPr>
              <p:cNvGrpSpPr/>
              <p:nvPr/>
            </p:nvGrpSpPr>
            <p:grpSpPr>
              <a:xfrm rot="5927941">
                <a:off x="1485965" y="4795062"/>
                <a:ext cx="234787" cy="604979"/>
                <a:chOff x="757924" y="2501839"/>
                <a:chExt cx="947077" cy="1506510"/>
              </a:xfrm>
              <a:grpFill/>
            </p:grpSpPr>
            <p:sp>
              <p:nvSpPr>
                <p:cNvPr id="9231" name="Star: 4 Points 9230">
                  <a:extLst>
                    <a:ext uri="{FF2B5EF4-FFF2-40B4-BE49-F238E27FC236}">
                      <a16:creationId xmlns:a16="http://schemas.microsoft.com/office/drawing/2014/main" id="{1456A8E4-1926-1CAB-3979-D44D92A24638}"/>
                    </a:ext>
                  </a:extLst>
                </p:cNvPr>
                <p:cNvSpPr/>
                <p:nvPr/>
              </p:nvSpPr>
              <p:spPr>
                <a:xfrm rot="2295395">
                  <a:off x="757924" y="250183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2" name="Star: 4 Points 9231">
                  <a:extLst>
                    <a:ext uri="{FF2B5EF4-FFF2-40B4-BE49-F238E27FC236}">
                      <a16:creationId xmlns:a16="http://schemas.microsoft.com/office/drawing/2014/main" id="{8F13826E-8BA4-2667-F8BE-26D8C4CE2519}"/>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3" name="Flowchart: Stored Data 9232">
                  <a:extLst>
                    <a:ext uri="{FF2B5EF4-FFF2-40B4-BE49-F238E27FC236}">
                      <a16:creationId xmlns:a16="http://schemas.microsoft.com/office/drawing/2014/main" id="{880E181A-EB93-6677-DFD0-6C8AFB7F992F}"/>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4" name="Flowchart: Decision 9233">
                  <a:extLst>
                    <a:ext uri="{FF2B5EF4-FFF2-40B4-BE49-F238E27FC236}">
                      <a16:creationId xmlns:a16="http://schemas.microsoft.com/office/drawing/2014/main" id="{312904F6-5D18-6A88-D481-48CC8B9EAC67}"/>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02F766EF-18F1-7885-271C-58C35EAD3CD3}"/>
                  </a:ext>
                </a:extLst>
              </p:cNvPr>
              <p:cNvGrpSpPr/>
              <p:nvPr/>
            </p:nvGrpSpPr>
            <p:grpSpPr>
              <a:xfrm rot="15214223">
                <a:off x="2103608" y="4910182"/>
                <a:ext cx="194959" cy="467015"/>
                <a:chOff x="875501" y="2417909"/>
                <a:chExt cx="829500" cy="1590440"/>
              </a:xfrm>
              <a:grpFill/>
            </p:grpSpPr>
            <p:sp>
              <p:nvSpPr>
                <p:cNvPr id="9227" name="Star: 4 Points 9226">
                  <a:extLst>
                    <a:ext uri="{FF2B5EF4-FFF2-40B4-BE49-F238E27FC236}">
                      <a16:creationId xmlns:a16="http://schemas.microsoft.com/office/drawing/2014/main" id="{F39001A4-972B-298D-0C16-EAB34F42681D}"/>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Star: 4 Points 9227">
                  <a:extLst>
                    <a:ext uri="{FF2B5EF4-FFF2-40B4-BE49-F238E27FC236}">
                      <a16:creationId xmlns:a16="http://schemas.microsoft.com/office/drawing/2014/main" id="{BB482BF1-6324-D923-3B9D-26D1A23860DC}"/>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Flowchart: Stored Data 9228">
                  <a:extLst>
                    <a:ext uri="{FF2B5EF4-FFF2-40B4-BE49-F238E27FC236}">
                      <a16:creationId xmlns:a16="http://schemas.microsoft.com/office/drawing/2014/main" id="{70384059-2126-672B-A904-89B4E4BE2005}"/>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0" name="Flowchart: Decision 9229">
                  <a:extLst>
                    <a:ext uri="{FF2B5EF4-FFF2-40B4-BE49-F238E27FC236}">
                      <a16:creationId xmlns:a16="http://schemas.microsoft.com/office/drawing/2014/main" id="{EE2727FA-1E98-CC4D-A7EF-0C2E12D11F67}"/>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B070A0AA-92F9-A184-3D2C-B369272869BE}"/>
                  </a:ext>
                </a:extLst>
              </p:cNvPr>
              <p:cNvGrpSpPr/>
              <p:nvPr/>
            </p:nvGrpSpPr>
            <p:grpSpPr>
              <a:xfrm rot="4652944">
                <a:off x="2606969" y="4802839"/>
                <a:ext cx="180936" cy="561961"/>
                <a:chOff x="875501" y="2417909"/>
                <a:chExt cx="829500" cy="1590440"/>
              </a:xfrm>
              <a:grpFill/>
            </p:grpSpPr>
            <p:sp>
              <p:nvSpPr>
                <p:cNvPr id="9223" name="Star: 4 Points 9222">
                  <a:extLst>
                    <a:ext uri="{FF2B5EF4-FFF2-40B4-BE49-F238E27FC236}">
                      <a16:creationId xmlns:a16="http://schemas.microsoft.com/office/drawing/2014/main" id="{3A4D1125-D033-F184-1D8F-F85D0781AB43}"/>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4" name="Star: 4 Points 9223">
                  <a:extLst>
                    <a:ext uri="{FF2B5EF4-FFF2-40B4-BE49-F238E27FC236}">
                      <a16:creationId xmlns:a16="http://schemas.microsoft.com/office/drawing/2014/main" id="{EA1AE145-6101-B106-24DB-BBD996FA155F}"/>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Flowchart: Stored Data 9224">
                  <a:extLst>
                    <a:ext uri="{FF2B5EF4-FFF2-40B4-BE49-F238E27FC236}">
                      <a16:creationId xmlns:a16="http://schemas.microsoft.com/office/drawing/2014/main" id="{6FBCCDDC-E4A4-E43D-72EC-B2701E26D0A2}"/>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Flowchart: Decision 9225">
                  <a:extLst>
                    <a:ext uri="{FF2B5EF4-FFF2-40B4-BE49-F238E27FC236}">
                      <a16:creationId xmlns:a16="http://schemas.microsoft.com/office/drawing/2014/main" id="{0A98FF5C-ECC9-64CF-5478-9B909B41BE70}"/>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4739098E-A3CF-C76D-FCB9-64155976E5CD}"/>
                  </a:ext>
                </a:extLst>
              </p:cNvPr>
              <p:cNvGrpSpPr/>
              <p:nvPr/>
            </p:nvGrpSpPr>
            <p:grpSpPr>
              <a:xfrm rot="15214223">
                <a:off x="3053623" y="4906076"/>
                <a:ext cx="194959" cy="467015"/>
                <a:chOff x="875501" y="2417909"/>
                <a:chExt cx="829500" cy="1590440"/>
              </a:xfrm>
              <a:grpFill/>
            </p:grpSpPr>
            <p:sp>
              <p:nvSpPr>
                <p:cNvPr id="9217" name="Star: 4 Points 9216">
                  <a:extLst>
                    <a:ext uri="{FF2B5EF4-FFF2-40B4-BE49-F238E27FC236}">
                      <a16:creationId xmlns:a16="http://schemas.microsoft.com/office/drawing/2014/main" id="{9CF1559C-FE83-D460-82F4-6A682723F193}"/>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Star: 4 Points 9218">
                  <a:extLst>
                    <a:ext uri="{FF2B5EF4-FFF2-40B4-BE49-F238E27FC236}">
                      <a16:creationId xmlns:a16="http://schemas.microsoft.com/office/drawing/2014/main" id="{5DF19570-8B53-055F-4CBD-6A6B294E7F09}"/>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1" name="Flowchart: Stored Data 9220">
                  <a:extLst>
                    <a:ext uri="{FF2B5EF4-FFF2-40B4-BE49-F238E27FC236}">
                      <a16:creationId xmlns:a16="http://schemas.microsoft.com/office/drawing/2014/main" id="{6E3D4C97-16E7-DF4F-279E-05FB8C0E85DD}"/>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2" name="Flowchart: Decision 9221">
                  <a:extLst>
                    <a:ext uri="{FF2B5EF4-FFF2-40B4-BE49-F238E27FC236}">
                      <a16:creationId xmlns:a16="http://schemas.microsoft.com/office/drawing/2014/main" id="{2D9CA062-46DB-C783-72FA-6F705D34C4AC}"/>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BD0AF268-455A-95E2-F263-6CEAE427C97B}"/>
                  </a:ext>
                </a:extLst>
              </p:cNvPr>
              <p:cNvGrpSpPr/>
              <p:nvPr/>
            </p:nvGrpSpPr>
            <p:grpSpPr>
              <a:xfrm rot="4652944">
                <a:off x="3556984" y="4798733"/>
                <a:ext cx="180936" cy="561961"/>
                <a:chOff x="875501" y="2417909"/>
                <a:chExt cx="829500" cy="1590440"/>
              </a:xfrm>
              <a:grpFill/>
            </p:grpSpPr>
            <p:sp>
              <p:nvSpPr>
                <p:cNvPr id="125" name="Star: 4 Points 124">
                  <a:extLst>
                    <a:ext uri="{FF2B5EF4-FFF2-40B4-BE49-F238E27FC236}">
                      <a16:creationId xmlns:a16="http://schemas.microsoft.com/office/drawing/2014/main" id="{3C98ADCC-83D0-A626-3816-C7950456FB06}"/>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tar: 4 Points 125">
                  <a:extLst>
                    <a:ext uri="{FF2B5EF4-FFF2-40B4-BE49-F238E27FC236}">
                      <a16:creationId xmlns:a16="http://schemas.microsoft.com/office/drawing/2014/main" id="{1959CF06-837F-6F02-28A6-79F20B8B11E6}"/>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Stored Data 126">
                  <a:extLst>
                    <a:ext uri="{FF2B5EF4-FFF2-40B4-BE49-F238E27FC236}">
                      <a16:creationId xmlns:a16="http://schemas.microsoft.com/office/drawing/2014/main" id="{4865D44A-B5A9-B29A-A5D5-BD5EFF90456A}"/>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 name="Flowchart: Decision 9215">
                  <a:extLst>
                    <a:ext uri="{FF2B5EF4-FFF2-40B4-BE49-F238E27FC236}">
                      <a16:creationId xmlns:a16="http://schemas.microsoft.com/office/drawing/2014/main" id="{41296D31-37FF-3389-AC0F-027993DCDEF6}"/>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38" name="Group 9237">
              <a:extLst>
                <a:ext uri="{FF2B5EF4-FFF2-40B4-BE49-F238E27FC236}">
                  <a16:creationId xmlns:a16="http://schemas.microsoft.com/office/drawing/2014/main" id="{B9B21DD1-5205-E5A6-F184-2BE27865EF88}"/>
                </a:ext>
              </a:extLst>
            </p:cNvPr>
            <p:cNvGrpSpPr/>
            <p:nvPr/>
          </p:nvGrpSpPr>
          <p:grpSpPr>
            <a:xfrm rot="10800000">
              <a:off x="6807119" y="5010382"/>
              <a:ext cx="2925079" cy="251923"/>
              <a:chOff x="1003353" y="4989246"/>
              <a:chExt cx="2925079" cy="251923"/>
            </a:xfrm>
            <a:grpFill/>
          </p:grpSpPr>
          <p:sp>
            <p:nvSpPr>
              <p:cNvPr id="9239" name="Flowchart: Stored Data 9238">
                <a:extLst>
                  <a:ext uri="{FF2B5EF4-FFF2-40B4-BE49-F238E27FC236}">
                    <a16:creationId xmlns:a16="http://schemas.microsoft.com/office/drawing/2014/main" id="{A2DCAAAD-0680-D2C2-EC62-B819BE0F4659}"/>
                  </a:ext>
                </a:extLst>
              </p:cNvPr>
              <p:cNvSpPr/>
              <p:nvPr/>
            </p:nvSpPr>
            <p:spPr>
              <a:xfrm rot="3053341">
                <a:off x="1645294" y="5055549"/>
                <a:ext cx="53037" cy="5514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0" name="Flowchart: Decision 9239">
                <a:extLst>
                  <a:ext uri="{FF2B5EF4-FFF2-40B4-BE49-F238E27FC236}">
                    <a16:creationId xmlns:a16="http://schemas.microsoft.com/office/drawing/2014/main" id="{DC5F6D67-9432-6F02-48F5-ECF3290A55E3}"/>
                  </a:ext>
                </a:extLst>
              </p:cNvPr>
              <p:cNvSpPr/>
              <p:nvPr/>
            </p:nvSpPr>
            <p:spPr>
              <a:xfrm rot="4790072">
                <a:off x="1931410" y="5009311"/>
                <a:ext cx="76246" cy="99166"/>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41" name="Group 9240">
                <a:extLst>
                  <a:ext uri="{FF2B5EF4-FFF2-40B4-BE49-F238E27FC236}">
                    <a16:creationId xmlns:a16="http://schemas.microsoft.com/office/drawing/2014/main" id="{FD68F12D-A7BE-534B-7DB6-AC6D51AA04A7}"/>
                  </a:ext>
                </a:extLst>
              </p:cNvPr>
              <p:cNvGrpSpPr/>
              <p:nvPr/>
            </p:nvGrpSpPr>
            <p:grpSpPr>
              <a:xfrm rot="6270595" flipH="1">
                <a:off x="1073300" y="4929592"/>
                <a:ext cx="186845" cy="326740"/>
                <a:chOff x="1823101" y="2441197"/>
                <a:chExt cx="829500" cy="977166"/>
              </a:xfrm>
              <a:grpFill/>
            </p:grpSpPr>
            <p:sp>
              <p:nvSpPr>
                <p:cNvPr id="9267" name="Star: 4 Points 9266">
                  <a:extLst>
                    <a:ext uri="{FF2B5EF4-FFF2-40B4-BE49-F238E27FC236}">
                      <a16:creationId xmlns:a16="http://schemas.microsoft.com/office/drawing/2014/main" id="{CB56ADCF-8342-2E70-E62C-62A7AC8D4AF5}"/>
                    </a:ext>
                  </a:extLst>
                </p:cNvPr>
                <p:cNvSpPr/>
                <p:nvPr/>
              </p:nvSpPr>
              <p:spPr>
                <a:xfrm rot="17098528">
                  <a:off x="2243516" y="3009278"/>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8" name="Flowchart: Stored Data 9267">
                  <a:extLst>
                    <a:ext uri="{FF2B5EF4-FFF2-40B4-BE49-F238E27FC236}">
                      <a16:creationId xmlns:a16="http://schemas.microsoft.com/office/drawing/2014/main" id="{8D787B73-5F8B-5735-2CAC-7E13D5C2B88C}"/>
                    </a:ext>
                  </a:extLst>
                </p:cNvPr>
                <p:cNvSpPr/>
                <p:nvPr/>
              </p:nvSpPr>
              <p:spPr>
                <a:xfrm rot="17856474">
                  <a:off x="2251665" y="2500620"/>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9" name="Flowchart: Decision 9268">
                  <a:extLst>
                    <a:ext uri="{FF2B5EF4-FFF2-40B4-BE49-F238E27FC236}">
                      <a16:creationId xmlns:a16="http://schemas.microsoft.com/office/drawing/2014/main" id="{A1EBA571-DB34-EB66-EF8C-3044A8E8BA1E}"/>
                    </a:ext>
                  </a:extLst>
                </p:cNvPr>
                <p:cNvSpPr/>
                <p:nvPr/>
              </p:nvSpPr>
              <p:spPr>
                <a:xfrm rot="14803133">
                  <a:off x="1854742" y="2738497"/>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42" name="Group 9241">
                <a:extLst>
                  <a:ext uri="{FF2B5EF4-FFF2-40B4-BE49-F238E27FC236}">
                    <a16:creationId xmlns:a16="http://schemas.microsoft.com/office/drawing/2014/main" id="{6E6CB7C4-98BC-11D7-533A-FFA796DB0B5B}"/>
                  </a:ext>
                </a:extLst>
              </p:cNvPr>
              <p:cNvGrpSpPr/>
              <p:nvPr/>
            </p:nvGrpSpPr>
            <p:grpSpPr>
              <a:xfrm rot="5927941">
                <a:off x="1514964" y="4795191"/>
                <a:ext cx="205639" cy="638683"/>
                <a:chOff x="875501" y="2417909"/>
                <a:chExt cx="829500" cy="1590440"/>
              </a:xfrm>
              <a:grpFill/>
            </p:grpSpPr>
            <p:sp>
              <p:nvSpPr>
                <p:cNvPr id="9263" name="Star: 4 Points 9262">
                  <a:extLst>
                    <a:ext uri="{FF2B5EF4-FFF2-40B4-BE49-F238E27FC236}">
                      <a16:creationId xmlns:a16="http://schemas.microsoft.com/office/drawing/2014/main" id="{FF71EEB4-751F-45F1-389A-A02093B7A361}"/>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4" name="Star: 4 Points 9263">
                  <a:extLst>
                    <a:ext uri="{FF2B5EF4-FFF2-40B4-BE49-F238E27FC236}">
                      <a16:creationId xmlns:a16="http://schemas.microsoft.com/office/drawing/2014/main" id="{B2F7739E-3E2B-CBE0-0935-96F9D8934C98}"/>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5" name="Flowchart: Stored Data 9264">
                  <a:extLst>
                    <a:ext uri="{FF2B5EF4-FFF2-40B4-BE49-F238E27FC236}">
                      <a16:creationId xmlns:a16="http://schemas.microsoft.com/office/drawing/2014/main" id="{478306F3-6CDC-5C61-1B0A-E809C4F167C6}"/>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6" name="Flowchart: Decision 9265">
                  <a:extLst>
                    <a:ext uri="{FF2B5EF4-FFF2-40B4-BE49-F238E27FC236}">
                      <a16:creationId xmlns:a16="http://schemas.microsoft.com/office/drawing/2014/main" id="{66E7607A-CCAD-4C22-13E3-6BFEB9B90EA2}"/>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43" name="Group 9242">
                <a:extLst>
                  <a:ext uri="{FF2B5EF4-FFF2-40B4-BE49-F238E27FC236}">
                    <a16:creationId xmlns:a16="http://schemas.microsoft.com/office/drawing/2014/main" id="{A1427486-30EE-7C51-90EF-26BD67FED933}"/>
                  </a:ext>
                </a:extLst>
              </p:cNvPr>
              <p:cNvGrpSpPr/>
              <p:nvPr/>
            </p:nvGrpSpPr>
            <p:grpSpPr>
              <a:xfrm rot="15214223">
                <a:off x="2103608" y="4910182"/>
                <a:ext cx="194959" cy="467015"/>
                <a:chOff x="875501" y="2417909"/>
                <a:chExt cx="829500" cy="1590440"/>
              </a:xfrm>
              <a:grpFill/>
            </p:grpSpPr>
            <p:sp>
              <p:nvSpPr>
                <p:cNvPr id="9259" name="Star: 4 Points 9258">
                  <a:extLst>
                    <a:ext uri="{FF2B5EF4-FFF2-40B4-BE49-F238E27FC236}">
                      <a16:creationId xmlns:a16="http://schemas.microsoft.com/office/drawing/2014/main" id="{2A390E45-7E9D-8039-A51B-16FCD540F46B}"/>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0" name="Star: 4 Points 9259">
                  <a:extLst>
                    <a:ext uri="{FF2B5EF4-FFF2-40B4-BE49-F238E27FC236}">
                      <a16:creationId xmlns:a16="http://schemas.microsoft.com/office/drawing/2014/main" id="{606999D9-180E-ED9B-FCAB-FDC5D38CC563}"/>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1" name="Flowchart: Stored Data 9260">
                  <a:extLst>
                    <a:ext uri="{FF2B5EF4-FFF2-40B4-BE49-F238E27FC236}">
                      <a16:creationId xmlns:a16="http://schemas.microsoft.com/office/drawing/2014/main" id="{AC69CA27-BAC3-110D-89D5-74940F513FED}"/>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2" name="Flowchart: Decision 9261">
                  <a:extLst>
                    <a:ext uri="{FF2B5EF4-FFF2-40B4-BE49-F238E27FC236}">
                      <a16:creationId xmlns:a16="http://schemas.microsoft.com/office/drawing/2014/main" id="{DD4D6774-6C88-7F97-FCC4-03B5F9D65662}"/>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44" name="Group 9243">
                <a:extLst>
                  <a:ext uri="{FF2B5EF4-FFF2-40B4-BE49-F238E27FC236}">
                    <a16:creationId xmlns:a16="http://schemas.microsoft.com/office/drawing/2014/main" id="{05104955-7773-BE95-5EDD-98264B34145E}"/>
                  </a:ext>
                </a:extLst>
              </p:cNvPr>
              <p:cNvGrpSpPr/>
              <p:nvPr/>
            </p:nvGrpSpPr>
            <p:grpSpPr>
              <a:xfrm rot="4652944">
                <a:off x="2606969" y="4802839"/>
                <a:ext cx="180936" cy="561961"/>
                <a:chOff x="875501" y="2417909"/>
                <a:chExt cx="829500" cy="1590440"/>
              </a:xfrm>
              <a:grpFill/>
            </p:grpSpPr>
            <p:sp>
              <p:nvSpPr>
                <p:cNvPr id="9255" name="Star: 4 Points 9254">
                  <a:extLst>
                    <a:ext uri="{FF2B5EF4-FFF2-40B4-BE49-F238E27FC236}">
                      <a16:creationId xmlns:a16="http://schemas.microsoft.com/office/drawing/2014/main" id="{DFF104F0-744F-7709-3C19-78476D93F539}"/>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6" name="Star: 4 Points 9255">
                  <a:extLst>
                    <a:ext uri="{FF2B5EF4-FFF2-40B4-BE49-F238E27FC236}">
                      <a16:creationId xmlns:a16="http://schemas.microsoft.com/office/drawing/2014/main" id="{F8F18CEB-EA1F-E5C8-B404-16B64F49A292}"/>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7" name="Flowchart: Stored Data 9256">
                  <a:extLst>
                    <a:ext uri="{FF2B5EF4-FFF2-40B4-BE49-F238E27FC236}">
                      <a16:creationId xmlns:a16="http://schemas.microsoft.com/office/drawing/2014/main" id="{41464083-A9B7-C42E-C3E9-E679AC17D7E9}"/>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8" name="Flowchart: Decision 9257">
                  <a:extLst>
                    <a:ext uri="{FF2B5EF4-FFF2-40B4-BE49-F238E27FC236}">
                      <a16:creationId xmlns:a16="http://schemas.microsoft.com/office/drawing/2014/main" id="{A45F7B8A-B3F1-9E16-8693-F8A3549A65B7}"/>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45" name="Group 9244">
                <a:extLst>
                  <a:ext uri="{FF2B5EF4-FFF2-40B4-BE49-F238E27FC236}">
                    <a16:creationId xmlns:a16="http://schemas.microsoft.com/office/drawing/2014/main" id="{B51697F1-04FE-CD45-72D7-9DF95365287E}"/>
                  </a:ext>
                </a:extLst>
              </p:cNvPr>
              <p:cNvGrpSpPr/>
              <p:nvPr/>
            </p:nvGrpSpPr>
            <p:grpSpPr>
              <a:xfrm rot="15214223">
                <a:off x="3053623" y="4906076"/>
                <a:ext cx="194959" cy="467015"/>
                <a:chOff x="875501" y="2417909"/>
                <a:chExt cx="829500" cy="1590440"/>
              </a:xfrm>
              <a:grpFill/>
            </p:grpSpPr>
            <p:sp>
              <p:nvSpPr>
                <p:cNvPr id="9251" name="Star: 4 Points 9250">
                  <a:extLst>
                    <a:ext uri="{FF2B5EF4-FFF2-40B4-BE49-F238E27FC236}">
                      <a16:creationId xmlns:a16="http://schemas.microsoft.com/office/drawing/2014/main" id="{53867AF6-1C51-6256-AD76-D923096C323F}"/>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2" name="Star: 4 Points 9251">
                  <a:extLst>
                    <a:ext uri="{FF2B5EF4-FFF2-40B4-BE49-F238E27FC236}">
                      <a16:creationId xmlns:a16="http://schemas.microsoft.com/office/drawing/2014/main" id="{07C61400-C32A-5375-BF85-C1FC74D8D433}"/>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3" name="Flowchart: Stored Data 9252">
                  <a:extLst>
                    <a:ext uri="{FF2B5EF4-FFF2-40B4-BE49-F238E27FC236}">
                      <a16:creationId xmlns:a16="http://schemas.microsoft.com/office/drawing/2014/main" id="{8844AA3D-B70F-35E7-F397-9F630B89216A}"/>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4" name="Flowchart: Decision 9253">
                  <a:extLst>
                    <a:ext uri="{FF2B5EF4-FFF2-40B4-BE49-F238E27FC236}">
                      <a16:creationId xmlns:a16="http://schemas.microsoft.com/office/drawing/2014/main" id="{3C29B343-E0F8-6A6E-5679-4C06F2CFE3AE}"/>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46" name="Group 9245">
                <a:extLst>
                  <a:ext uri="{FF2B5EF4-FFF2-40B4-BE49-F238E27FC236}">
                    <a16:creationId xmlns:a16="http://schemas.microsoft.com/office/drawing/2014/main" id="{F07159C1-72F4-7462-6510-FFDDDB51AADD}"/>
                  </a:ext>
                </a:extLst>
              </p:cNvPr>
              <p:cNvGrpSpPr/>
              <p:nvPr/>
            </p:nvGrpSpPr>
            <p:grpSpPr>
              <a:xfrm rot="4652944">
                <a:off x="3556984" y="4798733"/>
                <a:ext cx="180936" cy="561961"/>
                <a:chOff x="875501" y="2417909"/>
                <a:chExt cx="829500" cy="1590440"/>
              </a:xfrm>
              <a:grpFill/>
            </p:grpSpPr>
            <p:sp>
              <p:nvSpPr>
                <p:cNvPr id="9247" name="Star: 4 Points 9246">
                  <a:extLst>
                    <a:ext uri="{FF2B5EF4-FFF2-40B4-BE49-F238E27FC236}">
                      <a16:creationId xmlns:a16="http://schemas.microsoft.com/office/drawing/2014/main" id="{67505C11-07DF-A1DE-4CBA-3C361DB9D415}"/>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8" name="Star: 4 Points 9247">
                  <a:extLst>
                    <a:ext uri="{FF2B5EF4-FFF2-40B4-BE49-F238E27FC236}">
                      <a16:creationId xmlns:a16="http://schemas.microsoft.com/office/drawing/2014/main" id="{6516B554-A47C-013F-C739-1ED058CFE1E9}"/>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9" name="Flowchart: Stored Data 9248">
                  <a:extLst>
                    <a:ext uri="{FF2B5EF4-FFF2-40B4-BE49-F238E27FC236}">
                      <a16:creationId xmlns:a16="http://schemas.microsoft.com/office/drawing/2014/main" id="{D5AE9F7A-6F6A-B285-FDCA-171FE0674EA7}"/>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0" name="Flowchart: Decision 9249">
                  <a:extLst>
                    <a:ext uri="{FF2B5EF4-FFF2-40B4-BE49-F238E27FC236}">
                      <a16:creationId xmlns:a16="http://schemas.microsoft.com/office/drawing/2014/main" id="{DD557D49-836D-BC51-BE84-7BEC9CF41470}"/>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76" name="Group 9275">
              <a:extLst>
                <a:ext uri="{FF2B5EF4-FFF2-40B4-BE49-F238E27FC236}">
                  <a16:creationId xmlns:a16="http://schemas.microsoft.com/office/drawing/2014/main" id="{10D32DAB-4634-6550-C3F4-54ED76D020FE}"/>
                </a:ext>
              </a:extLst>
            </p:cNvPr>
            <p:cNvGrpSpPr/>
            <p:nvPr/>
          </p:nvGrpSpPr>
          <p:grpSpPr>
            <a:xfrm rot="15452944">
              <a:off x="10499671" y="4907989"/>
              <a:ext cx="180936" cy="561961"/>
              <a:chOff x="875501" y="2417909"/>
              <a:chExt cx="829500" cy="1590440"/>
            </a:xfrm>
            <a:grpFill/>
          </p:grpSpPr>
          <p:sp>
            <p:nvSpPr>
              <p:cNvPr id="9287" name="Star: 4 Points 9286">
                <a:extLst>
                  <a:ext uri="{FF2B5EF4-FFF2-40B4-BE49-F238E27FC236}">
                    <a16:creationId xmlns:a16="http://schemas.microsoft.com/office/drawing/2014/main" id="{C5FC7CE9-E8D9-0C39-1764-96E516E44932}"/>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8" name="Star: 4 Points 9287">
                <a:extLst>
                  <a:ext uri="{FF2B5EF4-FFF2-40B4-BE49-F238E27FC236}">
                    <a16:creationId xmlns:a16="http://schemas.microsoft.com/office/drawing/2014/main" id="{9386E511-310B-B5BC-9000-28BC7C2E149C}"/>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9" name="Flowchart: Stored Data 9288">
                <a:extLst>
                  <a:ext uri="{FF2B5EF4-FFF2-40B4-BE49-F238E27FC236}">
                    <a16:creationId xmlns:a16="http://schemas.microsoft.com/office/drawing/2014/main" id="{6C063A90-C1AC-0F7D-5358-49BE1DEF9677}"/>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0" name="Flowchart: Decision 9289">
                <a:extLst>
                  <a:ext uri="{FF2B5EF4-FFF2-40B4-BE49-F238E27FC236}">
                    <a16:creationId xmlns:a16="http://schemas.microsoft.com/office/drawing/2014/main" id="{B8D73CFC-E29D-AECE-4415-A836ED2EEBE1}"/>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77" name="Group 9276">
              <a:extLst>
                <a:ext uri="{FF2B5EF4-FFF2-40B4-BE49-F238E27FC236}">
                  <a16:creationId xmlns:a16="http://schemas.microsoft.com/office/drawing/2014/main" id="{07EB61AD-F98E-A9B0-EC6E-012E13497211}"/>
                </a:ext>
              </a:extLst>
            </p:cNvPr>
            <p:cNvGrpSpPr/>
            <p:nvPr/>
          </p:nvGrpSpPr>
          <p:grpSpPr>
            <a:xfrm rot="4414223">
              <a:off x="9911712" y="4867048"/>
              <a:ext cx="194959" cy="467015"/>
              <a:chOff x="875501" y="2417909"/>
              <a:chExt cx="829500" cy="1590440"/>
            </a:xfrm>
            <a:grpFill/>
          </p:grpSpPr>
          <p:sp>
            <p:nvSpPr>
              <p:cNvPr id="9283" name="Star: 4 Points 9282">
                <a:extLst>
                  <a:ext uri="{FF2B5EF4-FFF2-40B4-BE49-F238E27FC236}">
                    <a16:creationId xmlns:a16="http://schemas.microsoft.com/office/drawing/2014/main" id="{07AC5057-179E-D5F3-9FC6-872C94F00158}"/>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4" name="Star: 4 Points 9283">
                <a:extLst>
                  <a:ext uri="{FF2B5EF4-FFF2-40B4-BE49-F238E27FC236}">
                    <a16:creationId xmlns:a16="http://schemas.microsoft.com/office/drawing/2014/main" id="{83AA55D8-49D2-0BB6-BBFC-8579EDFE0429}"/>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5" name="Flowchart: Stored Data 9284">
                <a:extLst>
                  <a:ext uri="{FF2B5EF4-FFF2-40B4-BE49-F238E27FC236}">
                    <a16:creationId xmlns:a16="http://schemas.microsoft.com/office/drawing/2014/main" id="{0F3C1A1A-4851-5904-994D-93C6308026CB}"/>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6" name="Flowchart: Decision 9285">
                <a:extLst>
                  <a:ext uri="{FF2B5EF4-FFF2-40B4-BE49-F238E27FC236}">
                    <a16:creationId xmlns:a16="http://schemas.microsoft.com/office/drawing/2014/main" id="{27028120-C508-21A8-7D1A-545DCFA4E9E4}"/>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78" name="Group 9277">
              <a:extLst>
                <a:ext uri="{FF2B5EF4-FFF2-40B4-BE49-F238E27FC236}">
                  <a16:creationId xmlns:a16="http://schemas.microsoft.com/office/drawing/2014/main" id="{A4A74B63-5D24-7AF1-D0D8-6AB44C68BE8E}"/>
                </a:ext>
              </a:extLst>
            </p:cNvPr>
            <p:cNvGrpSpPr/>
            <p:nvPr/>
          </p:nvGrpSpPr>
          <p:grpSpPr>
            <a:xfrm rot="15452944">
              <a:off x="11116166" y="4887429"/>
              <a:ext cx="180936" cy="561961"/>
              <a:chOff x="875501" y="2417909"/>
              <a:chExt cx="829500" cy="1590440"/>
            </a:xfrm>
            <a:grpFill/>
          </p:grpSpPr>
          <p:sp>
            <p:nvSpPr>
              <p:cNvPr id="9279" name="Star: 4 Points 9278">
                <a:extLst>
                  <a:ext uri="{FF2B5EF4-FFF2-40B4-BE49-F238E27FC236}">
                    <a16:creationId xmlns:a16="http://schemas.microsoft.com/office/drawing/2014/main" id="{E7C8E612-6F9F-D05F-7BD4-87AFD98FF284}"/>
                  </a:ext>
                </a:extLst>
              </p:cNvPr>
              <p:cNvSpPr/>
              <p:nvPr/>
            </p:nvSpPr>
            <p:spPr>
              <a:xfrm rot="2295395">
                <a:off x="1160629" y="2417909"/>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0" name="Star: 4 Points 9279">
                <a:extLst>
                  <a:ext uri="{FF2B5EF4-FFF2-40B4-BE49-F238E27FC236}">
                    <a16:creationId xmlns:a16="http://schemas.microsoft.com/office/drawing/2014/main" id="{FAB5DF35-DEA1-527D-B6C7-C5D9495055B4}"/>
                  </a:ext>
                </a:extLst>
              </p:cNvPr>
              <p:cNvSpPr/>
              <p:nvPr/>
            </p:nvSpPr>
            <p:spPr>
              <a:xfrm rot="17098528">
                <a:off x="1295916" y="3599264"/>
                <a:ext cx="409085" cy="409085"/>
              </a:xfrm>
              <a:prstGeom prst="star4">
                <a:avLst>
                  <a:gd name="adj" fmla="val 18527"/>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1" name="Flowchart: Stored Data 9280">
                <a:extLst>
                  <a:ext uri="{FF2B5EF4-FFF2-40B4-BE49-F238E27FC236}">
                    <a16:creationId xmlns:a16="http://schemas.microsoft.com/office/drawing/2014/main" id="{F0E35F0C-7FD1-E50E-F7B4-765E9AA8EAD1}"/>
                  </a:ext>
                </a:extLst>
              </p:cNvPr>
              <p:cNvSpPr/>
              <p:nvPr/>
            </p:nvSpPr>
            <p:spPr>
              <a:xfrm rot="17856474">
                <a:off x="1304065" y="3090606"/>
                <a:ext cx="313941" cy="195095"/>
              </a:xfrm>
              <a:prstGeom prst="flowChartOnlineStorage">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2" name="Flowchart: Decision 9281">
                <a:extLst>
                  <a:ext uri="{FF2B5EF4-FFF2-40B4-BE49-F238E27FC236}">
                    <a16:creationId xmlns:a16="http://schemas.microsoft.com/office/drawing/2014/main" id="{D85EE20B-FE52-6789-8576-E3EE4738FAB4}"/>
                  </a:ext>
                </a:extLst>
              </p:cNvPr>
              <p:cNvSpPr/>
              <p:nvPr/>
            </p:nvSpPr>
            <p:spPr>
              <a:xfrm rot="14803133">
                <a:off x="907142" y="3328483"/>
                <a:ext cx="306050" cy="369332"/>
              </a:xfrm>
              <a:prstGeom prst="flowChartDecision">
                <a:avLst/>
              </a:prstGeom>
              <a:grp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04" name="Antibody Signalling">
            <a:extLst>
              <a:ext uri="{FF2B5EF4-FFF2-40B4-BE49-F238E27FC236}">
                <a16:creationId xmlns:a16="http://schemas.microsoft.com/office/drawing/2014/main" id="{A5C4478F-50FA-6C78-F055-77DC89B10F93}"/>
              </a:ext>
            </a:extLst>
          </p:cNvPr>
          <p:cNvGrpSpPr/>
          <p:nvPr/>
        </p:nvGrpSpPr>
        <p:grpSpPr>
          <a:xfrm>
            <a:off x="1300993" y="3909213"/>
            <a:ext cx="2066251" cy="1257275"/>
            <a:chOff x="1320599" y="3996067"/>
            <a:chExt cx="2066251" cy="1257275"/>
          </a:xfrm>
        </p:grpSpPr>
        <p:sp>
          <p:nvSpPr>
            <p:cNvPr id="109" name="TextBox 108">
              <a:extLst>
                <a:ext uri="{FF2B5EF4-FFF2-40B4-BE49-F238E27FC236}">
                  <a16:creationId xmlns:a16="http://schemas.microsoft.com/office/drawing/2014/main" id="{8FEE76E6-982A-34B3-BDB0-5AB725586306}"/>
                </a:ext>
              </a:extLst>
            </p:cNvPr>
            <p:cNvSpPr txBox="1"/>
            <p:nvPr/>
          </p:nvSpPr>
          <p:spPr>
            <a:xfrm>
              <a:off x="1320599" y="3996067"/>
              <a:ext cx="2066251" cy="738664"/>
            </a:xfrm>
            <a:prstGeom prst="rect">
              <a:avLst/>
            </a:prstGeom>
            <a:noFill/>
          </p:spPr>
          <p:txBody>
            <a:bodyPr wrap="square" rtlCol="0">
              <a:spAutoFit/>
            </a:bodyPr>
            <a:lstStyle/>
            <a:p>
              <a:pPr algn="ctr"/>
              <a:r>
                <a:rPr lang="en-US" sz="1400" dirty="0"/>
                <a:t>Antibodies release signals for recruitment of immune cells</a:t>
              </a:r>
            </a:p>
          </p:txBody>
        </p:sp>
        <p:pic>
          <p:nvPicPr>
            <p:cNvPr id="9218" name="Picture 2" descr="A Little History of the Wireless Icon | by Palais des Beaux Arts | Palais  des Beaux Arts Wien | Medium">
              <a:extLst>
                <a:ext uri="{FF2B5EF4-FFF2-40B4-BE49-F238E27FC236}">
                  <a16:creationId xmlns:a16="http://schemas.microsoft.com/office/drawing/2014/main" id="{CCFC25EB-00E9-4398-01B2-66D34A9A7828}"/>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0892" y="4778318"/>
              <a:ext cx="602577" cy="475024"/>
            </a:xfrm>
            <a:prstGeom prst="rect">
              <a:avLst/>
            </a:prstGeom>
            <a:noFill/>
            <a:extLst>
              <a:ext uri="{909E8E84-426E-40DD-AFC4-6F175D3DCCD1}">
                <a14:hiddenFill xmlns:a14="http://schemas.microsoft.com/office/drawing/2010/main">
                  <a:solidFill>
                    <a:srgbClr val="FFFFFF"/>
                  </a:solidFill>
                </a14:hiddenFill>
              </a:ext>
            </a:extLst>
          </p:spPr>
        </p:pic>
      </p:grpSp>
      <p:sp>
        <p:nvSpPr>
          <p:cNvPr id="9311" name="Neutrophil recruitment">
            <a:extLst>
              <a:ext uri="{FF2B5EF4-FFF2-40B4-BE49-F238E27FC236}">
                <a16:creationId xmlns:a16="http://schemas.microsoft.com/office/drawing/2014/main" id="{C0347471-6AB5-5E81-642F-5B6C29AE89A1}"/>
              </a:ext>
            </a:extLst>
          </p:cNvPr>
          <p:cNvSpPr txBox="1"/>
          <p:nvPr/>
        </p:nvSpPr>
        <p:spPr>
          <a:xfrm>
            <a:off x="2151896" y="882199"/>
            <a:ext cx="2066252" cy="646331"/>
          </a:xfrm>
          <a:prstGeom prst="rect">
            <a:avLst/>
          </a:prstGeom>
          <a:noFill/>
        </p:spPr>
        <p:txBody>
          <a:bodyPr wrap="square" rtlCol="0">
            <a:spAutoFit/>
          </a:bodyPr>
          <a:lstStyle/>
          <a:p>
            <a:r>
              <a:rPr lang="en-US" sz="1800" b="1" dirty="0"/>
              <a:t>Neutrophil recruitment</a:t>
            </a:r>
          </a:p>
        </p:txBody>
      </p:sp>
      <p:grpSp>
        <p:nvGrpSpPr>
          <p:cNvPr id="9326" name="Neutrophils">
            <a:extLst>
              <a:ext uri="{FF2B5EF4-FFF2-40B4-BE49-F238E27FC236}">
                <a16:creationId xmlns:a16="http://schemas.microsoft.com/office/drawing/2014/main" id="{D75891AF-DD04-A331-27C8-6B01B6A57A71}"/>
              </a:ext>
            </a:extLst>
          </p:cNvPr>
          <p:cNvGrpSpPr/>
          <p:nvPr/>
        </p:nvGrpSpPr>
        <p:grpSpPr>
          <a:xfrm>
            <a:off x="1924240" y="1562043"/>
            <a:ext cx="1448700" cy="3174956"/>
            <a:chOff x="1841730" y="1378790"/>
            <a:chExt cx="1448700" cy="3174956"/>
          </a:xfrm>
        </p:grpSpPr>
        <p:pic>
          <p:nvPicPr>
            <p:cNvPr id="86" name="Picture 85">
              <a:extLst>
                <a:ext uri="{FF2B5EF4-FFF2-40B4-BE49-F238E27FC236}">
                  <a16:creationId xmlns:a16="http://schemas.microsoft.com/office/drawing/2014/main" id="{1132E9E4-451E-3DB9-355A-8734298EFED4}"/>
                </a:ext>
              </a:extLst>
            </p:cNvPr>
            <p:cNvPicPr>
              <a:picLocks noChangeAspect="1"/>
            </p:cNvPicPr>
            <p:nvPr/>
          </p:nvPicPr>
          <p:blipFill>
            <a:blip r:embed="rId5"/>
            <a:stretch>
              <a:fillRect/>
            </a:stretch>
          </p:blipFill>
          <p:spPr>
            <a:xfrm rot="13798725">
              <a:off x="1999706" y="2434429"/>
              <a:ext cx="649738" cy="633294"/>
            </a:xfrm>
            <a:prstGeom prst="rect">
              <a:avLst/>
            </a:prstGeom>
          </p:spPr>
        </p:pic>
        <p:pic>
          <p:nvPicPr>
            <p:cNvPr id="9303" name="Picture 9302">
              <a:extLst>
                <a:ext uri="{FF2B5EF4-FFF2-40B4-BE49-F238E27FC236}">
                  <a16:creationId xmlns:a16="http://schemas.microsoft.com/office/drawing/2014/main" id="{E8177493-56C5-BAAA-41CD-32292D1387C9}"/>
                </a:ext>
              </a:extLst>
            </p:cNvPr>
            <p:cNvPicPr>
              <a:picLocks noChangeAspect="1"/>
            </p:cNvPicPr>
            <p:nvPr/>
          </p:nvPicPr>
          <p:blipFill>
            <a:blip r:embed="rId5"/>
            <a:stretch>
              <a:fillRect/>
            </a:stretch>
          </p:blipFill>
          <p:spPr>
            <a:xfrm>
              <a:off x="2109291" y="1378790"/>
              <a:ext cx="1181139" cy="1095496"/>
            </a:xfrm>
            <a:prstGeom prst="rect">
              <a:avLst/>
            </a:prstGeom>
          </p:spPr>
        </p:pic>
        <p:pic>
          <p:nvPicPr>
            <p:cNvPr id="9305" name="Picture 9304">
              <a:extLst>
                <a:ext uri="{FF2B5EF4-FFF2-40B4-BE49-F238E27FC236}">
                  <a16:creationId xmlns:a16="http://schemas.microsoft.com/office/drawing/2014/main" id="{554E7065-A623-8E1A-F36C-46056EF82500}"/>
                </a:ext>
              </a:extLst>
            </p:cNvPr>
            <p:cNvPicPr>
              <a:picLocks noChangeAspect="1"/>
            </p:cNvPicPr>
            <p:nvPr/>
          </p:nvPicPr>
          <p:blipFill>
            <a:blip r:embed="rId5"/>
            <a:stretch>
              <a:fillRect/>
            </a:stretch>
          </p:blipFill>
          <p:spPr>
            <a:xfrm rot="19016802">
              <a:off x="2654777" y="2975298"/>
              <a:ext cx="357940" cy="339071"/>
            </a:xfrm>
            <a:prstGeom prst="rect">
              <a:avLst/>
            </a:prstGeom>
          </p:spPr>
        </p:pic>
        <p:pic>
          <p:nvPicPr>
            <p:cNvPr id="9306" name="Picture 9305">
              <a:extLst>
                <a:ext uri="{FF2B5EF4-FFF2-40B4-BE49-F238E27FC236}">
                  <a16:creationId xmlns:a16="http://schemas.microsoft.com/office/drawing/2014/main" id="{FA60F204-A63A-0B18-BC1C-3ECF64AC82CA}"/>
                </a:ext>
              </a:extLst>
            </p:cNvPr>
            <p:cNvPicPr>
              <a:picLocks noChangeAspect="1"/>
            </p:cNvPicPr>
            <p:nvPr/>
          </p:nvPicPr>
          <p:blipFill>
            <a:blip r:embed="rId5"/>
            <a:stretch>
              <a:fillRect/>
            </a:stretch>
          </p:blipFill>
          <p:spPr>
            <a:xfrm rot="1580854">
              <a:off x="2538982" y="3548011"/>
              <a:ext cx="575907" cy="553222"/>
            </a:xfrm>
            <a:prstGeom prst="rect">
              <a:avLst/>
            </a:prstGeom>
          </p:spPr>
        </p:pic>
        <p:pic>
          <p:nvPicPr>
            <p:cNvPr id="9307" name="Picture 9306">
              <a:extLst>
                <a:ext uri="{FF2B5EF4-FFF2-40B4-BE49-F238E27FC236}">
                  <a16:creationId xmlns:a16="http://schemas.microsoft.com/office/drawing/2014/main" id="{05BC76AB-3231-75B5-DBDA-F067DD8A4290}"/>
                </a:ext>
              </a:extLst>
            </p:cNvPr>
            <p:cNvPicPr>
              <a:picLocks noChangeAspect="1"/>
            </p:cNvPicPr>
            <p:nvPr/>
          </p:nvPicPr>
          <p:blipFill>
            <a:blip r:embed="rId5"/>
            <a:stretch>
              <a:fillRect/>
            </a:stretch>
          </p:blipFill>
          <p:spPr>
            <a:xfrm rot="16877299">
              <a:off x="2177447" y="4175132"/>
              <a:ext cx="357940" cy="399288"/>
            </a:xfrm>
            <a:prstGeom prst="rect">
              <a:avLst/>
            </a:prstGeom>
          </p:spPr>
        </p:pic>
        <p:pic>
          <p:nvPicPr>
            <p:cNvPr id="9310" name="Picture 9309">
              <a:extLst>
                <a:ext uri="{FF2B5EF4-FFF2-40B4-BE49-F238E27FC236}">
                  <a16:creationId xmlns:a16="http://schemas.microsoft.com/office/drawing/2014/main" id="{8AC13CBE-C45A-01E2-65C3-0AC99F1FB176}"/>
                </a:ext>
              </a:extLst>
            </p:cNvPr>
            <p:cNvPicPr>
              <a:picLocks noChangeAspect="1"/>
            </p:cNvPicPr>
            <p:nvPr/>
          </p:nvPicPr>
          <p:blipFill>
            <a:blip r:embed="rId5"/>
            <a:stretch>
              <a:fillRect/>
            </a:stretch>
          </p:blipFill>
          <p:spPr>
            <a:xfrm rot="4792575">
              <a:off x="1883622" y="3209951"/>
              <a:ext cx="400067" cy="483852"/>
            </a:xfrm>
            <a:prstGeom prst="rect">
              <a:avLst/>
            </a:prstGeom>
          </p:spPr>
        </p:pic>
      </p:grpSp>
      <p:sp>
        <p:nvSpPr>
          <p:cNvPr id="9312" name="Gran Descriptiopn">
            <a:extLst>
              <a:ext uri="{FF2B5EF4-FFF2-40B4-BE49-F238E27FC236}">
                <a16:creationId xmlns:a16="http://schemas.microsoft.com/office/drawing/2014/main" id="{F70CDDA1-4DEF-8B17-6DC9-19286477BB26}"/>
              </a:ext>
            </a:extLst>
          </p:cNvPr>
          <p:cNvSpPr txBox="1"/>
          <p:nvPr/>
        </p:nvSpPr>
        <p:spPr>
          <a:xfrm>
            <a:off x="2821170" y="4371812"/>
            <a:ext cx="2001459" cy="738664"/>
          </a:xfrm>
          <a:prstGeom prst="rect">
            <a:avLst/>
          </a:prstGeom>
          <a:noFill/>
        </p:spPr>
        <p:txBody>
          <a:bodyPr wrap="square" rtlCol="0">
            <a:spAutoFit/>
          </a:bodyPr>
          <a:lstStyle/>
          <a:p>
            <a:pPr algn="ctr"/>
            <a:r>
              <a:rPr lang="en-US" sz="1400" dirty="0"/>
              <a:t>Granulocytes contain enzymes to break down the surface</a:t>
            </a:r>
          </a:p>
        </p:txBody>
      </p:sp>
      <p:grpSp>
        <p:nvGrpSpPr>
          <p:cNvPr id="9325" name="Granulocytes">
            <a:extLst>
              <a:ext uri="{FF2B5EF4-FFF2-40B4-BE49-F238E27FC236}">
                <a16:creationId xmlns:a16="http://schemas.microsoft.com/office/drawing/2014/main" id="{14A8CCD1-AA5F-385B-A758-5C71DA255356}"/>
              </a:ext>
            </a:extLst>
          </p:cNvPr>
          <p:cNvGrpSpPr/>
          <p:nvPr/>
        </p:nvGrpSpPr>
        <p:grpSpPr>
          <a:xfrm rot="20659481">
            <a:off x="1727081" y="2403978"/>
            <a:ext cx="1632757" cy="2904757"/>
            <a:chOff x="1699193" y="2264603"/>
            <a:chExt cx="1632757" cy="2904757"/>
          </a:xfrm>
          <a:solidFill>
            <a:srgbClr val="AC8CB4"/>
          </a:solidFill>
        </p:grpSpPr>
        <p:sp>
          <p:nvSpPr>
            <p:cNvPr id="9313" name="Oval 9312">
              <a:extLst>
                <a:ext uri="{FF2B5EF4-FFF2-40B4-BE49-F238E27FC236}">
                  <a16:creationId xmlns:a16="http://schemas.microsoft.com/office/drawing/2014/main" id="{A7ACE0E3-62B5-19A3-0E93-33357DFA9D70}"/>
                </a:ext>
              </a:extLst>
            </p:cNvPr>
            <p:cNvSpPr/>
            <p:nvPr/>
          </p:nvSpPr>
          <p:spPr>
            <a:xfrm>
              <a:off x="1755828" y="4181427"/>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4" name="Oval 9313">
              <a:extLst>
                <a:ext uri="{FF2B5EF4-FFF2-40B4-BE49-F238E27FC236}">
                  <a16:creationId xmlns:a16="http://schemas.microsoft.com/office/drawing/2014/main" id="{F0C31FC2-F9D5-B758-FD53-381F3C3B3C1A}"/>
                </a:ext>
              </a:extLst>
            </p:cNvPr>
            <p:cNvSpPr/>
            <p:nvPr/>
          </p:nvSpPr>
          <p:spPr>
            <a:xfrm>
              <a:off x="3228570" y="3514778"/>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5" name="Oval 9314">
              <a:extLst>
                <a:ext uri="{FF2B5EF4-FFF2-40B4-BE49-F238E27FC236}">
                  <a16:creationId xmlns:a16="http://schemas.microsoft.com/office/drawing/2014/main" id="{CCDD53A1-5597-CAB6-043B-3CAF36C574B3}"/>
                </a:ext>
              </a:extLst>
            </p:cNvPr>
            <p:cNvSpPr/>
            <p:nvPr/>
          </p:nvSpPr>
          <p:spPr>
            <a:xfrm>
              <a:off x="1699193" y="4603223"/>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7" name="Oval 9316">
              <a:extLst>
                <a:ext uri="{FF2B5EF4-FFF2-40B4-BE49-F238E27FC236}">
                  <a16:creationId xmlns:a16="http://schemas.microsoft.com/office/drawing/2014/main" id="{EC9A3145-D5F8-7585-DC43-3BC82033DF00}"/>
                </a:ext>
              </a:extLst>
            </p:cNvPr>
            <p:cNvSpPr/>
            <p:nvPr/>
          </p:nvSpPr>
          <p:spPr>
            <a:xfrm>
              <a:off x="1732114" y="4926645"/>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 name="Oval 9317">
              <a:extLst>
                <a:ext uri="{FF2B5EF4-FFF2-40B4-BE49-F238E27FC236}">
                  <a16:creationId xmlns:a16="http://schemas.microsoft.com/office/drawing/2014/main" id="{D6B7E39A-BA0D-0831-4A8C-0318A073986F}"/>
                </a:ext>
              </a:extLst>
            </p:cNvPr>
            <p:cNvSpPr/>
            <p:nvPr/>
          </p:nvSpPr>
          <p:spPr>
            <a:xfrm>
              <a:off x="2030821" y="5065980"/>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 name="Oval 9318">
              <a:extLst>
                <a:ext uri="{FF2B5EF4-FFF2-40B4-BE49-F238E27FC236}">
                  <a16:creationId xmlns:a16="http://schemas.microsoft.com/office/drawing/2014/main" id="{37F1E1B6-DFBB-B6AB-DDD7-DCD329C8F51E}"/>
                </a:ext>
              </a:extLst>
            </p:cNvPr>
            <p:cNvSpPr/>
            <p:nvPr/>
          </p:nvSpPr>
          <p:spPr>
            <a:xfrm>
              <a:off x="2550281" y="4587382"/>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0" name="Oval 9319">
              <a:extLst>
                <a:ext uri="{FF2B5EF4-FFF2-40B4-BE49-F238E27FC236}">
                  <a16:creationId xmlns:a16="http://schemas.microsoft.com/office/drawing/2014/main" id="{D8822E93-0570-2552-B9B3-6894B1D4F9C7}"/>
                </a:ext>
              </a:extLst>
            </p:cNvPr>
            <p:cNvSpPr/>
            <p:nvPr/>
          </p:nvSpPr>
          <p:spPr>
            <a:xfrm>
              <a:off x="2080092" y="4646040"/>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2" name="Oval 9321">
              <a:extLst>
                <a:ext uri="{FF2B5EF4-FFF2-40B4-BE49-F238E27FC236}">
                  <a16:creationId xmlns:a16="http://schemas.microsoft.com/office/drawing/2014/main" id="{CF5F77F6-37DE-8E1C-BB51-90ABA0A56804}"/>
                </a:ext>
              </a:extLst>
            </p:cNvPr>
            <p:cNvSpPr/>
            <p:nvPr/>
          </p:nvSpPr>
          <p:spPr>
            <a:xfrm>
              <a:off x="2019389" y="2962457"/>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3" name="Oval 9322">
              <a:extLst>
                <a:ext uri="{FF2B5EF4-FFF2-40B4-BE49-F238E27FC236}">
                  <a16:creationId xmlns:a16="http://schemas.microsoft.com/office/drawing/2014/main" id="{CC83A0D1-5ED1-191F-C1C1-4489BA11FBA1}"/>
                </a:ext>
              </a:extLst>
            </p:cNvPr>
            <p:cNvSpPr/>
            <p:nvPr/>
          </p:nvSpPr>
          <p:spPr>
            <a:xfrm>
              <a:off x="2736394" y="2779088"/>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4" name="Oval 9323">
              <a:extLst>
                <a:ext uri="{FF2B5EF4-FFF2-40B4-BE49-F238E27FC236}">
                  <a16:creationId xmlns:a16="http://schemas.microsoft.com/office/drawing/2014/main" id="{79C5D4B6-9A3C-4390-398B-B2B9156FE50B}"/>
                </a:ext>
              </a:extLst>
            </p:cNvPr>
            <p:cNvSpPr/>
            <p:nvPr/>
          </p:nvSpPr>
          <p:spPr>
            <a:xfrm>
              <a:off x="2814573" y="2264603"/>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6" name="Neutrophils attach">
            <a:extLst>
              <a:ext uri="{FF2B5EF4-FFF2-40B4-BE49-F238E27FC236}">
                <a16:creationId xmlns:a16="http://schemas.microsoft.com/office/drawing/2014/main" id="{81A52A25-DA27-6A62-1FC3-F8F7AE7635A8}"/>
              </a:ext>
            </a:extLst>
          </p:cNvPr>
          <p:cNvGrpSpPr/>
          <p:nvPr/>
        </p:nvGrpSpPr>
        <p:grpSpPr>
          <a:xfrm>
            <a:off x="2818589" y="4802889"/>
            <a:ext cx="911334" cy="665442"/>
            <a:chOff x="2818589" y="4802889"/>
            <a:chExt cx="911334" cy="665442"/>
          </a:xfrm>
        </p:grpSpPr>
        <p:pic>
          <p:nvPicPr>
            <p:cNvPr id="9493" name="Picture 9492">
              <a:extLst>
                <a:ext uri="{FF2B5EF4-FFF2-40B4-BE49-F238E27FC236}">
                  <a16:creationId xmlns:a16="http://schemas.microsoft.com/office/drawing/2014/main" id="{AD1B8581-0133-2241-A54B-4C4781D81BC4}"/>
                </a:ext>
              </a:extLst>
            </p:cNvPr>
            <p:cNvPicPr>
              <a:picLocks noChangeAspect="1"/>
            </p:cNvPicPr>
            <p:nvPr/>
          </p:nvPicPr>
          <p:blipFill>
            <a:blip r:embed="rId5"/>
            <a:stretch>
              <a:fillRect/>
            </a:stretch>
          </p:blipFill>
          <p:spPr>
            <a:xfrm rot="1580854">
              <a:off x="3154016" y="4915109"/>
              <a:ext cx="575907" cy="553222"/>
            </a:xfrm>
            <a:prstGeom prst="rect">
              <a:avLst/>
            </a:prstGeom>
          </p:spPr>
        </p:pic>
        <p:pic>
          <p:nvPicPr>
            <p:cNvPr id="9494" name="Picture 9493">
              <a:extLst>
                <a:ext uri="{FF2B5EF4-FFF2-40B4-BE49-F238E27FC236}">
                  <a16:creationId xmlns:a16="http://schemas.microsoft.com/office/drawing/2014/main" id="{1597BF30-1345-42EF-7C3C-24A1F535A65A}"/>
                </a:ext>
              </a:extLst>
            </p:cNvPr>
            <p:cNvPicPr>
              <a:picLocks noChangeAspect="1"/>
            </p:cNvPicPr>
            <p:nvPr/>
          </p:nvPicPr>
          <p:blipFill>
            <a:blip r:embed="rId5"/>
            <a:stretch>
              <a:fillRect/>
            </a:stretch>
          </p:blipFill>
          <p:spPr>
            <a:xfrm rot="16877299">
              <a:off x="2839263" y="5057093"/>
              <a:ext cx="357940" cy="399288"/>
            </a:xfrm>
            <a:prstGeom prst="rect">
              <a:avLst/>
            </a:prstGeom>
          </p:spPr>
        </p:pic>
        <p:pic>
          <p:nvPicPr>
            <p:cNvPr id="9495" name="Picture 9494">
              <a:extLst>
                <a:ext uri="{FF2B5EF4-FFF2-40B4-BE49-F238E27FC236}">
                  <a16:creationId xmlns:a16="http://schemas.microsoft.com/office/drawing/2014/main" id="{E354AC48-6A39-B7D1-AB62-324EEF01B00C}"/>
                </a:ext>
              </a:extLst>
            </p:cNvPr>
            <p:cNvPicPr>
              <a:picLocks noChangeAspect="1"/>
            </p:cNvPicPr>
            <p:nvPr/>
          </p:nvPicPr>
          <p:blipFill>
            <a:blip r:embed="rId5"/>
            <a:stretch>
              <a:fillRect/>
            </a:stretch>
          </p:blipFill>
          <p:spPr>
            <a:xfrm rot="4792575">
              <a:off x="2904047" y="4760997"/>
              <a:ext cx="400067" cy="483852"/>
            </a:xfrm>
            <a:prstGeom prst="rect">
              <a:avLst/>
            </a:prstGeom>
          </p:spPr>
        </p:pic>
      </p:grpSp>
      <p:grpSp>
        <p:nvGrpSpPr>
          <p:cNvPr id="9498" name="More leukocutes">
            <a:extLst>
              <a:ext uri="{FF2B5EF4-FFF2-40B4-BE49-F238E27FC236}">
                <a16:creationId xmlns:a16="http://schemas.microsoft.com/office/drawing/2014/main" id="{F73B85EF-AC70-8BCF-C810-3992E917348C}"/>
              </a:ext>
            </a:extLst>
          </p:cNvPr>
          <p:cNvGrpSpPr/>
          <p:nvPr/>
        </p:nvGrpSpPr>
        <p:grpSpPr>
          <a:xfrm>
            <a:off x="3328029" y="3724221"/>
            <a:ext cx="2310987" cy="1024042"/>
            <a:chOff x="3328029" y="3724221"/>
            <a:chExt cx="2310987" cy="1024042"/>
          </a:xfrm>
        </p:grpSpPr>
        <p:pic>
          <p:nvPicPr>
            <p:cNvPr id="9492" name="Picture 2" descr="A Little History of the Wireless Icon | by Palais des Beaux Arts | Palais  des Beaux Arts Wien | Medium">
              <a:extLst>
                <a:ext uri="{FF2B5EF4-FFF2-40B4-BE49-F238E27FC236}">
                  <a16:creationId xmlns:a16="http://schemas.microsoft.com/office/drawing/2014/main" id="{44A3F1A4-F7C6-B9A2-A3AD-166CD339DC1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0309">
              <a:off x="3328029" y="4273239"/>
              <a:ext cx="602577" cy="475024"/>
            </a:xfrm>
            <a:prstGeom prst="rect">
              <a:avLst/>
            </a:prstGeom>
            <a:noFill/>
            <a:extLst>
              <a:ext uri="{909E8E84-426E-40DD-AFC4-6F175D3DCCD1}">
                <a14:hiddenFill xmlns:a14="http://schemas.microsoft.com/office/drawing/2010/main">
                  <a:solidFill>
                    <a:srgbClr val="FFFFFF"/>
                  </a:solidFill>
                </a14:hiddenFill>
              </a:ext>
            </a:extLst>
          </p:spPr>
        </p:pic>
        <p:sp>
          <p:nvSpPr>
            <p:cNvPr id="9497" name="TextBox 9496">
              <a:extLst>
                <a:ext uri="{FF2B5EF4-FFF2-40B4-BE49-F238E27FC236}">
                  <a16:creationId xmlns:a16="http://schemas.microsoft.com/office/drawing/2014/main" id="{B20CE5D7-AD8D-4AEA-6B45-33418B651A6D}"/>
                </a:ext>
              </a:extLst>
            </p:cNvPr>
            <p:cNvSpPr txBox="1"/>
            <p:nvPr/>
          </p:nvSpPr>
          <p:spPr>
            <a:xfrm>
              <a:off x="3572765" y="3724221"/>
              <a:ext cx="2066251" cy="523220"/>
            </a:xfrm>
            <a:prstGeom prst="rect">
              <a:avLst/>
            </a:prstGeom>
            <a:noFill/>
          </p:spPr>
          <p:txBody>
            <a:bodyPr wrap="square" rtlCol="0">
              <a:spAutoFit/>
            </a:bodyPr>
            <a:lstStyle/>
            <a:p>
              <a:pPr algn="ctr"/>
              <a:r>
                <a:rPr lang="en-US" sz="1400" dirty="0"/>
                <a:t>Recruit more blood cells or leukocytes</a:t>
              </a:r>
            </a:p>
          </p:txBody>
        </p:sp>
      </p:grpSp>
      <p:sp>
        <p:nvSpPr>
          <p:cNvPr id="9330" name="Monocyte Come in">
            <a:extLst>
              <a:ext uri="{FF2B5EF4-FFF2-40B4-BE49-F238E27FC236}">
                <a16:creationId xmlns:a16="http://schemas.microsoft.com/office/drawing/2014/main" id="{3F309B9F-0B2D-B33F-E369-E813C80E3990}"/>
              </a:ext>
            </a:extLst>
          </p:cNvPr>
          <p:cNvSpPr txBox="1"/>
          <p:nvPr/>
        </p:nvSpPr>
        <p:spPr>
          <a:xfrm>
            <a:off x="4012157" y="882199"/>
            <a:ext cx="2676755" cy="646331"/>
          </a:xfrm>
          <a:prstGeom prst="rect">
            <a:avLst/>
          </a:prstGeom>
          <a:noFill/>
        </p:spPr>
        <p:txBody>
          <a:bodyPr wrap="square" rtlCol="0">
            <a:spAutoFit/>
          </a:bodyPr>
          <a:lstStyle/>
          <a:p>
            <a:r>
              <a:rPr lang="en-US" sz="1800" b="1" dirty="0"/>
              <a:t>Monocyte recruitment and M1 differentiation</a:t>
            </a:r>
          </a:p>
        </p:txBody>
      </p:sp>
      <p:cxnSp>
        <p:nvCxnSpPr>
          <p:cNvPr id="9350" name="Straight Arrow Connector 9349">
            <a:extLst>
              <a:ext uri="{FF2B5EF4-FFF2-40B4-BE49-F238E27FC236}">
                <a16:creationId xmlns:a16="http://schemas.microsoft.com/office/drawing/2014/main" id="{39983149-D0DE-ED2F-26A6-B106E56CA6E5}"/>
              </a:ext>
            </a:extLst>
          </p:cNvPr>
          <p:cNvCxnSpPr>
            <a:cxnSpLocks/>
          </p:cNvCxnSpPr>
          <p:nvPr/>
        </p:nvCxnSpPr>
        <p:spPr>
          <a:xfrm>
            <a:off x="4366987" y="2657539"/>
            <a:ext cx="0" cy="742610"/>
          </a:xfrm>
          <a:prstGeom prst="straightConnector1">
            <a:avLst/>
          </a:prstGeom>
          <a:noFill/>
          <a:ln w="317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cxnSp>
      <p:grpSp>
        <p:nvGrpSpPr>
          <p:cNvPr id="9429" name="Group 9428">
            <a:extLst>
              <a:ext uri="{FF2B5EF4-FFF2-40B4-BE49-F238E27FC236}">
                <a16:creationId xmlns:a16="http://schemas.microsoft.com/office/drawing/2014/main" id="{36F55A7C-093D-0DBA-A2FA-3A167F637B4E}"/>
              </a:ext>
            </a:extLst>
          </p:cNvPr>
          <p:cNvGrpSpPr/>
          <p:nvPr/>
        </p:nvGrpSpPr>
        <p:grpSpPr>
          <a:xfrm>
            <a:off x="3315220" y="3008569"/>
            <a:ext cx="1597081" cy="2377123"/>
            <a:chOff x="3315220" y="3008569"/>
            <a:chExt cx="1597081" cy="2377123"/>
          </a:xfrm>
        </p:grpSpPr>
        <p:pic>
          <p:nvPicPr>
            <p:cNvPr id="9354" name="Picture 9353">
              <a:extLst>
                <a:ext uri="{FF2B5EF4-FFF2-40B4-BE49-F238E27FC236}">
                  <a16:creationId xmlns:a16="http://schemas.microsoft.com/office/drawing/2014/main" id="{85BF4AC0-3BFF-1AC9-7A53-EFF708319C56}"/>
                </a:ext>
              </a:extLst>
            </p:cNvPr>
            <p:cNvPicPr>
              <a:picLocks noChangeAspect="1"/>
            </p:cNvPicPr>
            <p:nvPr/>
          </p:nvPicPr>
          <p:blipFill>
            <a:blip r:embed="rId6"/>
            <a:stretch>
              <a:fillRect/>
            </a:stretch>
          </p:blipFill>
          <p:spPr>
            <a:xfrm>
              <a:off x="3924042" y="3502411"/>
              <a:ext cx="988259" cy="961582"/>
            </a:xfrm>
            <a:prstGeom prst="rect">
              <a:avLst/>
            </a:prstGeom>
          </p:spPr>
        </p:pic>
        <p:pic>
          <p:nvPicPr>
            <p:cNvPr id="9355" name="Picture 9354">
              <a:extLst>
                <a:ext uri="{FF2B5EF4-FFF2-40B4-BE49-F238E27FC236}">
                  <a16:creationId xmlns:a16="http://schemas.microsoft.com/office/drawing/2014/main" id="{E21562DE-3F32-1928-8352-7FFCB30B6DE9}"/>
                </a:ext>
              </a:extLst>
            </p:cNvPr>
            <p:cNvPicPr>
              <a:picLocks noChangeAspect="1"/>
            </p:cNvPicPr>
            <p:nvPr/>
          </p:nvPicPr>
          <p:blipFill>
            <a:blip r:embed="rId6"/>
            <a:stretch>
              <a:fillRect/>
            </a:stretch>
          </p:blipFill>
          <p:spPr>
            <a:xfrm rot="5927112">
              <a:off x="3714811" y="5025813"/>
              <a:ext cx="261702" cy="281350"/>
            </a:xfrm>
            <a:prstGeom prst="rect">
              <a:avLst/>
            </a:prstGeom>
          </p:spPr>
        </p:pic>
        <p:pic>
          <p:nvPicPr>
            <p:cNvPr id="9358" name="Picture 9357">
              <a:extLst>
                <a:ext uri="{FF2B5EF4-FFF2-40B4-BE49-F238E27FC236}">
                  <a16:creationId xmlns:a16="http://schemas.microsoft.com/office/drawing/2014/main" id="{851EA83D-CF5B-D805-61CC-F053AFD2EB72}"/>
                </a:ext>
              </a:extLst>
            </p:cNvPr>
            <p:cNvPicPr>
              <a:picLocks noChangeAspect="1"/>
            </p:cNvPicPr>
            <p:nvPr/>
          </p:nvPicPr>
          <p:blipFill>
            <a:blip r:embed="rId6"/>
            <a:stretch>
              <a:fillRect/>
            </a:stretch>
          </p:blipFill>
          <p:spPr>
            <a:xfrm>
              <a:off x="3315220" y="4382617"/>
              <a:ext cx="602577" cy="553347"/>
            </a:xfrm>
            <a:prstGeom prst="rect">
              <a:avLst/>
            </a:prstGeom>
          </p:spPr>
        </p:pic>
        <p:sp>
          <p:nvSpPr>
            <p:cNvPr id="9362" name="TextBox 9361">
              <a:extLst>
                <a:ext uri="{FF2B5EF4-FFF2-40B4-BE49-F238E27FC236}">
                  <a16:creationId xmlns:a16="http://schemas.microsoft.com/office/drawing/2014/main" id="{1DA06D3B-3FA4-FD35-DE4F-DDDFAFA62D23}"/>
                </a:ext>
              </a:extLst>
            </p:cNvPr>
            <p:cNvSpPr txBox="1"/>
            <p:nvPr/>
          </p:nvSpPr>
          <p:spPr>
            <a:xfrm>
              <a:off x="3759182" y="3008569"/>
              <a:ext cx="554960" cy="461665"/>
            </a:xfrm>
            <a:prstGeom prst="rect">
              <a:avLst/>
            </a:prstGeom>
            <a:noFill/>
          </p:spPr>
          <p:txBody>
            <a:bodyPr wrap="none" rtlCol="0">
              <a:spAutoFit/>
            </a:bodyPr>
            <a:lstStyle/>
            <a:p>
              <a:r>
                <a:rPr lang="en-US" b="1" dirty="0">
                  <a:solidFill>
                    <a:srgbClr val="9DC3E6"/>
                  </a:solidFill>
                </a:rPr>
                <a:t>M</a:t>
              </a:r>
              <a:r>
                <a:rPr lang="en-US" b="1" baseline="-25000" dirty="0">
                  <a:solidFill>
                    <a:srgbClr val="9DC3E6"/>
                  </a:solidFill>
                </a:rPr>
                <a:t>1</a:t>
              </a:r>
            </a:p>
          </p:txBody>
        </p:sp>
        <p:pic>
          <p:nvPicPr>
            <p:cNvPr id="9363" name="Picture 9362">
              <a:extLst>
                <a:ext uri="{FF2B5EF4-FFF2-40B4-BE49-F238E27FC236}">
                  <a16:creationId xmlns:a16="http://schemas.microsoft.com/office/drawing/2014/main" id="{100F6613-F8CE-5B06-879B-68EF434D49F6}"/>
                </a:ext>
              </a:extLst>
            </p:cNvPr>
            <p:cNvPicPr>
              <a:picLocks noChangeAspect="1"/>
            </p:cNvPicPr>
            <p:nvPr/>
          </p:nvPicPr>
          <p:blipFill>
            <a:blip r:embed="rId6"/>
            <a:stretch>
              <a:fillRect/>
            </a:stretch>
          </p:blipFill>
          <p:spPr>
            <a:xfrm>
              <a:off x="4063946" y="5171054"/>
              <a:ext cx="385027" cy="214638"/>
            </a:xfrm>
            <a:prstGeom prst="rect">
              <a:avLst/>
            </a:prstGeom>
          </p:spPr>
        </p:pic>
      </p:grpSp>
      <p:grpSp>
        <p:nvGrpSpPr>
          <p:cNvPr id="9373" name="Monocytes enter">
            <a:extLst>
              <a:ext uri="{FF2B5EF4-FFF2-40B4-BE49-F238E27FC236}">
                <a16:creationId xmlns:a16="http://schemas.microsoft.com/office/drawing/2014/main" id="{15FB7640-676C-129F-F39C-4FB0629DF17C}"/>
              </a:ext>
            </a:extLst>
          </p:cNvPr>
          <p:cNvGrpSpPr/>
          <p:nvPr/>
        </p:nvGrpSpPr>
        <p:grpSpPr>
          <a:xfrm>
            <a:off x="3472182" y="1654576"/>
            <a:ext cx="1793396" cy="3621626"/>
            <a:chOff x="3472182" y="1654576"/>
            <a:chExt cx="1793396" cy="3621626"/>
          </a:xfrm>
        </p:grpSpPr>
        <p:pic>
          <p:nvPicPr>
            <p:cNvPr id="9334" name="Picture 9333">
              <a:extLst>
                <a:ext uri="{FF2B5EF4-FFF2-40B4-BE49-F238E27FC236}">
                  <a16:creationId xmlns:a16="http://schemas.microsoft.com/office/drawing/2014/main" id="{BB562070-2ECB-A99D-E635-40689CACF03B}"/>
                </a:ext>
              </a:extLst>
            </p:cNvPr>
            <p:cNvPicPr>
              <a:picLocks noChangeAspect="1"/>
            </p:cNvPicPr>
            <p:nvPr/>
          </p:nvPicPr>
          <p:blipFill>
            <a:blip r:embed="rId7"/>
            <a:stretch>
              <a:fillRect/>
            </a:stretch>
          </p:blipFill>
          <p:spPr>
            <a:xfrm>
              <a:off x="4038080" y="1654576"/>
              <a:ext cx="1069856" cy="932605"/>
            </a:xfrm>
            <a:prstGeom prst="rect">
              <a:avLst/>
            </a:prstGeom>
          </p:spPr>
        </p:pic>
        <p:grpSp>
          <p:nvGrpSpPr>
            <p:cNvPr id="9338" name="Granulocytes">
              <a:extLst>
                <a:ext uri="{FF2B5EF4-FFF2-40B4-BE49-F238E27FC236}">
                  <a16:creationId xmlns:a16="http://schemas.microsoft.com/office/drawing/2014/main" id="{70D0945C-0685-A415-59C0-0B25F7F62ABC}"/>
                </a:ext>
              </a:extLst>
            </p:cNvPr>
            <p:cNvGrpSpPr/>
            <p:nvPr/>
          </p:nvGrpSpPr>
          <p:grpSpPr>
            <a:xfrm>
              <a:off x="3472182" y="2296875"/>
              <a:ext cx="1793396" cy="2979327"/>
              <a:chOff x="340805" y="2673578"/>
              <a:chExt cx="1793396" cy="2956445"/>
            </a:xfrm>
            <a:solidFill>
              <a:srgbClr val="0070C0"/>
            </a:solidFill>
          </p:grpSpPr>
          <p:sp>
            <p:nvSpPr>
              <p:cNvPr id="9339" name="Oval 9338">
                <a:extLst>
                  <a:ext uri="{FF2B5EF4-FFF2-40B4-BE49-F238E27FC236}">
                    <a16:creationId xmlns:a16="http://schemas.microsoft.com/office/drawing/2014/main" id="{C2870674-DEAD-A9BF-A66E-E8A6952945A7}"/>
                  </a:ext>
                </a:extLst>
              </p:cNvPr>
              <p:cNvSpPr/>
              <p:nvPr/>
            </p:nvSpPr>
            <p:spPr>
              <a:xfrm>
                <a:off x="1732114" y="3676502"/>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0" name="Oval 9339">
                <a:extLst>
                  <a:ext uri="{FF2B5EF4-FFF2-40B4-BE49-F238E27FC236}">
                    <a16:creationId xmlns:a16="http://schemas.microsoft.com/office/drawing/2014/main" id="{F62EB252-4D6C-C49E-DD63-71DEC5A1A799}"/>
                  </a:ext>
                </a:extLst>
              </p:cNvPr>
              <p:cNvSpPr/>
              <p:nvPr/>
            </p:nvSpPr>
            <p:spPr>
              <a:xfrm>
                <a:off x="340805" y="4464757"/>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1" name="Oval 9340">
                <a:extLst>
                  <a:ext uri="{FF2B5EF4-FFF2-40B4-BE49-F238E27FC236}">
                    <a16:creationId xmlns:a16="http://schemas.microsoft.com/office/drawing/2014/main" id="{15513EB8-76C0-B2FA-0FFB-48493817E8FB}"/>
                  </a:ext>
                </a:extLst>
              </p:cNvPr>
              <p:cNvSpPr/>
              <p:nvPr/>
            </p:nvSpPr>
            <p:spPr>
              <a:xfrm>
                <a:off x="1253821" y="5526643"/>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2" name="Oval 9341">
                <a:extLst>
                  <a:ext uri="{FF2B5EF4-FFF2-40B4-BE49-F238E27FC236}">
                    <a16:creationId xmlns:a16="http://schemas.microsoft.com/office/drawing/2014/main" id="{1E973E2B-85C4-5436-6279-0EED671C5BC2}"/>
                  </a:ext>
                </a:extLst>
              </p:cNvPr>
              <p:cNvSpPr/>
              <p:nvPr/>
            </p:nvSpPr>
            <p:spPr>
              <a:xfrm>
                <a:off x="696464" y="5429788"/>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3" name="Oval 9342">
                <a:extLst>
                  <a:ext uri="{FF2B5EF4-FFF2-40B4-BE49-F238E27FC236}">
                    <a16:creationId xmlns:a16="http://schemas.microsoft.com/office/drawing/2014/main" id="{71974083-688F-5F93-743A-EA8832DEE36F}"/>
                  </a:ext>
                </a:extLst>
              </p:cNvPr>
              <p:cNvSpPr/>
              <p:nvPr/>
            </p:nvSpPr>
            <p:spPr>
              <a:xfrm>
                <a:off x="2030821" y="5065980"/>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4" name="Oval 9343">
                <a:extLst>
                  <a:ext uri="{FF2B5EF4-FFF2-40B4-BE49-F238E27FC236}">
                    <a16:creationId xmlns:a16="http://schemas.microsoft.com/office/drawing/2014/main" id="{18597800-CBD7-E53F-0643-800F2A847A69}"/>
                  </a:ext>
                </a:extLst>
              </p:cNvPr>
              <p:cNvSpPr/>
              <p:nvPr/>
            </p:nvSpPr>
            <p:spPr>
              <a:xfrm>
                <a:off x="1924869" y="4550216"/>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5" name="Oval 9344">
                <a:extLst>
                  <a:ext uri="{FF2B5EF4-FFF2-40B4-BE49-F238E27FC236}">
                    <a16:creationId xmlns:a16="http://schemas.microsoft.com/office/drawing/2014/main" id="{1707D2BA-2E23-B8F9-3F43-D4934D948C87}"/>
                  </a:ext>
                </a:extLst>
              </p:cNvPr>
              <p:cNvSpPr/>
              <p:nvPr/>
            </p:nvSpPr>
            <p:spPr>
              <a:xfrm>
                <a:off x="530453" y="3766475"/>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6" name="Oval 9345">
                <a:extLst>
                  <a:ext uri="{FF2B5EF4-FFF2-40B4-BE49-F238E27FC236}">
                    <a16:creationId xmlns:a16="http://schemas.microsoft.com/office/drawing/2014/main" id="{EC23722B-4CC8-1FB2-2D8D-7D44F29525F1}"/>
                  </a:ext>
                </a:extLst>
              </p:cNvPr>
              <p:cNvSpPr/>
              <p:nvPr/>
            </p:nvSpPr>
            <p:spPr>
              <a:xfrm>
                <a:off x="924049" y="4965746"/>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7" name="Oval 9346">
                <a:extLst>
                  <a:ext uri="{FF2B5EF4-FFF2-40B4-BE49-F238E27FC236}">
                    <a16:creationId xmlns:a16="http://schemas.microsoft.com/office/drawing/2014/main" id="{742372DD-B93F-26BF-E2D0-2C23C1DDAF4F}"/>
                  </a:ext>
                </a:extLst>
              </p:cNvPr>
              <p:cNvSpPr/>
              <p:nvPr/>
            </p:nvSpPr>
            <p:spPr>
              <a:xfrm>
                <a:off x="604206" y="3223170"/>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8" name="Oval 9347">
                <a:extLst>
                  <a:ext uri="{FF2B5EF4-FFF2-40B4-BE49-F238E27FC236}">
                    <a16:creationId xmlns:a16="http://schemas.microsoft.com/office/drawing/2014/main" id="{C721084B-0576-5E4E-B713-B547160E5AC1}"/>
                  </a:ext>
                </a:extLst>
              </p:cNvPr>
              <p:cNvSpPr/>
              <p:nvPr/>
            </p:nvSpPr>
            <p:spPr>
              <a:xfrm>
                <a:off x="1740169" y="2673578"/>
                <a:ext cx="103380" cy="103380"/>
              </a:xfrm>
              <a:prstGeom prst="ellipse">
                <a:avLst/>
              </a:prstGeom>
              <a:grp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37" name="Monocyte differentiate text description">
            <a:extLst>
              <a:ext uri="{FF2B5EF4-FFF2-40B4-BE49-F238E27FC236}">
                <a16:creationId xmlns:a16="http://schemas.microsoft.com/office/drawing/2014/main" id="{9EE6F16A-3873-A920-128E-7B468D2032E9}"/>
              </a:ext>
            </a:extLst>
          </p:cNvPr>
          <p:cNvSpPr txBox="1"/>
          <p:nvPr/>
        </p:nvSpPr>
        <p:spPr>
          <a:xfrm>
            <a:off x="4332643" y="2569490"/>
            <a:ext cx="2903175" cy="738664"/>
          </a:xfrm>
          <a:prstGeom prst="rect">
            <a:avLst/>
          </a:prstGeom>
          <a:noFill/>
        </p:spPr>
        <p:txBody>
          <a:bodyPr wrap="square" rtlCol="0">
            <a:spAutoFit/>
          </a:bodyPr>
          <a:lstStyle/>
          <a:p>
            <a:pPr algn="ctr"/>
            <a:r>
              <a:rPr lang="en-US" sz="1400" dirty="0"/>
              <a:t>Monocytes differentiate to macrophages and secrete factors to recruit more macrophages </a:t>
            </a:r>
          </a:p>
        </p:txBody>
      </p:sp>
      <p:grpSp>
        <p:nvGrpSpPr>
          <p:cNvPr id="9435" name="Adherent macrophages">
            <a:extLst>
              <a:ext uri="{FF2B5EF4-FFF2-40B4-BE49-F238E27FC236}">
                <a16:creationId xmlns:a16="http://schemas.microsoft.com/office/drawing/2014/main" id="{8B25E95D-229E-8004-9CEC-51993862B845}"/>
              </a:ext>
            </a:extLst>
          </p:cNvPr>
          <p:cNvGrpSpPr/>
          <p:nvPr/>
        </p:nvGrpSpPr>
        <p:grpSpPr>
          <a:xfrm>
            <a:off x="4557949" y="5003744"/>
            <a:ext cx="1160418" cy="475967"/>
            <a:chOff x="4557949" y="5003744"/>
            <a:chExt cx="1160418" cy="475967"/>
          </a:xfrm>
        </p:grpSpPr>
        <p:pic>
          <p:nvPicPr>
            <p:cNvPr id="9421" name="Picture 9420">
              <a:extLst>
                <a:ext uri="{FF2B5EF4-FFF2-40B4-BE49-F238E27FC236}">
                  <a16:creationId xmlns:a16="http://schemas.microsoft.com/office/drawing/2014/main" id="{B6D41752-63BB-FA37-A86B-34032D862A57}"/>
                </a:ext>
              </a:extLst>
            </p:cNvPr>
            <p:cNvPicPr>
              <a:picLocks noChangeAspect="1"/>
            </p:cNvPicPr>
            <p:nvPr/>
          </p:nvPicPr>
          <p:blipFill>
            <a:blip r:embed="rId6"/>
            <a:stretch>
              <a:fillRect/>
            </a:stretch>
          </p:blipFill>
          <p:spPr>
            <a:xfrm>
              <a:off x="4787684" y="5003744"/>
              <a:ext cx="640503" cy="357056"/>
            </a:xfrm>
            <a:prstGeom prst="rect">
              <a:avLst/>
            </a:prstGeom>
          </p:spPr>
        </p:pic>
        <p:pic>
          <p:nvPicPr>
            <p:cNvPr id="9422" name="Picture 9421">
              <a:extLst>
                <a:ext uri="{FF2B5EF4-FFF2-40B4-BE49-F238E27FC236}">
                  <a16:creationId xmlns:a16="http://schemas.microsoft.com/office/drawing/2014/main" id="{92354283-30D4-542E-D3A9-9663F87B3BAA}"/>
                </a:ext>
              </a:extLst>
            </p:cNvPr>
            <p:cNvPicPr>
              <a:picLocks noChangeAspect="1"/>
            </p:cNvPicPr>
            <p:nvPr/>
          </p:nvPicPr>
          <p:blipFill>
            <a:blip r:embed="rId6"/>
            <a:stretch>
              <a:fillRect/>
            </a:stretch>
          </p:blipFill>
          <p:spPr>
            <a:xfrm>
              <a:off x="5189007" y="5143430"/>
              <a:ext cx="529360" cy="295098"/>
            </a:xfrm>
            <a:prstGeom prst="rect">
              <a:avLst/>
            </a:prstGeom>
          </p:spPr>
        </p:pic>
        <p:pic>
          <p:nvPicPr>
            <p:cNvPr id="9423" name="Picture 9422">
              <a:extLst>
                <a:ext uri="{FF2B5EF4-FFF2-40B4-BE49-F238E27FC236}">
                  <a16:creationId xmlns:a16="http://schemas.microsoft.com/office/drawing/2014/main" id="{A1A59DE1-5AF6-3441-808A-781FB6FFB4EE}"/>
                </a:ext>
              </a:extLst>
            </p:cNvPr>
            <p:cNvPicPr>
              <a:picLocks noChangeAspect="1"/>
            </p:cNvPicPr>
            <p:nvPr/>
          </p:nvPicPr>
          <p:blipFill>
            <a:blip r:embed="rId6"/>
            <a:stretch>
              <a:fillRect/>
            </a:stretch>
          </p:blipFill>
          <p:spPr>
            <a:xfrm>
              <a:off x="4557949" y="5184613"/>
              <a:ext cx="529360" cy="295098"/>
            </a:xfrm>
            <a:prstGeom prst="rect">
              <a:avLst/>
            </a:prstGeom>
          </p:spPr>
        </p:pic>
      </p:grpSp>
      <p:grpSp>
        <p:nvGrpSpPr>
          <p:cNvPr id="9436" name="Pro-inflammation signalling">
            <a:extLst>
              <a:ext uri="{FF2B5EF4-FFF2-40B4-BE49-F238E27FC236}">
                <a16:creationId xmlns:a16="http://schemas.microsoft.com/office/drawing/2014/main" id="{C6F13481-6126-F49B-946E-0993D35DF928}"/>
              </a:ext>
            </a:extLst>
          </p:cNvPr>
          <p:cNvGrpSpPr/>
          <p:nvPr/>
        </p:nvGrpSpPr>
        <p:grpSpPr>
          <a:xfrm>
            <a:off x="5303480" y="4426653"/>
            <a:ext cx="2361683" cy="626662"/>
            <a:chOff x="5303480" y="4426653"/>
            <a:chExt cx="2361683" cy="626662"/>
          </a:xfrm>
        </p:grpSpPr>
        <p:cxnSp>
          <p:nvCxnSpPr>
            <p:cNvPr id="9381" name="Straight Arrow Connector 9380">
              <a:extLst>
                <a:ext uri="{FF2B5EF4-FFF2-40B4-BE49-F238E27FC236}">
                  <a16:creationId xmlns:a16="http://schemas.microsoft.com/office/drawing/2014/main" id="{8E37E553-F144-9F74-7CD1-3F315D7C778E}"/>
                </a:ext>
              </a:extLst>
            </p:cNvPr>
            <p:cNvCxnSpPr>
              <a:cxnSpLocks/>
            </p:cNvCxnSpPr>
            <p:nvPr/>
          </p:nvCxnSpPr>
          <p:spPr>
            <a:xfrm flipV="1">
              <a:off x="5428187" y="4426653"/>
              <a:ext cx="0" cy="442447"/>
            </a:xfrm>
            <a:prstGeom prst="straightConnector1">
              <a:avLst/>
            </a:prstGeom>
            <a:noFill/>
            <a:ln w="317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cxnSp>
        <p:cxnSp>
          <p:nvCxnSpPr>
            <p:cNvPr id="9425" name="Straight Arrow Connector 9424">
              <a:extLst>
                <a:ext uri="{FF2B5EF4-FFF2-40B4-BE49-F238E27FC236}">
                  <a16:creationId xmlns:a16="http://schemas.microsoft.com/office/drawing/2014/main" id="{59484952-9B0F-0967-67C6-1D33B22A3A90}"/>
                </a:ext>
              </a:extLst>
            </p:cNvPr>
            <p:cNvCxnSpPr>
              <a:cxnSpLocks/>
            </p:cNvCxnSpPr>
            <p:nvPr/>
          </p:nvCxnSpPr>
          <p:spPr>
            <a:xfrm flipV="1">
              <a:off x="5303480" y="4507821"/>
              <a:ext cx="0" cy="442447"/>
            </a:xfrm>
            <a:prstGeom prst="straightConnector1">
              <a:avLst/>
            </a:prstGeom>
            <a:noFill/>
            <a:ln w="317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cxnSp>
        <p:cxnSp>
          <p:nvCxnSpPr>
            <p:cNvPr id="9426" name="Straight Arrow Connector 9425">
              <a:extLst>
                <a:ext uri="{FF2B5EF4-FFF2-40B4-BE49-F238E27FC236}">
                  <a16:creationId xmlns:a16="http://schemas.microsoft.com/office/drawing/2014/main" id="{A5D7EC18-F2D9-2AAC-0D5C-DCB0CCCBC856}"/>
                </a:ext>
              </a:extLst>
            </p:cNvPr>
            <p:cNvCxnSpPr>
              <a:cxnSpLocks/>
            </p:cNvCxnSpPr>
            <p:nvPr/>
          </p:nvCxnSpPr>
          <p:spPr>
            <a:xfrm flipV="1">
              <a:off x="5542377" y="4573239"/>
              <a:ext cx="0" cy="442447"/>
            </a:xfrm>
            <a:prstGeom prst="straightConnector1">
              <a:avLst/>
            </a:prstGeom>
            <a:noFill/>
            <a:ln w="317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cxnSp>
        <p:sp>
          <p:nvSpPr>
            <p:cNvPr id="9427" name="TextBox 9426">
              <a:extLst>
                <a:ext uri="{FF2B5EF4-FFF2-40B4-BE49-F238E27FC236}">
                  <a16:creationId xmlns:a16="http://schemas.microsoft.com/office/drawing/2014/main" id="{19A48881-A02E-6C70-F20C-660B85267CEE}"/>
                </a:ext>
              </a:extLst>
            </p:cNvPr>
            <p:cNvSpPr txBox="1"/>
            <p:nvPr/>
          </p:nvSpPr>
          <p:spPr>
            <a:xfrm>
              <a:off x="5608887" y="4468540"/>
              <a:ext cx="2056276" cy="584775"/>
            </a:xfrm>
            <a:prstGeom prst="rect">
              <a:avLst/>
            </a:prstGeom>
            <a:noFill/>
          </p:spPr>
          <p:txBody>
            <a:bodyPr wrap="square" rtlCol="0">
              <a:spAutoFit/>
            </a:bodyPr>
            <a:lstStyle/>
            <a:p>
              <a:r>
                <a:rPr lang="en-US" sz="1600" dirty="0"/>
                <a:t>Pro-inflammatory signaling</a:t>
              </a:r>
            </a:p>
          </p:txBody>
        </p:sp>
      </p:grpSp>
      <p:sp>
        <p:nvSpPr>
          <p:cNvPr id="9384" name="Giant cell description">
            <a:extLst>
              <a:ext uri="{FF2B5EF4-FFF2-40B4-BE49-F238E27FC236}">
                <a16:creationId xmlns:a16="http://schemas.microsoft.com/office/drawing/2014/main" id="{A60B48F7-3747-AF91-79CB-0789C099535E}"/>
              </a:ext>
            </a:extLst>
          </p:cNvPr>
          <p:cNvSpPr txBox="1"/>
          <p:nvPr/>
        </p:nvSpPr>
        <p:spPr>
          <a:xfrm>
            <a:off x="5107935" y="1723091"/>
            <a:ext cx="2258663" cy="738664"/>
          </a:xfrm>
          <a:prstGeom prst="rect">
            <a:avLst/>
          </a:prstGeom>
          <a:noFill/>
        </p:spPr>
        <p:txBody>
          <a:bodyPr wrap="square" rtlCol="0">
            <a:spAutoFit/>
          </a:bodyPr>
          <a:lstStyle/>
          <a:p>
            <a:pPr algn="ctr"/>
            <a:r>
              <a:rPr lang="en-US" sz="1400" dirty="0"/>
              <a:t>M1 unite to form giant cell, serving as a basis for macrophage adhesion</a:t>
            </a:r>
          </a:p>
        </p:txBody>
      </p:sp>
      <p:cxnSp>
        <p:nvCxnSpPr>
          <p:cNvPr id="9376" name="Arrow for giant cell">
            <a:extLst>
              <a:ext uri="{FF2B5EF4-FFF2-40B4-BE49-F238E27FC236}">
                <a16:creationId xmlns:a16="http://schemas.microsoft.com/office/drawing/2014/main" id="{68371C9F-E7E3-C564-6924-F28F96169F89}"/>
              </a:ext>
            </a:extLst>
          </p:cNvPr>
          <p:cNvCxnSpPr>
            <a:cxnSpLocks/>
          </p:cNvCxnSpPr>
          <p:nvPr/>
        </p:nvCxnSpPr>
        <p:spPr>
          <a:xfrm>
            <a:off x="4924882" y="2627356"/>
            <a:ext cx="251703" cy="339704"/>
          </a:xfrm>
          <a:prstGeom prst="straightConnector1">
            <a:avLst/>
          </a:prstGeom>
          <a:noFill/>
          <a:ln w="317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cxnSp>
      <p:grpSp>
        <p:nvGrpSpPr>
          <p:cNvPr id="9438" name="Giant cell forms">
            <a:extLst>
              <a:ext uri="{FF2B5EF4-FFF2-40B4-BE49-F238E27FC236}">
                <a16:creationId xmlns:a16="http://schemas.microsoft.com/office/drawing/2014/main" id="{C4893E3E-E979-8AF9-79A9-CE829616654B}"/>
              </a:ext>
            </a:extLst>
          </p:cNvPr>
          <p:cNvGrpSpPr/>
          <p:nvPr/>
        </p:nvGrpSpPr>
        <p:grpSpPr>
          <a:xfrm>
            <a:off x="5125437" y="2571702"/>
            <a:ext cx="2280738" cy="2467421"/>
            <a:chOff x="5002898" y="2372894"/>
            <a:chExt cx="2280738" cy="2467421"/>
          </a:xfrm>
        </p:grpSpPr>
        <p:pic>
          <p:nvPicPr>
            <p:cNvPr id="9379" name="Picture 9378">
              <a:extLst>
                <a:ext uri="{FF2B5EF4-FFF2-40B4-BE49-F238E27FC236}">
                  <a16:creationId xmlns:a16="http://schemas.microsoft.com/office/drawing/2014/main" id="{36ED5599-B8A9-C79A-9F6E-3EB8F28FCBBE}"/>
                </a:ext>
              </a:extLst>
            </p:cNvPr>
            <p:cNvPicPr>
              <a:picLocks noChangeAspect="1"/>
            </p:cNvPicPr>
            <p:nvPr/>
          </p:nvPicPr>
          <p:blipFill>
            <a:blip r:embed="rId8"/>
            <a:stretch>
              <a:fillRect/>
            </a:stretch>
          </p:blipFill>
          <p:spPr>
            <a:xfrm>
              <a:off x="5002898" y="2372894"/>
              <a:ext cx="1436786" cy="1131856"/>
            </a:xfrm>
            <a:prstGeom prst="rect">
              <a:avLst/>
            </a:prstGeom>
          </p:spPr>
        </p:pic>
        <p:pic>
          <p:nvPicPr>
            <p:cNvPr id="9383" name="Picture 9382">
              <a:extLst>
                <a:ext uri="{FF2B5EF4-FFF2-40B4-BE49-F238E27FC236}">
                  <a16:creationId xmlns:a16="http://schemas.microsoft.com/office/drawing/2014/main" id="{49C7634E-1B4F-DDC0-F40D-CCAE8A70724E}"/>
                </a:ext>
              </a:extLst>
            </p:cNvPr>
            <p:cNvPicPr>
              <a:picLocks noChangeAspect="1"/>
            </p:cNvPicPr>
            <p:nvPr/>
          </p:nvPicPr>
          <p:blipFill>
            <a:blip r:embed="rId9"/>
            <a:stretch>
              <a:fillRect/>
            </a:stretch>
          </p:blipFill>
          <p:spPr>
            <a:xfrm rot="10997589">
              <a:off x="5676058" y="4094728"/>
              <a:ext cx="1430310" cy="745587"/>
            </a:xfrm>
            <a:prstGeom prst="rect">
              <a:avLst/>
            </a:prstGeom>
          </p:spPr>
        </p:pic>
        <p:cxnSp>
          <p:nvCxnSpPr>
            <p:cNvPr id="9433" name="Straight Arrow Connector 9432">
              <a:extLst>
                <a:ext uri="{FF2B5EF4-FFF2-40B4-BE49-F238E27FC236}">
                  <a16:creationId xmlns:a16="http://schemas.microsoft.com/office/drawing/2014/main" id="{BD47EE14-4226-8264-8FE2-D133B05F6843}"/>
                </a:ext>
              </a:extLst>
            </p:cNvPr>
            <p:cNvCxnSpPr>
              <a:cxnSpLocks/>
            </p:cNvCxnSpPr>
            <p:nvPr/>
          </p:nvCxnSpPr>
          <p:spPr>
            <a:xfrm>
              <a:off x="5802955" y="3586795"/>
              <a:ext cx="212545" cy="341017"/>
            </a:xfrm>
            <a:prstGeom prst="straightConnector1">
              <a:avLst/>
            </a:prstGeom>
            <a:noFill/>
            <a:ln w="317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cxnSp>
        <p:sp>
          <p:nvSpPr>
            <p:cNvPr id="9437" name="TextBox 9436">
              <a:extLst>
                <a:ext uri="{FF2B5EF4-FFF2-40B4-BE49-F238E27FC236}">
                  <a16:creationId xmlns:a16="http://schemas.microsoft.com/office/drawing/2014/main" id="{C1FFEA6C-49F3-12F0-2D9D-493A66CBE8D7}"/>
                </a:ext>
              </a:extLst>
            </p:cNvPr>
            <p:cNvSpPr txBox="1"/>
            <p:nvPr/>
          </p:nvSpPr>
          <p:spPr>
            <a:xfrm>
              <a:off x="6244569" y="3757303"/>
              <a:ext cx="1039067" cy="338554"/>
            </a:xfrm>
            <a:prstGeom prst="rect">
              <a:avLst/>
            </a:prstGeom>
            <a:noFill/>
          </p:spPr>
          <p:txBody>
            <a:bodyPr wrap="none" rtlCol="0">
              <a:spAutoFit/>
            </a:bodyPr>
            <a:lstStyle/>
            <a:p>
              <a:r>
                <a:rPr lang="en-US" sz="1600" dirty="0"/>
                <a:t>Giant cell</a:t>
              </a:r>
            </a:p>
          </p:txBody>
        </p:sp>
      </p:grpSp>
      <p:grpSp>
        <p:nvGrpSpPr>
          <p:cNvPr id="9442" name="Anti-inflammation signalling">
            <a:extLst>
              <a:ext uri="{FF2B5EF4-FFF2-40B4-BE49-F238E27FC236}">
                <a16:creationId xmlns:a16="http://schemas.microsoft.com/office/drawing/2014/main" id="{F3612B36-29E3-9B9E-DBAB-5EAFA81291B4}"/>
              </a:ext>
            </a:extLst>
          </p:cNvPr>
          <p:cNvGrpSpPr/>
          <p:nvPr/>
        </p:nvGrpSpPr>
        <p:grpSpPr>
          <a:xfrm>
            <a:off x="7567946" y="4267119"/>
            <a:ext cx="2361683" cy="626662"/>
            <a:chOff x="5303480" y="4426653"/>
            <a:chExt cx="2361683" cy="626662"/>
          </a:xfrm>
        </p:grpSpPr>
        <p:cxnSp>
          <p:nvCxnSpPr>
            <p:cNvPr id="9443" name="Straight Arrow Connector 9442">
              <a:extLst>
                <a:ext uri="{FF2B5EF4-FFF2-40B4-BE49-F238E27FC236}">
                  <a16:creationId xmlns:a16="http://schemas.microsoft.com/office/drawing/2014/main" id="{B37694CE-EC3B-2FBC-9FED-502F173BD5FF}"/>
                </a:ext>
              </a:extLst>
            </p:cNvPr>
            <p:cNvCxnSpPr>
              <a:cxnSpLocks/>
            </p:cNvCxnSpPr>
            <p:nvPr/>
          </p:nvCxnSpPr>
          <p:spPr>
            <a:xfrm flipV="1">
              <a:off x="5428187" y="4426653"/>
              <a:ext cx="0" cy="442447"/>
            </a:xfrm>
            <a:prstGeom prst="straightConnector1">
              <a:avLst/>
            </a:prstGeom>
            <a:noFill/>
            <a:ln w="317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cxnSp>
        <p:cxnSp>
          <p:nvCxnSpPr>
            <p:cNvPr id="9444" name="Straight Arrow Connector 9443">
              <a:extLst>
                <a:ext uri="{FF2B5EF4-FFF2-40B4-BE49-F238E27FC236}">
                  <a16:creationId xmlns:a16="http://schemas.microsoft.com/office/drawing/2014/main" id="{533A3ABC-8E7E-E31D-0D5F-AD567EC3336B}"/>
                </a:ext>
              </a:extLst>
            </p:cNvPr>
            <p:cNvCxnSpPr>
              <a:cxnSpLocks/>
            </p:cNvCxnSpPr>
            <p:nvPr/>
          </p:nvCxnSpPr>
          <p:spPr>
            <a:xfrm flipV="1">
              <a:off x="5303480" y="4507821"/>
              <a:ext cx="0" cy="442447"/>
            </a:xfrm>
            <a:prstGeom prst="straightConnector1">
              <a:avLst/>
            </a:prstGeom>
            <a:noFill/>
            <a:ln w="317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cxnSp>
        <p:cxnSp>
          <p:nvCxnSpPr>
            <p:cNvPr id="9445" name="Straight Arrow Connector 9444">
              <a:extLst>
                <a:ext uri="{FF2B5EF4-FFF2-40B4-BE49-F238E27FC236}">
                  <a16:creationId xmlns:a16="http://schemas.microsoft.com/office/drawing/2014/main" id="{9C114B46-4F8A-E89B-227E-42589A1ECF24}"/>
                </a:ext>
              </a:extLst>
            </p:cNvPr>
            <p:cNvCxnSpPr>
              <a:cxnSpLocks/>
            </p:cNvCxnSpPr>
            <p:nvPr/>
          </p:nvCxnSpPr>
          <p:spPr>
            <a:xfrm flipV="1">
              <a:off x="5542377" y="4573239"/>
              <a:ext cx="0" cy="442447"/>
            </a:xfrm>
            <a:prstGeom prst="straightConnector1">
              <a:avLst/>
            </a:prstGeom>
            <a:noFill/>
            <a:ln w="317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cxnSp>
        <p:sp>
          <p:nvSpPr>
            <p:cNvPr id="9446" name="TextBox 9445">
              <a:extLst>
                <a:ext uri="{FF2B5EF4-FFF2-40B4-BE49-F238E27FC236}">
                  <a16:creationId xmlns:a16="http://schemas.microsoft.com/office/drawing/2014/main" id="{AD41EF77-F24C-36D9-5F4A-D2F70A177AB2}"/>
                </a:ext>
              </a:extLst>
            </p:cNvPr>
            <p:cNvSpPr txBox="1"/>
            <p:nvPr/>
          </p:nvSpPr>
          <p:spPr>
            <a:xfrm>
              <a:off x="5608887" y="4468540"/>
              <a:ext cx="2056276" cy="584775"/>
            </a:xfrm>
            <a:prstGeom prst="rect">
              <a:avLst/>
            </a:prstGeom>
            <a:noFill/>
          </p:spPr>
          <p:txBody>
            <a:bodyPr wrap="square" rtlCol="0">
              <a:spAutoFit/>
            </a:bodyPr>
            <a:lstStyle/>
            <a:p>
              <a:r>
                <a:rPr lang="en-US" sz="1600" dirty="0"/>
                <a:t>Anti-inflammatory signaling</a:t>
              </a:r>
            </a:p>
          </p:txBody>
        </p:sp>
      </p:grpSp>
      <p:cxnSp>
        <p:nvCxnSpPr>
          <p:cNvPr id="9419" name="M2 Arrow">
            <a:extLst>
              <a:ext uri="{FF2B5EF4-FFF2-40B4-BE49-F238E27FC236}">
                <a16:creationId xmlns:a16="http://schemas.microsoft.com/office/drawing/2014/main" id="{6151A8EF-E6FF-C78B-731B-27C28DE2A8D4}"/>
              </a:ext>
            </a:extLst>
          </p:cNvPr>
          <p:cNvCxnSpPr>
            <a:cxnSpLocks/>
          </p:cNvCxnSpPr>
          <p:nvPr/>
        </p:nvCxnSpPr>
        <p:spPr>
          <a:xfrm>
            <a:off x="5593357" y="2030186"/>
            <a:ext cx="1255125" cy="0"/>
          </a:xfrm>
          <a:prstGeom prst="straightConnector1">
            <a:avLst/>
          </a:prstGeom>
          <a:noFill/>
          <a:ln w="317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cxnSp>
      <p:sp>
        <p:nvSpPr>
          <p:cNvPr id="9331" name="M2 arrive">
            <a:extLst>
              <a:ext uri="{FF2B5EF4-FFF2-40B4-BE49-F238E27FC236}">
                <a16:creationId xmlns:a16="http://schemas.microsoft.com/office/drawing/2014/main" id="{C10EB1F0-8111-DFAA-A4F7-8978E1F7B520}"/>
              </a:ext>
            </a:extLst>
          </p:cNvPr>
          <p:cNvSpPr txBox="1"/>
          <p:nvPr/>
        </p:nvSpPr>
        <p:spPr>
          <a:xfrm>
            <a:off x="7204483" y="882199"/>
            <a:ext cx="1683717" cy="646331"/>
          </a:xfrm>
          <a:prstGeom prst="rect">
            <a:avLst/>
          </a:prstGeom>
          <a:noFill/>
        </p:spPr>
        <p:txBody>
          <a:bodyPr wrap="square" rtlCol="0">
            <a:spAutoFit/>
          </a:bodyPr>
          <a:lstStyle/>
          <a:p>
            <a:r>
              <a:rPr lang="en-US" sz="1800" b="1" dirty="0"/>
              <a:t>Macrophage Adhesion</a:t>
            </a:r>
          </a:p>
        </p:txBody>
      </p:sp>
      <p:sp>
        <p:nvSpPr>
          <p:cNvPr id="9417" name="TextBox 9416">
            <a:extLst>
              <a:ext uri="{FF2B5EF4-FFF2-40B4-BE49-F238E27FC236}">
                <a16:creationId xmlns:a16="http://schemas.microsoft.com/office/drawing/2014/main" id="{50CC00C4-EFF3-4507-95FC-13B7B1175541}"/>
              </a:ext>
            </a:extLst>
          </p:cNvPr>
          <p:cNvSpPr txBox="1"/>
          <p:nvPr/>
        </p:nvSpPr>
        <p:spPr>
          <a:xfrm>
            <a:off x="9513077" y="905478"/>
            <a:ext cx="1966803" cy="646331"/>
          </a:xfrm>
          <a:prstGeom prst="rect">
            <a:avLst/>
          </a:prstGeom>
          <a:noFill/>
        </p:spPr>
        <p:txBody>
          <a:bodyPr wrap="square" rtlCol="0">
            <a:spAutoFit/>
          </a:bodyPr>
          <a:lstStyle/>
          <a:p>
            <a:r>
              <a:rPr lang="en-US" sz="1800" b="1" dirty="0"/>
              <a:t>Fibrous</a:t>
            </a:r>
          </a:p>
          <a:p>
            <a:r>
              <a:rPr lang="en-US" sz="1800" b="1" dirty="0"/>
              <a:t>encapsulation</a:t>
            </a:r>
          </a:p>
        </p:txBody>
      </p:sp>
      <p:grpSp>
        <p:nvGrpSpPr>
          <p:cNvPr id="9451" name="Group 9450">
            <a:extLst>
              <a:ext uri="{FF2B5EF4-FFF2-40B4-BE49-F238E27FC236}">
                <a16:creationId xmlns:a16="http://schemas.microsoft.com/office/drawing/2014/main" id="{7C5666B4-E3E7-53BA-1A2C-8A3F5CDA7336}"/>
              </a:ext>
            </a:extLst>
          </p:cNvPr>
          <p:cNvGrpSpPr/>
          <p:nvPr/>
        </p:nvGrpSpPr>
        <p:grpSpPr>
          <a:xfrm>
            <a:off x="6136929" y="4995510"/>
            <a:ext cx="5594293" cy="427194"/>
            <a:chOff x="6136929" y="4995510"/>
            <a:chExt cx="5594293" cy="427194"/>
          </a:xfrm>
        </p:grpSpPr>
        <p:pic>
          <p:nvPicPr>
            <p:cNvPr id="9385" name="Picture 9384">
              <a:extLst>
                <a:ext uri="{FF2B5EF4-FFF2-40B4-BE49-F238E27FC236}">
                  <a16:creationId xmlns:a16="http://schemas.microsoft.com/office/drawing/2014/main" id="{12BE78F6-265D-5915-B5FE-F630088335B3}"/>
                </a:ext>
              </a:extLst>
            </p:cNvPr>
            <p:cNvPicPr>
              <a:picLocks noChangeAspect="1"/>
            </p:cNvPicPr>
            <p:nvPr/>
          </p:nvPicPr>
          <p:blipFill>
            <a:blip r:embed="rId9"/>
            <a:stretch>
              <a:fillRect/>
            </a:stretch>
          </p:blipFill>
          <p:spPr>
            <a:xfrm>
              <a:off x="6136929" y="5123656"/>
              <a:ext cx="981954" cy="262773"/>
            </a:xfrm>
            <a:prstGeom prst="rect">
              <a:avLst/>
            </a:prstGeom>
          </p:spPr>
        </p:pic>
        <p:pic>
          <p:nvPicPr>
            <p:cNvPr id="9394" name="Picture 9393">
              <a:extLst>
                <a:ext uri="{FF2B5EF4-FFF2-40B4-BE49-F238E27FC236}">
                  <a16:creationId xmlns:a16="http://schemas.microsoft.com/office/drawing/2014/main" id="{1997F292-0F59-18EB-0163-2639FC321FE5}"/>
                </a:ext>
              </a:extLst>
            </p:cNvPr>
            <p:cNvPicPr>
              <a:picLocks noChangeAspect="1"/>
            </p:cNvPicPr>
            <p:nvPr/>
          </p:nvPicPr>
          <p:blipFill>
            <a:blip r:embed="rId9"/>
            <a:stretch>
              <a:fillRect/>
            </a:stretch>
          </p:blipFill>
          <p:spPr>
            <a:xfrm rot="10155105">
              <a:off x="7023029" y="5071929"/>
              <a:ext cx="981954" cy="291660"/>
            </a:xfrm>
            <a:prstGeom prst="rect">
              <a:avLst/>
            </a:prstGeom>
          </p:spPr>
        </p:pic>
        <p:pic>
          <p:nvPicPr>
            <p:cNvPr id="9439" name="Picture 9438">
              <a:extLst>
                <a:ext uri="{FF2B5EF4-FFF2-40B4-BE49-F238E27FC236}">
                  <a16:creationId xmlns:a16="http://schemas.microsoft.com/office/drawing/2014/main" id="{0DF0C7E8-B3A9-9817-6C4A-38C9971E824C}"/>
                </a:ext>
              </a:extLst>
            </p:cNvPr>
            <p:cNvPicPr>
              <a:picLocks noChangeAspect="1"/>
            </p:cNvPicPr>
            <p:nvPr/>
          </p:nvPicPr>
          <p:blipFill>
            <a:blip r:embed="rId9"/>
            <a:stretch>
              <a:fillRect/>
            </a:stretch>
          </p:blipFill>
          <p:spPr>
            <a:xfrm>
              <a:off x="7696746" y="5087948"/>
              <a:ext cx="1586738" cy="298481"/>
            </a:xfrm>
            <a:prstGeom prst="rect">
              <a:avLst/>
            </a:prstGeom>
          </p:spPr>
        </p:pic>
        <p:pic>
          <p:nvPicPr>
            <p:cNvPr id="9440" name="Picture 9439">
              <a:extLst>
                <a:ext uri="{FF2B5EF4-FFF2-40B4-BE49-F238E27FC236}">
                  <a16:creationId xmlns:a16="http://schemas.microsoft.com/office/drawing/2014/main" id="{FB3A7D5F-5D58-FA8C-8E89-AE412CBE3261}"/>
                </a:ext>
              </a:extLst>
            </p:cNvPr>
            <p:cNvPicPr>
              <a:picLocks noChangeAspect="1"/>
            </p:cNvPicPr>
            <p:nvPr/>
          </p:nvPicPr>
          <p:blipFill>
            <a:blip r:embed="rId9"/>
            <a:stretch>
              <a:fillRect/>
            </a:stretch>
          </p:blipFill>
          <p:spPr>
            <a:xfrm>
              <a:off x="7482691" y="4995510"/>
              <a:ext cx="605126" cy="347511"/>
            </a:xfrm>
            <a:prstGeom prst="rect">
              <a:avLst/>
            </a:prstGeom>
          </p:spPr>
        </p:pic>
        <p:pic>
          <p:nvPicPr>
            <p:cNvPr id="9447" name="Picture 9446">
              <a:extLst>
                <a:ext uri="{FF2B5EF4-FFF2-40B4-BE49-F238E27FC236}">
                  <a16:creationId xmlns:a16="http://schemas.microsoft.com/office/drawing/2014/main" id="{D8BE47F9-8E73-5CE0-227D-61CC36F2C282}"/>
                </a:ext>
              </a:extLst>
            </p:cNvPr>
            <p:cNvPicPr>
              <a:picLocks noChangeAspect="1"/>
            </p:cNvPicPr>
            <p:nvPr/>
          </p:nvPicPr>
          <p:blipFill>
            <a:blip r:embed="rId9"/>
            <a:stretch>
              <a:fillRect/>
            </a:stretch>
          </p:blipFill>
          <p:spPr>
            <a:xfrm>
              <a:off x="9187336" y="5121145"/>
              <a:ext cx="1126894" cy="301559"/>
            </a:xfrm>
            <a:prstGeom prst="rect">
              <a:avLst/>
            </a:prstGeom>
          </p:spPr>
        </p:pic>
        <p:pic>
          <p:nvPicPr>
            <p:cNvPr id="9449" name="Picture 9448">
              <a:extLst>
                <a:ext uri="{FF2B5EF4-FFF2-40B4-BE49-F238E27FC236}">
                  <a16:creationId xmlns:a16="http://schemas.microsoft.com/office/drawing/2014/main" id="{739523C1-FEA9-A14B-56CA-5D2A5888BB13}"/>
                </a:ext>
              </a:extLst>
            </p:cNvPr>
            <p:cNvPicPr>
              <a:picLocks noChangeAspect="1"/>
            </p:cNvPicPr>
            <p:nvPr/>
          </p:nvPicPr>
          <p:blipFill>
            <a:blip r:embed="rId9"/>
            <a:stretch>
              <a:fillRect/>
            </a:stretch>
          </p:blipFill>
          <p:spPr>
            <a:xfrm rot="10422127">
              <a:off x="10144484" y="5092710"/>
              <a:ext cx="1586738" cy="298481"/>
            </a:xfrm>
            <a:prstGeom prst="rect">
              <a:avLst/>
            </a:prstGeom>
          </p:spPr>
        </p:pic>
      </p:grpSp>
      <p:grpSp>
        <p:nvGrpSpPr>
          <p:cNvPr id="9485" name="M2 comes down">
            <a:extLst>
              <a:ext uri="{FF2B5EF4-FFF2-40B4-BE49-F238E27FC236}">
                <a16:creationId xmlns:a16="http://schemas.microsoft.com/office/drawing/2014/main" id="{EEF809FD-B055-0BAB-58FD-C84EFE10830E}"/>
              </a:ext>
            </a:extLst>
          </p:cNvPr>
          <p:cNvGrpSpPr/>
          <p:nvPr/>
        </p:nvGrpSpPr>
        <p:grpSpPr>
          <a:xfrm>
            <a:off x="7188487" y="1498734"/>
            <a:ext cx="2054345" cy="3920079"/>
            <a:chOff x="7188487" y="1498734"/>
            <a:chExt cx="2054345" cy="3920079"/>
          </a:xfrm>
        </p:grpSpPr>
        <p:pic>
          <p:nvPicPr>
            <p:cNvPr id="9452" name="Picture 9451">
              <a:extLst>
                <a:ext uri="{FF2B5EF4-FFF2-40B4-BE49-F238E27FC236}">
                  <a16:creationId xmlns:a16="http://schemas.microsoft.com/office/drawing/2014/main" id="{5132958F-3033-2D29-73A0-34A9AEF759F3}"/>
                </a:ext>
              </a:extLst>
            </p:cNvPr>
            <p:cNvPicPr>
              <a:picLocks noChangeAspect="1"/>
            </p:cNvPicPr>
            <p:nvPr/>
          </p:nvPicPr>
          <p:blipFill>
            <a:blip r:embed="rId10"/>
            <a:stretch>
              <a:fillRect/>
            </a:stretch>
          </p:blipFill>
          <p:spPr>
            <a:xfrm rot="359068">
              <a:off x="8296870" y="5246395"/>
              <a:ext cx="814338" cy="172418"/>
            </a:xfrm>
            <a:prstGeom prst="rect">
              <a:avLst/>
            </a:prstGeom>
          </p:spPr>
        </p:pic>
        <p:grpSp>
          <p:nvGrpSpPr>
            <p:cNvPr id="9456" name="M2 group comes down to attach">
              <a:extLst>
                <a:ext uri="{FF2B5EF4-FFF2-40B4-BE49-F238E27FC236}">
                  <a16:creationId xmlns:a16="http://schemas.microsoft.com/office/drawing/2014/main" id="{EFACE859-51CD-811B-ABA8-EA16C7FECAFC}"/>
                </a:ext>
              </a:extLst>
            </p:cNvPr>
            <p:cNvGrpSpPr/>
            <p:nvPr/>
          </p:nvGrpSpPr>
          <p:grpSpPr>
            <a:xfrm>
              <a:off x="7188487" y="1498734"/>
              <a:ext cx="2054345" cy="3868917"/>
              <a:chOff x="7188487" y="1498734"/>
              <a:chExt cx="2054345" cy="3868917"/>
            </a:xfrm>
          </p:grpSpPr>
          <p:sp>
            <p:nvSpPr>
              <p:cNvPr id="9369" name="TextBox 9368">
                <a:extLst>
                  <a:ext uri="{FF2B5EF4-FFF2-40B4-BE49-F238E27FC236}">
                    <a16:creationId xmlns:a16="http://schemas.microsoft.com/office/drawing/2014/main" id="{228DBA09-C886-91D3-B7F4-FFFFC60DDD55}"/>
                  </a:ext>
                </a:extLst>
              </p:cNvPr>
              <p:cNvSpPr txBox="1"/>
              <p:nvPr/>
            </p:nvSpPr>
            <p:spPr>
              <a:xfrm>
                <a:off x="8356328" y="2359268"/>
                <a:ext cx="554960" cy="461665"/>
              </a:xfrm>
              <a:prstGeom prst="rect">
                <a:avLst/>
              </a:prstGeom>
              <a:noFill/>
            </p:spPr>
            <p:txBody>
              <a:bodyPr wrap="none" rtlCol="0">
                <a:spAutoFit/>
              </a:bodyPr>
              <a:lstStyle/>
              <a:p>
                <a:r>
                  <a:rPr lang="en-US" b="1" dirty="0">
                    <a:solidFill>
                      <a:srgbClr val="7030A0"/>
                    </a:solidFill>
                  </a:rPr>
                  <a:t>M</a:t>
                </a:r>
                <a:r>
                  <a:rPr lang="en-US" b="1" baseline="-25000" dirty="0">
                    <a:solidFill>
                      <a:srgbClr val="7030A0"/>
                    </a:solidFill>
                  </a:rPr>
                  <a:t>2</a:t>
                </a:r>
              </a:p>
            </p:txBody>
          </p:sp>
          <p:pic>
            <p:nvPicPr>
              <p:cNvPr id="9370" name="Picture 9369">
                <a:extLst>
                  <a:ext uri="{FF2B5EF4-FFF2-40B4-BE49-F238E27FC236}">
                    <a16:creationId xmlns:a16="http://schemas.microsoft.com/office/drawing/2014/main" id="{0CD445F8-D72D-929C-A930-0287CD3100F7}"/>
                  </a:ext>
                </a:extLst>
              </p:cNvPr>
              <p:cNvPicPr>
                <a:picLocks noChangeAspect="1"/>
              </p:cNvPicPr>
              <p:nvPr/>
            </p:nvPicPr>
            <p:blipFill>
              <a:blip r:embed="rId11"/>
              <a:stretch>
                <a:fillRect/>
              </a:stretch>
            </p:blipFill>
            <p:spPr>
              <a:xfrm>
                <a:off x="7188487" y="1498734"/>
                <a:ext cx="1291899" cy="1128138"/>
              </a:xfrm>
              <a:prstGeom prst="rect">
                <a:avLst/>
              </a:prstGeom>
            </p:spPr>
          </p:pic>
          <p:pic>
            <p:nvPicPr>
              <p:cNvPr id="9371" name="Picture 9370">
                <a:extLst>
                  <a:ext uri="{FF2B5EF4-FFF2-40B4-BE49-F238E27FC236}">
                    <a16:creationId xmlns:a16="http://schemas.microsoft.com/office/drawing/2014/main" id="{F2D683AB-E940-EE99-B53B-FC0351DC1CE1}"/>
                  </a:ext>
                </a:extLst>
              </p:cNvPr>
              <p:cNvPicPr>
                <a:picLocks noChangeAspect="1"/>
              </p:cNvPicPr>
              <p:nvPr/>
            </p:nvPicPr>
            <p:blipFill>
              <a:blip r:embed="rId11"/>
              <a:stretch>
                <a:fillRect/>
              </a:stretch>
            </p:blipFill>
            <p:spPr>
              <a:xfrm rot="20290464" flipV="1">
                <a:off x="7827209" y="3209697"/>
                <a:ext cx="1213411" cy="1059601"/>
              </a:xfrm>
              <a:prstGeom prst="rect">
                <a:avLst/>
              </a:prstGeom>
            </p:spPr>
          </p:pic>
          <p:pic>
            <p:nvPicPr>
              <p:cNvPr id="9392" name="Picture 9391">
                <a:extLst>
                  <a:ext uri="{FF2B5EF4-FFF2-40B4-BE49-F238E27FC236}">
                    <a16:creationId xmlns:a16="http://schemas.microsoft.com/office/drawing/2014/main" id="{5987FADD-1824-FF7C-5C40-BC50CDAA10BC}"/>
                  </a:ext>
                </a:extLst>
              </p:cNvPr>
              <p:cNvPicPr>
                <a:picLocks noChangeAspect="1"/>
              </p:cNvPicPr>
              <p:nvPr/>
            </p:nvPicPr>
            <p:blipFill>
              <a:blip r:embed="rId11"/>
              <a:stretch>
                <a:fillRect/>
              </a:stretch>
            </p:blipFill>
            <p:spPr>
              <a:xfrm flipV="1">
                <a:off x="7336607" y="2872812"/>
                <a:ext cx="540510" cy="471995"/>
              </a:xfrm>
              <a:prstGeom prst="rect">
                <a:avLst/>
              </a:prstGeom>
            </p:spPr>
          </p:pic>
          <p:pic>
            <p:nvPicPr>
              <p:cNvPr id="9453" name="Picture 9452">
                <a:extLst>
                  <a:ext uri="{FF2B5EF4-FFF2-40B4-BE49-F238E27FC236}">
                    <a16:creationId xmlns:a16="http://schemas.microsoft.com/office/drawing/2014/main" id="{B4B070F1-3B06-312F-BA39-251F8E932BB8}"/>
                  </a:ext>
                </a:extLst>
              </p:cNvPr>
              <p:cNvPicPr>
                <a:picLocks noChangeAspect="1"/>
              </p:cNvPicPr>
              <p:nvPr/>
            </p:nvPicPr>
            <p:blipFill>
              <a:blip r:embed="rId10"/>
              <a:stretch>
                <a:fillRect/>
              </a:stretch>
            </p:blipFill>
            <p:spPr>
              <a:xfrm rot="902758">
                <a:off x="8185123" y="5020903"/>
                <a:ext cx="1057709" cy="223946"/>
              </a:xfrm>
              <a:prstGeom prst="rect">
                <a:avLst/>
              </a:prstGeom>
            </p:spPr>
          </p:pic>
          <p:pic>
            <p:nvPicPr>
              <p:cNvPr id="9454" name="Picture 9453">
                <a:extLst>
                  <a:ext uri="{FF2B5EF4-FFF2-40B4-BE49-F238E27FC236}">
                    <a16:creationId xmlns:a16="http://schemas.microsoft.com/office/drawing/2014/main" id="{DBCA8FD9-92A0-1932-CB1C-251C48C11B8E}"/>
                  </a:ext>
                </a:extLst>
              </p:cNvPr>
              <p:cNvPicPr>
                <a:picLocks noChangeAspect="1"/>
              </p:cNvPicPr>
              <p:nvPr/>
            </p:nvPicPr>
            <p:blipFill>
              <a:blip r:embed="rId11"/>
              <a:stretch>
                <a:fillRect/>
              </a:stretch>
            </p:blipFill>
            <p:spPr>
              <a:xfrm flipV="1">
                <a:off x="7488372" y="4413353"/>
                <a:ext cx="376217" cy="328528"/>
              </a:xfrm>
              <a:prstGeom prst="rect">
                <a:avLst/>
              </a:prstGeom>
            </p:spPr>
          </p:pic>
          <p:pic>
            <p:nvPicPr>
              <p:cNvPr id="9455" name="Picture 9454">
                <a:extLst>
                  <a:ext uri="{FF2B5EF4-FFF2-40B4-BE49-F238E27FC236}">
                    <a16:creationId xmlns:a16="http://schemas.microsoft.com/office/drawing/2014/main" id="{6E0CC904-1004-797B-3F10-EFB67306760C}"/>
                  </a:ext>
                </a:extLst>
              </p:cNvPr>
              <p:cNvPicPr>
                <a:picLocks noChangeAspect="1"/>
              </p:cNvPicPr>
              <p:nvPr/>
            </p:nvPicPr>
            <p:blipFill>
              <a:blip r:embed="rId11"/>
              <a:stretch>
                <a:fillRect/>
              </a:stretch>
            </p:blipFill>
            <p:spPr>
              <a:xfrm flipV="1">
                <a:off x="7547505" y="5039123"/>
                <a:ext cx="1031036" cy="328528"/>
              </a:xfrm>
              <a:prstGeom prst="rect">
                <a:avLst/>
              </a:prstGeom>
            </p:spPr>
          </p:pic>
        </p:grpSp>
      </p:grpSp>
      <p:grpSp>
        <p:nvGrpSpPr>
          <p:cNvPr id="9459" name="Fibroblasts are being called">
            <a:extLst>
              <a:ext uri="{FF2B5EF4-FFF2-40B4-BE49-F238E27FC236}">
                <a16:creationId xmlns:a16="http://schemas.microsoft.com/office/drawing/2014/main" id="{DB65D73C-7B3A-7F4A-47CA-E1296DD4E8BC}"/>
              </a:ext>
            </a:extLst>
          </p:cNvPr>
          <p:cNvGrpSpPr/>
          <p:nvPr/>
        </p:nvGrpSpPr>
        <p:grpSpPr>
          <a:xfrm>
            <a:off x="8703814" y="4416850"/>
            <a:ext cx="3275182" cy="727413"/>
            <a:chOff x="8703814" y="4416850"/>
            <a:chExt cx="3275182" cy="727413"/>
          </a:xfrm>
        </p:grpSpPr>
        <p:pic>
          <p:nvPicPr>
            <p:cNvPr id="9457" name="Picture 2" descr="A Little History of the Wireless Icon | by Palais des Beaux Arts | Palais  des Beaux Arts Wien | Medium">
              <a:extLst>
                <a:ext uri="{FF2B5EF4-FFF2-40B4-BE49-F238E27FC236}">
                  <a16:creationId xmlns:a16="http://schemas.microsoft.com/office/drawing/2014/main" id="{8B936271-91D7-8F71-9CC3-9CEEF5BA95EE}"/>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838046">
              <a:off x="8635400" y="4566286"/>
              <a:ext cx="646391" cy="509563"/>
            </a:xfrm>
            <a:prstGeom prst="rect">
              <a:avLst/>
            </a:prstGeom>
            <a:noFill/>
            <a:extLst>
              <a:ext uri="{909E8E84-426E-40DD-AFC4-6F175D3DCCD1}">
                <a14:hiddenFill xmlns:a14="http://schemas.microsoft.com/office/drawing/2010/main">
                  <a:solidFill>
                    <a:srgbClr val="FFFFFF"/>
                  </a:solidFill>
                </a14:hiddenFill>
              </a:ext>
            </a:extLst>
          </p:spPr>
        </p:pic>
        <p:sp>
          <p:nvSpPr>
            <p:cNvPr id="9458" name="Fibroblast signals">
              <a:extLst>
                <a:ext uri="{FF2B5EF4-FFF2-40B4-BE49-F238E27FC236}">
                  <a16:creationId xmlns:a16="http://schemas.microsoft.com/office/drawing/2014/main" id="{A6DF4DAE-3921-9ACE-AC87-F72EF678CDDC}"/>
                </a:ext>
              </a:extLst>
            </p:cNvPr>
            <p:cNvSpPr txBox="1"/>
            <p:nvPr/>
          </p:nvSpPr>
          <p:spPr>
            <a:xfrm>
              <a:off x="9344243" y="4416850"/>
              <a:ext cx="2634753" cy="584775"/>
            </a:xfrm>
            <a:prstGeom prst="rect">
              <a:avLst/>
            </a:prstGeom>
            <a:noFill/>
          </p:spPr>
          <p:txBody>
            <a:bodyPr wrap="square" rtlCol="0">
              <a:spAutoFit/>
            </a:bodyPr>
            <a:lstStyle/>
            <a:p>
              <a:r>
                <a:rPr lang="en-US" sz="1600" dirty="0"/>
                <a:t>M2 signals for tissue regenerating Fibroblasts</a:t>
              </a:r>
            </a:p>
          </p:txBody>
        </p:sp>
      </p:grpSp>
      <p:grpSp>
        <p:nvGrpSpPr>
          <p:cNvPr id="9472" name="Fibroblasts arrive">
            <a:extLst>
              <a:ext uri="{FF2B5EF4-FFF2-40B4-BE49-F238E27FC236}">
                <a16:creationId xmlns:a16="http://schemas.microsoft.com/office/drawing/2014/main" id="{D5107E2D-7E1D-6ECF-94A4-3EF978FD1824}"/>
              </a:ext>
            </a:extLst>
          </p:cNvPr>
          <p:cNvGrpSpPr/>
          <p:nvPr/>
        </p:nvGrpSpPr>
        <p:grpSpPr>
          <a:xfrm>
            <a:off x="9362708" y="1591963"/>
            <a:ext cx="2455209" cy="1570190"/>
            <a:chOff x="9415527" y="1701307"/>
            <a:chExt cx="2455209" cy="1570190"/>
          </a:xfrm>
        </p:grpSpPr>
        <p:pic>
          <p:nvPicPr>
            <p:cNvPr id="9461" name="Picture 9460">
              <a:extLst>
                <a:ext uri="{FF2B5EF4-FFF2-40B4-BE49-F238E27FC236}">
                  <a16:creationId xmlns:a16="http://schemas.microsoft.com/office/drawing/2014/main" id="{C56A5B11-7B3A-FBEF-784E-F14AFB2134EF}"/>
                </a:ext>
              </a:extLst>
            </p:cNvPr>
            <p:cNvPicPr>
              <a:picLocks noChangeAspect="1"/>
            </p:cNvPicPr>
            <p:nvPr/>
          </p:nvPicPr>
          <p:blipFill>
            <a:blip r:embed="rId12"/>
            <a:stretch>
              <a:fillRect/>
            </a:stretch>
          </p:blipFill>
          <p:spPr>
            <a:xfrm>
              <a:off x="9739578" y="1701307"/>
              <a:ext cx="2131158" cy="1094476"/>
            </a:xfrm>
            <a:prstGeom prst="rect">
              <a:avLst/>
            </a:prstGeom>
          </p:spPr>
        </p:pic>
        <p:pic>
          <p:nvPicPr>
            <p:cNvPr id="9462" name="Picture 9461">
              <a:extLst>
                <a:ext uri="{FF2B5EF4-FFF2-40B4-BE49-F238E27FC236}">
                  <a16:creationId xmlns:a16="http://schemas.microsoft.com/office/drawing/2014/main" id="{26CB5EC3-83F3-8061-921F-FF8F514D0AAD}"/>
                </a:ext>
              </a:extLst>
            </p:cNvPr>
            <p:cNvPicPr>
              <a:picLocks noChangeAspect="1"/>
            </p:cNvPicPr>
            <p:nvPr/>
          </p:nvPicPr>
          <p:blipFill>
            <a:blip r:embed="rId13"/>
            <a:stretch>
              <a:fillRect/>
            </a:stretch>
          </p:blipFill>
          <p:spPr>
            <a:xfrm rot="1955151">
              <a:off x="9415527" y="2169715"/>
              <a:ext cx="1303879" cy="1101782"/>
            </a:xfrm>
            <a:prstGeom prst="rect">
              <a:avLst/>
            </a:prstGeom>
          </p:spPr>
        </p:pic>
      </p:grpSp>
      <p:pic>
        <p:nvPicPr>
          <p:cNvPr id="9471" name="ECM Strand">
            <a:extLst>
              <a:ext uri="{FF2B5EF4-FFF2-40B4-BE49-F238E27FC236}">
                <a16:creationId xmlns:a16="http://schemas.microsoft.com/office/drawing/2014/main" id="{F446BF1E-772E-FACB-46E4-3388EE579C7A}"/>
              </a:ext>
            </a:extLst>
          </p:cNvPr>
          <p:cNvPicPr>
            <a:picLocks noChangeAspect="1"/>
          </p:cNvPicPr>
          <p:nvPr/>
        </p:nvPicPr>
        <p:blipFill>
          <a:blip r:embed="rId14"/>
          <a:stretch>
            <a:fillRect/>
          </a:stretch>
        </p:blipFill>
        <p:spPr>
          <a:xfrm rot="4387893">
            <a:off x="10060857" y="1667892"/>
            <a:ext cx="1163561" cy="1979296"/>
          </a:xfrm>
          <a:prstGeom prst="rect">
            <a:avLst/>
          </a:prstGeom>
        </p:spPr>
      </p:pic>
      <p:grpSp>
        <p:nvGrpSpPr>
          <p:cNvPr id="9473" name="Fibroblast sit on implant">
            <a:extLst>
              <a:ext uri="{FF2B5EF4-FFF2-40B4-BE49-F238E27FC236}">
                <a16:creationId xmlns:a16="http://schemas.microsoft.com/office/drawing/2014/main" id="{A4A6E5CA-8E72-57AE-6C0D-AFA3177AD866}"/>
              </a:ext>
            </a:extLst>
          </p:cNvPr>
          <p:cNvGrpSpPr/>
          <p:nvPr/>
        </p:nvGrpSpPr>
        <p:grpSpPr>
          <a:xfrm>
            <a:off x="9063473" y="4471100"/>
            <a:ext cx="2892421" cy="1466626"/>
            <a:chOff x="9063473" y="4471100"/>
            <a:chExt cx="2892421" cy="1466626"/>
          </a:xfrm>
        </p:grpSpPr>
        <p:pic>
          <p:nvPicPr>
            <p:cNvPr id="9463" name="Picture 9462">
              <a:extLst>
                <a:ext uri="{FF2B5EF4-FFF2-40B4-BE49-F238E27FC236}">
                  <a16:creationId xmlns:a16="http://schemas.microsoft.com/office/drawing/2014/main" id="{547AB669-3CBA-5B23-9C64-FBB586D82C8E}"/>
                </a:ext>
              </a:extLst>
            </p:cNvPr>
            <p:cNvPicPr>
              <a:picLocks noChangeAspect="1"/>
            </p:cNvPicPr>
            <p:nvPr/>
          </p:nvPicPr>
          <p:blipFill>
            <a:blip r:embed="rId12"/>
            <a:stretch>
              <a:fillRect/>
            </a:stretch>
          </p:blipFill>
          <p:spPr>
            <a:xfrm flipV="1">
              <a:off x="9117978" y="4980829"/>
              <a:ext cx="2837916" cy="703550"/>
            </a:xfrm>
            <a:prstGeom prst="rect">
              <a:avLst/>
            </a:prstGeom>
          </p:spPr>
        </p:pic>
        <p:pic>
          <p:nvPicPr>
            <p:cNvPr id="9464" name="Picture 9463">
              <a:extLst>
                <a:ext uri="{FF2B5EF4-FFF2-40B4-BE49-F238E27FC236}">
                  <a16:creationId xmlns:a16="http://schemas.microsoft.com/office/drawing/2014/main" id="{1EA69933-7D5D-CBDA-3E4E-091545E9F75D}"/>
                </a:ext>
              </a:extLst>
            </p:cNvPr>
            <p:cNvPicPr>
              <a:picLocks noChangeAspect="1"/>
            </p:cNvPicPr>
            <p:nvPr/>
          </p:nvPicPr>
          <p:blipFill>
            <a:blip r:embed="rId12"/>
            <a:stretch>
              <a:fillRect/>
            </a:stretch>
          </p:blipFill>
          <p:spPr>
            <a:xfrm rot="20615479" flipV="1">
              <a:off x="9063473" y="4719857"/>
              <a:ext cx="2131158" cy="873674"/>
            </a:xfrm>
            <a:prstGeom prst="rect">
              <a:avLst/>
            </a:prstGeom>
          </p:spPr>
        </p:pic>
        <p:pic>
          <p:nvPicPr>
            <p:cNvPr id="9465" name="Picture 9464">
              <a:extLst>
                <a:ext uri="{FF2B5EF4-FFF2-40B4-BE49-F238E27FC236}">
                  <a16:creationId xmlns:a16="http://schemas.microsoft.com/office/drawing/2014/main" id="{CDB1517B-73A3-129B-B957-E956ECEC736A}"/>
                </a:ext>
              </a:extLst>
            </p:cNvPr>
            <p:cNvPicPr>
              <a:picLocks noChangeAspect="1"/>
            </p:cNvPicPr>
            <p:nvPr/>
          </p:nvPicPr>
          <p:blipFill>
            <a:blip r:embed="rId12"/>
            <a:stretch>
              <a:fillRect/>
            </a:stretch>
          </p:blipFill>
          <p:spPr>
            <a:xfrm rot="13768845" flipV="1">
              <a:off x="10634924" y="4767576"/>
              <a:ext cx="1466626" cy="873674"/>
            </a:xfrm>
            <a:prstGeom prst="rect">
              <a:avLst/>
            </a:prstGeom>
          </p:spPr>
        </p:pic>
        <p:pic>
          <p:nvPicPr>
            <p:cNvPr id="9466" name="Picture 9465">
              <a:extLst>
                <a:ext uri="{FF2B5EF4-FFF2-40B4-BE49-F238E27FC236}">
                  <a16:creationId xmlns:a16="http://schemas.microsoft.com/office/drawing/2014/main" id="{76664C3E-940E-A7FE-FFFA-6FE7CA858BCC}"/>
                </a:ext>
              </a:extLst>
            </p:cNvPr>
            <p:cNvPicPr>
              <a:picLocks noChangeAspect="1"/>
            </p:cNvPicPr>
            <p:nvPr/>
          </p:nvPicPr>
          <p:blipFill>
            <a:blip r:embed="rId12"/>
            <a:stretch>
              <a:fillRect/>
            </a:stretch>
          </p:blipFill>
          <p:spPr>
            <a:xfrm rot="923683" flipV="1">
              <a:off x="10115005" y="5231415"/>
              <a:ext cx="1303327" cy="534302"/>
            </a:xfrm>
            <a:prstGeom prst="rect">
              <a:avLst/>
            </a:prstGeom>
          </p:spPr>
        </p:pic>
      </p:grpSp>
      <p:sp>
        <p:nvSpPr>
          <p:cNvPr id="9484" name="ECM description">
            <a:extLst>
              <a:ext uri="{FF2B5EF4-FFF2-40B4-BE49-F238E27FC236}">
                <a16:creationId xmlns:a16="http://schemas.microsoft.com/office/drawing/2014/main" id="{22B9234E-ED4C-AFF4-3695-91240650EDA4}"/>
              </a:ext>
            </a:extLst>
          </p:cNvPr>
          <p:cNvSpPr txBox="1"/>
          <p:nvPr/>
        </p:nvSpPr>
        <p:spPr>
          <a:xfrm>
            <a:off x="9135900" y="3445705"/>
            <a:ext cx="2908827" cy="738664"/>
          </a:xfrm>
          <a:prstGeom prst="rect">
            <a:avLst/>
          </a:prstGeom>
          <a:noFill/>
        </p:spPr>
        <p:txBody>
          <a:bodyPr wrap="square" rtlCol="0">
            <a:spAutoFit/>
          </a:bodyPr>
          <a:lstStyle/>
          <a:p>
            <a:pPr algn="ctr"/>
            <a:r>
              <a:rPr lang="en-US" sz="1400" dirty="0"/>
              <a:t>Fibroblasts secrete tissue regenerating extracellular matrix to complete encapsulation</a:t>
            </a:r>
          </a:p>
        </p:txBody>
      </p:sp>
      <p:pic>
        <p:nvPicPr>
          <p:cNvPr id="9483" name="ECM Cage">
            <a:extLst>
              <a:ext uri="{FF2B5EF4-FFF2-40B4-BE49-F238E27FC236}">
                <a16:creationId xmlns:a16="http://schemas.microsoft.com/office/drawing/2014/main" id="{AC2CB633-4D33-E4F1-3BC1-FE8CBC9F505E}"/>
              </a:ext>
            </a:extLst>
          </p:cNvPr>
          <p:cNvPicPr>
            <a:picLocks noChangeAspect="1"/>
          </p:cNvPicPr>
          <p:nvPr/>
        </p:nvPicPr>
        <p:blipFill>
          <a:blip r:embed="rId15">
            <a:alphaModFix amt="66000"/>
          </a:blip>
          <a:stretch>
            <a:fillRect/>
          </a:stretch>
        </p:blipFill>
        <p:spPr>
          <a:xfrm rot="21352382">
            <a:off x="9116064" y="4001682"/>
            <a:ext cx="3053145" cy="2197443"/>
          </a:xfrm>
          <a:prstGeom prst="rect">
            <a:avLst/>
          </a:prstGeom>
        </p:spPr>
      </p:pic>
      <p:grpSp>
        <p:nvGrpSpPr>
          <p:cNvPr id="9489" name="COnclusion">
            <a:extLst>
              <a:ext uri="{FF2B5EF4-FFF2-40B4-BE49-F238E27FC236}">
                <a16:creationId xmlns:a16="http://schemas.microsoft.com/office/drawing/2014/main" id="{5746401E-9E7E-9D5E-2539-36308F7E3C55}"/>
              </a:ext>
            </a:extLst>
          </p:cNvPr>
          <p:cNvGrpSpPr/>
          <p:nvPr/>
        </p:nvGrpSpPr>
        <p:grpSpPr>
          <a:xfrm>
            <a:off x="8960283" y="3235464"/>
            <a:ext cx="2966293" cy="1717402"/>
            <a:chOff x="8960283" y="3235464"/>
            <a:chExt cx="2966293" cy="1717402"/>
          </a:xfrm>
        </p:grpSpPr>
        <p:sp>
          <p:nvSpPr>
            <p:cNvPr id="9486" name="Conclusion">
              <a:extLst>
                <a:ext uri="{FF2B5EF4-FFF2-40B4-BE49-F238E27FC236}">
                  <a16:creationId xmlns:a16="http://schemas.microsoft.com/office/drawing/2014/main" id="{33E5A01C-B10F-B9E9-1579-7A9B6D8B3846}"/>
                </a:ext>
              </a:extLst>
            </p:cNvPr>
            <p:cNvSpPr txBox="1"/>
            <p:nvPr/>
          </p:nvSpPr>
          <p:spPr>
            <a:xfrm>
              <a:off x="8960283" y="3235464"/>
              <a:ext cx="2966293" cy="523220"/>
            </a:xfrm>
            <a:prstGeom prst="rect">
              <a:avLst/>
            </a:prstGeom>
            <a:noFill/>
            <a:ln w="31750">
              <a:noFill/>
              <a:tailEnd type="triangle"/>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1400" b="1" dirty="0">
                  <a:latin typeface="+mj-lt"/>
                </a:rPr>
                <a:t>No therapy can escape, biomaterial becomes integrated</a:t>
              </a:r>
            </a:p>
          </p:txBody>
        </p:sp>
        <p:cxnSp>
          <p:nvCxnSpPr>
            <p:cNvPr id="9488" name="Straight Arrow Connector 9487">
              <a:extLst>
                <a:ext uri="{FF2B5EF4-FFF2-40B4-BE49-F238E27FC236}">
                  <a16:creationId xmlns:a16="http://schemas.microsoft.com/office/drawing/2014/main" id="{09912890-CE9E-EE4B-ACE8-E92F7A4A9437}"/>
                </a:ext>
              </a:extLst>
            </p:cNvPr>
            <p:cNvCxnSpPr/>
            <p:nvPr/>
          </p:nvCxnSpPr>
          <p:spPr>
            <a:xfrm>
              <a:off x="10642636" y="3950423"/>
              <a:ext cx="0" cy="1002443"/>
            </a:xfrm>
            <a:prstGeom prst="straightConnector1">
              <a:avLst/>
            </a:prstGeom>
            <a:noFill/>
            <a:ln w="317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cxnSp>
      </p:grpSp>
      <p:sp>
        <p:nvSpPr>
          <p:cNvPr id="9490" name="TextBox 9489">
            <a:extLst>
              <a:ext uri="{FF2B5EF4-FFF2-40B4-BE49-F238E27FC236}">
                <a16:creationId xmlns:a16="http://schemas.microsoft.com/office/drawing/2014/main" id="{D8B204A8-B1CA-F357-3493-C0458F4DF8F8}"/>
              </a:ext>
            </a:extLst>
          </p:cNvPr>
          <p:cNvSpPr txBox="1"/>
          <p:nvPr/>
        </p:nvSpPr>
        <p:spPr>
          <a:xfrm>
            <a:off x="7643654" y="6487074"/>
            <a:ext cx="1869423" cy="338554"/>
          </a:xfrm>
          <a:prstGeom prst="rect">
            <a:avLst/>
          </a:prstGeom>
          <a:noFill/>
        </p:spPr>
        <p:txBody>
          <a:bodyPr wrap="none" rtlCol="0">
            <a:spAutoFit/>
          </a:bodyPr>
          <a:lstStyle/>
          <a:p>
            <a:r>
              <a:rPr lang="en-US" sz="1600" dirty="0">
                <a:solidFill>
                  <a:schemeClr val="bg1"/>
                </a:solidFill>
              </a:rPr>
              <a:t>Chronic Response</a:t>
            </a:r>
          </a:p>
        </p:txBody>
      </p:sp>
      <p:sp>
        <p:nvSpPr>
          <p:cNvPr id="9491" name="TextBox 9490">
            <a:extLst>
              <a:ext uri="{FF2B5EF4-FFF2-40B4-BE49-F238E27FC236}">
                <a16:creationId xmlns:a16="http://schemas.microsoft.com/office/drawing/2014/main" id="{8B0A08AD-7615-320D-93E1-01D9EA2286A8}"/>
              </a:ext>
            </a:extLst>
          </p:cNvPr>
          <p:cNvSpPr txBox="1"/>
          <p:nvPr/>
        </p:nvSpPr>
        <p:spPr>
          <a:xfrm>
            <a:off x="3153886" y="6491768"/>
            <a:ext cx="1688283" cy="338554"/>
          </a:xfrm>
          <a:prstGeom prst="rect">
            <a:avLst/>
          </a:prstGeom>
          <a:noFill/>
        </p:spPr>
        <p:txBody>
          <a:bodyPr wrap="none" rtlCol="0">
            <a:spAutoFit/>
          </a:bodyPr>
          <a:lstStyle/>
          <a:p>
            <a:r>
              <a:rPr lang="en-US" sz="1600" dirty="0">
                <a:solidFill>
                  <a:schemeClr val="bg1"/>
                </a:solidFill>
              </a:rPr>
              <a:t>Acute Response</a:t>
            </a:r>
          </a:p>
        </p:txBody>
      </p:sp>
    </p:spTree>
    <p:extLst>
      <p:ext uri="{BB962C8B-B14F-4D97-AF65-F5344CB8AC3E}">
        <p14:creationId xmlns:p14="http://schemas.microsoft.com/office/powerpoint/2010/main" val="202402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415"/>
                                        </p:tgtEl>
                                        <p:attrNameLst>
                                          <p:attrName>style.visibility</p:attrName>
                                        </p:attrNameLst>
                                      </p:cBhvr>
                                      <p:to>
                                        <p:strVal val="visible"/>
                                      </p:to>
                                    </p:set>
                                    <p:animEffect transition="in" filter="wipe(left)">
                                      <p:cBhvr>
                                        <p:cTn id="16" dur="500"/>
                                        <p:tgtEl>
                                          <p:spTgt spid="94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wipe(up)">
                                      <p:cBhvr>
                                        <p:cTn id="26" dur="500"/>
                                        <p:tgtEl>
                                          <p:spTgt spid="112"/>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302"/>
                                        </p:tgtEl>
                                        <p:attrNameLst>
                                          <p:attrName>style.visibility</p:attrName>
                                        </p:attrNameLst>
                                      </p:cBhvr>
                                      <p:to>
                                        <p:strVal val="visible"/>
                                      </p:to>
                                    </p:set>
                                    <p:animEffect transition="in" filter="wipe(left)">
                                      <p:cBhvr>
                                        <p:cTn id="30" dur="500"/>
                                        <p:tgtEl>
                                          <p:spTgt spid="930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304"/>
                                        </p:tgtEl>
                                        <p:attrNameLst>
                                          <p:attrName>style.visibility</p:attrName>
                                        </p:attrNameLst>
                                      </p:cBhvr>
                                      <p:to>
                                        <p:strVal val="visible"/>
                                      </p:to>
                                    </p:set>
                                    <p:animEffect transition="in" filter="fade">
                                      <p:cBhvr>
                                        <p:cTn id="37" dur="500"/>
                                        <p:tgtEl>
                                          <p:spTgt spid="9304"/>
                                        </p:tgtEl>
                                      </p:cBhvr>
                                    </p:animEffect>
                                  </p:childTnLst>
                                  <p:subTnLst>
                                    <p:set>
                                      <p:cBhvr override="childStyle">
                                        <p:cTn dur="1" fill="hold" display="0" masterRel="nextClick" afterEffect="1"/>
                                        <p:tgtEl>
                                          <p:spTgt spid="930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311"/>
                                        </p:tgtEl>
                                        <p:attrNameLst>
                                          <p:attrName>style.visibility</p:attrName>
                                        </p:attrNameLst>
                                      </p:cBhvr>
                                      <p:to>
                                        <p:strVal val="visible"/>
                                      </p:to>
                                    </p:set>
                                    <p:animEffect transition="in" filter="fade">
                                      <p:cBhvr>
                                        <p:cTn id="42" dur="500"/>
                                        <p:tgtEl>
                                          <p:spTgt spid="93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326"/>
                                        </p:tgtEl>
                                        <p:attrNameLst>
                                          <p:attrName>style.visibility</p:attrName>
                                        </p:attrNameLst>
                                      </p:cBhvr>
                                      <p:to>
                                        <p:strVal val="visible"/>
                                      </p:to>
                                    </p:set>
                                    <p:animEffect transition="in" filter="wipe(up)">
                                      <p:cBhvr>
                                        <p:cTn id="47" dur="500"/>
                                        <p:tgtEl>
                                          <p:spTgt spid="93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325"/>
                                        </p:tgtEl>
                                        <p:attrNameLst>
                                          <p:attrName>style.visibility</p:attrName>
                                        </p:attrNameLst>
                                      </p:cBhvr>
                                      <p:to>
                                        <p:strVal val="visible"/>
                                      </p:to>
                                    </p:set>
                                    <p:animEffect transition="in" filter="wipe(up)">
                                      <p:cBhvr>
                                        <p:cTn id="52" dur="500"/>
                                        <p:tgtEl>
                                          <p:spTgt spid="9325"/>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9312"/>
                                        </p:tgtEl>
                                        <p:attrNameLst>
                                          <p:attrName>style.visibility</p:attrName>
                                        </p:attrNameLst>
                                      </p:cBhvr>
                                      <p:to>
                                        <p:strVal val="visible"/>
                                      </p:to>
                                    </p:set>
                                  </p:childTnLst>
                                  <p:subTnLst>
                                    <p:set>
                                      <p:cBhvr override="childStyle">
                                        <p:cTn dur="1" fill="hold" display="0" masterRel="nextClick" afterEffect="1"/>
                                        <p:tgtEl>
                                          <p:spTgt spid="9312"/>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496"/>
                                        </p:tgtEl>
                                        <p:attrNameLst>
                                          <p:attrName>style.visibility</p:attrName>
                                        </p:attrNameLst>
                                      </p:cBhvr>
                                      <p:to>
                                        <p:strVal val="visible"/>
                                      </p:to>
                                    </p:set>
                                    <p:animEffect transition="in" filter="fade">
                                      <p:cBhvr>
                                        <p:cTn id="59" dur="500"/>
                                        <p:tgtEl>
                                          <p:spTgt spid="9496"/>
                                        </p:tgtEl>
                                      </p:cBhvr>
                                    </p:animEffect>
                                  </p:childTnLst>
                                </p:cTn>
                              </p:par>
                            </p:childTnLst>
                          </p:cTn>
                        </p:par>
                        <p:par>
                          <p:cTn id="60" fill="hold">
                            <p:stCondLst>
                              <p:cond delay="500"/>
                            </p:stCondLst>
                            <p:childTnLst>
                              <p:par>
                                <p:cTn id="61" presetID="22" presetClass="entr" presetSubtype="4" fill="hold" nodeType="afterEffect">
                                  <p:stCondLst>
                                    <p:cond delay="0"/>
                                  </p:stCondLst>
                                  <p:childTnLst>
                                    <p:set>
                                      <p:cBhvr>
                                        <p:cTn id="62" dur="1" fill="hold">
                                          <p:stCondLst>
                                            <p:cond delay="0"/>
                                          </p:stCondLst>
                                        </p:cTn>
                                        <p:tgtEl>
                                          <p:spTgt spid="9498"/>
                                        </p:tgtEl>
                                        <p:attrNameLst>
                                          <p:attrName>style.visibility</p:attrName>
                                        </p:attrNameLst>
                                      </p:cBhvr>
                                      <p:to>
                                        <p:strVal val="visible"/>
                                      </p:to>
                                    </p:set>
                                    <p:animEffect transition="in" filter="wipe(down)">
                                      <p:cBhvr>
                                        <p:cTn id="63" dur="500"/>
                                        <p:tgtEl>
                                          <p:spTgt spid="9498"/>
                                        </p:tgtEl>
                                      </p:cBhvr>
                                    </p:animEffect>
                                  </p:childTnLst>
                                  <p:subTnLst>
                                    <p:set>
                                      <p:cBhvr override="childStyle">
                                        <p:cTn dur="1" fill="hold" display="0" masterRel="nextClick" afterEffect="1"/>
                                        <p:tgtEl>
                                          <p:spTgt spid="9498"/>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933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9373"/>
                                        </p:tgtEl>
                                        <p:attrNameLst>
                                          <p:attrName>style.visibility</p:attrName>
                                        </p:attrNameLst>
                                      </p:cBhvr>
                                      <p:to>
                                        <p:strVal val="visible"/>
                                      </p:to>
                                    </p:set>
                                    <p:animEffect transition="in" filter="wipe(up)">
                                      <p:cBhvr>
                                        <p:cTn id="72" dur="500"/>
                                        <p:tgtEl>
                                          <p:spTgt spid="937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350"/>
                                        </p:tgtEl>
                                        <p:attrNameLst>
                                          <p:attrName>style.visibility</p:attrName>
                                        </p:attrNameLst>
                                      </p:cBhvr>
                                      <p:to>
                                        <p:strVal val="visible"/>
                                      </p:to>
                                    </p:set>
                                    <p:animEffect transition="in" filter="fade">
                                      <p:cBhvr>
                                        <p:cTn id="77" dur="500"/>
                                        <p:tgtEl>
                                          <p:spTgt spid="9350"/>
                                        </p:tgtEl>
                                      </p:cBhvr>
                                    </p:animEffec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9429"/>
                                        </p:tgtEl>
                                        <p:attrNameLst>
                                          <p:attrName>style.visibility</p:attrName>
                                        </p:attrNameLst>
                                      </p:cBhvr>
                                      <p:to>
                                        <p:strVal val="visible"/>
                                      </p:to>
                                    </p:set>
                                    <p:animEffect transition="in" filter="wipe(up)">
                                      <p:cBhvr>
                                        <p:cTn id="81" dur="500"/>
                                        <p:tgtEl>
                                          <p:spTgt spid="94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337"/>
                                        </p:tgtEl>
                                        <p:attrNameLst>
                                          <p:attrName>style.visibility</p:attrName>
                                        </p:attrNameLst>
                                      </p:cBhvr>
                                      <p:to>
                                        <p:strVal val="visible"/>
                                      </p:to>
                                    </p:set>
                                    <p:animEffect transition="in" filter="fade">
                                      <p:cBhvr>
                                        <p:cTn id="84" dur="500"/>
                                        <p:tgtEl>
                                          <p:spTgt spid="9337"/>
                                        </p:tgtEl>
                                      </p:cBhvr>
                                    </p:animEffect>
                                  </p:childTnLst>
                                  <p:subTnLst>
                                    <p:set>
                                      <p:cBhvr override="childStyle">
                                        <p:cTn dur="1" fill="hold" display="0" masterRel="nextClick" afterEffect="1"/>
                                        <p:tgtEl>
                                          <p:spTgt spid="9337"/>
                                        </p:tgtEl>
                                        <p:attrNameLst>
                                          <p:attrName>style.visibility</p:attrName>
                                        </p:attrNameLst>
                                      </p:cBhvr>
                                      <p:to>
                                        <p:strVal val="hidden"/>
                                      </p:to>
                                    </p:set>
                                  </p:sub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9435"/>
                                        </p:tgtEl>
                                        <p:attrNameLst>
                                          <p:attrName>style.visibility</p:attrName>
                                        </p:attrNameLst>
                                      </p:cBhvr>
                                      <p:to>
                                        <p:strVal val="visible"/>
                                      </p:to>
                                    </p:set>
                                    <p:animEffect transition="in" filter="wipe(down)">
                                      <p:cBhvr>
                                        <p:cTn id="89" dur="500"/>
                                        <p:tgtEl>
                                          <p:spTgt spid="9435"/>
                                        </p:tgtEl>
                                      </p:cBhvr>
                                    </p:animEffect>
                                  </p:childTnLst>
                                </p:cTn>
                              </p:par>
                            </p:childTnLst>
                          </p:cTn>
                        </p:par>
                        <p:par>
                          <p:cTn id="90" fill="hold">
                            <p:stCondLst>
                              <p:cond delay="500"/>
                            </p:stCondLst>
                            <p:childTnLst>
                              <p:par>
                                <p:cTn id="91" presetID="22" presetClass="entr" presetSubtype="4" fill="hold" nodeType="afterEffect">
                                  <p:stCondLst>
                                    <p:cond delay="0"/>
                                  </p:stCondLst>
                                  <p:childTnLst>
                                    <p:set>
                                      <p:cBhvr>
                                        <p:cTn id="92" dur="1" fill="hold">
                                          <p:stCondLst>
                                            <p:cond delay="0"/>
                                          </p:stCondLst>
                                        </p:cTn>
                                        <p:tgtEl>
                                          <p:spTgt spid="9436"/>
                                        </p:tgtEl>
                                        <p:attrNameLst>
                                          <p:attrName>style.visibility</p:attrName>
                                        </p:attrNameLst>
                                      </p:cBhvr>
                                      <p:to>
                                        <p:strVal val="visible"/>
                                      </p:to>
                                    </p:set>
                                    <p:animEffect transition="in" filter="wipe(down)">
                                      <p:cBhvr>
                                        <p:cTn id="93" dur="500"/>
                                        <p:tgtEl>
                                          <p:spTgt spid="9436"/>
                                        </p:tgtEl>
                                      </p:cBhvr>
                                    </p:animEffect>
                                  </p:childTnLst>
                                  <p:subTnLst>
                                    <p:set>
                                      <p:cBhvr override="childStyle">
                                        <p:cTn dur="1" fill="hold" display="0" masterRel="nextClick" afterEffect="1"/>
                                        <p:tgtEl>
                                          <p:spTgt spid="9436"/>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9376"/>
                                        </p:tgtEl>
                                        <p:attrNameLst>
                                          <p:attrName>style.visibility</p:attrName>
                                        </p:attrNameLst>
                                      </p:cBhvr>
                                      <p:to>
                                        <p:strVal val="visible"/>
                                      </p:to>
                                    </p:set>
                                    <p:animEffect transition="in" filter="fade">
                                      <p:cBhvr>
                                        <p:cTn id="98" dur="500"/>
                                        <p:tgtEl>
                                          <p:spTgt spid="9376"/>
                                        </p:tgtEl>
                                      </p:cBhvr>
                                    </p:animEffect>
                                  </p:childTnLst>
                                </p:cTn>
                              </p:par>
                              <p:par>
                                <p:cTn id="99" presetID="10" presetClass="entr" presetSubtype="0" fill="hold" nodeType="withEffect">
                                  <p:stCondLst>
                                    <p:cond delay="0"/>
                                  </p:stCondLst>
                                  <p:childTnLst>
                                    <p:set>
                                      <p:cBhvr>
                                        <p:cTn id="100" dur="1" fill="hold">
                                          <p:stCondLst>
                                            <p:cond delay="0"/>
                                          </p:stCondLst>
                                        </p:cTn>
                                        <p:tgtEl>
                                          <p:spTgt spid="9438"/>
                                        </p:tgtEl>
                                        <p:attrNameLst>
                                          <p:attrName>style.visibility</p:attrName>
                                        </p:attrNameLst>
                                      </p:cBhvr>
                                      <p:to>
                                        <p:strVal val="visible"/>
                                      </p:to>
                                    </p:set>
                                    <p:animEffect transition="in" filter="fade">
                                      <p:cBhvr>
                                        <p:cTn id="101" dur="500"/>
                                        <p:tgtEl>
                                          <p:spTgt spid="943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9384"/>
                                        </p:tgtEl>
                                        <p:attrNameLst>
                                          <p:attrName>style.visibility</p:attrName>
                                        </p:attrNameLst>
                                      </p:cBhvr>
                                      <p:to>
                                        <p:strVal val="visible"/>
                                      </p:to>
                                    </p:set>
                                    <p:animEffect transition="in" filter="fade">
                                      <p:cBhvr>
                                        <p:cTn id="104" dur="500"/>
                                        <p:tgtEl>
                                          <p:spTgt spid="9384"/>
                                        </p:tgtEl>
                                      </p:cBhvr>
                                    </p:animEffect>
                                  </p:childTnLst>
                                  <p:subTnLst>
                                    <p:set>
                                      <p:cBhvr override="childStyle">
                                        <p:cTn dur="1" fill="hold" display="0" masterRel="nextClick" afterEffect="1"/>
                                        <p:tgtEl>
                                          <p:spTgt spid="9384"/>
                                        </p:tgtEl>
                                        <p:attrNameLst>
                                          <p:attrName>style.visibility</p:attrName>
                                        </p:attrNameLst>
                                      </p:cBhvr>
                                      <p:to>
                                        <p:strVal val="hidden"/>
                                      </p:to>
                                    </p:set>
                                  </p:sub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9451"/>
                                        </p:tgtEl>
                                        <p:attrNameLst>
                                          <p:attrName>style.visibility</p:attrName>
                                        </p:attrNameLst>
                                      </p:cBhvr>
                                      <p:to>
                                        <p:strVal val="visible"/>
                                      </p:to>
                                    </p:set>
                                    <p:animEffect transition="in" filter="wipe(left)">
                                      <p:cBhvr>
                                        <p:cTn id="109" dur="500"/>
                                        <p:tgtEl>
                                          <p:spTgt spid="9451"/>
                                        </p:tgtEl>
                                      </p:cBhvr>
                                    </p:animEffect>
                                  </p:childTnLst>
                                </p:cTn>
                              </p:par>
                            </p:childTnLst>
                          </p:cTn>
                        </p:par>
                        <p:par>
                          <p:cTn id="110" fill="hold">
                            <p:stCondLst>
                              <p:cond delay="500"/>
                            </p:stCondLst>
                            <p:childTnLst>
                              <p:par>
                                <p:cTn id="111" presetID="22" presetClass="entr" presetSubtype="4" fill="hold" nodeType="afterEffect">
                                  <p:stCondLst>
                                    <p:cond delay="0"/>
                                  </p:stCondLst>
                                  <p:childTnLst>
                                    <p:set>
                                      <p:cBhvr>
                                        <p:cTn id="112" dur="1" fill="hold">
                                          <p:stCondLst>
                                            <p:cond delay="0"/>
                                          </p:stCondLst>
                                        </p:cTn>
                                        <p:tgtEl>
                                          <p:spTgt spid="9442"/>
                                        </p:tgtEl>
                                        <p:attrNameLst>
                                          <p:attrName>style.visibility</p:attrName>
                                        </p:attrNameLst>
                                      </p:cBhvr>
                                      <p:to>
                                        <p:strVal val="visible"/>
                                      </p:to>
                                    </p:set>
                                    <p:animEffect transition="in" filter="wipe(down)">
                                      <p:cBhvr>
                                        <p:cTn id="113" dur="500"/>
                                        <p:tgtEl>
                                          <p:spTgt spid="9442"/>
                                        </p:tgtEl>
                                      </p:cBhvr>
                                    </p:animEffect>
                                  </p:childTnLst>
                                  <p:subTnLst>
                                    <p:set>
                                      <p:cBhvr override="childStyle">
                                        <p:cTn dur="1" fill="hold" display="0" masterRel="nextClick" afterEffect="1"/>
                                        <p:tgtEl>
                                          <p:spTgt spid="9442"/>
                                        </p:tgtEl>
                                        <p:attrNameLst>
                                          <p:attrName>style.visibility</p:attrName>
                                        </p:attrNameLst>
                                      </p:cBhvr>
                                      <p:to>
                                        <p:strVal val="hidden"/>
                                      </p:to>
                                    </p:set>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9331"/>
                                        </p:tgtEl>
                                        <p:attrNameLst>
                                          <p:attrName>style.visibility</p:attrName>
                                        </p:attrNameLst>
                                      </p:cBhvr>
                                      <p:to>
                                        <p:strVal val="visible"/>
                                      </p:to>
                                    </p:set>
                                    <p:animEffect transition="in" filter="fade">
                                      <p:cBhvr>
                                        <p:cTn id="118" dur="500"/>
                                        <p:tgtEl>
                                          <p:spTgt spid="9331"/>
                                        </p:tgtEl>
                                      </p:cBhvr>
                                    </p:animEffect>
                                  </p:childTnLst>
                                </p:cTn>
                              </p:par>
                              <p:par>
                                <p:cTn id="119" presetID="10" presetClass="entr" presetSubtype="0" fill="hold" nodeType="withEffect">
                                  <p:stCondLst>
                                    <p:cond delay="0"/>
                                  </p:stCondLst>
                                  <p:childTnLst>
                                    <p:set>
                                      <p:cBhvr>
                                        <p:cTn id="120" dur="1" fill="hold">
                                          <p:stCondLst>
                                            <p:cond delay="0"/>
                                          </p:stCondLst>
                                        </p:cTn>
                                        <p:tgtEl>
                                          <p:spTgt spid="9419"/>
                                        </p:tgtEl>
                                        <p:attrNameLst>
                                          <p:attrName>style.visibility</p:attrName>
                                        </p:attrNameLst>
                                      </p:cBhvr>
                                      <p:to>
                                        <p:strVal val="visible"/>
                                      </p:to>
                                    </p:set>
                                    <p:animEffect transition="in" filter="fade">
                                      <p:cBhvr>
                                        <p:cTn id="121" dur="500"/>
                                        <p:tgtEl>
                                          <p:spTgt spid="9419"/>
                                        </p:tgtEl>
                                      </p:cBhvr>
                                    </p:animEffect>
                                  </p:childTnLst>
                                </p:cTn>
                              </p:par>
                            </p:childTnLst>
                          </p:cTn>
                        </p:par>
                        <p:par>
                          <p:cTn id="122" fill="hold">
                            <p:stCondLst>
                              <p:cond delay="500"/>
                            </p:stCondLst>
                            <p:childTnLst>
                              <p:par>
                                <p:cTn id="123" presetID="22" presetClass="entr" presetSubtype="1" fill="hold" nodeType="afterEffect">
                                  <p:stCondLst>
                                    <p:cond delay="0"/>
                                  </p:stCondLst>
                                  <p:childTnLst>
                                    <p:set>
                                      <p:cBhvr>
                                        <p:cTn id="124" dur="1" fill="hold">
                                          <p:stCondLst>
                                            <p:cond delay="0"/>
                                          </p:stCondLst>
                                        </p:cTn>
                                        <p:tgtEl>
                                          <p:spTgt spid="9485"/>
                                        </p:tgtEl>
                                        <p:attrNameLst>
                                          <p:attrName>style.visibility</p:attrName>
                                        </p:attrNameLst>
                                      </p:cBhvr>
                                      <p:to>
                                        <p:strVal val="visible"/>
                                      </p:to>
                                    </p:set>
                                    <p:animEffect transition="in" filter="wipe(up)">
                                      <p:cBhvr>
                                        <p:cTn id="125" dur="500"/>
                                        <p:tgtEl>
                                          <p:spTgt spid="9485"/>
                                        </p:tgtEl>
                                      </p:cBhvr>
                                    </p:animEffect>
                                  </p:childTnLst>
                                </p:cTn>
                              </p:par>
                            </p:childTnLst>
                          </p:cTn>
                        </p:par>
                        <p:par>
                          <p:cTn id="126" fill="hold">
                            <p:stCondLst>
                              <p:cond delay="1000"/>
                            </p:stCondLst>
                            <p:childTnLst>
                              <p:par>
                                <p:cTn id="127" presetID="10" presetClass="entr" presetSubtype="0" fill="hold" nodeType="afterEffect">
                                  <p:stCondLst>
                                    <p:cond delay="0"/>
                                  </p:stCondLst>
                                  <p:childTnLst>
                                    <p:set>
                                      <p:cBhvr>
                                        <p:cTn id="128" dur="1" fill="hold">
                                          <p:stCondLst>
                                            <p:cond delay="0"/>
                                          </p:stCondLst>
                                        </p:cTn>
                                        <p:tgtEl>
                                          <p:spTgt spid="9459"/>
                                        </p:tgtEl>
                                        <p:attrNameLst>
                                          <p:attrName>style.visibility</p:attrName>
                                        </p:attrNameLst>
                                      </p:cBhvr>
                                      <p:to>
                                        <p:strVal val="visible"/>
                                      </p:to>
                                    </p:set>
                                    <p:animEffect transition="in" filter="fade">
                                      <p:cBhvr>
                                        <p:cTn id="129" dur="500"/>
                                        <p:tgtEl>
                                          <p:spTgt spid="9459"/>
                                        </p:tgtEl>
                                      </p:cBhvr>
                                    </p:animEffect>
                                  </p:childTnLst>
                                  <p:subTnLst>
                                    <p:set>
                                      <p:cBhvr override="childStyle">
                                        <p:cTn dur="1" fill="hold" display="0" masterRel="nextClick" afterEffect="1"/>
                                        <p:tgtEl>
                                          <p:spTgt spid="9459"/>
                                        </p:tgtEl>
                                        <p:attrNameLst>
                                          <p:attrName>style.visibility</p:attrName>
                                        </p:attrNameLst>
                                      </p:cBhvr>
                                      <p:to>
                                        <p:strVal val="hidden"/>
                                      </p:to>
                                    </p:set>
                                  </p:sub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9417"/>
                                        </p:tgtEl>
                                        <p:attrNameLst>
                                          <p:attrName>style.visibility</p:attrName>
                                        </p:attrNameLst>
                                      </p:cBhvr>
                                      <p:to>
                                        <p:strVal val="visible"/>
                                      </p:to>
                                    </p:set>
                                    <p:animEffect transition="in" filter="fade">
                                      <p:cBhvr>
                                        <p:cTn id="134" dur="500"/>
                                        <p:tgtEl>
                                          <p:spTgt spid="9417"/>
                                        </p:tgtEl>
                                      </p:cBhvr>
                                    </p:animEffect>
                                  </p:childTnLst>
                                </p:cTn>
                              </p:par>
                            </p:childTnLst>
                          </p:cTn>
                        </p:par>
                        <p:par>
                          <p:cTn id="135" fill="hold">
                            <p:stCondLst>
                              <p:cond delay="500"/>
                            </p:stCondLst>
                            <p:childTnLst>
                              <p:par>
                                <p:cTn id="136" presetID="22" presetClass="entr" presetSubtype="2" fill="hold" nodeType="afterEffect">
                                  <p:stCondLst>
                                    <p:cond delay="0"/>
                                  </p:stCondLst>
                                  <p:childTnLst>
                                    <p:set>
                                      <p:cBhvr>
                                        <p:cTn id="137" dur="1" fill="hold">
                                          <p:stCondLst>
                                            <p:cond delay="0"/>
                                          </p:stCondLst>
                                        </p:cTn>
                                        <p:tgtEl>
                                          <p:spTgt spid="9472"/>
                                        </p:tgtEl>
                                        <p:attrNameLst>
                                          <p:attrName>style.visibility</p:attrName>
                                        </p:attrNameLst>
                                      </p:cBhvr>
                                      <p:to>
                                        <p:strVal val="visible"/>
                                      </p:to>
                                    </p:set>
                                    <p:animEffect transition="in" filter="wipe(right)">
                                      <p:cBhvr>
                                        <p:cTn id="138" dur="500"/>
                                        <p:tgtEl>
                                          <p:spTgt spid="9472"/>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nodeType="clickEffect">
                                  <p:stCondLst>
                                    <p:cond delay="0"/>
                                  </p:stCondLst>
                                  <p:childTnLst>
                                    <p:set>
                                      <p:cBhvr>
                                        <p:cTn id="142" dur="1" fill="hold">
                                          <p:stCondLst>
                                            <p:cond delay="0"/>
                                          </p:stCondLst>
                                        </p:cTn>
                                        <p:tgtEl>
                                          <p:spTgt spid="9473"/>
                                        </p:tgtEl>
                                        <p:attrNameLst>
                                          <p:attrName>style.visibility</p:attrName>
                                        </p:attrNameLst>
                                      </p:cBhvr>
                                      <p:to>
                                        <p:strVal val="visible"/>
                                      </p:to>
                                    </p:set>
                                    <p:animEffect transition="in" filter="wipe(up)">
                                      <p:cBhvr>
                                        <p:cTn id="143" dur="500"/>
                                        <p:tgtEl>
                                          <p:spTgt spid="9473"/>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nodeType="clickEffect">
                                  <p:stCondLst>
                                    <p:cond delay="0"/>
                                  </p:stCondLst>
                                  <p:childTnLst>
                                    <p:set>
                                      <p:cBhvr>
                                        <p:cTn id="147" dur="1" fill="hold">
                                          <p:stCondLst>
                                            <p:cond delay="0"/>
                                          </p:stCondLst>
                                        </p:cTn>
                                        <p:tgtEl>
                                          <p:spTgt spid="9471"/>
                                        </p:tgtEl>
                                        <p:attrNameLst>
                                          <p:attrName>style.visibility</p:attrName>
                                        </p:attrNameLst>
                                      </p:cBhvr>
                                      <p:to>
                                        <p:strVal val="visible"/>
                                      </p:to>
                                    </p:set>
                                    <p:animEffect transition="in" filter="wipe(up)">
                                      <p:cBhvr>
                                        <p:cTn id="148" dur="500"/>
                                        <p:tgtEl>
                                          <p:spTgt spid="947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9484"/>
                                        </p:tgtEl>
                                        <p:attrNameLst>
                                          <p:attrName>style.visibility</p:attrName>
                                        </p:attrNameLst>
                                      </p:cBhvr>
                                      <p:to>
                                        <p:strVal val="visible"/>
                                      </p:to>
                                    </p:set>
                                    <p:animEffect transition="in" filter="fade">
                                      <p:cBhvr>
                                        <p:cTn id="151" dur="500"/>
                                        <p:tgtEl>
                                          <p:spTgt spid="9484"/>
                                        </p:tgtEl>
                                      </p:cBhvr>
                                    </p:animEffect>
                                  </p:childTnLst>
                                  <p:subTnLst>
                                    <p:set>
                                      <p:cBhvr override="childStyle">
                                        <p:cTn dur="1" fill="hold" display="0" masterRel="nextClick" afterEffect="1"/>
                                        <p:tgtEl>
                                          <p:spTgt spid="9484"/>
                                        </p:tgtEl>
                                        <p:attrNameLst>
                                          <p:attrName>style.visibility</p:attrName>
                                        </p:attrNameLst>
                                      </p:cBhvr>
                                      <p:to>
                                        <p:strVal val="hidden"/>
                                      </p:to>
                                    </p:set>
                                  </p:subTnLst>
                                </p:cTn>
                              </p:par>
                            </p:childTnLst>
                          </p:cTn>
                        </p:par>
                      </p:childTnLst>
                    </p:cTn>
                  </p:par>
                  <p:par>
                    <p:cTn id="152" fill="hold">
                      <p:stCondLst>
                        <p:cond delay="indefinite"/>
                      </p:stCondLst>
                      <p:childTnLst>
                        <p:par>
                          <p:cTn id="153" fill="hold">
                            <p:stCondLst>
                              <p:cond delay="0"/>
                            </p:stCondLst>
                            <p:childTnLst>
                              <p:par>
                                <p:cTn id="154" presetID="22" presetClass="entr" presetSubtype="1" fill="hold" nodeType="clickEffect">
                                  <p:stCondLst>
                                    <p:cond delay="0"/>
                                  </p:stCondLst>
                                  <p:childTnLst>
                                    <p:set>
                                      <p:cBhvr>
                                        <p:cTn id="155" dur="1" fill="hold">
                                          <p:stCondLst>
                                            <p:cond delay="0"/>
                                          </p:stCondLst>
                                        </p:cTn>
                                        <p:tgtEl>
                                          <p:spTgt spid="9483"/>
                                        </p:tgtEl>
                                        <p:attrNameLst>
                                          <p:attrName>style.visibility</p:attrName>
                                        </p:attrNameLst>
                                      </p:cBhvr>
                                      <p:to>
                                        <p:strVal val="visible"/>
                                      </p:to>
                                    </p:set>
                                    <p:animEffect transition="in" filter="wipe(up)">
                                      <p:cBhvr>
                                        <p:cTn id="156" dur="500"/>
                                        <p:tgtEl>
                                          <p:spTgt spid="9483"/>
                                        </p:tgtEl>
                                      </p:cBhvr>
                                    </p:animEffect>
                                  </p:childTnLst>
                                </p:cTn>
                              </p:par>
                              <p:par>
                                <p:cTn id="157" presetID="10" presetClass="entr" presetSubtype="0" fill="hold" nodeType="withEffect">
                                  <p:stCondLst>
                                    <p:cond delay="0"/>
                                  </p:stCondLst>
                                  <p:childTnLst>
                                    <p:set>
                                      <p:cBhvr>
                                        <p:cTn id="158" dur="1" fill="hold">
                                          <p:stCondLst>
                                            <p:cond delay="0"/>
                                          </p:stCondLst>
                                        </p:cTn>
                                        <p:tgtEl>
                                          <p:spTgt spid="9489"/>
                                        </p:tgtEl>
                                        <p:attrNameLst>
                                          <p:attrName>style.visibility</p:attrName>
                                        </p:attrNameLst>
                                      </p:cBhvr>
                                      <p:to>
                                        <p:strVal val="visible"/>
                                      </p:to>
                                    </p:set>
                                    <p:animEffect transition="in" filter="fade">
                                      <p:cBhvr>
                                        <p:cTn id="159" dur="500"/>
                                        <p:tgtEl>
                                          <p:spTgt spid="9489"/>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9491"/>
                                        </p:tgtEl>
                                        <p:attrNameLst>
                                          <p:attrName>style.visibility</p:attrName>
                                        </p:attrNameLst>
                                      </p:cBhvr>
                                      <p:to>
                                        <p:strVal val="visible"/>
                                      </p:to>
                                    </p:set>
                                    <p:animEffect transition="in" filter="fade">
                                      <p:cBhvr>
                                        <p:cTn id="164" dur="500"/>
                                        <p:tgtEl>
                                          <p:spTgt spid="949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9490"/>
                                        </p:tgtEl>
                                        <p:attrNameLst>
                                          <p:attrName>style.visibility</p:attrName>
                                        </p:attrNameLst>
                                      </p:cBhvr>
                                      <p:to>
                                        <p:strVal val="visible"/>
                                      </p:to>
                                    </p:set>
                                    <p:animEffect transition="in" filter="fade">
                                      <p:cBhvr>
                                        <p:cTn id="167" dur="500"/>
                                        <p:tgtEl>
                                          <p:spTgt spid="9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3" grpId="0"/>
      <p:bldP spid="9311" grpId="0"/>
      <p:bldP spid="9312" grpId="0"/>
      <p:bldP spid="9330" grpId="0"/>
      <p:bldP spid="9337" grpId="0"/>
      <p:bldP spid="9384" grpId="0"/>
      <p:bldP spid="9331" grpId="0"/>
      <p:bldP spid="9417" grpId="0"/>
      <p:bldP spid="9484" grpId="0"/>
      <p:bldP spid="9490" grpId="0"/>
      <p:bldP spid="9491"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E6C21D-67F6-BD69-035D-155640775219}"/>
              </a:ext>
            </a:extLst>
          </p:cNvPr>
          <p:cNvSpPr>
            <a:spLocks noGrp="1"/>
          </p:cNvSpPr>
          <p:nvPr>
            <p:ph type="sldNum" sz="quarter" idx="4"/>
          </p:nvPr>
        </p:nvSpPr>
        <p:spPr/>
        <p:txBody>
          <a:bodyPr/>
          <a:lstStyle/>
          <a:p>
            <a:fld id="{FAC000EF-D2FE-46F3-8C8F-0845C0EB5894}" type="slidenum">
              <a:rPr lang="en-US" altLang="en-US" smtClean="0"/>
              <a:pPr/>
              <a:t>13</a:t>
            </a:fld>
            <a:endParaRPr lang="en-US" altLang="en-US"/>
          </a:p>
        </p:txBody>
      </p:sp>
      <p:sp>
        <p:nvSpPr>
          <p:cNvPr id="5" name="Title 2">
            <a:extLst>
              <a:ext uri="{FF2B5EF4-FFF2-40B4-BE49-F238E27FC236}">
                <a16:creationId xmlns:a16="http://schemas.microsoft.com/office/drawing/2014/main" id="{50A36F43-A28E-FE99-D27B-5CAC436BD3F6}"/>
              </a:ext>
            </a:extLst>
          </p:cNvPr>
          <p:cNvSpPr txBox="1">
            <a:spLocks/>
          </p:cNvSpPr>
          <p:nvPr/>
        </p:nvSpPr>
        <p:spPr>
          <a:xfrm>
            <a:off x="0" y="237066"/>
            <a:ext cx="12192000" cy="457200"/>
          </a:xfrm>
          <a:prstGeom prst="rect">
            <a:avLst/>
          </a:prstGeom>
        </p:spPr>
        <p:txBody>
          <a:bodyPr/>
          <a:lstStyle>
            <a:lvl1pPr algn="l" defTabSz="914400" rtl="0" eaLnBrk="1" latinLnBrk="0" hangingPunct="1">
              <a:lnSpc>
                <a:spcPct val="90000"/>
              </a:lnSpc>
              <a:spcBef>
                <a:spcPct val="0"/>
              </a:spcBef>
              <a:buNone/>
              <a:defRPr lang="en-US" sz="3200" b="1" kern="1200" cap="none">
                <a:ln w="12700">
                  <a:noFill/>
                </a:ln>
                <a:solidFill>
                  <a:srgbClr val="660033"/>
                </a:solidFill>
                <a:latin typeface="+mj-lt"/>
                <a:ea typeface="+mj-ea"/>
                <a:cs typeface="+mj-cs"/>
              </a:defRPr>
            </a:lvl1pPr>
          </a:lstStyle>
          <a:p>
            <a:pPr algn="ctr" fontAlgn="auto">
              <a:spcAft>
                <a:spcPts val="0"/>
              </a:spcAft>
            </a:pPr>
            <a:r>
              <a:rPr lang="en-US" dirty="0"/>
              <a:t>List the sequence of cellular processes in order of when they occur in when a polymer interacts with the physiology</a:t>
            </a:r>
          </a:p>
          <a:p>
            <a:pPr algn="ctr" fontAlgn="auto">
              <a:spcAft>
                <a:spcPts val="0"/>
              </a:spcAft>
            </a:pPr>
            <a:endParaRPr lang="en-US" dirty="0"/>
          </a:p>
        </p:txBody>
      </p:sp>
      <p:sp>
        <p:nvSpPr>
          <p:cNvPr id="3" name="TextBox 2">
            <a:extLst>
              <a:ext uri="{FF2B5EF4-FFF2-40B4-BE49-F238E27FC236}">
                <a16:creationId xmlns:a16="http://schemas.microsoft.com/office/drawing/2014/main" id="{A7F0C0C7-B658-EEE7-36AE-6A1CD51250D6}"/>
              </a:ext>
            </a:extLst>
          </p:cNvPr>
          <p:cNvSpPr txBox="1"/>
          <p:nvPr/>
        </p:nvSpPr>
        <p:spPr>
          <a:xfrm>
            <a:off x="3076383" y="1889875"/>
            <a:ext cx="2685351" cy="461665"/>
          </a:xfrm>
          <a:prstGeom prst="rect">
            <a:avLst/>
          </a:prstGeom>
          <a:solidFill>
            <a:schemeClr val="accent2">
              <a:lumMod val="20000"/>
              <a:lumOff val="80000"/>
            </a:schemeClr>
          </a:solidFill>
        </p:spPr>
        <p:txBody>
          <a:bodyPr wrap="none" rtlCol="0">
            <a:spAutoFit/>
          </a:bodyPr>
          <a:lstStyle/>
          <a:p>
            <a:r>
              <a:rPr lang="en-US" dirty="0"/>
              <a:t>Protein adsorption</a:t>
            </a:r>
          </a:p>
        </p:txBody>
      </p:sp>
      <p:sp>
        <p:nvSpPr>
          <p:cNvPr id="8" name="TextBox 7">
            <a:extLst>
              <a:ext uri="{FF2B5EF4-FFF2-40B4-BE49-F238E27FC236}">
                <a16:creationId xmlns:a16="http://schemas.microsoft.com/office/drawing/2014/main" id="{4B7CC276-8152-F076-A658-AD43A38D9DD2}"/>
              </a:ext>
            </a:extLst>
          </p:cNvPr>
          <p:cNvSpPr txBox="1"/>
          <p:nvPr/>
        </p:nvSpPr>
        <p:spPr>
          <a:xfrm>
            <a:off x="913696" y="1301680"/>
            <a:ext cx="3235181" cy="461665"/>
          </a:xfrm>
          <a:prstGeom prst="rect">
            <a:avLst/>
          </a:prstGeom>
          <a:solidFill>
            <a:schemeClr val="accent2"/>
          </a:solidFill>
        </p:spPr>
        <p:txBody>
          <a:bodyPr wrap="none" rtlCol="0">
            <a:spAutoFit/>
          </a:bodyPr>
          <a:lstStyle/>
          <a:p>
            <a:r>
              <a:rPr lang="en-US" dirty="0"/>
              <a:t>Macrophage adhesion</a:t>
            </a:r>
          </a:p>
        </p:txBody>
      </p:sp>
      <p:sp>
        <p:nvSpPr>
          <p:cNvPr id="12" name="TextBox 11">
            <a:extLst>
              <a:ext uri="{FF2B5EF4-FFF2-40B4-BE49-F238E27FC236}">
                <a16:creationId xmlns:a16="http://schemas.microsoft.com/office/drawing/2014/main" id="{6208655E-2C30-BEC6-7F9D-F9073BE570C8}"/>
              </a:ext>
            </a:extLst>
          </p:cNvPr>
          <p:cNvSpPr txBox="1"/>
          <p:nvPr/>
        </p:nvSpPr>
        <p:spPr>
          <a:xfrm>
            <a:off x="6601218" y="1315415"/>
            <a:ext cx="3525324" cy="461665"/>
          </a:xfrm>
          <a:prstGeom prst="rect">
            <a:avLst/>
          </a:prstGeom>
          <a:solidFill>
            <a:schemeClr val="accent2">
              <a:lumMod val="75000"/>
            </a:schemeClr>
          </a:solidFill>
        </p:spPr>
        <p:txBody>
          <a:bodyPr wrap="none" rtlCol="0">
            <a:spAutoFit/>
          </a:bodyPr>
          <a:lstStyle/>
          <a:p>
            <a:r>
              <a:rPr lang="en-US" dirty="0"/>
              <a:t>Fibroblast encapsulation</a:t>
            </a:r>
          </a:p>
        </p:txBody>
      </p:sp>
      <p:sp>
        <p:nvSpPr>
          <p:cNvPr id="13" name="TextBox 12">
            <a:extLst>
              <a:ext uri="{FF2B5EF4-FFF2-40B4-BE49-F238E27FC236}">
                <a16:creationId xmlns:a16="http://schemas.microsoft.com/office/drawing/2014/main" id="{E5291C95-06AF-E318-370F-9E8A14BFEC30}"/>
              </a:ext>
            </a:extLst>
          </p:cNvPr>
          <p:cNvSpPr txBox="1"/>
          <p:nvPr/>
        </p:nvSpPr>
        <p:spPr>
          <a:xfrm>
            <a:off x="8476090" y="1888271"/>
            <a:ext cx="3300904" cy="461665"/>
          </a:xfrm>
          <a:prstGeom prst="rect">
            <a:avLst/>
          </a:prstGeom>
          <a:solidFill>
            <a:schemeClr val="accent2">
              <a:lumMod val="60000"/>
              <a:lumOff val="40000"/>
            </a:schemeClr>
          </a:solidFill>
        </p:spPr>
        <p:txBody>
          <a:bodyPr wrap="none" rtlCol="0">
            <a:spAutoFit/>
          </a:bodyPr>
          <a:lstStyle/>
          <a:p>
            <a:r>
              <a:rPr lang="en-US" dirty="0"/>
              <a:t>Neutrophil recruitment </a:t>
            </a:r>
          </a:p>
        </p:txBody>
      </p:sp>
      <p:pic>
        <p:nvPicPr>
          <p:cNvPr id="14" name="Picture 13">
            <a:extLst>
              <a:ext uri="{FF2B5EF4-FFF2-40B4-BE49-F238E27FC236}">
                <a16:creationId xmlns:a16="http://schemas.microsoft.com/office/drawing/2014/main" id="{00881C71-0C85-EB56-AB0E-B30E95765C16}"/>
              </a:ext>
            </a:extLst>
          </p:cNvPr>
          <p:cNvPicPr>
            <a:picLocks noChangeAspect="1"/>
          </p:cNvPicPr>
          <p:nvPr/>
        </p:nvPicPr>
        <p:blipFill>
          <a:blip r:embed="rId3"/>
          <a:stretch>
            <a:fillRect/>
          </a:stretch>
        </p:blipFill>
        <p:spPr>
          <a:xfrm>
            <a:off x="5194096" y="3438396"/>
            <a:ext cx="2038635" cy="2029108"/>
          </a:xfrm>
          <a:prstGeom prst="rect">
            <a:avLst/>
          </a:prstGeom>
        </p:spPr>
      </p:pic>
      <p:pic>
        <p:nvPicPr>
          <p:cNvPr id="15" name="Picture 14">
            <a:extLst>
              <a:ext uri="{FF2B5EF4-FFF2-40B4-BE49-F238E27FC236}">
                <a16:creationId xmlns:a16="http://schemas.microsoft.com/office/drawing/2014/main" id="{4C697D24-A1B5-73CE-B31E-9F9823C42B7E}"/>
              </a:ext>
            </a:extLst>
          </p:cNvPr>
          <p:cNvPicPr>
            <a:picLocks noChangeAspect="1"/>
          </p:cNvPicPr>
          <p:nvPr/>
        </p:nvPicPr>
        <p:blipFill>
          <a:blip r:embed="rId4"/>
          <a:stretch>
            <a:fillRect/>
          </a:stretch>
        </p:blipFill>
        <p:spPr>
          <a:xfrm>
            <a:off x="4193281" y="2525150"/>
            <a:ext cx="4517085" cy="396957"/>
          </a:xfrm>
          <a:prstGeom prst="rect">
            <a:avLst/>
          </a:prstGeom>
        </p:spPr>
      </p:pic>
      <p:sp>
        <p:nvSpPr>
          <p:cNvPr id="16" name="TextBox 15">
            <a:extLst>
              <a:ext uri="{FF2B5EF4-FFF2-40B4-BE49-F238E27FC236}">
                <a16:creationId xmlns:a16="http://schemas.microsoft.com/office/drawing/2014/main" id="{1EB5915C-3ACB-B604-11AB-E157B124EA49}"/>
              </a:ext>
            </a:extLst>
          </p:cNvPr>
          <p:cNvSpPr txBox="1"/>
          <p:nvPr/>
        </p:nvSpPr>
        <p:spPr bwMode="auto">
          <a:xfrm>
            <a:off x="10079093" y="6191380"/>
            <a:ext cx="1697901"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b="1" kern="0" dirty="0">
                <a:solidFill>
                  <a:srgbClr val="CC0099"/>
                </a:solidFill>
                <a:hlinkClick r:id="rId5">
                  <a:extLst>
                    <a:ext uri="{A12FA001-AC4F-418D-AE19-62706E023703}">
                      <ahyp:hlinkClr xmlns:ahyp="http://schemas.microsoft.com/office/drawing/2018/hyperlinkcolor" val="tx"/>
                    </a:ext>
                  </a:extLst>
                </a:hlinkClick>
              </a:rPr>
              <a:t>Your answers</a:t>
            </a:r>
            <a:endParaRPr lang="en-US" sz="1800" b="1" kern="0" dirty="0">
              <a:solidFill>
                <a:srgbClr val="CC0099"/>
              </a:solidFill>
            </a:endParaRPr>
          </a:p>
        </p:txBody>
      </p:sp>
      <p:sp>
        <p:nvSpPr>
          <p:cNvPr id="17" name="TextBox 16">
            <a:hlinkClick r:id="rId6"/>
            <a:extLst>
              <a:ext uri="{FF2B5EF4-FFF2-40B4-BE49-F238E27FC236}">
                <a16:creationId xmlns:a16="http://schemas.microsoft.com/office/drawing/2014/main" id="{74F82072-7975-886A-B49B-561FD92D7E20}"/>
              </a:ext>
            </a:extLst>
          </p:cNvPr>
          <p:cNvSpPr txBox="1"/>
          <p:nvPr/>
        </p:nvSpPr>
        <p:spPr bwMode="auto">
          <a:xfrm>
            <a:off x="4372486" y="6103422"/>
            <a:ext cx="3943269" cy="369332"/>
          </a:xfrm>
          <a:prstGeom prst="rect">
            <a:avLst/>
          </a:prstGeom>
          <a:noFill/>
          <a:ln w="9525">
            <a:noFill/>
            <a:miter lim="800000"/>
            <a:headEnd/>
            <a:tailEnd/>
          </a:ln>
        </p:spPr>
        <p:txBody>
          <a:bodyPr wrap="square">
            <a:spAutoFit/>
          </a:bodyPr>
          <a:lstStyle/>
          <a:p>
            <a:r>
              <a:rPr lang="en-US" sz="1800" dirty="0"/>
              <a:t>https://www.menti.com/al66zk6zp2ey</a:t>
            </a:r>
          </a:p>
        </p:txBody>
      </p:sp>
      <p:sp>
        <p:nvSpPr>
          <p:cNvPr id="18" name="TextBox 17">
            <a:extLst>
              <a:ext uri="{FF2B5EF4-FFF2-40B4-BE49-F238E27FC236}">
                <a16:creationId xmlns:a16="http://schemas.microsoft.com/office/drawing/2014/main" id="{A68C7ED6-FBB2-DE7A-B7D0-4F68568493FB}"/>
              </a:ext>
            </a:extLst>
          </p:cNvPr>
          <p:cNvSpPr txBox="1"/>
          <p:nvPr/>
        </p:nvSpPr>
        <p:spPr bwMode="auto">
          <a:xfrm>
            <a:off x="5249046" y="2998335"/>
            <a:ext cx="1928733"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b="1" kern="0" dirty="0">
                <a:solidFill>
                  <a:schemeClr val="accent2"/>
                </a:solidFill>
              </a:rPr>
              <a:t>Or scan this QR</a:t>
            </a:r>
          </a:p>
        </p:txBody>
      </p:sp>
      <p:sp>
        <p:nvSpPr>
          <p:cNvPr id="19" name="TextBox 18">
            <a:extLst>
              <a:ext uri="{FF2B5EF4-FFF2-40B4-BE49-F238E27FC236}">
                <a16:creationId xmlns:a16="http://schemas.microsoft.com/office/drawing/2014/main" id="{705F88F6-11C9-D24A-9FA1-F9199C3AF9A3}"/>
              </a:ext>
            </a:extLst>
          </p:cNvPr>
          <p:cNvSpPr txBox="1"/>
          <p:nvPr/>
        </p:nvSpPr>
        <p:spPr bwMode="auto">
          <a:xfrm>
            <a:off x="4419059" y="5756202"/>
            <a:ext cx="3775393"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b="1" kern="0" dirty="0">
                <a:solidFill>
                  <a:schemeClr val="accent2"/>
                </a:solidFill>
              </a:rPr>
              <a:t>Or type this in your web browser</a:t>
            </a:r>
          </a:p>
        </p:txBody>
      </p:sp>
    </p:spTree>
    <p:extLst>
      <p:ext uri="{BB962C8B-B14F-4D97-AF65-F5344CB8AC3E}">
        <p14:creationId xmlns:p14="http://schemas.microsoft.com/office/powerpoint/2010/main" val="83818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P spid="13" grpId="0" animBg="1"/>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EB294-1198-A33C-E2E4-987845DADC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753E7A-244E-2C7B-B338-F6F1EDF5F26A}"/>
              </a:ext>
            </a:extLst>
          </p:cNvPr>
          <p:cNvSpPr>
            <a:spLocks noGrp="1"/>
          </p:cNvSpPr>
          <p:nvPr>
            <p:ph type="sldNum" sz="quarter" idx="4"/>
          </p:nvPr>
        </p:nvSpPr>
        <p:spPr/>
        <p:txBody>
          <a:bodyPr/>
          <a:lstStyle/>
          <a:p>
            <a:fld id="{FAC000EF-D2FE-46F3-8C8F-0845C0EB5894}" type="slidenum">
              <a:rPr lang="en-US" altLang="en-US" smtClean="0"/>
              <a:pPr/>
              <a:t>14</a:t>
            </a:fld>
            <a:endParaRPr lang="en-US" altLang="en-US"/>
          </a:p>
        </p:txBody>
      </p:sp>
      <p:sp>
        <p:nvSpPr>
          <p:cNvPr id="5" name="Title 2">
            <a:extLst>
              <a:ext uri="{FF2B5EF4-FFF2-40B4-BE49-F238E27FC236}">
                <a16:creationId xmlns:a16="http://schemas.microsoft.com/office/drawing/2014/main" id="{EDE08153-5192-3A0F-53E0-6930357B5048}"/>
              </a:ext>
            </a:extLst>
          </p:cNvPr>
          <p:cNvSpPr txBox="1">
            <a:spLocks/>
          </p:cNvSpPr>
          <p:nvPr/>
        </p:nvSpPr>
        <p:spPr>
          <a:xfrm>
            <a:off x="0" y="237066"/>
            <a:ext cx="12192000" cy="457200"/>
          </a:xfrm>
          <a:prstGeom prst="rect">
            <a:avLst/>
          </a:prstGeom>
        </p:spPr>
        <p:txBody>
          <a:bodyPr/>
          <a:lstStyle>
            <a:lvl1pPr algn="l" defTabSz="914400" rtl="0" eaLnBrk="1" latinLnBrk="0" hangingPunct="1">
              <a:lnSpc>
                <a:spcPct val="90000"/>
              </a:lnSpc>
              <a:spcBef>
                <a:spcPct val="0"/>
              </a:spcBef>
              <a:buNone/>
              <a:defRPr lang="en-US" sz="3200" b="1" kern="1200" cap="none">
                <a:ln w="12700">
                  <a:noFill/>
                </a:ln>
                <a:solidFill>
                  <a:srgbClr val="660033"/>
                </a:solidFill>
                <a:latin typeface="+mj-lt"/>
                <a:ea typeface="+mj-ea"/>
                <a:cs typeface="+mj-cs"/>
              </a:defRPr>
            </a:lvl1pPr>
          </a:lstStyle>
          <a:p>
            <a:pPr algn="ctr" fontAlgn="auto">
              <a:spcAft>
                <a:spcPts val="0"/>
              </a:spcAft>
            </a:pPr>
            <a:r>
              <a:rPr lang="en-US" dirty="0"/>
              <a:t>List the sequence of cellular processes in order of when they occur in when a polymer interacts with the physiology</a:t>
            </a:r>
          </a:p>
          <a:p>
            <a:pPr algn="ctr" fontAlgn="auto">
              <a:spcAft>
                <a:spcPts val="0"/>
              </a:spcAft>
            </a:pPr>
            <a:endParaRPr lang="en-US" dirty="0"/>
          </a:p>
        </p:txBody>
      </p:sp>
      <p:sp>
        <p:nvSpPr>
          <p:cNvPr id="3" name="TextBox 2">
            <a:extLst>
              <a:ext uri="{FF2B5EF4-FFF2-40B4-BE49-F238E27FC236}">
                <a16:creationId xmlns:a16="http://schemas.microsoft.com/office/drawing/2014/main" id="{7324EFF4-0F9D-9F88-DC4A-A6683A83EB73}"/>
              </a:ext>
            </a:extLst>
          </p:cNvPr>
          <p:cNvSpPr txBox="1">
            <a:spLocks noChangeAspect="1"/>
          </p:cNvSpPr>
          <p:nvPr/>
        </p:nvSpPr>
        <p:spPr>
          <a:xfrm>
            <a:off x="2785939" y="4123475"/>
            <a:ext cx="2867145" cy="649188"/>
          </a:xfrm>
          <a:prstGeom prst="roundRect">
            <a:avLst>
              <a:gd name="adj" fmla="val 50000"/>
            </a:avLst>
          </a:prstGeom>
          <a:solidFill>
            <a:schemeClr val="accent2">
              <a:lumMod val="20000"/>
              <a:lumOff val="80000"/>
            </a:schemeClr>
          </a:solidFill>
        </p:spPr>
        <p:txBody>
          <a:bodyPr wrap="none" rtlCol="0" anchor="ctr">
            <a:spAutoFit/>
          </a:bodyPr>
          <a:lstStyle/>
          <a:p>
            <a:pPr algn="ctr"/>
            <a:r>
              <a:rPr lang="en-US" dirty="0"/>
              <a:t>Protein adsorption</a:t>
            </a:r>
          </a:p>
        </p:txBody>
      </p:sp>
      <p:sp>
        <p:nvSpPr>
          <p:cNvPr id="8" name="TextBox 7">
            <a:extLst>
              <a:ext uri="{FF2B5EF4-FFF2-40B4-BE49-F238E27FC236}">
                <a16:creationId xmlns:a16="http://schemas.microsoft.com/office/drawing/2014/main" id="{E6770982-85A9-EE85-05FC-E3AE41D10C82}"/>
              </a:ext>
            </a:extLst>
          </p:cNvPr>
          <p:cNvSpPr txBox="1">
            <a:spLocks noChangeAspect="1"/>
          </p:cNvSpPr>
          <p:nvPr/>
        </p:nvSpPr>
        <p:spPr>
          <a:xfrm>
            <a:off x="2233142" y="2623353"/>
            <a:ext cx="3422909" cy="649188"/>
          </a:xfrm>
          <a:prstGeom prst="roundRect">
            <a:avLst>
              <a:gd name="adj" fmla="val 50000"/>
            </a:avLst>
          </a:prstGeom>
          <a:solidFill>
            <a:schemeClr val="accent2"/>
          </a:solidFill>
        </p:spPr>
        <p:txBody>
          <a:bodyPr wrap="none" rtlCol="0" anchor="ctr">
            <a:spAutoFit/>
          </a:bodyPr>
          <a:lstStyle/>
          <a:p>
            <a:pPr algn="ctr"/>
            <a:r>
              <a:rPr lang="en-US" dirty="0"/>
              <a:t>Macrophage adhesion</a:t>
            </a:r>
          </a:p>
        </p:txBody>
      </p:sp>
      <p:sp>
        <p:nvSpPr>
          <p:cNvPr id="12" name="TextBox 11">
            <a:extLst>
              <a:ext uri="{FF2B5EF4-FFF2-40B4-BE49-F238E27FC236}">
                <a16:creationId xmlns:a16="http://schemas.microsoft.com/office/drawing/2014/main" id="{D63C2608-8AFF-897F-B7D0-AB9B620426DD}"/>
              </a:ext>
            </a:extLst>
          </p:cNvPr>
          <p:cNvSpPr txBox="1">
            <a:spLocks noChangeAspect="1"/>
          </p:cNvSpPr>
          <p:nvPr/>
        </p:nvSpPr>
        <p:spPr>
          <a:xfrm>
            <a:off x="6307056" y="2623353"/>
            <a:ext cx="3695794" cy="649188"/>
          </a:xfrm>
          <a:prstGeom prst="roundRect">
            <a:avLst>
              <a:gd name="adj" fmla="val 50000"/>
            </a:avLst>
          </a:prstGeom>
          <a:solidFill>
            <a:schemeClr val="accent2">
              <a:lumMod val="75000"/>
            </a:schemeClr>
          </a:solidFill>
        </p:spPr>
        <p:txBody>
          <a:bodyPr wrap="none" rtlCol="0" anchor="ctr">
            <a:spAutoFit/>
          </a:bodyPr>
          <a:lstStyle/>
          <a:p>
            <a:pPr algn="ctr"/>
            <a:r>
              <a:rPr lang="en-US" dirty="0"/>
              <a:t>Fibroblast encapsulation</a:t>
            </a:r>
          </a:p>
        </p:txBody>
      </p:sp>
      <p:sp>
        <p:nvSpPr>
          <p:cNvPr id="13" name="TextBox 12">
            <a:extLst>
              <a:ext uri="{FF2B5EF4-FFF2-40B4-BE49-F238E27FC236}">
                <a16:creationId xmlns:a16="http://schemas.microsoft.com/office/drawing/2014/main" id="{0A0A79EC-D656-8AB4-3B0F-A6F94BA649BF}"/>
              </a:ext>
            </a:extLst>
          </p:cNvPr>
          <p:cNvSpPr txBox="1">
            <a:spLocks noChangeAspect="1"/>
          </p:cNvSpPr>
          <p:nvPr/>
        </p:nvSpPr>
        <p:spPr>
          <a:xfrm>
            <a:off x="6246384" y="4123475"/>
            <a:ext cx="3460523" cy="649188"/>
          </a:xfrm>
          <a:prstGeom prst="roundRect">
            <a:avLst>
              <a:gd name="adj" fmla="val 50000"/>
            </a:avLst>
          </a:prstGeom>
          <a:solidFill>
            <a:schemeClr val="accent2">
              <a:lumMod val="60000"/>
              <a:lumOff val="40000"/>
            </a:schemeClr>
          </a:solidFill>
        </p:spPr>
        <p:txBody>
          <a:bodyPr wrap="none" rtlCol="0" anchor="ctr">
            <a:spAutoFit/>
          </a:bodyPr>
          <a:lstStyle/>
          <a:p>
            <a:pPr algn="ctr"/>
            <a:r>
              <a:rPr lang="en-US" dirty="0"/>
              <a:t>Neutrophil recruitment </a:t>
            </a:r>
          </a:p>
        </p:txBody>
      </p:sp>
    </p:spTree>
    <p:extLst>
      <p:ext uri="{BB962C8B-B14F-4D97-AF65-F5344CB8AC3E}">
        <p14:creationId xmlns:p14="http://schemas.microsoft.com/office/powerpoint/2010/main" val="317815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4A262-A0A0-2380-4789-08C9CE3C6E82}"/>
              </a:ext>
            </a:extLst>
          </p:cNvPr>
          <p:cNvSpPr>
            <a:spLocks noGrp="1"/>
          </p:cNvSpPr>
          <p:nvPr>
            <p:ph type="sldNum" sz="quarter" idx="4"/>
          </p:nvPr>
        </p:nvSpPr>
        <p:spPr/>
        <p:txBody>
          <a:bodyPr/>
          <a:lstStyle/>
          <a:p>
            <a:fld id="{FAC000EF-D2FE-46F3-8C8F-0845C0EB5894}" type="slidenum">
              <a:rPr lang="en-US" altLang="en-US" smtClean="0"/>
              <a:pPr/>
              <a:t>15</a:t>
            </a:fld>
            <a:endParaRPr lang="en-US" alt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title="Mentimeter - Interactive Presentations">
                <a:extLst>
                  <a:ext uri="{FF2B5EF4-FFF2-40B4-BE49-F238E27FC236}">
                    <a16:creationId xmlns:a16="http://schemas.microsoft.com/office/drawing/2014/main" id="{6F9439AF-41E9-470A-B84B-0CE5CCCF9063}"/>
                  </a:ext>
                </a:extLst>
              </p:cNvPr>
              <p:cNvGraphicFramePr>
                <a:graphicFrameLocks noGrp="1"/>
              </p:cNvGraphicFramePr>
              <p:nvPr>
                <p:extLst>
                  <p:ext uri="{D42A27DB-BD31-4B8C-83A1-F6EECF244321}">
                    <p14:modId xmlns:p14="http://schemas.microsoft.com/office/powerpoint/2010/main" val="259732885"/>
                  </p:ext>
                </p:extLst>
              </p:nvPr>
            </p:nvGraphicFramePr>
            <p:xfrm>
              <a:off x="467061" y="0"/>
              <a:ext cx="11430000" cy="64262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3" name="Add-in 2" title="Mentimeter - Interactive Presentations">
                <a:extLst>
                  <a:ext uri="{FF2B5EF4-FFF2-40B4-BE49-F238E27FC236}">
                    <a16:creationId xmlns:a16="http://schemas.microsoft.com/office/drawing/2014/main" id="{6F9439AF-41E9-470A-B84B-0CE5CCCF9063}"/>
                  </a:ext>
                </a:extLst>
              </p:cNvPr>
              <p:cNvPicPr>
                <a:picLocks noGrp="1" noRot="1" noChangeAspect="1" noMove="1" noResize="1" noEditPoints="1" noAdjustHandles="1" noChangeArrowheads="1" noChangeShapeType="1"/>
              </p:cNvPicPr>
              <p:nvPr/>
            </p:nvPicPr>
            <p:blipFill>
              <a:blip r:embed="rId3"/>
              <a:stretch>
                <a:fillRect/>
              </a:stretch>
            </p:blipFill>
            <p:spPr>
              <a:xfrm>
                <a:off x="467061" y="0"/>
                <a:ext cx="11430000" cy="6426200"/>
              </a:xfrm>
              <a:prstGeom prst="rect">
                <a:avLst/>
              </a:prstGeom>
            </p:spPr>
          </p:pic>
        </mc:Fallback>
      </mc:AlternateContent>
    </p:spTree>
    <p:extLst>
      <p:ext uri="{BB962C8B-B14F-4D97-AF65-F5344CB8AC3E}">
        <p14:creationId xmlns:p14="http://schemas.microsoft.com/office/powerpoint/2010/main" val="161488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339F1B-35F2-9D12-A8CC-4781F6BB6F05}"/>
              </a:ext>
            </a:extLst>
          </p:cNvPr>
          <p:cNvSpPr>
            <a:spLocks noGrp="1"/>
          </p:cNvSpPr>
          <p:nvPr>
            <p:ph type="title"/>
          </p:nvPr>
        </p:nvSpPr>
        <p:spPr>
          <a:xfrm>
            <a:off x="0" y="0"/>
            <a:ext cx="12192000" cy="1143000"/>
          </a:xfrm>
        </p:spPr>
        <p:txBody>
          <a:bodyPr/>
          <a:lstStyle/>
          <a:p>
            <a:r>
              <a:rPr lang="en-US" dirty="0"/>
              <a:t>Immune responses guide the key considerations for innovations in polymers for biomedical applications</a:t>
            </a:r>
          </a:p>
        </p:txBody>
      </p:sp>
      <p:sp>
        <p:nvSpPr>
          <p:cNvPr id="2" name="Slide Number Placeholder 1">
            <a:extLst>
              <a:ext uri="{FF2B5EF4-FFF2-40B4-BE49-F238E27FC236}">
                <a16:creationId xmlns:a16="http://schemas.microsoft.com/office/drawing/2014/main" id="{5723C8FD-AF2C-031F-EC22-30E7AFDB2919}"/>
              </a:ext>
            </a:extLst>
          </p:cNvPr>
          <p:cNvSpPr>
            <a:spLocks noGrp="1"/>
          </p:cNvSpPr>
          <p:nvPr>
            <p:ph type="sldNum" sz="quarter" idx="4"/>
          </p:nvPr>
        </p:nvSpPr>
        <p:spPr/>
        <p:txBody>
          <a:bodyPr/>
          <a:lstStyle/>
          <a:p>
            <a:fld id="{FAC000EF-D2FE-46F3-8C8F-0845C0EB5894}" type="slidenum">
              <a:rPr lang="en-US" altLang="en-US" smtClean="0"/>
              <a:pPr/>
              <a:t>16</a:t>
            </a:fld>
            <a:endParaRPr lang="en-US" altLang="en-US"/>
          </a:p>
        </p:txBody>
      </p:sp>
      <p:sp>
        <p:nvSpPr>
          <p:cNvPr id="6" name="TextBox 5">
            <a:extLst>
              <a:ext uri="{FF2B5EF4-FFF2-40B4-BE49-F238E27FC236}">
                <a16:creationId xmlns:a16="http://schemas.microsoft.com/office/drawing/2014/main" id="{187FD2E2-4298-EFCC-CDB0-C826FC63FF5C}"/>
              </a:ext>
            </a:extLst>
          </p:cNvPr>
          <p:cNvSpPr txBox="1"/>
          <p:nvPr/>
        </p:nvSpPr>
        <p:spPr>
          <a:xfrm>
            <a:off x="755651" y="3023046"/>
            <a:ext cx="2702377" cy="461665"/>
          </a:xfrm>
          <a:prstGeom prst="rect">
            <a:avLst/>
          </a:prstGeom>
          <a:noFill/>
        </p:spPr>
        <p:txBody>
          <a:bodyPr wrap="square">
            <a:spAutoFit/>
          </a:bodyPr>
          <a:lstStyle/>
          <a:p>
            <a:pPr algn="ctr"/>
            <a:r>
              <a:rPr kumimoji="0" lang="en-US" altLang="en-US" sz="2400" i="0" u="none" strike="noStrike" cap="none" normalizeH="0" baseline="0" dirty="0">
                <a:ln>
                  <a:noFill/>
                </a:ln>
                <a:effectLst/>
                <a:latin typeface="Arial" panose="020B0604020202020204" pitchFamily="34" charset="0"/>
              </a:rPr>
              <a:t>Biocompatibility</a:t>
            </a:r>
            <a:endParaRPr lang="en-US" dirty="0"/>
          </a:p>
        </p:txBody>
      </p:sp>
      <p:sp>
        <p:nvSpPr>
          <p:cNvPr id="8" name="TextBox 7">
            <a:extLst>
              <a:ext uri="{FF2B5EF4-FFF2-40B4-BE49-F238E27FC236}">
                <a16:creationId xmlns:a16="http://schemas.microsoft.com/office/drawing/2014/main" id="{1D2E2F42-0D06-F91C-B7B4-CEE180E83EF2}"/>
              </a:ext>
            </a:extLst>
          </p:cNvPr>
          <p:cNvSpPr txBox="1"/>
          <p:nvPr/>
        </p:nvSpPr>
        <p:spPr>
          <a:xfrm>
            <a:off x="5138849" y="3023046"/>
            <a:ext cx="2115457" cy="461665"/>
          </a:xfrm>
          <a:prstGeom prst="rect">
            <a:avLst/>
          </a:prstGeom>
          <a:noFill/>
        </p:spPr>
        <p:txBody>
          <a:bodyPr wrap="square">
            <a:spAutoFit/>
          </a:bodyPr>
          <a:lstStyle/>
          <a:p>
            <a:pPr algn="ctr"/>
            <a:r>
              <a:rPr kumimoji="0" lang="en-US" altLang="en-US" sz="2400" i="0" u="none" strike="noStrike" cap="none" normalizeH="0" baseline="0" dirty="0">
                <a:ln>
                  <a:noFill/>
                </a:ln>
                <a:effectLst/>
                <a:latin typeface="Arial" panose="020B0604020202020204" pitchFamily="34" charset="0"/>
              </a:rPr>
              <a:t>Degradability</a:t>
            </a:r>
            <a:endParaRPr lang="en-US" dirty="0"/>
          </a:p>
        </p:txBody>
      </p:sp>
      <p:sp>
        <p:nvSpPr>
          <p:cNvPr id="10" name="TextBox 9">
            <a:extLst>
              <a:ext uri="{FF2B5EF4-FFF2-40B4-BE49-F238E27FC236}">
                <a16:creationId xmlns:a16="http://schemas.microsoft.com/office/drawing/2014/main" id="{53CB6EE8-5152-2ADD-31A5-356F837CF732}"/>
              </a:ext>
            </a:extLst>
          </p:cNvPr>
          <p:cNvSpPr txBox="1"/>
          <p:nvPr/>
        </p:nvSpPr>
        <p:spPr>
          <a:xfrm>
            <a:off x="8183340" y="3023046"/>
            <a:ext cx="3480708" cy="461665"/>
          </a:xfrm>
          <a:prstGeom prst="rect">
            <a:avLst/>
          </a:prstGeom>
          <a:noFill/>
        </p:spPr>
        <p:txBody>
          <a:bodyPr wrap="square">
            <a:spAutoFit/>
          </a:bodyPr>
          <a:lstStyle/>
          <a:p>
            <a:pPr algn="ctr"/>
            <a:r>
              <a:rPr kumimoji="0" lang="en-US" altLang="en-US" sz="2400" i="0" u="none" strike="noStrike" cap="none" normalizeH="0" baseline="0" dirty="0">
                <a:ln>
                  <a:noFill/>
                </a:ln>
                <a:effectLst/>
                <a:latin typeface="Arial" panose="020B0604020202020204" pitchFamily="34" charset="0"/>
              </a:rPr>
              <a:t>Mechanical Properties</a:t>
            </a:r>
            <a:endParaRPr lang="en-US" dirty="0"/>
          </a:p>
        </p:txBody>
      </p:sp>
      <p:sp>
        <p:nvSpPr>
          <p:cNvPr id="12" name="TextBox 11">
            <a:extLst>
              <a:ext uri="{FF2B5EF4-FFF2-40B4-BE49-F238E27FC236}">
                <a16:creationId xmlns:a16="http://schemas.microsoft.com/office/drawing/2014/main" id="{E1CCB4D0-CD8C-D48E-E224-67312D0F6F29}"/>
              </a:ext>
            </a:extLst>
          </p:cNvPr>
          <p:cNvSpPr txBox="1"/>
          <p:nvPr/>
        </p:nvSpPr>
        <p:spPr>
          <a:xfrm>
            <a:off x="607785" y="5546217"/>
            <a:ext cx="2998108" cy="461665"/>
          </a:xfrm>
          <a:prstGeom prst="rect">
            <a:avLst/>
          </a:prstGeom>
          <a:noFill/>
        </p:spPr>
        <p:txBody>
          <a:bodyPr wrap="square">
            <a:spAutoFit/>
          </a:bodyPr>
          <a:lstStyle/>
          <a:p>
            <a:pPr algn="ctr"/>
            <a:r>
              <a:rPr kumimoji="0" lang="en-US" altLang="en-US" sz="2400" i="0" u="none" strike="noStrike" cap="none" normalizeH="0" baseline="0" dirty="0">
                <a:ln>
                  <a:noFill/>
                </a:ln>
                <a:effectLst/>
                <a:latin typeface="Arial" panose="020B0604020202020204" pitchFamily="34" charset="0"/>
              </a:rPr>
              <a:t>Surface Properties</a:t>
            </a:r>
            <a:endParaRPr lang="en-US" dirty="0"/>
          </a:p>
        </p:txBody>
      </p:sp>
      <p:sp>
        <p:nvSpPr>
          <p:cNvPr id="14" name="TextBox 13">
            <a:extLst>
              <a:ext uri="{FF2B5EF4-FFF2-40B4-BE49-F238E27FC236}">
                <a16:creationId xmlns:a16="http://schemas.microsoft.com/office/drawing/2014/main" id="{BEDFCAAF-CBB1-E6FD-3469-F3D118251ED3}"/>
              </a:ext>
            </a:extLst>
          </p:cNvPr>
          <p:cNvSpPr txBox="1"/>
          <p:nvPr/>
        </p:nvSpPr>
        <p:spPr>
          <a:xfrm>
            <a:off x="4761023" y="5558497"/>
            <a:ext cx="2871108" cy="461665"/>
          </a:xfrm>
          <a:prstGeom prst="rect">
            <a:avLst/>
          </a:prstGeom>
          <a:noFill/>
        </p:spPr>
        <p:txBody>
          <a:bodyPr wrap="square">
            <a:spAutoFit/>
          </a:bodyPr>
          <a:lstStyle/>
          <a:p>
            <a:pPr algn="ctr"/>
            <a:r>
              <a:rPr kumimoji="0" lang="en-US" altLang="en-US" sz="2400" i="0" u="none" strike="noStrike" cap="none" normalizeH="0" baseline="0" dirty="0">
                <a:ln>
                  <a:noFill/>
                </a:ln>
                <a:effectLst/>
                <a:latin typeface="Arial" panose="020B0604020202020204" pitchFamily="34" charset="0"/>
              </a:rPr>
              <a:t>Chemical Stability</a:t>
            </a:r>
            <a:endParaRPr lang="en-US" dirty="0"/>
          </a:p>
        </p:txBody>
      </p:sp>
      <p:sp>
        <p:nvSpPr>
          <p:cNvPr id="16" name="TextBox 15">
            <a:extLst>
              <a:ext uri="{FF2B5EF4-FFF2-40B4-BE49-F238E27FC236}">
                <a16:creationId xmlns:a16="http://schemas.microsoft.com/office/drawing/2014/main" id="{EEC0C4DD-F2FC-5185-8E96-FB76DB5CF562}"/>
              </a:ext>
            </a:extLst>
          </p:cNvPr>
          <p:cNvSpPr txBox="1"/>
          <p:nvPr/>
        </p:nvSpPr>
        <p:spPr>
          <a:xfrm>
            <a:off x="8863280" y="5546216"/>
            <a:ext cx="2115457" cy="461665"/>
          </a:xfrm>
          <a:prstGeom prst="rect">
            <a:avLst/>
          </a:prstGeom>
          <a:noFill/>
        </p:spPr>
        <p:txBody>
          <a:bodyPr wrap="square">
            <a:spAutoFit/>
          </a:bodyPr>
          <a:lstStyle/>
          <a:p>
            <a:pPr algn="ctr"/>
            <a:r>
              <a:rPr kumimoji="0" lang="en-US" altLang="en-US" sz="2400" i="0" u="none" strike="noStrike" cap="none" normalizeH="0" baseline="0" dirty="0">
                <a:ln>
                  <a:noFill/>
                </a:ln>
                <a:effectLst/>
                <a:latin typeface="Arial" panose="020B0604020202020204" pitchFamily="34" charset="0"/>
              </a:rPr>
              <a:t>Sterilizability</a:t>
            </a:r>
            <a:endParaRPr lang="en-US" dirty="0"/>
          </a:p>
        </p:txBody>
      </p:sp>
      <p:pic>
        <p:nvPicPr>
          <p:cNvPr id="18" name="Picture 17">
            <a:extLst>
              <a:ext uri="{FF2B5EF4-FFF2-40B4-BE49-F238E27FC236}">
                <a16:creationId xmlns:a16="http://schemas.microsoft.com/office/drawing/2014/main" id="{22A26DF7-B60C-8763-9653-2C8802B8DE0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34000"/>
                    </a14:imgEffect>
                  </a14:imgLayer>
                </a14:imgProps>
              </a:ext>
            </a:extLst>
          </a:blip>
          <a:stretch>
            <a:fillRect/>
          </a:stretch>
        </p:blipFill>
        <p:spPr>
          <a:xfrm>
            <a:off x="1666175" y="1424359"/>
            <a:ext cx="1315358" cy="1315358"/>
          </a:xfrm>
          <a:prstGeom prst="rect">
            <a:avLst/>
          </a:prstGeom>
        </p:spPr>
      </p:pic>
      <p:pic>
        <p:nvPicPr>
          <p:cNvPr id="20" name="Picture 19">
            <a:extLst>
              <a:ext uri="{FF2B5EF4-FFF2-40B4-BE49-F238E27FC236}">
                <a16:creationId xmlns:a16="http://schemas.microsoft.com/office/drawing/2014/main" id="{5C294E15-FC7E-F864-F858-F1B8A716D8E8}"/>
              </a:ext>
            </a:extLst>
          </p:cNvPr>
          <p:cNvPicPr>
            <a:picLocks noChangeAspect="1"/>
          </p:cNvPicPr>
          <p:nvPr/>
        </p:nvPicPr>
        <p:blipFill>
          <a:blip r:embed="rId5"/>
          <a:stretch>
            <a:fillRect/>
          </a:stretch>
        </p:blipFill>
        <p:spPr>
          <a:xfrm>
            <a:off x="5438998" y="1424359"/>
            <a:ext cx="1315358" cy="1315358"/>
          </a:xfrm>
          <a:prstGeom prst="rect">
            <a:avLst/>
          </a:prstGeom>
        </p:spPr>
      </p:pic>
      <p:pic>
        <p:nvPicPr>
          <p:cNvPr id="22" name="Picture 21">
            <a:extLst>
              <a:ext uri="{FF2B5EF4-FFF2-40B4-BE49-F238E27FC236}">
                <a16:creationId xmlns:a16="http://schemas.microsoft.com/office/drawing/2014/main" id="{B963BCAD-8738-9D36-3530-10687ED5C7E3}"/>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66000"/>
                    </a14:imgEffect>
                  </a14:imgLayer>
                </a14:imgProps>
              </a:ext>
            </a:extLst>
          </a:blip>
          <a:stretch>
            <a:fillRect/>
          </a:stretch>
        </p:blipFill>
        <p:spPr>
          <a:xfrm>
            <a:off x="9211821" y="1484376"/>
            <a:ext cx="1423745" cy="1423745"/>
          </a:xfrm>
          <a:prstGeom prst="rect">
            <a:avLst/>
          </a:prstGeom>
        </p:spPr>
      </p:pic>
      <p:pic>
        <p:nvPicPr>
          <p:cNvPr id="24" name="Picture 23">
            <a:extLst>
              <a:ext uri="{FF2B5EF4-FFF2-40B4-BE49-F238E27FC236}">
                <a16:creationId xmlns:a16="http://schemas.microsoft.com/office/drawing/2014/main" id="{66224124-9DFF-F34B-5334-7EEC14D6DFDC}"/>
              </a:ext>
            </a:extLst>
          </p:cNvPr>
          <p:cNvPicPr>
            <a:picLocks noChangeAspect="1"/>
          </p:cNvPicPr>
          <p:nvPr/>
        </p:nvPicPr>
        <p:blipFill>
          <a:blip r:embed="rId8"/>
          <a:stretch>
            <a:fillRect/>
          </a:stretch>
        </p:blipFill>
        <p:spPr>
          <a:xfrm>
            <a:off x="1526267" y="4143881"/>
            <a:ext cx="1161143" cy="1161143"/>
          </a:xfrm>
          <a:prstGeom prst="rect">
            <a:avLst/>
          </a:prstGeom>
        </p:spPr>
      </p:pic>
      <p:pic>
        <p:nvPicPr>
          <p:cNvPr id="26" name="Picture 25">
            <a:extLst>
              <a:ext uri="{FF2B5EF4-FFF2-40B4-BE49-F238E27FC236}">
                <a16:creationId xmlns:a16="http://schemas.microsoft.com/office/drawing/2014/main" id="{F841E12E-60C1-6C5D-DB74-19599928EBC9}"/>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68000"/>
                    </a14:imgEffect>
                  </a14:imgLayer>
                </a14:imgProps>
              </a:ext>
            </a:extLst>
          </a:blip>
          <a:stretch>
            <a:fillRect/>
          </a:stretch>
        </p:blipFill>
        <p:spPr>
          <a:xfrm>
            <a:off x="5338420" y="3918481"/>
            <a:ext cx="1515160" cy="1515160"/>
          </a:xfrm>
          <a:prstGeom prst="rect">
            <a:avLst/>
          </a:prstGeom>
        </p:spPr>
      </p:pic>
      <p:pic>
        <p:nvPicPr>
          <p:cNvPr id="30" name="Picture 29">
            <a:extLst>
              <a:ext uri="{FF2B5EF4-FFF2-40B4-BE49-F238E27FC236}">
                <a16:creationId xmlns:a16="http://schemas.microsoft.com/office/drawing/2014/main" id="{B68FB1D5-94A7-19DB-755B-6459AF0BE835}"/>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72000"/>
                    </a14:imgEffect>
                  </a14:imgLayer>
                </a14:imgProps>
              </a:ext>
            </a:extLst>
          </a:blip>
          <a:stretch>
            <a:fillRect/>
          </a:stretch>
        </p:blipFill>
        <p:spPr>
          <a:xfrm>
            <a:off x="9211821" y="4015265"/>
            <a:ext cx="1418376" cy="1418376"/>
          </a:xfrm>
          <a:prstGeom prst="rect">
            <a:avLst/>
          </a:prstGeom>
        </p:spPr>
      </p:pic>
    </p:spTree>
    <p:extLst>
      <p:ext uri="{BB962C8B-B14F-4D97-AF65-F5344CB8AC3E}">
        <p14:creationId xmlns:p14="http://schemas.microsoft.com/office/powerpoint/2010/main" val="2336588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0DC9A-6F95-4637-6A18-F456043B7956}"/>
              </a:ext>
            </a:extLst>
          </p:cNvPr>
          <p:cNvSpPr>
            <a:spLocks noGrp="1"/>
          </p:cNvSpPr>
          <p:nvPr>
            <p:ph type="title"/>
          </p:nvPr>
        </p:nvSpPr>
        <p:spPr>
          <a:xfrm>
            <a:off x="0" y="0"/>
            <a:ext cx="12192000" cy="1143000"/>
          </a:xfrm>
        </p:spPr>
        <p:txBody>
          <a:bodyPr/>
          <a:lstStyle/>
          <a:p>
            <a:r>
              <a:rPr lang="en-US" dirty="0"/>
              <a:t>Regulatory Perspectives</a:t>
            </a:r>
          </a:p>
        </p:txBody>
      </p:sp>
      <p:sp>
        <p:nvSpPr>
          <p:cNvPr id="2" name="Slide Number Placeholder 1">
            <a:extLst>
              <a:ext uri="{FF2B5EF4-FFF2-40B4-BE49-F238E27FC236}">
                <a16:creationId xmlns:a16="http://schemas.microsoft.com/office/drawing/2014/main" id="{414CF577-9235-6C4A-3B70-764634AA2C61}"/>
              </a:ext>
            </a:extLst>
          </p:cNvPr>
          <p:cNvSpPr>
            <a:spLocks noGrp="1"/>
          </p:cNvSpPr>
          <p:nvPr>
            <p:ph type="sldNum" sz="quarter" idx="4"/>
          </p:nvPr>
        </p:nvSpPr>
        <p:spPr/>
        <p:txBody>
          <a:bodyPr/>
          <a:lstStyle/>
          <a:p>
            <a:fld id="{FAC000EF-D2FE-46F3-8C8F-0845C0EB5894}" type="slidenum">
              <a:rPr lang="en-US" altLang="en-US" smtClean="0"/>
              <a:pPr/>
              <a:t>17</a:t>
            </a:fld>
            <a:endParaRPr lang="en-US" altLang="en-US" dirty="0"/>
          </a:p>
        </p:txBody>
      </p:sp>
      <p:sp>
        <p:nvSpPr>
          <p:cNvPr id="5" name="TextBox 4">
            <a:extLst>
              <a:ext uri="{FF2B5EF4-FFF2-40B4-BE49-F238E27FC236}">
                <a16:creationId xmlns:a16="http://schemas.microsoft.com/office/drawing/2014/main" id="{F033E7CC-FA02-7591-4B72-CF13B319D93C}"/>
              </a:ext>
            </a:extLst>
          </p:cNvPr>
          <p:cNvSpPr txBox="1"/>
          <p:nvPr/>
        </p:nvSpPr>
        <p:spPr>
          <a:xfrm>
            <a:off x="682625" y="1270000"/>
            <a:ext cx="10725149" cy="1477328"/>
          </a:xfrm>
          <a:prstGeom prst="rect">
            <a:avLst/>
          </a:prstGeom>
          <a:noFill/>
        </p:spPr>
        <p:txBody>
          <a:bodyPr wrap="square">
            <a:spAutoFit/>
          </a:bodyPr>
          <a:lstStyle/>
          <a:p>
            <a:r>
              <a:rPr lang="en-US" sz="1800" b="1" dirty="0"/>
              <a:t>Device Classification and Risk Level</a:t>
            </a:r>
            <a:r>
              <a:rPr lang="en-US" sz="1800" b="1" baseline="30000" dirty="0"/>
              <a:t>1</a:t>
            </a:r>
          </a:p>
          <a:p>
            <a:endParaRPr lang="en-US" sz="1800" b="1" dirty="0"/>
          </a:p>
          <a:p>
            <a:pPr lvl="1"/>
            <a:r>
              <a:rPr lang="en-US" sz="1800" b="1" dirty="0"/>
              <a:t>Class I</a:t>
            </a:r>
            <a:r>
              <a:rPr lang="en-US" sz="1800" dirty="0"/>
              <a:t>: Low risk (e.g., surgical gloves, bandages).</a:t>
            </a:r>
          </a:p>
          <a:p>
            <a:pPr lvl="1"/>
            <a:r>
              <a:rPr lang="en-US" sz="1800" b="1" dirty="0"/>
              <a:t>Class II</a:t>
            </a:r>
            <a:r>
              <a:rPr lang="en-US" sz="1800" dirty="0"/>
              <a:t>: Moderate risk requiring special controls (e.g., sutures, catheters).</a:t>
            </a:r>
          </a:p>
          <a:p>
            <a:pPr lvl="1"/>
            <a:r>
              <a:rPr lang="en-US" sz="1800" b="1" dirty="0"/>
              <a:t>Class III</a:t>
            </a:r>
            <a:r>
              <a:rPr lang="en-US" sz="1800" dirty="0"/>
              <a:t>: High risk and life-supporting (e.g., pacemaker leads, spinal implants).</a:t>
            </a:r>
          </a:p>
        </p:txBody>
      </p:sp>
      <p:sp>
        <p:nvSpPr>
          <p:cNvPr id="11" name="TextBox 10">
            <a:extLst>
              <a:ext uri="{FF2B5EF4-FFF2-40B4-BE49-F238E27FC236}">
                <a16:creationId xmlns:a16="http://schemas.microsoft.com/office/drawing/2014/main" id="{03A41FA5-39ED-0663-378F-A50BBD9FCE3B}"/>
              </a:ext>
            </a:extLst>
          </p:cNvPr>
          <p:cNvSpPr txBox="1"/>
          <p:nvPr/>
        </p:nvSpPr>
        <p:spPr>
          <a:xfrm>
            <a:off x="682625" y="3577045"/>
            <a:ext cx="10826749" cy="1754326"/>
          </a:xfrm>
          <a:prstGeom prst="rect">
            <a:avLst/>
          </a:prstGeom>
          <a:noFill/>
        </p:spPr>
        <p:txBody>
          <a:bodyPr wrap="square">
            <a:spAutoFit/>
          </a:bodyPr>
          <a:lstStyle/>
          <a:p>
            <a:r>
              <a:rPr lang="en-US" sz="1800" b="1" dirty="0"/>
              <a:t>Regulatory Pathways</a:t>
            </a:r>
            <a:r>
              <a:rPr lang="en-US" sz="1800" b="1" baseline="30000" dirty="0"/>
              <a:t>2</a:t>
            </a:r>
          </a:p>
          <a:p>
            <a:endParaRPr lang="en-US" sz="1800" b="1" dirty="0"/>
          </a:p>
          <a:p>
            <a:pPr lvl="1"/>
            <a:r>
              <a:rPr lang="en-US" sz="1800" b="1" dirty="0"/>
              <a:t>Premarket Notification [510(k)]</a:t>
            </a:r>
            <a:r>
              <a:rPr lang="en-US" sz="1800" dirty="0"/>
              <a:t>: For devices similar to existing FDA-approved products.</a:t>
            </a:r>
          </a:p>
          <a:p>
            <a:pPr lvl="1"/>
            <a:r>
              <a:rPr lang="en-US" sz="1800" b="1" dirty="0"/>
              <a:t>Premarket Approval (PMA)</a:t>
            </a:r>
            <a:r>
              <a:rPr lang="en-US" sz="1800" dirty="0"/>
              <a:t>: For high-risk, novel devices requiring extensive clinical trials.</a:t>
            </a:r>
          </a:p>
          <a:p>
            <a:pPr lvl="1"/>
            <a:r>
              <a:rPr lang="en-US" sz="1800" b="1" dirty="0"/>
              <a:t>De Novo Classification</a:t>
            </a:r>
            <a:r>
              <a:rPr lang="en-US" sz="1800" dirty="0"/>
              <a:t>: For innovative low-to-moderate risk devices without a predicate.</a:t>
            </a:r>
          </a:p>
          <a:p>
            <a:pPr lvl="1"/>
            <a:r>
              <a:rPr lang="en-US" sz="1800" b="1" dirty="0"/>
              <a:t>Investigational Device Exemption (IDE)</a:t>
            </a:r>
            <a:r>
              <a:rPr lang="en-US" sz="1800" dirty="0"/>
              <a:t>: For devices requiring clinical studies.</a:t>
            </a:r>
          </a:p>
        </p:txBody>
      </p:sp>
      <p:sp>
        <p:nvSpPr>
          <p:cNvPr id="13" name="TextBox 12">
            <a:extLst>
              <a:ext uri="{FF2B5EF4-FFF2-40B4-BE49-F238E27FC236}">
                <a16:creationId xmlns:a16="http://schemas.microsoft.com/office/drawing/2014/main" id="{D0EA4277-9864-326E-EEF4-A07C724A06B6}"/>
              </a:ext>
            </a:extLst>
          </p:cNvPr>
          <p:cNvSpPr txBox="1"/>
          <p:nvPr/>
        </p:nvSpPr>
        <p:spPr>
          <a:xfrm>
            <a:off x="857250" y="5931912"/>
            <a:ext cx="10991849" cy="1169551"/>
          </a:xfrm>
          <a:prstGeom prst="rect">
            <a:avLst/>
          </a:prstGeom>
          <a:noFill/>
        </p:spPr>
        <p:txBody>
          <a:bodyPr wrap="square">
            <a:spAutoFit/>
          </a:bodyPr>
          <a:lstStyle/>
          <a:p>
            <a:r>
              <a:rPr lang="en-US" sz="1400" baseline="30000" dirty="0">
                <a:effectLst/>
              </a:rPr>
              <a:t>1</a:t>
            </a:r>
            <a:r>
              <a:rPr lang="en-US" sz="1400" dirty="0">
                <a:effectLst/>
              </a:rPr>
              <a:t>Van, Norman Gail A. “Drugs, Devices, and the FDA: Part 1.” </a:t>
            </a:r>
            <a:r>
              <a:rPr lang="en-US" sz="1400" i="1" dirty="0">
                <a:effectLst/>
              </a:rPr>
              <a:t>JACC: Basic to Translational Science</a:t>
            </a:r>
            <a:r>
              <a:rPr lang="en-US" sz="1400" dirty="0">
                <a:effectLst/>
              </a:rPr>
              <a:t> 1, no. 3 (April 2016)</a:t>
            </a:r>
          </a:p>
          <a:p>
            <a:r>
              <a:rPr lang="en-US" sz="1400" baseline="30000" dirty="0"/>
              <a:t>2</a:t>
            </a:r>
            <a:r>
              <a:rPr lang="en-US" sz="1400" dirty="0"/>
              <a:t>S. Ramakrishna. “Medical Devices Regulatory Aspects: A Special Focus on Polymeric Material Based Devices.” </a:t>
            </a:r>
            <a:r>
              <a:rPr lang="en-US" sz="1400" i="1" dirty="0"/>
              <a:t>Current Pharmaceutical Design</a:t>
            </a:r>
            <a:r>
              <a:rPr lang="en-US" sz="1400" dirty="0"/>
              <a:t> 21, (December, 2015)</a:t>
            </a:r>
          </a:p>
          <a:p>
            <a:endParaRPr lang="en-US" sz="1400" dirty="0">
              <a:effectLst/>
            </a:endParaRPr>
          </a:p>
          <a:p>
            <a:endParaRPr lang="en-US" sz="1400" dirty="0">
              <a:effectLst/>
            </a:endParaRPr>
          </a:p>
        </p:txBody>
      </p:sp>
    </p:spTree>
    <p:extLst>
      <p:ext uri="{BB962C8B-B14F-4D97-AF65-F5344CB8AC3E}">
        <p14:creationId xmlns:p14="http://schemas.microsoft.com/office/powerpoint/2010/main" val="112549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8A547-7BFF-EF80-42F6-70DD3A8B7B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A5EDA5-DED4-B4EA-86EE-21CA7B591A79}"/>
              </a:ext>
            </a:extLst>
          </p:cNvPr>
          <p:cNvSpPr>
            <a:spLocks noGrp="1"/>
          </p:cNvSpPr>
          <p:nvPr>
            <p:ph type="title"/>
          </p:nvPr>
        </p:nvSpPr>
        <p:spPr>
          <a:xfrm>
            <a:off x="0" y="0"/>
            <a:ext cx="12192000" cy="1143000"/>
          </a:xfrm>
        </p:spPr>
        <p:txBody>
          <a:bodyPr/>
          <a:lstStyle/>
          <a:p>
            <a:r>
              <a:rPr lang="en-US" dirty="0"/>
              <a:t>Regulatory Perspectives</a:t>
            </a:r>
          </a:p>
        </p:txBody>
      </p:sp>
      <p:sp>
        <p:nvSpPr>
          <p:cNvPr id="2" name="Slide Number Placeholder 1">
            <a:extLst>
              <a:ext uri="{FF2B5EF4-FFF2-40B4-BE49-F238E27FC236}">
                <a16:creationId xmlns:a16="http://schemas.microsoft.com/office/drawing/2014/main" id="{54F163A9-0559-B6CA-0D6B-2FE1948CDE2A}"/>
              </a:ext>
            </a:extLst>
          </p:cNvPr>
          <p:cNvSpPr>
            <a:spLocks noGrp="1"/>
          </p:cNvSpPr>
          <p:nvPr>
            <p:ph type="sldNum" sz="quarter" idx="4"/>
          </p:nvPr>
        </p:nvSpPr>
        <p:spPr/>
        <p:txBody>
          <a:bodyPr/>
          <a:lstStyle/>
          <a:p>
            <a:fld id="{FAC000EF-D2FE-46F3-8C8F-0845C0EB5894}" type="slidenum">
              <a:rPr lang="en-US" altLang="en-US" smtClean="0"/>
              <a:pPr/>
              <a:t>18</a:t>
            </a:fld>
            <a:endParaRPr lang="en-US" altLang="en-US" dirty="0"/>
          </a:p>
        </p:txBody>
      </p:sp>
      <p:sp>
        <p:nvSpPr>
          <p:cNvPr id="5" name="TextBox 4">
            <a:extLst>
              <a:ext uri="{FF2B5EF4-FFF2-40B4-BE49-F238E27FC236}">
                <a16:creationId xmlns:a16="http://schemas.microsoft.com/office/drawing/2014/main" id="{A8D24817-E126-BB62-352B-4EC6DD0BEE53}"/>
              </a:ext>
            </a:extLst>
          </p:cNvPr>
          <p:cNvSpPr txBox="1"/>
          <p:nvPr/>
        </p:nvSpPr>
        <p:spPr>
          <a:xfrm>
            <a:off x="857250" y="4467286"/>
            <a:ext cx="11334750" cy="1754326"/>
          </a:xfrm>
          <a:prstGeom prst="rect">
            <a:avLst/>
          </a:prstGeom>
          <a:noFill/>
        </p:spPr>
        <p:txBody>
          <a:bodyPr wrap="square">
            <a:spAutoFit/>
          </a:bodyPr>
          <a:lstStyle/>
          <a:p>
            <a:r>
              <a:rPr lang="en-US" sz="1800" b="1" dirty="0"/>
              <a:t>Sterilizability</a:t>
            </a:r>
            <a:r>
              <a:rPr lang="en-US" sz="1800" b="1" baseline="30000" dirty="0"/>
              <a:t>1</a:t>
            </a:r>
          </a:p>
          <a:p>
            <a:r>
              <a:rPr lang="en-US" sz="1800" dirty="0"/>
              <a:t>Medical polymers must be stable and compatible with </a:t>
            </a:r>
            <a:r>
              <a:rPr lang="en-US" sz="1800" b="1" dirty="0"/>
              <a:t>sterilization methods</a:t>
            </a:r>
            <a:r>
              <a:rPr lang="en-US" sz="1800" dirty="0"/>
              <a:t>, such as:</a:t>
            </a:r>
          </a:p>
          <a:p>
            <a:pPr marL="1200150" lvl="2" indent="-285750">
              <a:buFont typeface="Courier New" panose="02070309020205020404" pitchFamily="49" charset="0"/>
              <a:buChar char="-"/>
            </a:pPr>
            <a:r>
              <a:rPr lang="en-US" sz="1800" dirty="0"/>
              <a:t>Autoclaving</a:t>
            </a:r>
          </a:p>
          <a:p>
            <a:pPr marL="1200150" lvl="2" indent="-285750">
              <a:buFont typeface="Courier New" panose="02070309020205020404" pitchFamily="49" charset="0"/>
              <a:buChar char="-"/>
            </a:pPr>
            <a:r>
              <a:rPr lang="en-US" sz="1800" dirty="0"/>
              <a:t>Ethylene oxide (EtO)</a:t>
            </a:r>
          </a:p>
          <a:p>
            <a:pPr marL="1200150" lvl="2" indent="-285750">
              <a:buFont typeface="Courier New" panose="02070309020205020404" pitchFamily="49" charset="0"/>
              <a:buChar char="-"/>
            </a:pPr>
            <a:r>
              <a:rPr lang="en-US" sz="1800" dirty="0"/>
              <a:t>Gamma or electron-beam irradiation</a:t>
            </a:r>
          </a:p>
          <a:p>
            <a:pPr marL="1200150" lvl="2" indent="-285750">
              <a:buFont typeface="Courier New" panose="02070309020205020404" pitchFamily="49" charset="0"/>
              <a:buChar char="-"/>
            </a:pPr>
            <a:r>
              <a:rPr lang="en-US" sz="1800" dirty="0"/>
              <a:t>Chemical sterilization</a:t>
            </a:r>
          </a:p>
        </p:txBody>
      </p:sp>
      <p:sp>
        <p:nvSpPr>
          <p:cNvPr id="8" name="TextBox 7">
            <a:extLst>
              <a:ext uri="{FF2B5EF4-FFF2-40B4-BE49-F238E27FC236}">
                <a16:creationId xmlns:a16="http://schemas.microsoft.com/office/drawing/2014/main" id="{242FDFC2-DB0C-7D17-7110-A282296B3D9C}"/>
              </a:ext>
            </a:extLst>
          </p:cNvPr>
          <p:cNvSpPr txBox="1"/>
          <p:nvPr/>
        </p:nvSpPr>
        <p:spPr>
          <a:xfrm>
            <a:off x="857250" y="1096983"/>
            <a:ext cx="11334750" cy="3416320"/>
          </a:xfrm>
          <a:prstGeom prst="rect">
            <a:avLst/>
          </a:prstGeom>
          <a:noFill/>
        </p:spPr>
        <p:txBody>
          <a:bodyPr wrap="square">
            <a:spAutoFit/>
          </a:bodyPr>
          <a:lstStyle/>
          <a:p>
            <a:r>
              <a:rPr lang="en-US" sz="1800" b="1" dirty="0"/>
              <a:t>Material Biocompatibility and Stability</a:t>
            </a:r>
            <a:r>
              <a:rPr lang="en-US" sz="1800" b="1" baseline="30000" dirty="0"/>
              <a:t>1</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Polymers must be tested to ensure they are </a:t>
            </a:r>
            <a:r>
              <a:rPr lang="en-US" sz="1800" b="1" dirty="0"/>
              <a:t>non-toxic, non-carcinogenic, and biocompatible</a:t>
            </a:r>
            <a:endParaRPr lang="en-US" sz="1800" dirty="0"/>
          </a:p>
          <a:p>
            <a:pPr marL="742950" lvl="1" indent="-285750">
              <a:buFont typeface="Arial" panose="020B0604020202020204" pitchFamily="34" charset="0"/>
              <a:buChar char="•"/>
            </a:pPr>
            <a:r>
              <a:rPr lang="en-US" sz="1800" dirty="0"/>
              <a:t>Evaluated under </a:t>
            </a:r>
            <a:r>
              <a:rPr lang="en-US" sz="1800" b="1" dirty="0"/>
              <a:t>ISO 10993 guidelines</a:t>
            </a:r>
          </a:p>
          <a:p>
            <a:pPr marL="1200150" lvl="2" indent="-285750">
              <a:buFont typeface="Courier New" panose="02070309020205020404" pitchFamily="49" charset="0"/>
              <a:buChar char="-"/>
            </a:pPr>
            <a:r>
              <a:rPr lang="en-US" sz="1800" dirty="0"/>
              <a:t>Cytotoxicity</a:t>
            </a:r>
          </a:p>
          <a:p>
            <a:pPr marL="1200150" lvl="2" indent="-285750">
              <a:buFont typeface="Courier New" panose="02070309020205020404" pitchFamily="49" charset="0"/>
              <a:buChar char="-"/>
            </a:pPr>
            <a:r>
              <a:rPr lang="en-US" sz="1800" dirty="0"/>
              <a:t>Sensitization</a:t>
            </a:r>
          </a:p>
          <a:p>
            <a:pPr marL="1200150" lvl="2" indent="-285750">
              <a:buFont typeface="Courier New" panose="02070309020205020404" pitchFamily="49" charset="0"/>
              <a:buChar char="-"/>
            </a:pPr>
            <a:r>
              <a:rPr lang="en-US" sz="1800" dirty="0"/>
              <a:t>Systemic toxicity</a:t>
            </a:r>
          </a:p>
          <a:p>
            <a:pPr marL="1200150" lvl="2" indent="-285750">
              <a:buFont typeface="Courier New" panose="02070309020205020404" pitchFamily="49" charset="0"/>
              <a:buChar char="-"/>
            </a:pPr>
            <a:r>
              <a:rPr lang="en-US" sz="1800" dirty="0"/>
              <a:t>Genotoxicity</a:t>
            </a:r>
          </a:p>
          <a:p>
            <a:pPr marL="1200150" lvl="2" indent="-285750">
              <a:buFont typeface="Courier New" panose="02070309020205020404" pitchFamily="49" charset="0"/>
              <a:buChar char="-"/>
            </a:pPr>
            <a:r>
              <a:rPr lang="en-US" sz="1800" dirty="0"/>
              <a:t>Implantation testing</a:t>
            </a:r>
          </a:p>
          <a:p>
            <a:pPr marL="742950" lvl="1" indent="-285750" eaLnBrk="0" hangingPunct="0">
              <a:buFont typeface="Arial" panose="020B0604020202020204" pitchFamily="34" charset="0"/>
              <a:buChar char="•"/>
            </a:pPr>
            <a:r>
              <a:rPr lang="en-US" altLang="en-US" sz="1800" b="1" dirty="0"/>
              <a:t>Controlled degradation profiles </a:t>
            </a:r>
            <a:r>
              <a:rPr lang="en-US" altLang="en-US" sz="1800" dirty="0"/>
              <a:t>to avoid premature breakdown or harmful byproducts.</a:t>
            </a:r>
          </a:p>
          <a:p>
            <a:pPr marL="742950" lvl="1" indent="-285750" eaLnBrk="0" hangingPunct="0">
              <a:buFont typeface="Arial" panose="020B0604020202020204" pitchFamily="34" charset="0"/>
              <a:buChar char="•"/>
            </a:pPr>
            <a:r>
              <a:rPr lang="en-US" altLang="en-US" sz="1800" b="1" dirty="0"/>
              <a:t>Long-term stability for non-degradable </a:t>
            </a:r>
            <a:r>
              <a:rPr lang="en-US" altLang="en-US" sz="1800" dirty="0"/>
              <a:t>polymers in permanent implants. </a:t>
            </a:r>
          </a:p>
          <a:p>
            <a:pPr marL="742950" lvl="1" indent="-285750">
              <a:buFont typeface="Courier New" panose="02070309020205020404" pitchFamily="49" charset="0"/>
              <a:buChar char="-"/>
            </a:pPr>
            <a:endParaRPr lang="en-US" sz="1800" dirty="0"/>
          </a:p>
        </p:txBody>
      </p:sp>
      <p:sp>
        <p:nvSpPr>
          <p:cNvPr id="10" name="TextBox 9">
            <a:extLst>
              <a:ext uri="{FF2B5EF4-FFF2-40B4-BE49-F238E27FC236}">
                <a16:creationId xmlns:a16="http://schemas.microsoft.com/office/drawing/2014/main" id="{D7C5C878-26D4-FAF6-B562-EBEDC0042992}"/>
              </a:ext>
            </a:extLst>
          </p:cNvPr>
          <p:cNvSpPr txBox="1"/>
          <p:nvPr/>
        </p:nvSpPr>
        <p:spPr>
          <a:xfrm>
            <a:off x="857250" y="6221612"/>
            <a:ext cx="11458575" cy="523220"/>
          </a:xfrm>
          <a:prstGeom prst="rect">
            <a:avLst/>
          </a:prstGeom>
          <a:noFill/>
        </p:spPr>
        <p:txBody>
          <a:bodyPr wrap="square">
            <a:spAutoFit/>
          </a:bodyPr>
          <a:lstStyle/>
          <a:p>
            <a:r>
              <a:rPr lang="en-US" sz="1400" baseline="30000" dirty="0">
                <a:effectLst/>
              </a:rPr>
              <a:t>1</a:t>
            </a:r>
            <a:r>
              <a:rPr lang="en-US" sz="1400" dirty="0">
                <a:effectLst/>
              </a:rPr>
              <a:t>N. Yagoubi. “Biocompatibility of Polymer-Based Biomaterials and Medical Devices – Regulations, </a:t>
            </a:r>
            <a:r>
              <a:rPr lang="en-US" sz="1400" i="1" dirty="0">
                <a:effectLst/>
              </a:rPr>
              <a:t>in Vitro</a:t>
            </a:r>
            <a:r>
              <a:rPr lang="en-US" sz="1400" dirty="0">
                <a:effectLst/>
              </a:rPr>
              <a:t> Screening and Risk-Management.” </a:t>
            </a:r>
            <a:r>
              <a:rPr lang="en-US" sz="1400" i="1" dirty="0">
                <a:effectLst/>
              </a:rPr>
              <a:t>Biomaterials Science</a:t>
            </a:r>
            <a:r>
              <a:rPr lang="en-US" sz="1400" dirty="0">
                <a:effectLst/>
              </a:rPr>
              <a:t> .(2018). </a:t>
            </a:r>
          </a:p>
        </p:txBody>
      </p:sp>
    </p:spTree>
    <p:extLst>
      <p:ext uri="{BB962C8B-B14F-4D97-AF65-F5344CB8AC3E}">
        <p14:creationId xmlns:p14="http://schemas.microsoft.com/office/powerpoint/2010/main" val="42667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AAEF3B-7138-7889-BF31-21A55C68DAF2}"/>
              </a:ext>
            </a:extLst>
          </p:cNvPr>
          <p:cNvSpPr>
            <a:spLocks noGrp="1"/>
          </p:cNvSpPr>
          <p:nvPr>
            <p:ph type="sldNum" sz="quarter" idx="4"/>
          </p:nvPr>
        </p:nvSpPr>
        <p:spPr/>
        <p:txBody>
          <a:bodyPr/>
          <a:lstStyle/>
          <a:p>
            <a:fld id="{FAC000EF-D2FE-46F3-8C8F-0845C0EB5894}" type="slidenum">
              <a:rPr lang="en-US" altLang="en-US" smtClean="0"/>
              <a:pPr/>
              <a:t>19</a:t>
            </a:fld>
            <a:endParaRPr lang="en-US" altLang="en-US" dirty="0"/>
          </a:p>
        </p:txBody>
      </p:sp>
      <p:sp>
        <p:nvSpPr>
          <p:cNvPr id="3" name="Title 2">
            <a:extLst>
              <a:ext uri="{FF2B5EF4-FFF2-40B4-BE49-F238E27FC236}">
                <a16:creationId xmlns:a16="http://schemas.microsoft.com/office/drawing/2014/main" id="{C65B2638-08A6-E526-5826-EBA6CDD18095}"/>
              </a:ext>
            </a:extLst>
          </p:cNvPr>
          <p:cNvSpPr txBox="1">
            <a:spLocks/>
          </p:cNvSpPr>
          <p:nvPr/>
        </p:nvSpPr>
        <p:spPr>
          <a:xfrm>
            <a:off x="0" y="0"/>
            <a:ext cx="12192000" cy="1143000"/>
          </a:xfrm>
          <a:prstGeom prst="rect">
            <a:avLst/>
          </a:prstGeom>
        </p:spPr>
        <p:txBody>
          <a:bodyPr anchor="ctr"/>
          <a:lstStyle>
            <a:lvl1pPr algn="l" defTabSz="914400" rtl="0" eaLnBrk="1" latinLnBrk="0" hangingPunct="1">
              <a:lnSpc>
                <a:spcPct val="90000"/>
              </a:lnSpc>
              <a:spcBef>
                <a:spcPct val="0"/>
              </a:spcBef>
              <a:buNone/>
              <a:defRPr lang="en-US" sz="3200" b="1" kern="1200" cap="none">
                <a:ln w="12700">
                  <a:noFill/>
                </a:ln>
                <a:solidFill>
                  <a:srgbClr val="660033"/>
                </a:solidFill>
                <a:latin typeface="+mj-lt"/>
                <a:ea typeface="+mj-ea"/>
                <a:cs typeface="+mj-cs"/>
              </a:defRPr>
            </a:lvl1pPr>
          </a:lstStyle>
          <a:p>
            <a:pPr algn="ctr" fontAlgn="auto">
              <a:spcAft>
                <a:spcPts val="0"/>
              </a:spcAft>
            </a:pPr>
            <a:r>
              <a:rPr lang="en-US" dirty="0"/>
              <a:t>Regulatory Perspectives</a:t>
            </a:r>
          </a:p>
        </p:txBody>
      </p:sp>
      <p:sp>
        <p:nvSpPr>
          <p:cNvPr id="5" name="TextBox 4">
            <a:extLst>
              <a:ext uri="{FF2B5EF4-FFF2-40B4-BE49-F238E27FC236}">
                <a16:creationId xmlns:a16="http://schemas.microsoft.com/office/drawing/2014/main" id="{FA703A90-9CD5-7915-8F14-9C078D877202}"/>
              </a:ext>
            </a:extLst>
          </p:cNvPr>
          <p:cNvSpPr txBox="1"/>
          <p:nvPr/>
        </p:nvSpPr>
        <p:spPr>
          <a:xfrm>
            <a:off x="831851" y="1227308"/>
            <a:ext cx="8674100" cy="2031325"/>
          </a:xfrm>
          <a:prstGeom prst="rect">
            <a:avLst/>
          </a:prstGeom>
          <a:noFill/>
        </p:spPr>
        <p:txBody>
          <a:bodyPr wrap="square">
            <a:spAutoFit/>
          </a:bodyPr>
          <a:lstStyle/>
          <a:p>
            <a:r>
              <a:rPr lang="en-US" sz="1800" b="1" dirty="0"/>
              <a:t>Manufacturing and Quality Control</a:t>
            </a:r>
            <a:r>
              <a:rPr lang="en-US" sz="1800" b="1" baseline="30000" dirty="0"/>
              <a:t>1</a:t>
            </a:r>
          </a:p>
          <a:p>
            <a:endParaRPr lang="en-US" sz="1800" dirty="0"/>
          </a:p>
          <a:p>
            <a:r>
              <a:rPr lang="en-US" sz="1800" dirty="0"/>
              <a:t>Must adhere to </a:t>
            </a:r>
            <a:r>
              <a:rPr lang="en-US" sz="1800" b="1" dirty="0"/>
              <a:t>Good Manufacturing Practices (GMPs)</a:t>
            </a:r>
            <a:r>
              <a:rPr lang="en-US" sz="1800" dirty="0"/>
              <a:t>:</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Consistent quality in production processes.</a:t>
            </a:r>
          </a:p>
          <a:p>
            <a:pPr marL="742950" lvl="1" indent="-285750">
              <a:buFont typeface="Arial" panose="020B0604020202020204" pitchFamily="34" charset="0"/>
              <a:buChar char="•"/>
            </a:pPr>
            <a:r>
              <a:rPr lang="en-US" sz="1800" dirty="0"/>
              <a:t>Documented processes to trace and audit production steps.</a:t>
            </a:r>
          </a:p>
          <a:p>
            <a:pPr marL="742950" lvl="1" indent="-285750">
              <a:buFont typeface="Arial" panose="020B0604020202020204" pitchFamily="34" charset="0"/>
              <a:buChar char="•"/>
            </a:pPr>
            <a:r>
              <a:rPr lang="en-US" sz="1800" dirty="0"/>
              <a:t>Absence of contaminants and reproducibility of material performance.</a:t>
            </a:r>
          </a:p>
        </p:txBody>
      </p:sp>
      <p:sp>
        <p:nvSpPr>
          <p:cNvPr id="7" name="TextBox 6">
            <a:extLst>
              <a:ext uri="{FF2B5EF4-FFF2-40B4-BE49-F238E27FC236}">
                <a16:creationId xmlns:a16="http://schemas.microsoft.com/office/drawing/2014/main" id="{92576DE9-386F-F6F6-D5E9-DCE84CBE7B95}"/>
              </a:ext>
            </a:extLst>
          </p:cNvPr>
          <p:cNvSpPr txBox="1"/>
          <p:nvPr/>
        </p:nvSpPr>
        <p:spPr>
          <a:xfrm>
            <a:off x="831851" y="3683676"/>
            <a:ext cx="10534649" cy="1754326"/>
          </a:xfrm>
          <a:prstGeom prst="rect">
            <a:avLst/>
          </a:prstGeom>
          <a:noFill/>
        </p:spPr>
        <p:txBody>
          <a:bodyPr wrap="square">
            <a:spAutoFit/>
          </a:bodyPr>
          <a:lstStyle/>
          <a:p>
            <a:r>
              <a:rPr lang="en-US" sz="1800" b="1" dirty="0"/>
              <a:t>Post-Market Surveillance</a:t>
            </a:r>
            <a:r>
              <a:rPr lang="en-US" sz="1800" b="1" baseline="30000" dirty="0"/>
              <a:t>2</a:t>
            </a:r>
          </a:p>
          <a:p>
            <a:endParaRPr lang="en-US" sz="1800" b="1" dirty="0"/>
          </a:p>
          <a:p>
            <a:r>
              <a:rPr lang="en-US" sz="1800" dirty="0"/>
              <a:t>Polymers must comply with </a:t>
            </a:r>
            <a:r>
              <a:rPr lang="en-US" sz="1800" b="1" dirty="0"/>
              <a:t>post-market monitoring requirements</a:t>
            </a:r>
            <a:r>
              <a:rPr lang="en-US" sz="1800" dirty="0"/>
              <a:t>, such as:</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Reporting adverse events.</a:t>
            </a:r>
          </a:p>
          <a:p>
            <a:pPr marL="742950" lvl="1" indent="-285750">
              <a:buFont typeface="Arial" panose="020B0604020202020204" pitchFamily="34" charset="0"/>
              <a:buChar char="•"/>
            </a:pPr>
            <a:r>
              <a:rPr lang="en-US" sz="1800" dirty="0"/>
              <a:t>Addressing recalls if safety concerns arise.</a:t>
            </a:r>
          </a:p>
        </p:txBody>
      </p:sp>
      <p:sp>
        <p:nvSpPr>
          <p:cNvPr id="9" name="TextBox 8">
            <a:extLst>
              <a:ext uri="{FF2B5EF4-FFF2-40B4-BE49-F238E27FC236}">
                <a16:creationId xmlns:a16="http://schemas.microsoft.com/office/drawing/2014/main" id="{E0A8F1D4-B07A-46C7-1F6B-8D96747017EB}"/>
              </a:ext>
            </a:extLst>
          </p:cNvPr>
          <p:cNvSpPr txBox="1"/>
          <p:nvPr/>
        </p:nvSpPr>
        <p:spPr>
          <a:xfrm>
            <a:off x="831851" y="6150460"/>
            <a:ext cx="10979149" cy="307777"/>
          </a:xfrm>
          <a:prstGeom prst="rect">
            <a:avLst/>
          </a:prstGeom>
          <a:noFill/>
        </p:spPr>
        <p:txBody>
          <a:bodyPr wrap="square">
            <a:spAutoFit/>
          </a:bodyPr>
          <a:lstStyle/>
          <a:p>
            <a:r>
              <a:rPr lang="en-US" sz="1400" baseline="30000" dirty="0">
                <a:effectLst/>
              </a:rPr>
              <a:t>1</a:t>
            </a:r>
            <a:r>
              <a:rPr lang="en-US" sz="1400" dirty="0">
                <a:effectLst/>
              </a:rPr>
              <a:t>Y. Hazar. “Regulations and Standards for Polymers in Medicine.” In </a:t>
            </a:r>
            <a:r>
              <a:rPr lang="en-US" sz="1400" i="1" dirty="0">
                <a:effectLst/>
              </a:rPr>
              <a:t>Handbook of Polymers in Medicine</a:t>
            </a:r>
            <a:r>
              <a:rPr lang="en-US" sz="1400" dirty="0">
                <a:effectLst/>
              </a:rPr>
              <a:t>,. Woodhead Publishing, 2023. </a:t>
            </a:r>
          </a:p>
        </p:txBody>
      </p:sp>
    </p:spTree>
    <p:extLst>
      <p:ext uri="{BB962C8B-B14F-4D97-AF65-F5344CB8AC3E}">
        <p14:creationId xmlns:p14="http://schemas.microsoft.com/office/powerpoint/2010/main" val="321138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17DD5-B8ED-879C-C23D-FD6934B15D6E}"/>
              </a:ext>
            </a:extLst>
          </p:cNvPr>
          <p:cNvSpPr>
            <a:spLocks noGrp="1"/>
          </p:cNvSpPr>
          <p:nvPr>
            <p:ph idx="1"/>
          </p:nvPr>
        </p:nvSpPr>
        <p:spPr>
          <a:xfrm>
            <a:off x="677570" y="2909046"/>
            <a:ext cx="11013467" cy="1358153"/>
          </a:xfrm>
        </p:spPr>
        <p:txBody>
          <a:bodyPr/>
          <a:lstStyle/>
          <a:p>
            <a:pPr marL="0" indent="0" algn="ctr">
              <a:buNone/>
            </a:pPr>
            <a:r>
              <a:rPr lang="en-US" dirty="0">
                <a:solidFill>
                  <a:schemeClr val="bg2">
                    <a:lumMod val="75000"/>
                  </a:schemeClr>
                </a:solidFill>
              </a:rPr>
              <a:t>This is an original review by Binita Saha</a:t>
            </a:r>
          </a:p>
          <a:p>
            <a:pPr marL="0" indent="0" algn="ctr">
              <a:buNone/>
            </a:pPr>
            <a:r>
              <a:rPr lang="en-US" dirty="0">
                <a:solidFill>
                  <a:schemeClr val="bg2">
                    <a:lumMod val="75000"/>
                  </a:schemeClr>
                </a:solidFill>
              </a:rPr>
              <a:t>Do not distribute without permission. Email at </a:t>
            </a:r>
            <a:r>
              <a:rPr lang="en-US" dirty="0">
                <a:solidFill>
                  <a:schemeClr val="accent2">
                    <a:lumMod val="40000"/>
                    <a:lumOff val="60000"/>
                  </a:schemeClr>
                </a:solidFill>
                <a:hlinkClick r:id="rId2">
                  <a:extLst>
                    <a:ext uri="{A12FA001-AC4F-418D-AE19-62706E023703}">
                      <ahyp:hlinkClr xmlns:ahyp="http://schemas.microsoft.com/office/drawing/2018/hyperlinkcolor" val="tx"/>
                    </a:ext>
                  </a:extLst>
                </a:hlinkClick>
              </a:rPr>
              <a:t>binitasaha@vt.edu</a:t>
            </a:r>
            <a:endParaRPr lang="en-US" dirty="0">
              <a:solidFill>
                <a:schemeClr val="bg2">
                  <a:lumMod val="75000"/>
                </a:schemeClr>
              </a:solidFill>
            </a:endParaRPr>
          </a:p>
        </p:txBody>
      </p:sp>
      <p:sp>
        <p:nvSpPr>
          <p:cNvPr id="4" name="Slide Number Placeholder 3">
            <a:extLst>
              <a:ext uri="{FF2B5EF4-FFF2-40B4-BE49-F238E27FC236}">
                <a16:creationId xmlns:a16="http://schemas.microsoft.com/office/drawing/2014/main" id="{9F93333B-D7F9-81C3-E07D-616864B6FBD2}"/>
              </a:ext>
            </a:extLst>
          </p:cNvPr>
          <p:cNvSpPr>
            <a:spLocks noGrp="1"/>
          </p:cNvSpPr>
          <p:nvPr>
            <p:ph type="sldNum" sz="quarter" idx="10"/>
          </p:nvPr>
        </p:nvSpPr>
        <p:spPr/>
        <p:txBody>
          <a:bodyPr/>
          <a:lstStyle/>
          <a:p>
            <a:fld id="{0D93EF84-691F-432A-9E53-97A6C8F7EF80}" type="slidenum">
              <a:rPr lang="en-US" altLang="en-US" smtClean="0"/>
              <a:pPr/>
              <a:t>2</a:t>
            </a:fld>
            <a:endParaRPr lang="en-US" altLang="en-US">
              <a:solidFill>
                <a:schemeClr val="tx1"/>
              </a:solidFill>
            </a:endParaRPr>
          </a:p>
        </p:txBody>
      </p:sp>
    </p:spTree>
    <p:extLst>
      <p:ext uri="{BB962C8B-B14F-4D97-AF65-F5344CB8AC3E}">
        <p14:creationId xmlns:p14="http://schemas.microsoft.com/office/powerpoint/2010/main" val="3025692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FAB34-A110-D2A8-2416-6FA6F8670566}"/>
              </a:ext>
            </a:extLst>
          </p:cNvPr>
          <p:cNvSpPr>
            <a:spLocks noGrp="1"/>
          </p:cNvSpPr>
          <p:nvPr>
            <p:ph type="title"/>
          </p:nvPr>
        </p:nvSpPr>
        <p:spPr>
          <a:xfrm>
            <a:off x="0" y="0"/>
            <a:ext cx="12192000" cy="1143000"/>
          </a:xfrm>
        </p:spPr>
        <p:txBody>
          <a:bodyPr/>
          <a:lstStyle/>
          <a:p>
            <a:r>
              <a:rPr lang="en-US" dirty="0"/>
              <a:t>Case Study 1: Drug Delivery for Glioblastoma</a:t>
            </a:r>
          </a:p>
        </p:txBody>
      </p:sp>
      <p:sp>
        <p:nvSpPr>
          <p:cNvPr id="2" name="Slide Number Placeholder 1">
            <a:extLst>
              <a:ext uri="{FF2B5EF4-FFF2-40B4-BE49-F238E27FC236}">
                <a16:creationId xmlns:a16="http://schemas.microsoft.com/office/drawing/2014/main" id="{6584D5DD-0D90-2463-5DE5-65338DC436E1}"/>
              </a:ext>
            </a:extLst>
          </p:cNvPr>
          <p:cNvSpPr>
            <a:spLocks noGrp="1"/>
          </p:cNvSpPr>
          <p:nvPr>
            <p:ph type="sldNum" sz="quarter" idx="4"/>
          </p:nvPr>
        </p:nvSpPr>
        <p:spPr/>
        <p:txBody>
          <a:bodyPr/>
          <a:lstStyle/>
          <a:p>
            <a:fld id="{FAC000EF-D2FE-46F3-8C8F-0845C0EB5894}" type="slidenum">
              <a:rPr lang="en-US" altLang="en-US" smtClean="0"/>
              <a:pPr/>
              <a:t>20</a:t>
            </a:fld>
            <a:endParaRPr lang="en-US" altLang="en-US" dirty="0"/>
          </a:p>
        </p:txBody>
      </p:sp>
      <p:grpSp>
        <p:nvGrpSpPr>
          <p:cNvPr id="7" name="Group 6">
            <a:extLst>
              <a:ext uri="{FF2B5EF4-FFF2-40B4-BE49-F238E27FC236}">
                <a16:creationId xmlns:a16="http://schemas.microsoft.com/office/drawing/2014/main" id="{631526CC-7689-27CD-D814-EFAE684EC005}"/>
              </a:ext>
            </a:extLst>
          </p:cNvPr>
          <p:cNvGrpSpPr/>
          <p:nvPr/>
        </p:nvGrpSpPr>
        <p:grpSpPr>
          <a:xfrm>
            <a:off x="311151" y="1143000"/>
            <a:ext cx="5195200" cy="5000436"/>
            <a:chOff x="311151" y="1143000"/>
            <a:chExt cx="5195200" cy="5000436"/>
          </a:xfrm>
        </p:grpSpPr>
        <p:pic>
          <p:nvPicPr>
            <p:cNvPr id="13314" name="Picture 2">
              <a:extLst>
                <a:ext uri="{FF2B5EF4-FFF2-40B4-BE49-F238E27FC236}">
                  <a16:creationId xmlns:a16="http://schemas.microsoft.com/office/drawing/2014/main" id="{EDC3BB1B-76F7-7F4A-F48C-6F8B9CCF19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51" y="1143000"/>
              <a:ext cx="5195200"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FD99DF-7150-5A4A-388E-4F36FE078B04}"/>
                </a:ext>
              </a:extLst>
            </p:cNvPr>
            <p:cNvSpPr txBox="1"/>
            <p:nvPr/>
          </p:nvSpPr>
          <p:spPr>
            <a:xfrm>
              <a:off x="613892" y="4943107"/>
              <a:ext cx="4589718" cy="1200329"/>
            </a:xfrm>
            <a:prstGeom prst="rect">
              <a:avLst/>
            </a:prstGeom>
            <a:noFill/>
          </p:spPr>
          <p:txBody>
            <a:bodyPr wrap="none" rtlCol="0">
              <a:spAutoFit/>
            </a:bodyPr>
            <a:lstStyle/>
            <a:p>
              <a:r>
                <a:rPr lang="en-US" sz="1800" b="1" dirty="0"/>
                <a:t>Stage III Glioblastoma </a:t>
              </a:r>
            </a:p>
            <a:p>
              <a:endParaRPr lang="en-US" sz="1800" b="1" dirty="0"/>
            </a:p>
            <a:p>
              <a:pPr marL="342900" indent="-342900">
                <a:buFont typeface="Arial" panose="020B0604020202020204" pitchFamily="34" charset="0"/>
                <a:buChar char="•"/>
              </a:pPr>
              <a:r>
                <a:rPr lang="en-US" sz="1800" dirty="0"/>
                <a:t>life-expectancy of 4 weeks if untreated</a:t>
              </a:r>
            </a:p>
            <a:p>
              <a:pPr marL="342900" indent="-342900">
                <a:buFont typeface="Arial" panose="020B0604020202020204" pitchFamily="34" charset="0"/>
                <a:buChar char="•"/>
              </a:pPr>
              <a:r>
                <a:rPr lang="en-US" sz="1800" dirty="0"/>
                <a:t>&lt;1 year regardless of treatment (1980s)</a:t>
              </a:r>
            </a:p>
          </p:txBody>
        </p:sp>
      </p:grpSp>
      <p:grpSp>
        <p:nvGrpSpPr>
          <p:cNvPr id="8" name="Group 7">
            <a:extLst>
              <a:ext uri="{FF2B5EF4-FFF2-40B4-BE49-F238E27FC236}">
                <a16:creationId xmlns:a16="http://schemas.microsoft.com/office/drawing/2014/main" id="{1FDE430D-C957-B26E-AE33-BE47283A990E}"/>
              </a:ext>
            </a:extLst>
          </p:cNvPr>
          <p:cNvGrpSpPr/>
          <p:nvPr/>
        </p:nvGrpSpPr>
        <p:grpSpPr>
          <a:xfrm>
            <a:off x="516522" y="1018450"/>
            <a:ext cx="5300980" cy="2513295"/>
            <a:chOff x="516522" y="1018450"/>
            <a:chExt cx="5300980" cy="2513295"/>
          </a:xfrm>
        </p:grpSpPr>
        <p:pic>
          <p:nvPicPr>
            <p:cNvPr id="13316" name="Picture 4" descr="Skeletal formula of carmustine">
              <a:extLst>
                <a:ext uri="{FF2B5EF4-FFF2-40B4-BE49-F238E27FC236}">
                  <a16:creationId xmlns:a16="http://schemas.microsoft.com/office/drawing/2014/main" id="{4804145C-937F-8AB9-95DB-2F042EC980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863" y="1018450"/>
              <a:ext cx="3430331" cy="17223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BF07F5-3D27-4555-8121-A488BE0FFF94}"/>
                </a:ext>
              </a:extLst>
            </p:cNvPr>
            <p:cNvSpPr txBox="1"/>
            <p:nvPr/>
          </p:nvSpPr>
          <p:spPr>
            <a:xfrm>
              <a:off x="516522" y="2885414"/>
              <a:ext cx="5300980" cy="646331"/>
            </a:xfrm>
            <a:prstGeom prst="rect">
              <a:avLst/>
            </a:prstGeom>
            <a:noFill/>
          </p:spPr>
          <p:txBody>
            <a:bodyPr wrap="square">
              <a:spAutoFit/>
            </a:bodyPr>
            <a:lstStyle/>
            <a:p>
              <a:pPr algn="ctr"/>
              <a:r>
                <a:rPr lang="en-US" sz="1800" b="0" i="0" dirty="0">
                  <a:solidFill>
                    <a:srgbClr val="000000"/>
                  </a:solidFill>
                  <a:effectLst/>
                  <a:latin typeface="Arial" panose="020B0604020202020204" pitchFamily="34" charset="0"/>
                </a:rPr>
                <a:t>The most common</a:t>
              </a:r>
              <a:r>
                <a:rPr lang="en-US" sz="1800" dirty="0">
                  <a:solidFill>
                    <a:srgbClr val="000000"/>
                  </a:solidFill>
                </a:rPr>
                <a:t>ly used chemotherapy was </a:t>
              </a:r>
              <a:r>
                <a:rPr lang="en-US" sz="1800" b="0" i="0" dirty="0">
                  <a:solidFill>
                    <a:srgbClr val="000000"/>
                  </a:solidFill>
                  <a:effectLst/>
                  <a:latin typeface="Arial" panose="020B0604020202020204" pitchFamily="34" charset="0"/>
                </a:rPr>
                <a:t>1,3-Bis(2-chloroethyl)-1-nitrosourea</a:t>
              </a:r>
              <a:endParaRPr lang="en-US" sz="1800" dirty="0"/>
            </a:p>
          </p:txBody>
        </p:sp>
      </p:grpSp>
      <p:grpSp>
        <p:nvGrpSpPr>
          <p:cNvPr id="12" name="Group 11">
            <a:extLst>
              <a:ext uri="{FF2B5EF4-FFF2-40B4-BE49-F238E27FC236}">
                <a16:creationId xmlns:a16="http://schemas.microsoft.com/office/drawing/2014/main" id="{152F69F5-88BE-89F6-3C16-F6C46C1161DB}"/>
              </a:ext>
            </a:extLst>
          </p:cNvPr>
          <p:cNvGrpSpPr/>
          <p:nvPr/>
        </p:nvGrpSpPr>
        <p:grpSpPr>
          <a:xfrm>
            <a:off x="146051" y="3745275"/>
            <a:ext cx="5671452" cy="2958421"/>
            <a:chOff x="146051" y="3745275"/>
            <a:chExt cx="5671452" cy="2958421"/>
          </a:xfrm>
        </p:grpSpPr>
        <p:pic>
          <p:nvPicPr>
            <p:cNvPr id="13320" name="Picture 8" descr="VR education for safe chemotherapy drug delivery - Get Animated Medical">
              <a:extLst>
                <a:ext uri="{FF2B5EF4-FFF2-40B4-BE49-F238E27FC236}">
                  <a16:creationId xmlns:a16="http://schemas.microsoft.com/office/drawing/2014/main" id="{973E2382-8C65-FD55-B77F-369D962436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585" y="3745275"/>
              <a:ext cx="3603413" cy="2171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D5E47EF-7338-8D5D-6D9E-05F3DA82A2DA}"/>
                </a:ext>
              </a:extLst>
            </p:cNvPr>
            <p:cNvSpPr txBox="1"/>
            <p:nvPr/>
          </p:nvSpPr>
          <p:spPr>
            <a:xfrm>
              <a:off x="146051" y="6057365"/>
              <a:ext cx="5671452" cy="646331"/>
            </a:xfrm>
            <a:prstGeom prst="rect">
              <a:avLst/>
            </a:prstGeom>
            <a:noFill/>
          </p:spPr>
          <p:txBody>
            <a:bodyPr wrap="square">
              <a:spAutoFit/>
            </a:bodyPr>
            <a:lstStyle/>
            <a:p>
              <a:pPr algn="ctr"/>
              <a:r>
                <a:rPr lang="en-US" sz="1800" b="0" i="0" dirty="0">
                  <a:solidFill>
                    <a:srgbClr val="000000"/>
                  </a:solidFill>
                  <a:effectLst/>
                  <a:latin typeface="Arial" panose="020B0604020202020204" pitchFamily="34" charset="0"/>
                </a:rPr>
                <a:t>Half-life of </a:t>
              </a:r>
              <a:r>
                <a:rPr lang="en-US" sz="1800" b="1" i="0" dirty="0">
                  <a:solidFill>
                    <a:srgbClr val="000000"/>
                  </a:solidFill>
                  <a:effectLst/>
                  <a:latin typeface="Arial" panose="020B0604020202020204" pitchFamily="34" charset="0"/>
                </a:rPr>
                <a:t>BNCU </a:t>
              </a:r>
              <a:r>
                <a:rPr lang="en-US" sz="1800" i="0" dirty="0">
                  <a:solidFill>
                    <a:srgbClr val="000000"/>
                  </a:solidFill>
                  <a:effectLst/>
                  <a:latin typeface="Arial" panose="020B0604020202020204" pitchFamily="34" charset="0"/>
                </a:rPr>
                <a:t>is 12 minutes and </a:t>
              </a:r>
            </a:p>
            <a:p>
              <a:pPr algn="ctr"/>
              <a:r>
                <a:rPr lang="en-US" sz="1800" dirty="0">
                  <a:solidFill>
                    <a:srgbClr val="000000"/>
                  </a:solidFill>
                </a:rPr>
                <a:t>i</a:t>
              </a:r>
              <a:r>
                <a:rPr lang="en-US" sz="1800" b="0" i="0" dirty="0">
                  <a:solidFill>
                    <a:srgbClr val="000000"/>
                  </a:solidFill>
                  <a:effectLst/>
                  <a:latin typeface="Arial" panose="020B0604020202020204" pitchFamily="34" charset="0"/>
                </a:rPr>
                <a:t>t was applied intravenously</a:t>
              </a:r>
              <a:endParaRPr lang="en-US" sz="1800" dirty="0"/>
            </a:p>
          </p:txBody>
        </p:sp>
      </p:grpSp>
      <p:grpSp>
        <p:nvGrpSpPr>
          <p:cNvPr id="13" name="Group 12">
            <a:extLst>
              <a:ext uri="{FF2B5EF4-FFF2-40B4-BE49-F238E27FC236}">
                <a16:creationId xmlns:a16="http://schemas.microsoft.com/office/drawing/2014/main" id="{04CC0776-44FC-800C-36A1-CF8CC0797458}"/>
              </a:ext>
            </a:extLst>
          </p:cNvPr>
          <p:cNvGrpSpPr/>
          <p:nvPr/>
        </p:nvGrpSpPr>
        <p:grpSpPr>
          <a:xfrm>
            <a:off x="7040797" y="1185425"/>
            <a:ext cx="3616756" cy="2346320"/>
            <a:chOff x="7040797" y="1215078"/>
            <a:chExt cx="3616756" cy="2346320"/>
          </a:xfrm>
        </p:grpSpPr>
        <p:pic>
          <p:nvPicPr>
            <p:cNvPr id="13322" name="Picture 10" descr="Biohazard Chemotherapy Sign, SKU: S-9301">
              <a:extLst>
                <a:ext uri="{FF2B5EF4-FFF2-40B4-BE49-F238E27FC236}">
                  <a16:creationId xmlns:a16="http://schemas.microsoft.com/office/drawing/2014/main" id="{C5C13255-A1DC-F977-2D21-B66EEE9B5B3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17" t="3333" r="4416" b="8621"/>
            <a:stretch/>
          </p:blipFill>
          <p:spPr bwMode="auto">
            <a:xfrm>
              <a:off x="7782692" y="1215078"/>
              <a:ext cx="2132966" cy="14536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D9465DE-CAA6-9CD5-60B9-F80EFBE9D5F1}"/>
                </a:ext>
              </a:extLst>
            </p:cNvPr>
            <p:cNvSpPr txBox="1"/>
            <p:nvPr/>
          </p:nvSpPr>
          <p:spPr>
            <a:xfrm>
              <a:off x="7040797" y="2915067"/>
              <a:ext cx="3616756" cy="646331"/>
            </a:xfrm>
            <a:prstGeom prst="rect">
              <a:avLst/>
            </a:prstGeom>
            <a:noFill/>
          </p:spPr>
          <p:txBody>
            <a:bodyPr wrap="square">
              <a:spAutoFit/>
            </a:bodyPr>
            <a:lstStyle/>
            <a:p>
              <a:pPr algn="ctr"/>
              <a:r>
                <a:rPr lang="en-US" sz="1800" b="0" i="0" dirty="0">
                  <a:solidFill>
                    <a:srgbClr val="000000"/>
                  </a:solidFill>
                  <a:effectLst/>
                  <a:latin typeface="Arial" panose="020B0604020202020204" pitchFamily="34" charset="0"/>
                </a:rPr>
                <a:t>Any systemically delivered drug is </a:t>
              </a:r>
              <a:r>
                <a:rPr lang="en-US" sz="1800" b="1" i="0" dirty="0">
                  <a:solidFill>
                    <a:srgbClr val="000000"/>
                  </a:solidFill>
                  <a:effectLst/>
                </a:rPr>
                <a:t>toxic to normal cells</a:t>
              </a:r>
              <a:endParaRPr lang="en-US" sz="1800" b="1" dirty="0"/>
            </a:p>
          </p:txBody>
        </p:sp>
      </p:grpSp>
      <p:grpSp>
        <p:nvGrpSpPr>
          <p:cNvPr id="15" name="Group 14">
            <a:extLst>
              <a:ext uri="{FF2B5EF4-FFF2-40B4-BE49-F238E27FC236}">
                <a16:creationId xmlns:a16="http://schemas.microsoft.com/office/drawing/2014/main" id="{72E4CD57-596D-2A0C-435D-5C3F5F9B5A18}"/>
              </a:ext>
            </a:extLst>
          </p:cNvPr>
          <p:cNvGrpSpPr/>
          <p:nvPr/>
        </p:nvGrpSpPr>
        <p:grpSpPr>
          <a:xfrm>
            <a:off x="6256157" y="3684421"/>
            <a:ext cx="5186035" cy="2880775"/>
            <a:chOff x="6256157" y="3684421"/>
            <a:chExt cx="5186035" cy="2880775"/>
          </a:xfrm>
        </p:grpSpPr>
        <p:pic>
          <p:nvPicPr>
            <p:cNvPr id="13326" name="Picture 14" descr="BloodBrainBarrier">
              <a:extLst>
                <a:ext uri="{FF2B5EF4-FFF2-40B4-BE49-F238E27FC236}">
                  <a16:creationId xmlns:a16="http://schemas.microsoft.com/office/drawing/2014/main" id="{00020CA9-A625-9E1A-B93C-DEE5C74F82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219" t="17550" r="1448" b="3525"/>
            <a:stretch/>
          </p:blipFill>
          <p:spPr bwMode="auto">
            <a:xfrm>
              <a:off x="6554316" y="3684421"/>
              <a:ext cx="4589719" cy="24590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065FD9D-B041-8FDE-51DA-E2E7D18FB842}"/>
                </a:ext>
              </a:extLst>
            </p:cNvPr>
            <p:cNvSpPr txBox="1"/>
            <p:nvPr/>
          </p:nvSpPr>
          <p:spPr>
            <a:xfrm>
              <a:off x="6256157" y="6195864"/>
              <a:ext cx="5186035" cy="369332"/>
            </a:xfrm>
            <a:prstGeom prst="rect">
              <a:avLst/>
            </a:prstGeom>
            <a:noFill/>
          </p:spPr>
          <p:txBody>
            <a:bodyPr wrap="none" rtlCol="0">
              <a:spAutoFit/>
            </a:bodyPr>
            <a:lstStyle/>
            <a:p>
              <a:r>
                <a:rPr lang="en-US" sz="1800" dirty="0"/>
                <a:t>Blood-brain barrier prevents passage most drugs</a:t>
              </a:r>
            </a:p>
          </p:txBody>
        </p:sp>
      </p:grpSp>
    </p:spTree>
    <p:extLst>
      <p:ext uri="{BB962C8B-B14F-4D97-AF65-F5344CB8AC3E}">
        <p14:creationId xmlns:p14="http://schemas.microsoft.com/office/powerpoint/2010/main" val="1420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72B72-9EEC-B09C-6641-D730244222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DD7847-32B9-EAA0-7C54-40978C98619E}"/>
              </a:ext>
            </a:extLst>
          </p:cNvPr>
          <p:cNvSpPr>
            <a:spLocks noGrp="1" noRot="1" noMove="1" noResize="1" noEditPoints="1" noAdjustHandles="1" noChangeArrowheads="1" noChangeShapeType="1"/>
          </p:cNvSpPr>
          <p:nvPr>
            <p:ph type="title"/>
          </p:nvPr>
        </p:nvSpPr>
        <p:spPr>
          <a:xfrm>
            <a:off x="0" y="0"/>
            <a:ext cx="12192000" cy="1143000"/>
          </a:xfrm>
        </p:spPr>
        <p:txBody>
          <a:bodyPr/>
          <a:lstStyle/>
          <a:p>
            <a:r>
              <a:rPr lang="en-US" dirty="0"/>
              <a:t>Case Study 1: A surface-eroding localized Drug Delivery system for Glioblastoma</a:t>
            </a:r>
          </a:p>
        </p:txBody>
      </p:sp>
      <p:sp>
        <p:nvSpPr>
          <p:cNvPr id="2" name="Slide Number Placeholder 1">
            <a:extLst>
              <a:ext uri="{FF2B5EF4-FFF2-40B4-BE49-F238E27FC236}">
                <a16:creationId xmlns:a16="http://schemas.microsoft.com/office/drawing/2014/main" id="{A2931CBD-8C85-5E14-2042-B1E1FD5A7D88}"/>
              </a:ext>
            </a:extLst>
          </p:cNvPr>
          <p:cNvSpPr>
            <a:spLocks noGrp="1" noRot="1" noMove="1" noResize="1" noEditPoints="1" noAdjustHandles="1" noChangeArrowheads="1" noChangeShapeType="1"/>
          </p:cNvSpPr>
          <p:nvPr>
            <p:ph type="sldNum" sz="quarter" idx="4"/>
          </p:nvPr>
        </p:nvSpPr>
        <p:spPr/>
        <p:txBody>
          <a:bodyPr/>
          <a:lstStyle/>
          <a:p>
            <a:fld id="{FAC000EF-D2FE-46F3-8C8F-0845C0EB5894}" type="slidenum">
              <a:rPr lang="en-US" altLang="en-US" smtClean="0"/>
              <a:pPr/>
              <a:t>21</a:t>
            </a:fld>
            <a:endParaRPr lang="en-US" altLang="en-US" dirty="0"/>
          </a:p>
        </p:txBody>
      </p:sp>
      <p:grpSp>
        <p:nvGrpSpPr>
          <p:cNvPr id="17" name="Group 16">
            <a:extLst>
              <a:ext uri="{FF2B5EF4-FFF2-40B4-BE49-F238E27FC236}">
                <a16:creationId xmlns:a16="http://schemas.microsoft.com/office/drawing/2014/main" id="{6CF95D29-3083-13E2-9653-E2F0B67F142E}"/>
              </a:ext>
            </a:extLst>
          </p:cNvPr>
          <p:cNvGrpSpPr/>
          <p:nvPr/>
        </p:nvGrpSpPr>
        <p:grpSpPr>
          <a:xfrm>
            <a:off x="984251" y="1697935"/>
            <a:ext cx="4073867" cy="3018845"/>
            <a:chOff x="1514418" y="1077121"/>
            <a:chExt cx="3558589" cy="2637011"/>
          </a:xfrm>
        </p:grpSpPr>
        <p:pic>
          <p:nvPicPr>
            <p:cNvPr id="15362" name="Picture 2" descr="From Cornell fundamentals to a world-renowned career | Cornell Chronicle">
              <a:extLst>
                <a:ext uri="{FF2B5EF4-FFF2-40B4-BE49-F238E27FC236}">
                  <a16:creationId xmlns:a16="http://schemas.microsoft.com/office/drawing/2014/main" id="{3D6EC2EB-EAE9-D9CA-D913-D1E449FFB3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418" y="1077121"/>
              <a:ext cx="3490454" cy="23241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D93B2B9-47E7-877A-E9C4-01A082E0B965}"/>
                </a:ext>
              </a:extLst>
            </p:cNvPr>
            <p:cNvSpPr txBox="1"/>
            <p:nvPr/>
          </p:nvSpPr>
          <p:spPr>
            <a:xfrm>
              <a:off x="3388227" y="3391514"/>
              <a:ext cx="1684780" cy="322618"/>
            </a:xfrm>
            <a:prstGeom prst="rect">
              <a:avLst/>
            </a:prstGeom>
            <a:noFill/>
          </p:spPr>
          <p:txBody>
            <a:bodyPr wrap="none" rtlCol="0">
              <a:spAutoFit/>
            </a:bodyPr>
            <a:lstStyle/>
            <a:p>
              <a:r>
                <a:rPr lang="en-US" sz="1800" dirty="0"/>
                <a:t>Prof. Bob Langer</a:t>
              </a:r>
            </a:p>
          </p:txBody>
        </p:sp>
      </p:grpSp>
      <p:grpSp>
        <p:nvGrpSpPr>
          <p:cNvPr id="20" name="Group 19">
            <a:extLst>
              <a:ext uri="{FF2B5EF4-FFF2-40B4-BE49-F238E27FC236}">
                <a16:creationId xmlns:a16="http://schemas.microsoft.com/office/drawing/2014/main" id="{B316C595-B1DE-4A72-11C9-53BA2D6B227F}"/>
              </a:ext>
            </a:extLst>
          </p:cNvPr>
          <p:cNvGrpSpPr/>
          <p:nvPr/>
        </p:nvGrpSpPr>
        <p:grpSpPr>
          <a:xfrm>
            <a:off x="427128" y="1270872"/>
            <a:ext cx="11337744" cy="3087688"/>
            <a:chOff x="427128" y="1270872"/>
            <a:chExt cx="11337744" cy="3087688"/>
          </a:xfrm>
        </p:grpSpPr>
        <p:pic>
          <p:nvPicPr>
            <p:cNvPr id="18" name="Picture 17">
              <a:extLst>
                <a:ext uri="{FF2B5EF4-FFF2-40B4-BE49-F238E27FC236}">
                  <a16:creationId xmlns:a16="http://schemas.microsoft.com/office/drawing/2014/main" id="{2370B0DE-7C6F-C6A4-136B-258934A50C87}"/>
                </a:ext>
              </a:extLst>
            </p:cNvPr>
            <p:cNvPicPr>
              <a:picLocks noChangeAspect="1"/>
            </p:cNvPicPr>
            <p:nvPr/>
          </p:nvPicPr>
          <p:blipFill>
            <a:blip r:embed="rId3"/>
            <a:stretch>
              <a:fillRect/>
            </a:stretch>
          </p:blipFill>
          <p:spPr>
            <a:xfrm>
              <a:off x="427128" y="1270872"/>
              <a:ext cx="5404513" cy="3087688"/>
            </a:xfrm>
            <a:prstGeom prst="rect">
              <a:avLst/>
            </a:prstGeom>
          </p:spPr>
        </p:pic>
        <p:sp>
          <p:nvSpPr>
            <p:cNvPr id="19" name="TextBox 18">
              <a:extLst>
                <a:ext uri="{FF2B5EF4-FFF2-40B4-BE49-F238E27FC236}">
                  <a16:creationId xmlns:a16="http://schemas.microsoft.com/office/drawing/2014/main" id="{6BC87CD9-50F8-7E5B-426B-018319A32B3E}"/>
                </a:ext>
              </a:extLst>
            </p:cNvPr>
            <p:cNvSpPr txBox="1"/>
            <p:nvPr/>
          </p:nvSpPr>
          <p:spPr>
            <a:xfrm>
              <a:off x="6515778" y="1859340"/>
              <a:ext cx="5249094" cy="1569660"/>
            </a:xfrm>
            <a:prstGeom prst="rect">
              <a:avLst/>
            </a:prstGeom>
            <a:noFill/>
          </p:spPr>
          <p:txBody>
            <a:bodyPr wrap="square" rtlCol="0">
              <a:spAutoFit/>
            </a:bodyPr>
            <a:lstStyle/>
            <a:p>
              <a:r>
                <a:rPr lang="en-US" dirty="0"/>
                <a:t>At that time the </a:t>
              </a:r>
              <a:r>
                <a:rPr lang="en-US" i="1" dirty="0"/>
                <a:t>only </a:t>
              </a:r>
              <a:r>
                <a:rPr lang="en-US" dirty="0"/>
                <a:t>FDA-approved degradable material  was Polyester suture, but it </a:t>
              </a:r>
              <a:r>
                <a:rPr lang="en-US" b="1" dirty="0"/>
                <a:t>bulk eroded</a:t>
              </a:r>
              <a:r>
                <a:rPr lang="en-US" dirty="0"/>
                <a:t>, i.e. burst delivery of chemotherapy</a:t>
              </a:r>
            </a:p>
          </p:txBody>
        </p:sp>
      </p:grpSp>
      <p:grpSp>
        <p:nvGrpSpPr>
          <p:cNvPr id="5" name="Group 4">
            <a:extLst>
              <a:ext uri="{FF2B5EF4-FFF2-40B4-BE49-F238E27FC236}">
                <a16:creationId xmlns:a16="http://schemas.microsoft.com/office/drawing/2014/main" id="{D658C3DD-7ACC-5272-49CE-3F9F2414A44F}"/>
              </a:ext>
            </a:extLst>
          </p:cNvPr>
          <p:cNvGrpSpPr/>
          <p:nvPr/>
        </p:nvGrpSpPr>
        <p:grpSpPr>
          <a:xfrm>
            <a:off x="427128" y="1270872"/>
            <a:ext cx="11540944" cy="3691981"/>
            <a:chOff x="427128" y="1270872"/>
            <a:chExt cx="11540944" cy="3691981"/>
          </a:xfrm>
        </p:grpSpPr>
        <p:pic>
          <p:nvPicPr>
            <p:cNvPr id="22" name="Picture 21">
              <a:extLst>
                <a:ext uri="{FF2B5EF4-FFF2-40B4-BE49-F238E27FC236}">
                  <a16:creationId xmlns:a16="http://schemas.microsoft.com/office/drawing/2014/main" id="{9BB57552-588A-3397-2E6F-CD54EC5E74DB}"/>
                </a:ext>
              </a:extLst>
            </p:cNvPr>
            <p:cNvPicPr>
              <a:picLocks noChangeAspect="1"/>
            </p:cNvPicPr>
            <p:nvPr/>
          </p:nvPicPr>
          <p:blipFill>
            <a:blip r:embed="rId4"/>
            <a:stretch>
              <a:fillRect/>
            </a:stretch>
          </p:blipFill>
          <p:spPr>
            <a:xfrm>
              <a:off x="427128" y="1270872"/>
              <a:ext cx="6080604" cy="3691981"/>
            </a:xfrm>
            <a:prstGeom prst="rect">
              <a:avLst/>
            </a:prstGeom>
          </p:spPr>
        </p:pic>
        <p:sp>
          <p:nvSpPr>
            <p:cNvPr id="4" name="TextBox 3">
              <a:extLst>
                <a:ext uri="{FF2B5EF4-FFF2-40B4-BE49-F238E27FC236}">
                  <a16:creationId xmlns:a16="http://schemas.microsoft.com/office/drawing/2014/main" id="{D5F4368A-B0DC-D256-4667-9D87996DBA38}"/>
                </a:ext>
              </a:extLst>
            </p:cNvPr>
            <p:cNvSpPr txBox="1"/>
            <p:nvPr/>
          </p:nvSpPr>
          <p:spPr>
            <a:xfrm>
              <a:off x="6718978" y="2197250"/>
              <a:ext cx="5249094" cy="830997"/>
            </a:xfrm>
            <a:prstGeom prst="rect">
              <a:avLst/>
            </a:prstGeom>
            <a:noFill/>
          </p:spPr>
          <p:txBody>
            <a:bodyPr wrap="square" rtlCol="0">
              <a:spAutoFit/>
            </a:bodyPr>
            <a:lstStyle/>
            <a:p>
              <a:r>
                <a:rPr lang="en-US" dirty="0"/>
                <a:t>He identified that </a:t>
              </a:r>
              <a:r>
                <a:rPr lang="en-US" b="1" dirty="0"/>
                <a:t>surface erosion </a:t>
              </a:r>
              <a:r>
                <a:rPr lang="en-US" dirty="0"/>
                <a:t>would solve this problem</a:t>
              </a:r>
            </a:p>
          </p:txBody>
        </p:sp>
      </p:grpSp>
      <p:grpSp>
        <p:nvGrpSpPr>
          <p:cNvPr id="11" name="Group 10">
            <a:extLst>
              <a:ext uri="{FF2B5EF4-FFF2-40B4-BE49-F238E27FC236}">
                <a16:creationId xmlns:a16="http://schemas.microsoft.com/office/drawing/2014/main" id="{68A7A42C-D726-52B6-F654-6ECCB52AF224}"/>
              </a:ext>
            </a:extLst>
          </p:cNvPr>
          <p:cNvGrpSpPr/>
          <p:nvPr/>
        </p:nvGrpSpPr>
        <p:grpSpPr>
          <a:xfrm>
            <a:off x="889000" y="1270872"/>
            <a:ext cx="10318749" cy="4861350"/>
            <a:chOff x="889000" y="1270872"/>
            <a:chExt cx="10318749" cy="4861350"/>
          </a:xfrm>
        </p:grpSpPr>
        <p:sp>
          <p:nvSpPr>
            <p:cNvPr id="6" name="TextBox 5">
              <a:extLst>
                <a:ext uri="{FF2B5EF4-FFF2-40B4-BE49-F238E27FC236}">
                  <a16:creationId xmlns:a16="http://schemas.microsoft.com/office/drawing/2014/main" id="{341687C9-E547-CA03-5620-FEB21AF9C9A6}"/>
                </a:ext>
              </a:extLst>
            </p:cNvPr>
            <p:cNvSpPr txBox="1"/>
            <p:nvPr/>
          </p:nvSpPr>
          <p:spPr>
            <a:xfrm>
              <a:off x="889000" y="1270872"/>
              <a:ext cx="10318749" cy="2308324"/>
            </a:xfrm>
            <a:prstGeom prst="rect">
              <a:avLst/>
            </a:prstGeom>
            <a:noFill/>
          </p:spPr>
          <p:txBody>
            <a:bodyPr wrap="square" rtlCol="0">
              <a:spAutoFit/>
            </a:bodyPr>
            <a:lstStyle/>
            <a:p>
              <a:r>
                <a:rPr lang="en-US" sz="1800" dirty="0"/>
                <a:t>Engineering design analysis:</a:t>
              </a:r>
            </a:p>
            <a:p>
              <a:endParaRPr lang="en-US" sz="1800" dirty="0"/>
            </a:p>
            <a:p>
              <a:pPr marL="457200" indent="-457200">
                <a:buFont typeface="+mj-lt"/>
                <a:buAutoNum type="arabicPeriod"/>
              </a:pPr>
              <a:r>
                <a:rPr lang="en-US" sz="1800" dirty="0"/>
                <a:t>Should potential polymer be degraded enzymatically or water-assisted?</a:t>
              </a:r>
            </a:p>
            <a:p>
              <a:pPr marL="457200" indent="-457200">
                <a:buFont typeface="+mj-lt"/>
                <a:buAutoNum type="arabicPeriod"/>
              </a:pPr>
              <a:r>
                <a:rPr lang="en-US" sz="1800" dirty="0"/>
                <a:t>What should the building blocks of the polymer be to keep water out only at the surface?</a:t>
              </a:r>
            </a:p>
            <a:p>
              <a:pPr marL="457200" indent="-457200">
                <a:buFont typeface="+mj-lt"/>
                <a:buAutoNum type="arabicPeriod"/>
              </a:pPr>
              <a:r>
                <a:rPr lang="en-US" sz="1800" dirty="0"/>
                <a:t>What would be the right chemical bonds that would break apart the right way?</a:t>
              </a:r>
            </a:p>
            <a:p>
              <a:pPr marL="457200" indent="-457200">
                <a:buFont typeface="+mj-lt"/>
                <a:buAutoNum type="arabicPeriod"/>
              </a:pPr>
              <a:r>
                <a:rPr lang="en-US" sz="1800" dirty="0"/>
                <a:t>What would be the specific units of the co-polymer building blocks to have the desired degradation profile?</a:t>
              </a:r>
            </a:p>
            <a:p>
              <a:pPr marL="457200" indent="-457200">
                <a:buFont typeface="+mj-lt"/>
                <a:buAutoNum type="arabicPeriod"/>
              </a:pPr>
              <a:endParaRPr lang="en-US" sz="1800" dirty="0"/>
            </a:p>
          </p:txBody>
        </p:sp>
        <p:pic>
          <p:nvPicPr>
            <p:cNvPr id="8" name="Picture 7">
              <a:extLst>
                <a:ext uri="{FF2B5EF4-FFF2-40B4-BE49-F238E27FC236}">
                  <a16:creationId xmlns:a16="http://schemas.microsoft.com/office/drawing/2014/main" id="{D958B57B-84A4-B7D4-C857-7B0F2F407BBC}"/>
                </a:ext>
              </a:extLst>
            </p:cNvPr>
            <p:cNvPicPr>
              <a:picLocks noChangeAspect="1"/>
            </p:cNvPicPr>
            <p:nvPr/>
          </p:nvPicPr>
          <p:blipFill>
            <a:blip r:embed="rId5"/>
            <a:stretch>
              <a:fillRect/>
            </a:stretch>
          </p:blipFill>
          <p:spPr>
            <a:xfrm>
              <a:off x="1081358" y="3706692"/>
              <a:ext cx="10126391" cy="2425530"/>
            </a:xfrm>
            <a:prstGeom prst="rect">
              <a:avLst/>
            </a:prstGeom>
          </p:spPr>
        </p:pic>
      </p:grpSp>
      <p:grpSp>
        <p:nvGrpSpPr>
          <p:cNvPr id="14" name="Group 13">
            <a:extLst>
              <a:ext uri="{FF2B5EF4-FFF2-40B4-BE49-F238E27FC236}">
                <a16:creationId xmlns:a16="http://schemas.microsoft.com/office/drawing/2014/main" id="{403F15BD-FF0E-193D-84CF-A536DAFE6920}"/>
              </a:ext>
            </a:extLst>
          </p:cNvPr>
          <p:cNvGrpSpPr/>
          <p:nvPr/>
        </p:nvGrpSpPr>
        <p:grpSpPr>
          <a:xfrm>
            <a:off x="635261" y="1415929"/>
            <a:ext cx="6083717" cy="4513662"/>
            <a:chOff x="1007614" y="1449049"/>
            <a:chExt cx="6083717" cy="4513662"/>
          </a:xfrm>
        </p:grpSpPr>
        <p:pic>
          <p:nvPicPr>
            <p:cNvPr id="10" name="Picture 9">
              <a:extLst>
                <a:ext uri="{FF2B5EF4-FFF2-40B4-BE49-F238E27FC236}">
                  <a16:creationId xmlns:a16="http://schemas.microsoft.com/office/drawing/2014/main" id="{0E0BB4A0-F587-5C63-653B-4401D89EFE43}"/>
                </a:ext>
              </a:extLst>
            </p:cNvPr>
            <p:cNvPicPr>
              <a:picLocks noChangeAspect="1"/>
            </p:cNvPicPr>
            <p:nvPr/>
          </p:nvPicPr>
          <p:blipFill>
            <a:blip r:embed="rId6"/>
            <a:stretch>
              <a:fillRect/>
            </a:stretch>
          </p:blipFill>
          <p:spPr>
            <a:xfrm>
              <a:off x="1133057" y="1889477"/>
              <a:ext cx="5656131" cy="4073234"/>
            </a:xfrm>
            <a:prstGeom prst="rect">
              <a:avLst/>
            </a:prstGeom>
          </p:spPr>
        </p:pic>
        <p:sp>
          <p:nvSpPr>
            <p:cNvPr id="13" name="TextBox 12">
              <a:extLst>
                <a:ext uri="{FF2B5EF4-FFF2-40B4-BE49-F238E27FC236}">
                  <a16:creationId xmlns:a16="http://schemas.microsoft.com/office/drawing/2014/main" id="{4CFD888C-3212-5432-B014-62EC527FD211}"/>
                </a:ext>
              </a:extLst>
            </p:cNvPr>
            <p:cNvSpPr txBox="1"/>
            <p:nvPr/>
          </p:nvSpPr>
          <p:spPr>
            <a:xfrm>
              <a:off x="1007614" y="1449049"/>
              <a:ext cx="6083717" cy="369332"/>
            </a:xfrm>
            <a:prstGeom prst="rect">
              <a:avLst/>
            </a:prstGeom>
            <a:noFill/>
          </p:spPr>
          <p:txBody>
            <a:bodyPr wrap="none" rtlCol="0">
              <a:spAutoFit/>
            </a:bodyPr>
            <a:lstStyle/>
            <a:p>
              <a:r>
                <a:rPr lang="en-US" sz="1800" dirty="0"/>
                <a:t>Surface erosion as a function of Sebacic acid units (1983)</a:t>
              </a:r>
            </a:p>
          </p:txBody>
        </p:sp>
      </p:grpSp>
      <p:sp>
        <p:nvSpPr>
          <p:cNvPr id="15" name="TextBox 14">
            <a:extLst>
              <a:ext uri="{FF2B5EF4-FFF2-40B4-BE49-F238E27FC236}">
                <a16:creationId xmlns:a16="http://schemas.microsoft.com/office/drawing/2014/main" id="{F1A68475-9070-B122-BAE7-90B699665D9B}"/>
              </a:ext>
            </a:extLst>
          </p:cNvPr>
          <p:cNvSpPr txBox="1"/>
          <p:nvPr/>
        </p:nvSpPr>
        <p:spPr>
          <a:xfrm>
            <a:off x="6994614" y="1458586"/>
            <a:ext cx="4892493" cy="3139321"/>
          </a:xfrm>
          <a:prstGeom prst="rect">
            <a:avLst/>
          </a:prstGeom>
          <a:noFill/>
        </p:spPr>
        <p:txBody>
          <a:bodyPr wrap="square" rtlCol="0">
            <a:spAutoFit/>
          </a:bodyPr>
          <a:lstStyle/>
          <a:p>
            <a:r>
              <a:rPr lang="en-US" sz="1800" dirty="0"/>
              <a:t>Other questions the FDA asked:</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Will the polymer react with the encapsulated drug? (1985)</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Will the polymer-drug system toxic? (1986)</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The drug is poor, will it still work? (1988)</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Can the drug delivery system be manufactured? (1993)</a:t>
            </a:r>
          </a:p>
        </p:txBody>
      </p:sp>
      <p:pic>
        <p:nvPicPr>
          <p:cNvPr id="23" name="Picture 22">
            <a:extLst>
              <a:ext uri="{FF2B5EF4-FFF2-40B4-BE49-F238E27FC236}">
                <a16:creationId xmlns:a16="http://schemas.microsoft.com/office/drawing/2014/main" id="{64FCDFA5-DF27-703E-1832-69572190F5CC}"/>
              </a:ext>
            </a:extLst>
          </p:cNvPr>
          <p:cNvPicPr>
            <a:picLocks noChangeAspect="1"/>
          </p:cNvPicPr>
          <p:nvPr/>
        </p:nvPicPr>
        <p:blipFill>
          <a:blip r:embed="rId7"/>
          <a:stretch>
            <a:fillRect/>
          </a:stretch>
        </p:blipFill>
        <p:spPr>
          <a:xfrm>
            <a:off x="739927" y="1347439"/>
            <a:ext cx="5852181" cy="4940649"/>
          </a:xfrm>
          <a:prstGeom prst="rect">
            <a:avLst/>
          </a:prstGeom>
        </p:spPr>
      </p:pic>
      <p:pic>
        <p:nvPicPr>
          <p:cNvPr id="25" name="Picture 24">
            <a:extLst>
              <a:ext uri="{FF2B5EF4-FFF2-40B4-BE49-F238E27FC236}">
                <a16:creationId xmlns:a16="http://schemas.microsoft.com/office/drawing/2014/main" id="{18CD83EF-5160-1AD6-4A3C-7DAD917254E7}"/>
              </a:ext>
            </a:extLst>
          </p:cNvPr>
          <p:cNvPicPr>
            <a:picLocks noChangeAspect="1"/>
          </p:cNvPicPr>
          <p:nvPr/>
        </p:nvPicPr>
        <p:blipFill>
          <a:blip r:embed="rId8"/>
          <a:stretch>
            <a:fillRect/>
          </a:stretch>
        </p:blipFill>
        <p:spPr>
          <a:xfrm>
            <a:off x="6741018" y="1387143"/>
            <a:ext cx="4892493" cy="3737241"/>
          </a:xfrm>
          <a:prstGeom prst="rect">
            <a:avLst/>
          </a:prstGeom>
        </p:spPr>
      </p:pic>
      <p:pic>
        <p:nvPicPr>
          <p:cNvPr id="27" name="Picture 26">
            <a:extLst>
              <a:ext uri="{FF2B5EF4-FFF2-40B4-BE49-F238E27FC236}">
                <a16:creationId xmlns:a16="http://schemas.microsoft.com/office/drawing/2014/main" id="{5AD44827-2DC1-308C-9EAB-B487D01E931A}"/>
              </a:ext>
            </a:extLst>
          </p:cNvPr>
          <p:cNvPicPr>
            <a:picLocks noChangeAspect="1"/>
          </p:cNvPicPr>
          <p:nvPr/>
        </p:nvPicPr>
        <p:blipFill>
          <a:blip r:embed="rId9"/>
          <a:stretch>
            <a:fillRect/>
          </a:stretch>
        </p:blipFill>
        <p:spPr>
          <a:xfrm>
            <a:off x="6727024" y="1338897"/>
            <a:ext cx="5249094" cy="3282206"/>
          </a:xfrm>
          <a:prstGeom prst="rect">
            <a:avLst/>
          </a:prstGeom>
        </p:spPr>
      </p:pic>
    </p:spTree>
    <p:extLst>
      <p:ext uri="{BB962C8B-B14F-4D97-AF65-F5344CB8AC3E}">
        <p14:creationId xmlns:p14="http://schemas.microsoft.com/office/powerpoint/2010/main" val="1563432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ECD25-4835-BB65-3792-B6F0956970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714BFA-EA6E-A1B2-34BA-BAE6396C1853}"/>
              </a:ext>
            </a:extLst>
          </p:cNvPr>
          <p:cNvSpPr>
            <a:spLocks noGrp="1" noRot="1" noMove="1" noResize="1" noEditPoints="1" noAdjustHandles="1" noChangeArrowheads="1" noChangeShapeType="1"/>
          </p:cNvSpPr>
          <p:nvPr>
            <p:ph type="title"/>
          </p:nvPr>
        </p:nvSpPr>
        <p:spPr>
          <a:xfrm>
            <a:off x="0" y="0"/>
            <a:ext cx="12192000" cy="1143000"/>
          </a:xfrm>
        </p:spPr>
        <p:txBody>
          <a:bodyPr/>
          <a:lstStyle/>
          <a:p>
            <a:r>
              <a:rPr lang="en-US" dirty="0"/>
              <a:t>Case Study 1: An interdisciplinary success story of a polymer-based biomedical device</a:t>
            </a:r>
          </a:p>
        </p:txBody>
      </p:sp>
      <p:sp>
        <p:nvSpPr>
          <p:cNvPr id="2" name="Slide Number Placeholder 1">
            <a:extLst>
              <a:ext uri="{FF2B5EF4-FFF2-40B4-BE49-F238E27FC236}">
                <a16:creationId xmlns:a16="http://schemas.microsoft.com/office/drawing/2014/main" id="{B10B5638-43FF-C189-EBE4-DCFC5DEED221}"/>
              </a:ext>
            </a:extLst>
          </p:cNvPr>
          <p:cNvSpPr>
            <a:spLocks noGrp="1" noRot="1" noMove="1" noResize="1" noEditPoints="1" noAdjustHandles="1" noChangeArrowheads="1" noChangeShapeType="1"/>
          </p:cNvSpPr>
          <p:nvPr>
            <p:ph type="sldNum" sz="quarter" idx="4"/>
          </p:nvPr>
        </p:nvSpPr>
        <p:spPr/>
        <p:txBody>
          <a:bodyPr/>
          <a:lstStyle/>
          <a:p>
            <a:fld id="{FAC000EF-D2FE-46F3-8C8F-0845C0EB5894}" type="slidenum">
              <a:rPr lang="en-US" altLang="en-US" smtClean="0"/>
              <a:pPr/>
              <a:t>22</a:t>
            </a:fld>
            <a:endParaRPr lang="en-US" altLang="en-US" dirty="0"/>
          </a:p>
        </p:txBody>
      </p:sp>
      <p:grpSp>
        <p:nvGrpSpPr>
          <p:cNvPr id="17" name="Group 16" hidden="1">
            <a:extLst>
              <a:ext uri="{FF2B5EF4-FFF2-40B4-BE49-F238E27FC236}">
                <a16:creationId xmlns:a16="http://schemas.microsoft.com/office/drawing/2014/main" id="{CA272292-9E2D-969C-A3AF-B1F70FC874B7}"/>
              </a:ext>
            </a:extLst>
          </p:cNvPr>
          <p:cNvGrpSpPr/>
          <p:nvPr/>
        </p:nvGrpSpPr>
        <p:grpSpPr>
          <a:xfrm>
            <a:off x="984251" y="1697935"/>
            <a:ext cx="4073867" cy="3018845"/>
            <a:chOff x="1514418" y="1077121"/>
            <a:chExt cx="3558589" cy="2637011"/>
          </a:xfrm>
        </p:grpSpPr>
        <p:pic>
          <p:nvPicPr>
            <p:cNvPr id="15362" name="Picture 2" descr="From Cornell fundamentals to a world-renowned career | Cornell Chronicle">
              <a:extLst>
                <a:ext uri="{FF2B5EF4-FFF2-40B4-BE49-F238E27FC236}">
                  <a16:creationId xmlns:a16="http://schemas.microsoft.com/office/drawing/2014/main" id="{4B96B230-4558-40A9-5EDE-93C509D0C1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418" y="1077121"/>
              <a:ext cx="3490454" cy="23241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635A198-C886-1ACE-400F-9B9FAD75A45F}"/>
                </a:ext>
              </a:extLst>
            </p:cNvPr>
            <p:cNvSpPr txBox="1"/>
            <p:nvPr/>
          </p:nvSpPr>
          <p:spPr>
            <a:xfrm>
              <a:off x="3388227" y="3391514"/>
              <a:ext cx="1684780" cy="322618"/>
            </a:xfrm>
            <a:prstGeom prst="rect">
              <a:avLst/>
            </a:prstGeom>
            <a:noFill/>
          </p:spPr>
          <p:txBody>
            <a:bodyPr wrap="none" rtlCol="0">
              <a:spAutoFit/>
            </a:bodyPr>
            <a:lstStyle/>
            <a:p>
              <a:r>
                <a:rPr lang="en-US" sz="1800" dirty="0"/>
                <a:t>Prof. Bob Langer</a:t>
              </a:r>
            </a:p>
          </p:txBody>
        </p:sp>
      </p:grpSp>
      <p:grpSp>
        <p:nvGrpSpPr>
          <p:cNvPr id="20" name="Group 19" hidden="1">
            <a:extLst>
              <a:ext uri="{FF2B5EF4-FFF2-40B4-BE49-F238E27FC236}">
                <a16:creationId xmlns:a16="http://schemas.microsoft.com/office/drawing/2014/main" id="{69F8671F-305E-188B-72CE-CA6CFC96E8C9}"/>
              </a:ext>
            </a:extLst>
          </p:cNvPr>
          <p:cNvGrpSpPr/>
          <p:nvPr/>
        </p:nvGrpSpPr>
        <p:grpSpPr>
          <a:xfrm>
            <a:off x="427128" y="1270872"/>
            <a:ext cx="11337744" cy="3087688"/>
            <a:chOff x="427128" y="1270872"/>
            <a:chExt cx="11337744" cy="3087688"/>
          </a:xfrm>
        </p:grpSpPr>
        <p:pic>
          <p:nvPicPr>
            <p:cNvPr id="18" name="Picture 17">
              <a:extLst>
                <a:ext uri="{FF2B5EF4-FFF2-40B4-BE49-F238E27FC236}">
                  <a16:creationId xmlns:a16="http://schemas.microsoft.com/office/drawing/2014/main" id="{A7B0D6C7-A355-DC50-330D-AA4478303DC9}"/>
                </a:ext>
              </a:extLst>
            </p:cNvPr>
            <p:cNvPicPr>
              <a:picLocks noChangeAspect="1"/>
            </p:cNvPicPr>
            <p:nvPr/>
          </p:nvPicPr>
          <p:blipFill>
            <a:blip r:embed="rId3"/>
            <a:stretch>
              <a:fillRect/>
            </a:stretch>
          </p:blipFill>
          <p:spPr>
            <a:xfrm>
              <a:off x="427128" y="1270872"/>
              <a:ext cx="5404513" cy="3087688"/>
            </a:xfrm>
            <a:prstGeom prst="rect">
              <a:avLst/>
            </a:prstGeom>
          </p:spPr>
        </p:pic>
        <p:sp>
          <p:nvSpPr>
            <p:cNvPr id="19" name="TextBox 18">
              <a:extLst>
                <a:ext uri="{FF2B5EF4-FFF2-40B4-BE49-F238E27FC236}">
                  <a16:creationId xmlns:a16="http://schemas.microsoft.com/office/drawing/2014/main" id="{4312EA4E-0F12-A08A-0913-3A8D0DD50C6A}"/>
                </a:ext>
              </a:extLst>
            </p:cNvPr>
            <p:cNvSpPr txBox="1"/>
            <p:nvPr/>
          </p:nvSpPr>
          <p:spPr>
            <a:xfrm>
              <a:off x="6515778" y="1859340"/>
              <a:ext cx="5249094" cy="1569660"/>
            </a:xfrm>
            <a:prstGeom prst="rect">
              <a:avLst/>
            </a:prstGeom>
            <a:noFill/>
          </p:spPr>
          <p:txBody>
            <a:bodyPr wrap="square" rtlCol="0">
              <a:spAutoFit/>
            </a:bodyPr>
            <a:lstStyle/>
            <a:p>
              <a:r>
                <a:rPr lang="en-US" dirty="0"/>
                <a:t>At that time the </a:t>
              </a:r>
              <a:r>
                <a:rPr lang="en-US" i="1" dirty="0"/>
                <a:t>only </a:t>
              </a:r>
              <a:r>
                <a:rPr lang="en-US" dirty="0"/>
                <a:t>FDA-approved degradable material  was Polyester suture, but it </a:t>
              </a:r>
              <a:r>
                <a:rPr lang="en-US" b="1" dirty="0"/>
                <a:t>bulk eroded</a:t>
              </a:r>
              <a:r>
                <a:rPr lang="en-US" dirty="0"/>
                <a:t>, i.e. burst delivery of chemotherapy</a:t>
              </a:r>
            </a:p>
          </p:txBody>
        </p:sp>
      </p:grpSp>
      <p:grpSp>
        <p:nvGrpSpPr>
          <p:cNvPr id="5" name="Group 4" hidden="1">
            <a:extLst>
              <a:ext uri="{FF2B5EF4-FFF2-40B4-BE49-F238E27FC236}">
                <a16:creationId xmlns:a16="http://schemas.microsoft.com/office/drawing/2014/main" id="{F08A591C-F031-8F58-A518-D74B1750CD42}"/>
              </a:ext>
            </a:extLst>
          </p:cNvPr>
          <p:cNvGrpSpPr/>
          <p:nvPr/>
        </p:nvGrpSpPr>
        <p:grpSpPr>
          <a:xfrm>
            <a:off x="427128" y="1270872"/>
            <a:ext cx="11540944" cy="3691981"/>
            <a:chOff x="427128" y="1270872"/>
            <a:chExt cx="11540944" cy="3691981"/>
          </a:xfrm>
        </p:grpSpPr>
        <p:pic>
          <p:nvPicPr>
            <p:cNvPr id="22" name="Picture 21">
              <a:extLst>
                <a:ext uri="{FF2B5EF4-FFF2-40B4-BE49-F238E27FC236}">
                  <a16:creationId xmlns:a16="http://schemas.microsoft.com/office/drawing/2014/main" id="{C1C75D94-36AD-B6AD-BA0A-5AC304B504C9}"/>
                </a:ext>
              </a:extLst>
            </p:cNvPr>
            <p:cNvPicPr>
              <a:picLocks noChangeAspect="1"/>
            </p:cNvPicPr>
            <p:nvPr/>
          </p:nvPicPr>
          <p:blipFill>
            <a:blip r:embed="rId4"/>
            <a:stretch>
              <a:fillRect/>
            </a:stretch>
          </p:blipFill>
          <p:spPr>
            <a:xfrm>
              <a:off x="427128" y="1270872"/>
              <a:ext cx="6080604" cy="3691981"/>
            </a:xfrm>
            <a:prstGeom prst="rect">
              <a:avLst/>
            </a:prstGeom>
          </p:spPr>
        </p:pic>
        <p:sp>
          <p:nvSpPr>
            <p:cNvPr id="4" name="TextBox 3">
              <a:extLst>
                <a:ext uri="{FF2B5EF4-FFF2-40B4-BE49-F238E27FC236}">
                  <a16:creationId xmlns:a16="http://schemas.microsoft.com/office/drawing/2014/main" id="{D45C9713-743C-C428-5FC6-904BAA758E96}"/>
                </a:ext>
              </a:extLst>
            </p:cNvPr>
            <p:cNvSpPr txBox="1"/>
            <p:nvPr/>
          </p:nvSpPr>
          <p:spPr>
            <a:xfrm>
              <a:off x="6718978" y="2197250"/>
              <a:ext cx="5249094" cy="830997"/>
            </a:xfrm>
            <a:prstGeom prst="rect">
              <a:avLst/>
            </a:prstGeom>
            <a:noFill/>
          </p:spPr>
          <p:txBody>
            <a:bodyPr wrap="square" rtlCol="0">
              <a:spAutoFit/>
            </a:bodyPr>
            <a:lstStyle/>
            <a:p>
              <a:r>
                <a:rPr lang="en-US" dirty="0"/>
                <a:t>He identified that </a:t>
              </a:r>
              <a:r>
                <a:rPr lang="en-US" b="1" dirty="0"/>
                <a:t>surface erosion </a:t>
              </a:r>
              <a:r>
                <a:rPr lang="en-US" dirty="0"/>
                <a:t>would solve this problem</a:t>
              </a:r>
            </a:p>
          </p:txBody>
        </p:sp>
      </p:grpSp>
      <p:grpSp>
        <p:nvGrpSpPr>
          <p:cNvPr id="11" name="Group 10" hidden="1">
            <a:extLst>
              <a:ext uri="{FF2B5EF4-FFF2-40B4-BE49-F238E27FC236}">
                <a16:creationId xmlns:a16="http://schemas.microsoft.com/office/drawing/2014/main" id="{65E4A68B-0C29-98DA-AE3E-8F4F41FE46D1}"/>
              </a:ext>
            </a:extLst>
          </p:cNvPr>
          <p:cNvGrpSpPr/>
          <p:nvPr/>
        </p:nvGrpSpPr>
        <p:grpSpPr>
          <a:xfrm>
            <a:off x="889000" y="1270872"/>
            <a:ext cx="10318749" cy="4861350"/>
            <a:chOff x="889000" y="1270872"/>
            <a:chExt cx="10318749" cy="4861350"/>
          </a:xfrm>
        </p:grpSpPr>
        <p:sp>
          <p:nvSpPr>
            <p:cNvPr id="6" name="TextBox 5">
              <a:extLst>
                <a:ext uri="{FF2B5EF4-FFF2-40B4-BE49-F238E27FC236}">
                  <a16:creationId xmlns:a16="http://schemas.microsoft.com/office/drawing/2014/main" id="{B7E9466D-EB8C-2C4E-D15F-4EE9C1C24680}"/>
                </a:ext>
              </a:extLst>
            </p:cNvPr>
            <p:cNvSpPr txBox="1"/>
            <p:nvPr/>
          </p:nvSpPr>
          <p:spPr>
            <a:xfrm>
              <a:off x="889000" y="1270872"/>
              <a:ext cx="10318749" cy="2308324"/>
            </a:xfrm>
            <a:prstGeom prst="rect">
              <a:avLst/>
            </a:prstGeom>
            <a:noFill/>
          </p:spPr>
          <p:txBody>
            <a:bodyPr wrap="square" rtlCol="0">
              <a:spAutoFit/>
            </a:bodyPr>
            <a:lstStyle/>
            <a:p>
              <a:r>
                <a:rPr lang="en-US" sz="1800" dirty="0"/>
                <a:t>Engineering design analysis:</a:t>
              </a:r>
            </a:p>
            <a:p>
              <a:endParaRPr lang="en-US" sz="1800" dirty="0"/>
            </a:p>
            <a:p>
              <a:pPr marL="457200" indent="-457200">
                <a:buFont typeface="+mj-lt"/>
                <a:buAutoNum type="arabicPeriod"/>
              </a:pPr>
              <a:r>
                <a:rPr lang="en-US" sz="1800" dirty="0"/>
                <a:t>Should potential polymer be degraded enzymatically or water-assisted?</a:t>
              </a:r>
            </a:p>
            <a:p>
              <a:pPr marL="457200" indent="-457200">
                <a:buFont typeface="+mj-lt"/>
                <a:buAutoNum type="arabicPeriod"/>
              </a:pPr>
              <a:r>
                <a:rPr lang="en-US" sz="1800" dirty="0"/>
                <a:t>What should the building blocks of the polymer be to keep water out only at the surface?</a:t>
              </a:r>
            </a:p>
            <a:p>
              <a:pPr marL="457200" indent="-457200">
                <a:buFont typeface="+mj-lt"/>
                <a:buAutoNum type="arabicPeriod"/>
              </a:pPr>
              <a:r>
                <a:rPr lang="en-US" sz="1800" dirty="0"/>
                <a:t>What would be the right chemical bonds that would break apart the right way?</a:t>
              </a:r>
            </a:p>
            <a:p>
              <a:pPr marL="457200" indent="-457200">
                <a:buFont typeface="+mj-lt"/>
                <a:buAutoNum type="arabicPeriod"/>
              </a:pPr>
              <a:r>
                <a:rPr lang="en-US" sz="1800" dirty="0"/>
                <a:t>What would be the specific units of the co-polymer building blocks to have the desired degradation profile?</a:t>
              </a:r>
            </a:p>
            <a:p>
              <a:pPr marL="457200" indent="-457200">
                <a:buFont typeface="+mj-lt"/>
                <a:buAutoNum type="arabicPeriod"/>
              </a:pPr>
              <a:endParaRPr lang="en-US" sz="1800" dirty="0"/>
            </a:p>
          </p:txBody>
        </p:sp>
        <p:pic>
          <p:nvPicPr>
            <p:cNvPr id="8" name="Picture 7">
              <a:extLst>
                <a:ext uri="{FF2B5EF4-FFF2-40B4-BE49-F238E27FC236}">
                  <a16:creationId xmlns:a16="http://schemas.microsoft.com/office/drawing/2014/main" id="{F3175079-CB17-7FAD-83DE-C89C87216D60}"/>
                </a:ext>
              </a:extLst>
            </p:cNvPr>
            <p:cNvPicPr>
              <a:picLocks noChangeAspect="1"/>
            </p:cNvPicPr>
            <p:nvPr/>
          </p:nvPicPr>
          <p:blipFill>
            <a:blip r:embed="rId5"/>
            <a:stretch>
              <a:fillRect/>
            </a:stretch>
          </p:blipFill>
          <p:spPr>
            <a:xfrm>
              <a:off x="1081358" y="3706692"/>
              <a:ext cx="10126391" cy="2425530"/>
            </a:xfrm>
            <a:prstGeom prst="rect">
              <a:avLst/>
            </a:prstGeom>
          </p:spPr>
        </p:pic>
      </p:grpSp>
      <p:sp>
        <p:nvSpPr>
          <p:cNvPr id="28" name="TextBox 27">
            <a:extLst>
              <a:ext uri="{FF2B5EF4-FFF2-40B4-BE49-F238E27FC236}">
                <a16:creationId xmlns:a16="http://schemas.microsoft.com/office/drawing/2014/main" id="{5DE8B3CE-E481-EADE-90DB-51E3379109B4}"/>
              </a:ext>
            </a:extLst>
          </p:cNvPr>
          <p:cNvSpPr txBox="1"/>
          <p:nvPr/>
        </p:nvSpPr>
        <p:spPr>
          <a:xfrm>
            <a:off x="984251" y="1331090"/>
            <a:ext cx="10318748" cy="923330"/>
          </a:xfrm>
          <a:prstGeom prst="rect">
            <a:avLst/>
          </a:prstGeom>
          <a:noFill/>
        </p:spPr>
        <p:txBody>
          <a:bodyPr wrap="square" rtlCol="0">
            <a:spAutoFit/>
          </a:bodyPr>
          <a:lstStyle/>
          <a:p>
            <a:pPr marL="342900" indent="-342900">
              <a:buFont typeface="Arial" panose="020B0604020202020204" pitchFamily="34" charset="0"/>
              <a:buChar char="•"/>
            </a:pPr>
            <a:r>
              <a:rPr lang="en-US" sz="1800" dirty="0"/>
              <a:t>Gliadel® was clinically approved in 1996</a:t>
            </a:r>
          </a:p>
          <a:p>
            <a:pPr marL="342900" indent="-342900">
              <a:buFont typeface="Arial" panose="020B0604020202020204" pitchFamily="34" charset="0"/>
              <a:buChar char="•"/>
            </a:pPr>
            <a:r>
              <a:rPr lang="en-US" sz="1800" dirty="0"/>
              <a:t>It was the </a:t>
            </a:r>
            <a:r>
              <a:rPr lang="en-US" sz="1800" b="1" dirty="0"/>
              <a:t>first FDA-approved </a:t>
            </a:r>
            <a:r>
              <a:rPr lang="en-US" sz="1800" dirty="0"/>
              <a:t>localized polymeric drug delivery system for brain tumors</a:t>
            </a:r>
          </a:p>
          <a:p>
            <a:pPr marL="342900" indent="-342900">
              <a:buFont typeface="Arial" panose="020B0604020202020204" pitchFamily="34" charset="0"/>
              <a:buChar char="•"/>
            </a:pPr>
            <a:r>
              <a:rPr lang="en-US" sz="1800" dirty="0"/>
              <a:t>The Gliadel® wafer still remains an active treatment option for patients with high-grade gliomas</a:t>
            </a:r>
          </a:p>
        </p:txBody>
      </p:sp>
      <p:grpSp>
        <p:nvGrpSpPr>
          <p:cNvPr id="12" name="Group 11">
            <a:extLst>
              <a:ext uri="{FF2B5EF4-FFF2-40B4-BE49-F238E27FC236}">
                <a16:creationId xmlns:a16="http://schemas.microsoft.com/office/drawing/2014/main" id="{33DC2FA2-853E-CF49-A7B4-11846BDEF646}"/>
              </a:ext>
            </a:extLst>
          </p:cNvPr>
          <p:cNvGrpSpPr/>
          <p:nvPr/>
        </p:nvGrpSpPr>
        <p:grpSpPr>
          <a:xfrm>
            <a:off x="875467" y="1222411"/>
            <a:ext cx="10318748" cy="4656829"/>
            <a:chOff x="819982" y="1822194"/>
            <a:chExt cx="10318748" cy="4656829"/>
          </a:xfrm>
        </p:grpSpPr>
        <p:sp>
          <p:nvSpPr>
            <p:cNvPr id="9" name="TextBox 8">
              <a:extLst>
                <a:ext uri="{FF2B5EF4-FFF2-40B4-BE49-F238E27FC236}">
                  <a16:creationId xmlns:a16="http://schemas.microsoft.com/office/drawing/2014/main" id="{EBFCD0AA-EFEC-62EA-1962-109F8103053A}"/>
                </a:ext>
              </a:extLst>
            </p:cNvPr>
            <p:cNvSpPr txBox="1"/>
            <p:nvPr/>
          </p:nvSpPr>
          <p:spPr>
            <a:xfrm>
              <a:off x="819982" y="1822194"/>
              <a:ext cx="10318748" cy="3416320"/>
            </a:xfrm>
            <a:prstGeom prst="rect">
              <a:avLst/>
            </a:prstGeom>
            <a:noFill/>
          </p:spPr>
          <p:txBody>
            <a:bodyPr wrap="square">
              <a:spAutoFit/>
            </a:bodyPr>
            <a:lstStyle/>
            <a:p>
              <a:pPr algn="ctr"/>
              <a:r>
                <a:rPr lang="en-US" dirty="0"/>
                <a:t>The success of Gliadel® relied on interdisciplinary collaboration between materials scientists, chemists, neurosurgeons, and oncologists.</a:t>
              </a:r>
            </a:p>
            <a:p>
              <a:pPr algn="ctr"/>
              <a:endParaRPr lang="en-US" dirty="0"/>
            </a:p>
            <a:p>
              <a:pPr algn="ctr"/>
              <a:endParaRPr lang="en-US" dirty="0"/>
            </a:p>
            <a:p>
              <a:pPr algn="ctr"/>
              <a:r>
                <a:rPr lang="en-US" dirty="0"/>
                <a:t>To learn about all the awesome people involved in the study watch</a:t>
              </a:r>
            </a:p>
            <a:p>
              <a:pPr algn="ctr"/>
              <a:endParaRPr lang="en-US" dirty="0"/>
            </a:p>
            <a:p>
              <a:pPr algn="ctr"/>
              <a:r>
                <a:rPr lang="en-US" b="1" dirty="0">
                  <a:hlinkClick r:id="rId6"/>
                </a:rPr>
                <a:t>Robert S. Langer (MIT) Part 3: Biomaterials for Drug Delivery Systems and Tissue Engineering</a:t>
              </a:r>
              <a:endParaRPr lang="en-US" b="1" dirty="0"/>
            </a:p>
            <a:p>
              <a:pPr algn="ctr"/>
              <a:endParaRPr lang="en-US" dirty="0"/>
            </a:p>
          </p:txBody>
        </p:sp>
        <p:pic>
          <p:nvPicPr>
            <p:cNvPr id="16386" name="Picture 2" descr="YouTube Brand Resources and Guidelines - How YouTube Works">
              <a:extLst>
                <a:ext uri="{FF2B5EF4-FFF2-40B4-BE49-F238E27FC236}">
                  <a16:creationId xmlns:a16="http://schemas.microsoft.com/office/drawing/2014/main" id="{D326F8ED-7701-207A-B0AD-94559A8AD0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4092" y="5005682"/>
              <a:ext cx="2801028" cy="14733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192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1754-CF09-8C61-96F9-B6192E436D96}"/>
              </a:ext>
            </a:extLst>
          </p:cNvPr>
          <p:cNvSpPr>
            <a:spLocks noGrp="1"/>
          </p:cNvSpPr>
          <p:nvPr>
            <p:ph type="title"/>
          </p:nvPr>
        </p:nvSpPr>
        <p:spPr/>
        <p:txBody>
          <a:bodyPr/>
          <a:lstStyle/>
          <a:p>
            <a:r>
              <a:rPr lang="en-US" dirty="0">
                <a:latin typeface="+mj-lt"/>
              </a:rPr>
              <a:t>Final Reflection Assignment (Homework)</a:t>
            </a:r>
          </a:p>
        </p:txBody>
      </p:sp>
      <p:sp>
        <p:nvSpPr>
          <p:cNvPr id="3" name="Slide Number Placeholder 2">
            <a:extLst>
              <a:ext uri="{FF2B5EF4-FFF2-40B4-BE49-F238E27FC236}">
                <a16:creationId xmlns:a16="http://schemas.microsoft.com/office/drawing/2014/main" id="{283990A7-2770-ACB7-3190-8308143410D5}"/>
              </a:ext>
            </a:extLst>
          </p:cNvPr>
          <p:cNvSpPr>
            <a:spLocks noGrp="1"/>
          </p:cNvSpPr>
          <p:nvPr>
            <p:ph type="sldNum" sz="quarter" idx="10"/>
          </p:nvPr>
        </p:nvSpPr>
        <p:spPr/>
        <p:txBody>
          <a:bodyPr/>
          <a:lstStyle/>
          <a:p>
            <a:fld id="{F2FF02D4-4295-477F-B8F7-C42B4C8ED116}" type="slidenum">
              <a:rPr lang="en-US" altLang="en-US" smtClean="0"/>
              <a:pPr/>
              <a:t>23</a:t>
            </a:fld>
            <a:endParaRPr lang="en-US" altLang="en-US">
              <a:solidFill>
                <a:schemeClr val="tx1"/>
              </a:solidFill>
            </a:endParaRPr>
          </a:p>
        </p:txBody>
      </p:sp>
      <p:sp>
        <p:nvSpPr>
          <p:cNvPr id="5" name="TextBox 4">
            <a:extLst>
              <a:ext uri="{FF2B5EF4-FFF2-40B4-BE49-F238E27FC236}">
                <a16:creationId xmlns:a16="http://schemas.microsoft.com/office/drawing/2014/main" id="{4736D64A-6561-8B84-C9B3-A177A6F0BF1E}"/>
              </a:ext>
            </a:extLst>
          </p:cNvPr>
          <p:cNvSpPr txBox="1"/>
          <p:nvPr/>
        </p:nvSpPr>
        <p:spPr bwMode="auto">
          <a:xfrm>
            <a:off x="537591" y="1143000"/>
            <a:ext cx="11116818" cy="4524315"/>
          </a:xfrm>
          <a:prstGeom prst="rect">
            <a:avLst/>
          </a:prstGeom>
          <a:noFill/>
          <a:ln w="9525">
            <a:noFill/>
            <a:miter lim="800000"/>
            <a:headEnd/>
            <a:tailEnd/>
          </a:ln>
        </p:spPr>
        <p:txBody>
          <a:bodyPr wrap="square">
            <a:spAutoFit/>
          </a:bodyPr>
          <a:lstStyle/>
          <a:p>
            <a:r>
              <a:rPr lang="en-US" sz="1600" dirty="0"/>
              <a:t>Using your understanding of polymer design, physiological interaction, and regulatory pathways, craft a short abstract (written or video) that describes a real-world or hypothetical polymer system used in a biomedical application. Your response must be evidence-informed and clearly show how:</a:t>
            </a:r>
          </a:p>
          <a:p>
            <a:endParaRPr lang="en-US" sz="1600" dirty="0"/>
          </a:p>
          <a:p>
            <a:pPr marL="742950" lvl="1" indent="-285750">
              <a:buFont typeface="Arial" panose="020B0604020202020204" pitchFamily="34" charset="0"/>
              <a:buChar char="•"/>
            </a:pPr>
            <a:r>
              <a:rPr lang="en-US" sz="1600" dirty="0"/>
              <a:t>The polymer material and its key design features (e.g., degradation, mechanical stability) were selected.</a:t>
            </a:r>
          </a:p>
          <a:p>
            <a:pPr marL="742950" lvl="1" indent="-285750">
              <a:buFont typeface="Arial" panose="020B0604020202020204" pitchFamily="34" charset="0"/>
              <a:buChar char="•"/>
            </a:pPr>
            <a:r>
              <a:rPr lang="en-US" sz="1600" dirty="0"/>
              <a:t>Immune or physiological response shaped the application or outcome.</a:t>
            </a:r>
          </a:p>
          <a:p>
            <a:pPr marL="742950" lvl="1" indent="-285750">
              <a:buFont typeface="Arial" panose="020B0604020202020204" pitchFamily="34" charset="0"/>
              <a:buChar char="•"/>
            </a:pPr>
            <a:r>
              <a:rPr lang="en-US" sz="1600" dirty="0"/>
              <a:t>Interdisciplinary insight (e.g., chemistry, medicine, FDA policy) helped in success or contributed to failure.</a:t>
            </a:r>
          </a:p>
          <a:p>
            <a:pPr marL="742950" lvl="1" indent="-285750">
              <a:buFont typeface="Arial" panose="020B0604020202020204" pitchFamily="34" charset="0"/>
              <a:buChar char="•"/>
            </a:pPr>
            <a:r>
              <a:rPr lang="en-US" sz="1600" dirty="0"/>
              <a:t>Choose ONE of the following case options:</a:t>
            </a:r>
          </a:p>
          <a:p>
            <a:pPr marL="1314450" lvl="2" indent="-400050">
              <a:buFont typeface="+mj-lt"/>
              <a:buAutoNum type="romanLcPeriod"/>
            </a:pPr>
            <a:r>
              <a:rPr lang="en-US" sz="1600" dirty="0">
                <a:hlinkClick r:id="rId2"/>
              </a:rPr>
              <a:t>PMMA Bone Cement with Halloysite Nanotubes</a:t>
            </a:r>
            <a:endParaRPr lang="en-US" sz="1600" dirty="0"/>
          </a:p>
          <a:p>
            <a:pPr marL="1314450" lvl="2" indent="-400050">
              <a:buFont typeface="+mj-lt"/>
              <a:buAutoNum type="romanLcPeriod"/>
            </a:pPr>
            <a:r>
              <a:rPr lang="en-US" sz="1600" dirty="0"/>
              <a:t>PLGA Nanoparticle for Cancer Drug Delivery</a:t>
            </a:r>
          </a:p>
          <a:p>
            <a:pPr marL="1314450" lvl="2" indent="-400050">
              <a:buFont typeface="+mj-lt"/>
              <a:buAutoNum type="romanLcPeriod"/>
            </a:pPr>
            <a:r>
              <a:rPr lang="en-US" sz="1600" dirty="0"/>
              <a:t>Enzyme-Responsive PEG Hydrogel for Tissue Repair</a:t>
            </a:r>
          </a:p>
          <a:p>
            <a:pPr marL="1314450" lvl="2" indent="-400050">
              <a:buFont typeface="+mj-lt"/>
              <a:buAutoNum type="romanLcPeriod"/>
            </a:pPr>
            <a:r>
              <a:rPr lang="en-US" sz="1600" dirty="0"/>
              <a:t>Polypropylene Mesh – Regulatory and Biocompatibility Challenges</a:t>
            </a:r>
          </a:p>
          <a:p>
            <a:pPr marL="1314450" lvl="2" indent="-400050">
              <a:buFont typeface="+mj-lt"/>
              <a:buAutoNum type="romanLcPeriod"/>
            </a:pPr>
            <a:r>
              <a:rPr lang="en-US" sz="1600" dirty="0"/>
              <a:t>PLLA Bioresorbable Scaffold – Design vs. Clinical Reality</a:t>
            </a:r>
          </a:p>
          <a:p>
            <a:pPr marL="857250" lvl="1" indent="-400050">
              <a:buFont typeface="+mj-lt"/>
              <a:buAutoNum type="romanLcPeriod"/>
            </a:pPr>
            <a:endParaRPr lang="en-US" sz="1600" dirty="0"/>
          </a:p>
          <a:p>
            <a:pPr lvl="1"/>
            <a:r>
              <a:rPr lang="en-US" sz="1600" b="1" dirty="0"/>
              <a:t>Choose your format:</a:t>
            </a:r>
            <a:r>
              <a:rPr lang="en-US" sz="1600" dirty="0"/>
              <a:t> written abstract (~250 words) or recorded explanation (1 min max).</a:t>
            </a:r>
          </a:p>
          <a:p>
            <a:pPr lvl="1"/>
            <a:r>
              <a:rPr lang="en-US" sz="1600" b="1" dirty="0"/>
              <a:t>Optional: </a:t>
            </a:r>
            <a:r>
              <a:rPr lang="en-US" sz="1600" dirty="0"/>
              <a:t>Include one cited article or review that supports your design argument (</a:t>
            </a:r>
            <a:r>
              <a:rPr lang="en-US" sz="1600" dirty="0">
                <a:hlinkClick r:id="rId3"/>
              </a:rPr>
              <a:t>ACS Macromolecules style</a:t>
            </a:r>
            <a:r>
              <a:rPr lang="en-US" sz="1600" dirty="0"/>
              <a:t>)</a:t>
            </a:r>
          </a:p>
          <a:p>
            <a:pPr lvl="1"/>
            <a:r>
              <a:rPr lang="en-US" sz="1600" b="1" dirty="0"/>
              <a:t>Due: </a:t>
            </a:r>
            <a:r>
              <a:rPr lang="en-US" sz="1600" dirty="0"/>
              <a:t>One week from class via LMS</a:t>
            </a:r>
          </a:p>
          <a:p>
            <a:pPr lvl="1"/>
            <a:r>
              <a:rPr lang="en-US" sz="1600" b="1" dirty="0"/>
              <a:t>Rubric Provided: </a:t>
            </a:r>
            <a:r>
              <a:rPr lang="en-US" sz="1600" dirty="0"/>
              <a:t>Yes – see next slide for rubric.</a:t>
            </a:r>
          </a:p>
        </p:txBody>
      </p:sp>
    </p:spTree>
    <p:extLst>
      <p:ext uri="{BB962C8B-B14F-4D97-AF65-F5344CB8AC3E}">
        <p14:creationId xmlns:p14="http://schemas.microsoft.com/office/powerpoint/2010/main" val="4292173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AD85D0-5800-623D-5D2C-47BAC8E11A10}"/>
              </a:ext>
            </a:extLst>
          </p:cNvPr>
          <p:cNvSpPr>
            <a:spLocks noGrp="1"/>
          </p:cNvSpPr>
          <p:nvPr>
            <p:ph type="sldNum" sz="quarter" idx="4"/>
          </p:nvPr>
        </p:nvSpPr>
        <p:spPr/>
        <p:txBody>
          <a:bodyPr/>
          <a:lstStyle/>
          <a:p>
            <a:fld id="{FAC000EF-D2FE-46F3-8C8F-0845C0EB5894}" type="slidenum">
              <a:rPr lang="en-US" altLang="en-US" smtClean="0"/>
              <a:pPr/>
              <a:t>24</a:t>
            </a:fld>
            <a:endParaRPr lang="en-US" altLang="en-US"/>
          </a:p>
        </p:txBody>
      </p:sp>
      <p:sp>
        <p:nvSpPr>
          <p:cNvPr id="4" name="Title 1">
            <a:extLst>
              <a:ext uri="{FF2B5EF4-FFF2-40B4-BE49-F238E27FC236}">
                <a16:creationId xmlns:a16="http://schemas.microsoft.com/office/drawing/2014/main" id="{5132491D-C62B-FF0F-17B9-E90BB91BEF0A}"/>
              </a:ext>
            </a:extLst>
          </p:cNvPr>
          <p:cNvSpPr txBox="1">
            <a:spLocks/>
          </p:cNvSpPr>
          <p:nvPr/>
        </p:nvSpPr>
        <p:spPr>
          <a:xfrm>
            <a:off x="406400" y="246888"/>
            <a:ext cx="11379200" cy="896112"/>
          </a:xfrm>
          <a:prstGeom prst="rect">
            <a:avLst/>
          </a:prstGeom>
        </p:spPr>
        <p:txBody>
          <a:bodyPr/>
          <a:lstStyle>
            <a:lvl1pPr algn="l" defTabSz="914400" rtl="0" eaLnBrk="1" latinLnBrk="0" hangingPunct="1">
              <a:lnSpc>
                <a:spcPct val="90000"/>
              </a:lnSpc>
              <a:spcBef>
                <a:spcPct val="0"/>
              </a:spcBef>
              <a:buNone/>
              <a:defRPr lang="en-US" sz="3200" b="1" kern="1200" cap="none">
                <a:ln w="12700">
                  <a:noFill/>
                </a:ln>
                <a:solidFill>
                  <a:srgbClr val="660033"/>
                </a:solidFill>
                <a:latin typeface="+mj-lt"/>
                <a:ea typeface="+mj-ea"/>
                <a:cs typeface="+mj-cs"/>
              </a:defRPr>
            </a:lvl1pPr>
          </a:lstStyle>
          <a:p>
            <a:pPr algn="ctr" fontAlgn="auto">
              <a:spcAft>
                <a:spcPts val="0"/>
              </a:spcAft>
            </a:pPr>
            <a:r>
              <a:rPr lang="en-US" dirty="0"/>
              <a:t>Final Reflection Assignment (Homework): Rubric</a:t>
            </a:r>
          </a:p>
        </p:txBody>
      </p:sp>
      <p:graphicFrame>
        <p:nvGraphicFramePr>
          <p:cNvPr id="5" name="Table 4">
            <a:extLst>
              <a:ext uri="{FF2B5EF4-FFF2-40B4-BE49-F238E27FC236}">
                <a16:creationId xmlns:a16="http://schemas.microsoft.com/office/drawing/2014/main" id="{205A016A-AC8F-C988-11D1-66AC6F7DE9C2}"/>
              </a:ext>
            </a:extLst>
          </p:cNvPr>
          <p:cNvGraphicFramePr>
            <a:graphicFrameLocks noGrp="1"/>
          </p:cNvGraphicFramePr>
          <p:nvPr>
            <p:extLst>
              <p:ext uri="{D42A27DB-BD31-4B8C-83A1-F6EECF244321}">
                <p14:modId xmlns:p14="http://schemas.microsoft.com/office/powerpoint/2010/main" val="763975209"/>
              </p:ext>
            </p:extLst>
          </p:nvPr>
        </p:nvGraphicFramePr>
        <p:xfrm>
          <a:off x="552450" y="687733"/>
          <a:ext cx="11233150" cy="5862270"/>
        </p:xfrm>
        <a:graphic>
          <a:graphicData uri="http://schemas.openxmlformats.org/drawingml/2006/table">
            <a:tbl>
              <a:tblPr/>
              <a:tblGrid>
                <a:gridCol w="2246630">
                  <a:extLst>
                    <a:ext uri="{9D8B030D-6E8A-4147-A177-3AD203B41FA5}">
                      <a16:colId xmlns:a16="http://schemas.microsoft.com/office/drawing/2014/main" val="1162874572"/>
                    </a:ext>
                  </a:extLst>
                </a:gridCol>
                <a:gridCol w="2246630">
                  <a:extLst>
                    <a:ext uri="{9D8B030D-6E8A-4147-A177-3AD203B41FA5}">
                      <a16:colId xmlns:a16="http://schemas.microsoft.com/office/drawing/2014/main" val="270212698"/>
                    </a:ext>
                  </a:extLst>
                </a:gridCol>
                <a:gridCol w="2246630">
                  <a:extLst>
                    <a:ext uri="{9D8B030D-6E8A-4147-A177-3AD203B41FA5}">
                      <a16:colId xmlns:a16="http://schemas.microsoft.com/office/drawing/2014/main" val="1645300506"/>
                    </a:ext>
                  </a:extLst>
                </a:gridCol>
                <a:gridCol w="2246630">
                  <a:extLst>
                    <a:ext uri="{9D8B030D-6E8A-4147-A177-3AD203B41FA5}">
                      <a16:colId xmlns:a16="http://schemas.microsoft.com/office/drawing/2014/main" val="621638893"/>
                    </a:ext>
                  </a:extLst>
                </a:gridCol>
                <a:gridCol w="2246630">
                  <a:extLst>
                    <a:ext uri="{9D8B030D-6E8A-4147-A177-3AD203B41FA5}">
                      <a16:colId xmlns:a16="http://schemas.microsoft.com/office/drawing/2014/main" val="2693124404"/>
                    </a:ext>
                  </a:extLst>
                </a:gridCol>
              </a:tblGrid>
              <a:tr h="395517">
                <a:tc>
                  <a:txBody>
                    <a:bodyPr/>
                    <a:lstStyle/>
                    <a:p>
                      <a:pPr algn="ctr"/>
                      <a:r>
                        <a:rPr lang="en-US" sz="1200" b="1" dirty="0">
                          <a:solidFill>
                            <a:schemeClr val="bg1"/>
                          </a:solidFill>
                        </a:rPr>
                        <a:t>Criteria</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1200" b="1" dirty="0">
                          <a:solidFill>
                            <a:schemeClr val="bg1"/>
                          </a:solidFill>
                        </a:rPr>
                        <a:t>Excellent (5 pts)</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1200" b="1" dirty="0">
                          <a:solidFill>
                            <a:schemeClr val="bg1"/>
                          </a:solidFill>
                        </a:rPr>
                        <a:t>Good (4 pts)</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1200" b="1" dirty="0">
                          <a:solidFill>
                            <a:schemeClr val="bg1"/>
                          </a:solidFill>
                        </a:rPr>
                        <a:t>Satisfactory (3 pts)</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1200" b="1" dirty="0">
                          <a:solidFill>
                            <a:schemeClr val="bg1"/>
                          </a:solidFill>
                        </a:rPr>
                        <a:t>Needs Improvement (1–2 pts)</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055661286"/>
                  </a:ext>
                </a:extLst>
              </a:tr>
              <a:tr h="676325">
                <a:tc>
                  <a:txBody>
                    <a:bodyPr/>
                    <a:lstStyle/>
                    <a:p>
                      <a:pPr algn="ctr"/>
                      <a:r>
                        <a:rPr lang="en-US" sz="1200" b="1" dirty="0"/>
                        <a:t>Polymer &amp; Application Identification</a:t>
                      </a:r>
                      <a:endParaRPr lang="en-US" sz="1200" dirty="0"/>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Clearly identifies polymer and biomedical application, providing specific details and context.</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Identifies polymer and biomedical application clearly with some detail.</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General identification of polymer and biomedical application; some details unclear.</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Incomplete or unclear identification of polymer and/or application.</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4981180"/>
                  </a:ext>
                </a:extLst>
              </a:tr>
              <a:tr h="1004377">
                <a:tc>
                  <a:txBody>
                    <a:bodyPr/>
                    <a:lstStyle/>
                    <a:p>
                      <a:pPr algn="ctr"/>
                      <a:r>
                        <a:rPr lang="en-US" sz="1200" b="1" dirty="0"/>
                        <a:t>Design Considerations</a:t>
                      </a:r>
                      <a:endParaRPr lang="en-US" sz="1200" dirty="0"/>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Thoroughly details polymer design considerations (biocompatibility, degradation, mechanical properties) with strong understanding.</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Clearly outlines key design considerations; minor details missing.</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Mentions general design considerations; lacks specificity.</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Omits key design considerations or provides incorrect information.</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6710577"/>
                  </a:ext>
                </a:extLst>
              </a:tr>
              <a:tr h="1004377">
                <a:tc>
                  <a:txBody>
                    <a:bodyPr/>
                    <a:lstStyle/>
                    <a:p>
                      <a:pPr algn="ctr"/>
                      <a:r>
                        <a:rPr lang="en-US" sz="1200" b="1" dirty="0"/>
                        <a:t>Interdisciplinary Contributions</a:t>
                      </a:r>
                      <a:endParaRPr lang="en-US" sz="1200" dirty="0"/>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Clearly articulates interdisciplinary contributions (engineering, regulatory sciences, bioethics) with specific, insightful examples.</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Clearly outlines interdisciplinary contributions with adequate examples.</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Provides general description of interdisciplinary roles; examples lack detail.</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Limited or unclear discussion of interdisciplinary contributions.</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0207165"/>
                  </a:ext>
                </a:extLst>
              </a:tr>
              <a:tr h="840351">
                <a:tc>
                  <a:txBody>
                    <a:bodyPr/>
                    <a:lstStyle/>
                    <a:p>
                      <a:pPr algn="ctr"/>
                      <a:r>
                        <a:rPr lang="en-US" sz="1200" b="1" dirty="0"/>
                        <a:t>Safety &amp; Regulatory Implications</a:t>
                      </a:r>
                      <a:endParaRPr lang="en-US" sz="1200" dirty="0"/>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Demonstrates deep understanding of safety/regulatory issues with accurate and specific examples.</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Clearly outlines safety/regulatory aspects with good accuracy.</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Generally mentions safety/regulatory issues; lacks specificity or accuracy.</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Safety/regulatory considerations are unclear or inaccurate.</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2129475"/>
                  </a:ext>
                </a:extLst>
              </a:tr>
              <a:tr h="1004377">
                <a:tc>
                  <a:txBody>
                    <a:bodyPr/>
                    <a:lstStyle/>
                    <a:p>
                      <a:pPr algn="ctr"/>
                      <a:r>
                        <a:rPr lang="en-US" sz="1200" b="1" dirty="0"/>
                        <a:t>Reflective Analysis</a:t>
                      </a:r>
                      <a:endParaRPr lang="en-US" sz="1200" dirty="0"/>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Thoughtful, evidence-based reflection clearly addressing polymer success/failure; includes insightful recommendations.</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Reflective analysis evident; supported by some evidence; recommendations clear but less detailed.</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Basic reflection provided with limited supporting evidence; general recommendations.</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Reflection superficial, unclear, or unsupported by evidence.</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0407922"/>
                  </a:ext>
                </a:extLst>
              </a:tr>
              <a:tr h="766730">
                <a:tc>
                  <a:txBody>
                    <a:bodyPr/>
                    <a:lstStyle/>
                    <a:p>
                      <a:pPr algn="ctr"/>
                      <a:r>
                        <a:rPr lang="en-US" sz="1200" b="1" dirty="0"/>
                        <a:t>Clarity &amp; Professionalism</a:t>
                      </a:r>
                      <a:endParaRPr lang="en-US" sz="1200" dirty="0"/>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Abstract is clear, professional, concise, logically structured and obeys time/word limit</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Abstract clear, professional, minor deviation from word/time limit</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Abstract generally clear but contains noticeable errors or structural issues and gravely under or over word/time limit</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Abstract unclear, lacks professional tone, and contains significant errors and exceeds more than twice the word /time limit.</a:t>
                      </a:r>
                    </a:p>
                  </a:txBody>
                  <a:tcPr marL="22546" marR="22546" marT="11273" marB="11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126736"/>
                  </a:ext>
                </a:extLst>
              </a:tr>
            </a:tbl>
          </a:graphicData>
        </a:graphic>
      </p:graphicFrame>
    </p:spTree>
    <p:extLst>
      <p:ext uri="{BB962C8B-B14F-4D97-AF65-F5344CB8AC3E}">
        <p14:creationId xmlns:p14="http://schemas.microsoft.com/office/powerpoint/2010/main" val="413761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E33EFFB-CBFD-50CE-5C45-8D7AA08F7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FA797-986A-10A5-ABFD-010BB9416C77}"/>
              </a:ext>
            </a:extLst>
          </p:cNvPr>
          <p:cNvSpPr>
            <a:spLocks noGrp="1"/>
          </p:cNvSpPr>
          <p:nvPr>
            <p:ph type="title"/>
          </p:nvPr>
        </p:nvSpPr>
        <p:spPr/>
        <p:txBody>
          <a:bodyPr/>
          <a:lstStyle/>
          <a:p>
            <a:r>
              <a:rPr lang="en-US" dirty="0">
                <a:latin typeface="+mj-lt"/>
              </a:rPr>
              <a:t>What</a:t>
            </a:r>
            <a:r>
              <a:rPr lang="en-US" dirty="0"/>
              <a:t> </a:t>
            </a:r>
            <a:r>
              <a:rPr lang="en-US" dirty="0">
                <a:latin typeface="+mj-lt"/>
              </a:rPr>
              <a:t>are polymers and why learn about them?</a:t>
            </a:r>
          </a:p>
        </p:txBody>
      </p:sp>
      <p:sp>
        <p:nvSpPr>
          <p:cNvPr id="4" name="Slide Number Placeholder 3">
            <a:extLst>
              <a:ext uri="{FF2B5EF4-FFF2-40B4-BE49-F238E27FC236}">
                <a16:creationId xmlns:a16="http://schemas.microsoft.com/office/drawing/2014/main" id="{3AC82167-100F-98DF-14BE-67606024EBAA}"/>
              </a:ext>
            </a:extLst>
          </p:cNvPr>
          <p:cNvSpPr>
            <a:spLocks noGrp="1"/>
          </p:cNvSpPr>
          <p:nvPr>
            <p:ph type="sldNum" sz="quarter" idx="10"/>
          </p:nvPr>
        </p:nvSpPr>
        <p:spPr/>
        <p:txBody>
          <a:bodyPr/>
          <a:lstStyle/>
          <a:p>
            <a:fld id="{0D93EF84-691F-432A-9E53-97A6C8F7EF80}" type="slidenum">
              <a:rPr lang="en-US" altLang="en-US" smtClean="0"/>
              <a:pPr/>
              <a:t>3</a:t>
            </a:fld>
            <a:endParaRPr lang="en-US" altLang="en-US">
              <a:solidFill>
                <a:schemeClr val="tx1"/>
              </a:solidFill>
            </a:endParaRPr>
          </a:p>
        </p:txBody>
      </p:sp>
      <p:sp>
        <p:nvSpPr>
          <p:cNvPr id="5" name="TextBox 4">
            <a:extLst>
              <a:ext uri="{FF2B5EF4-FFF2-40B4-BE49-F238E27FC236}">
                <a16:creationId xmlns:a16="http://schemas.microsoft.com/office/drawing/2014/main" id="{1551CE6B-DC91-DC6F-9240-AB0EBFF782A7}"/>
              </a:ext>
            </a:extLst>
          </p:cNvPr>
          <p:cNvSpPr txBox="1"/>
          <p:nvPr/>
        </p:nvSpPr>
        <p:spPr bwMode="auto">
          <a:xfrm>
            <a:off x="1017055" y="1686585"/>
            <a:ext cx="10370147" cy="461665"/>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ctr">
              <a:spcBef>
                <a:spcPct val="20000"/>
              </a:spcBef>
              <a:buClr>
                <a:srgbClr val="691638"/>
              </a:buClr>
            </a:pPr>
            <a:r>
              <a:rPr lang="en-US" b="1" kern="0" dirty="0">
                <a:solidFill>
                  <a:schemeClr val="accent2"/>
                </a:solidFill>
              </a:rPr>
              <a:t>Think about an everyday item which you think is made from polymers</a:t>
            </a:r>
          </a:p>
        </p:txBody>
      </p:sp>
      <p:pic>
        <p:nvPicPr>
          <p:cNvPr id="14" name="Picture 13">
            <a:extLst>
              <a:ext uri="{FF2B5EF4-FFF2-40B4-BE49-F238E27FC236}">
                <a16:creationId xmlns:a16="http://schemas.microsoft.com/office/drawing/2014/main" id="{969E73E7-8B14-A9F2-AD10-7635B5FDDE26}"/>
              </a:ext>
            </a:extLst>
          </p:cNvPr>
          <p:cNvPicPr>
            <a:picLocks noChangeAspect="1"/>
          </p:cNvPicPr>
          <p:nvPr/>
        </p:nvPicPr>
        <p:blipFill>
          <a:blip r:embed="rId2"/>
          <a:stretch>
            <a:fillRect/>
          </a:stretch>
        </p:blipFill>
        <p:spPr>
          <a:xfrm>
            <a:off x="5194096" y="3438396"/>
            <a:ext cx="2038635" cy="2029108"/>
          </a:xfrm>
          <a:prstGeom prst="rect">
            <a:avLst/>
          </a:prstGeom>
        </p:spPr>
      </p:pic>
      <p:pic>
        <p:nvPicPr>
          <p:cNvPr id="16" name="Picture 15">
            <a:extLst>
              <a:ext uri="{FF2B5EF4-FFF2-40B4-BE49-F238E27FC236}">
                <a16:creationId xmlns:a16="http://schemas.microsoft.com/office/drawing/2014/main" id="{C0A0F02A-4680-EFC2-29A3-16ED93C02556}"/>
              </a:ext>
            </a:extLst>
          </p:cNvPr>
          <p:cNvPicPr>
            <a:picLocks noChangeAspect="1"/>
          </p:cNvPicPr>
          <p:nvPr/>
        </p:nvPicPr>
        <p:blipFill>
          <a:blip r:embed="rId3"/>
          <a:stretch>
            <a:fillRect/>
          </a:stretch>
        </p:blipFill>
        <p:spPr>
          <a:xfrm>
            <a:off x="4193281" y="2525150"/>
            <a:ext cx="4517085" cy="396957"/>
          </a:xfrm>
          <a:prstGeom prst="rect">
            <a:avLst/>
          </a:prstGeom>
        </p:spPr>
      </p:pic>
      <p:sp>
        <p:nvSpPr>
          <p:cNvPr id="18" name="TextBox 17">
            <a:extLst>
              <a:ext uri="{FF2B5EF4-FFF2-40B4-BE49-F238E27FC236}">
                <a16:creationId xmlns:a16="http://schemas.microsoft.com/office/drawing/2014/main" id="{71BF547E-F62F-525B-941D-896314698B08}"/>
              </a:ext>
            </a:extLst>
          </p:cNvPr>
          <p:cNvSpPr txBox="1"/>
          <p:nvPr/>
        </p:nvSpPr>
        <p:spPr bwMode="auto">
          <a:xfrm>
            <a:off x="9744551" y="5756202"/>
            <a:ext cx="1697901"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b="1" kern="0" dirty="0">
                <a:solidFill>
                  <a:srgbClr val="CC0099"/>
                </a:solidFill>
                <a:hlinkClick r:id="rId4">
                  <a:extLst>
                    <a:ext uri="{A12FA001-AC4F-418D-AE19-62706E023703}">
                      <ahyp:hlinkClr xmlns:ahyp="http://schemas.microsoft.com/office/drawing/2018/hyperlinkcolor" val="tx"/>
                    </a:ext>
                  </a:extLst>
                </a:hlinkClick>
              </a:rPr>
              <a:t>Your answers</a:t>
            </a:r>
            <a:endParaRPr lang="en-US" sz="1800" b="1" kern="0" dirty="0">
              <a:solidFill>
                <a:srgbClr val="CC0099"/>
              </a:solidFill>
            </a:endParaRPr>
          </a:p>
        </p:txBody>
      </p:sp>
      <p:sp>
        <p:nvSpPr>
          <p:cNvPr id="20" name="TextBox 19">
            <a:hlinkClick r:id="rId5"/>
            <a:extLst>
              <a:ext uri="{FF2B5EF4-FFF2-40B4-BE49-F238E27FC236}">
                <a16:creationId xmlns:a16="http://schemas.microsoft.com/office/drawing/2014/main" id="{08EFF5E4-8EE9-5126-0D69-36A66B83FFA0}"/>
              </a:ext>
            </a:extLst>
          </p:cNvPr>
          <p:cNvSpPr txBox="1"/>
          <p:nvPr/>
        </p:nvSpPr>
        <p:spPr bwMode="auto">
          <a:xfrm>
            <a:off x="4372486" y="6103422"/>
            <a:ext cx="3943269" cy="369332"/>
          </a:xfrm>
          <a:prstGeom prst="rect">
            <a:avLst/>
          </a:prstGeom>
          <a:noFill/>
          <a:ln w="9525">
            <a:noFill/>
            <a:miter lim="800000"/>
            <a:headEnd/>
            <a:tailEnd/>
          </a:ln>
        </p:spPr>
        <p:txBody>
          <a:bodyPr wrap="square">
            <a:spAutoFit/>
          </a:bodyPr>
          <a:lstStyle/>
          <a:p>
            <a:r>
              <a:rPr lang="en-US" sz="1800" dirty="0"/>
              <a:t>https://www.menti.com/al66zk6zp2ey</a:t>
            </a:r>
          </a:p>
        </p:txBody>
      </p:sp>
      <p:sp>
        <p:nvSpPr>
          <p:cNvPr id="21" name="TextBox 20">
            <a:extLst>
              <a:ext uri="{FF2B5EF4-FFF2-40B4-BE49-F238E27FC236}">
                <a16:creationId xmlns:a16="http://schemas.microsoft.com/office/drawing/2014/main" id="{E41F7586-A68C-A097-58DA-D873C8A878FA}"/>
              </a:ext>
            </a:extLst>
          </p:cNvPr>
          <p:cNvSpPr txBox="1"/>
          <p:nvPr/>
        </p:nvSpPr>
        <p:spPr bwMode="auto">
          <a:xfrm>
            <a:off x="5249046" y="2998335"/>
            <a:ext cx="1928733"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b="1" kern="0" dirty="0">
                <a:solidFill>
                  <a:schemeClr val="accent2"/>
                </a:solidFill>
              </a:rPr>
              <a:t>Or scan this QR</a:t>
            </a:r>
          </a:p>
        </p:txBody>
      </p:sp>
      <p:sp>
        <p:nvSpPr>
          <p:cNvPr id="22" name="TextBox 21">
            <a:extLst>
              <a:ext uri="{FF2B5EF4-FFF2-40B4-BE49-F238E27FC236}">
                <a16:creationId xmlns:a16="http://schemas.microsoft.com/office/drawing/2014/main" id="{73122DD5-3DAE-77B3-19FC-6C3AC39A7FD2}"/>
              </a:ext>
            </a:extLst>
          </p:cNvPr>
          <p:cNvSpPr txBox="1"/>
          <p:nvPr/>
        </p:nvSpPr>
        <p:spPr bwMode="auto">
          <a:xfrm>
            <a:off x="4419059" y="5756202"/>
            <a:ext cx="3775393"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b="1" kern="0" dirty="0">
                <a:solidFill>
                  <a:schemeClr val="accent2"/>
                </a:solidFill>
              </a:rPr>
              <a:t>Or type this in your web browser</a:t>
            </a:r>
          </a:p>
        </p:txBody>
      </p:sp>
    </p:spTree>
    <p:extLst>
      <p:ext uri="{BB962C8B-B14F-4D97-AF65-F5344CB8AC3E}">
        <p14:creationId xmlns:p14="http://schemas.microsoft.com/office/powerpoint/2010/main" val="417025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D04C5-6F2E-7366-07EE-9FA8BD67AFA8}"/>
              </a:ext>
            </a:extLst>
          </p:cNvPr>
          <p:cNvSpPr>
            <a:spLocks noGrp="1"/>
          </p:cNvSpPr>
          <p:nvPr>
            <p:ph type="sldNum" sz="quarter" idx="4"/>
          </p:nvPr>
        </p:nvSpPr>
        <p:spPr/>
        <p:txBody>
          <a:bodyPr/>
          <a:lstStyle/>
          <a:p>
            <a:fld id="{FAC000EF-D2FE-46F3-8C8F-0845C0EB5894}" type="slidenum">
              <a:rPr lang="en-US" altLang="en-US" smtClean="0"/>
              <a:pPr/>
              <a:t>4</a:t>
            </a:fld>
            <a:endParaRPr lang="en-US" alt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Mentimeter - Interactive Presentations">
                <a:extLst>
                  <a:ext uri="{FF2B5EF4-FFF2-40B4-BE49-F238E27FC236}">
                    <a16:creationId xmlns:a16="http://schemas.microsoft.com/office/drawing/2014/main" id="{BE8176D1-EF9D-EC92-04DD-8F07640CF747}"/>
                  </a:ext>
                </a:extLst>
              </p:cNvPr>
              <p:cNvGraphicFramePr>
                <a:graphicFrameLocks noGrp="1"/>
              </p:cNvGraphicFramePr>
              <p:nvPr>
                <p:extLst>
                  <p:ext uri="{D42A27DB-BD31-4B8C-83A1-F6EECF244321}">
                    <p14:modId xmlns:p14="http://schemas.microsoft.com/office/powerpoint/2010/main" val="1479053724"/>
                  </p:ext>
                </p:extLst>
              </p:nvPr>
            </p:nvGraphicFramePr>
            <p:xfrm>
              <a:off x="572771" y="373063"/>
              <a:ext cx="10791825" cy="591502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title="Mentimeter - Interactive Presentations">
                <a:extLst>
                  <a:ext uri="{FF2B5EF4-FFF2-40B4-BE49-F238E27FC236}">
                    <a16:creationId xmlns:a16="http://schemas.microsoft.com/office/drawing/2014/main" id="{BE8176D1-EF9D-EC92-04DD-8F07640CF747}"/>
                  </a:ext>
                </a:extLst>
              </p:cNvPr>
              <p:cNvPicPr>
                <a:picLocks noGrp="1" noRot="1" noChangeAspect="1" noMove="1" noResize="1" noEditPoints="1" noAdjustHandles="1" noChangeArrowheads="1" noChangeShapeType="1"/>
              </p:cNvPicPr>
              <p:nvPr/>
            </p:nvPicPr>
            <p:blipFill>
              <a:blip r:embed="rId3"/>
              <a:stretch>
                <a:fillRect/>
              </a:stretch>
            </p:blipFill>
            <p:spPr>
              <a:xfrm>
                <a:off x="572771" y="373063"/>
                <a:ext cx="10791825" cy="5915025"/>
              </a:xfrm>
              <a:prstGeom prst="rect">
                <a:avLst/>
              </a:prstGeom>
            </p:spPr>
          </p:pic>
        </mc:Fallback>
      </mc:AlternateContent>
    </p:spTree>
    <p:extLst>
      <p:ext uri="{BB962C8B-B14F-4D97-AF65-F5344CB8AC3E}">
        <p14:creationId xmlns:p14="http://schemas.microsoft.com/office/powerpoint/2010/main" val="396231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What is Polyethylene Used for? PE Cycle in the Circular Economy">
            <a:extLst>
              <a:ext uri="{FF2B5EF4-FFF2-40B4-BE49-F238E27FC236}">
                <a16:creationId xmlns:a16="http://schemas.microsoft.com/office/drawing/2014/main" id="{B31AE1BB-5DA5-B30A-3C24-482CACD53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17" y="4402693"/>
            <a:ext cx="6096000" cy="2085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B67DE1-9BE9-05EF-49E7-668CDF5036F9}"/>
              </a:ext>
            </a:extLst>
          </p:cNvPr>
          <p:cNvSpPr>
            <a:spLocks noGrp="1"/>
          </p:cNvSpPr>
          <p:nvPr>
            <p:ph type="title"/>
          </p:nvPr>
        </p:nvSpPr>
        <p:spPr>
          <a:xfrm>
            <a:off x="1548709" y="39577"/>
            <a:ext cx="9094581" cy="1143000"/>
          </a:xfrm>
        </p:spPr>
        <p:txBody>
          <a:bodyPr/>
          <a:lstStyle/>
          <a:p>
            <a:r>
              <a:rPr lang="en-US" dirty="0"/>
              <a:t>Polymers are ubiquitous and unavoidable</a:t>
            </a:r>
          </a:p>
        </p:txBody>
      </p:sp>
      <p:sp>
        <p:nvSpPr>
          <p:cNvPr id="4" name="Slide Number Placeholder 3">
            <a:extLst>
              <a:ext uri="{FF2B5EF4-FFF2-40B4-BE49-F238E27FC236}">
                <a16:creationId xmlns:a16="http://schemas.microsoft.com/office/drawing/2014/main" id="{DC1C540D-B7BB-06EA-2911-E5E6475A5971}"/>
              </a:ext>
            </a:extLst>
          </p:cNvPr>
          <p:cNvSpPr>
            <a:spLocks noGrp="1"/>
          </p:cNvSpPr>
          <p:nvPr>
            <p:ph type="sldNum" sz="quarter" idx="10"/>
          </p:nvPr>
        </p:nvSpPr>
        <p:spPr/>
        <p:txBody>
          <a:bodyPr/>
          <a:lstStyle/>
          <a:p>
            <a:fld id="{0D93EF84-691F-432A-9E53-97A6C8F7EF80}" type="slidenum">
              <a:rPr lang="en-US" altLang="en-US" smtClean="0"/>
              <a:pPr/>
              <a:t>5</a:t>
            </a:fld>
            <a:endParaRPr lang="en-US" altLang="en-US">
              <a:solidFill>
                <a:schemeClr val="tx1"/>
              </a:solidFill>
            </a:endParaRPr>
          </a:p>
        </p:txBody>
      </p:sp>
      <p:grpSp>
        <p:nvGrpSpPr>
          <p:cNvPr id="11" name="Group 10">
            <a:extLst>
              <a:ext uri="{FF2B5EF4-FFF2-40B4-BE49-F238E27FC236}">
                <a16:creationId xmlns:a16="http://schemas.microsoft.com/office/drawing/2014/main" id="{2F7F43DA-0F65-A823-31FB-B4205970B49B}"/>
              </a:ext>
            </a:extLst>
          </p:cNvPr>
          <p:cNvGrpSpPr/>
          <p:nvPr/>
        </p:nvGrpSpPr>
        <p:grpSpPr>
          <a:xfrm>
            <a:off x="926642" y="4528872"/>
            <a:ext cx="5761075" cy="1959796"/>
            <a:chOff x="926642" y="4528872"/>
            <a:chExt cx="5761075" cy="1959796"/>
          </a:xfrm>
        </p:grpSpPr>
        <p:pic>
          <p:nvPicPr>
            <p:cNvPr id="1030" name="Picture 6" descr="Polyethylene Water Storage Tanks | IAS, Inc.">
              <a:extLst>
                <a:ext uri="{FF2B5EF4-FFF2-40B4-BE49-F238E27FC236}">
                  <a16:creationId xmlns:a16="http://schemas.microsoft.com/office/drawing/2014/main" id="{B156130B-2509-FE18-C0F4-C99071330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42" y="4528872"/>
              <a:ext cx="2613061" cy="19597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rations Embracing the Benefits of Reusable Transport Packaging - ID  Label Inc.">
              <a:extLst>
                <a:ext uri="{FF2B5EF4-FFF2-40B4-BE49-F238E27FC236}">
                  <a16:creationId xmlns:a16="http://schemas.microsoft.com/office/drawing/2014/main" id="{CDF41872-3FE2-0263-B29D-32C328A4B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561" y="4528872"/>
              <a:ext cx="2943156" cy="195979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DNA - structure">
            <a:extLst>
              <a:ext uri="{FF2B5EF4-FFF2-40B4-BE49-F238E27FC236}">
                <a16:creationId xmlns:a16="http://schemas.microsoft.com/office/drawing/2014/main" id="{D61EEF70-B6B3-796D-A462-5D9FD204E1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694" y="1336777"/>
            <a:ext cx="4528587" cy="466851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4C6A6B4C-CD57-1A0D-1589-A0EAD16DEFF6}"/>
              </a:ext>
            </a:extLst>
          </p:cNvPr>
          <p:cNvGrpSpPr/>
          <p:nvPr/>
        </p:nvGrpSpPr>
        <p:grpSpPr>
          <a:xfrm>
            <a:off x="338668" y="1336777"/>
            <a:ext cx="6965244" cy="3002827"/>
            <a:chOff x="338668" y="1336777"/>
            <a:chExt cx="6965244" cy="3002827"/>
          </a:xfrm>
        </p:grpSpPr>
        <p:pic>
          <p:nvPicPr>
            <p:cNvPr id="1026" name="Picture 2" descr="Polymers">
              <a:extLst>
                <a:ext uri="{FF2B5EF4-FFF2-40B4-BE49-F238E27FC236}">
                  <a16:creationId xmlns:a16="http://schemas.microsoft.com/office/drawing/2014/main" id="{CA8801FF-0A77-C255-5890-355EF44683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668" y="1336777"/>
              <a:ext cx="6965244" cy="27325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20A671-5D80-3904-C3DD-6A1F47778369}"/>
                </a:ext>
              </a:extLst>
            </p:cNvPr>
            <p:cNvSpPr txBox="1"/>
            <p:nvPr/>
          </p:nvSpPr>
          <p:spPr bwMode="auto">
            <a:xfrm>
              <a:off x="1186240" y="2489448"/>
              <a:ext cx="1729961"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b="1" kern="0" dirty="0"/>
                <a:t>Mono = single</a:t>
              </a:r>
            </a:p>
          </p:txBody>
        </p:sp>
        <p:sp>
          <p:nvSpPr>
            <p:cNvPr id="7" name="TextBox 6">
              <a:extLst>
                <a:ext uri="{FF2B5EF4-FFF2-40B4-BE49-F238E27FC236}">
                  <a16:creationId xmlns:a16="http://schemas.microsoft.com/office/drawing/2014/main" id="{DB6C30DC-FFBD-E69F-465D-9009E8405AD0}"/>
                </a:ext>
              </a:extLst>
            </p:cNvPr>
            <p:cNvSpPr txBox="1"/>
            <p:nvPr/>
          </p:nvSpPr>
          <p:spPr bwMode="auto">
            <a:xfrm>
              <a:off x="4462219" y="3970272"/>
              <a:ext cx="1537600"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b="1" kern="0" dirty="0"/>
                <a:t>Poly = many</a:t>
              </a:r>
            </a:p>
          </p:txBody>
        </p:sp>
        <p:sp>
          <p:nvSpPr>
            <p:cNvPr id="8" name="TextBox 7">
              <a:extLst>
                <a:ext uri="{FF2B5EF4-FFF2-40B4-BE49-F238E27FC236}">
                  <a16:creationId xmlns:a16="http://schemas.microsoft.com/office/drawing/2014/main" id="{0C818BD6-B81D-3A34-95CB-97E404103793}"/>
                </a:ext>
              </a:extLst>
            </p:cNvPr>
            <p:cNvSpPr txBox="1"/>
            <p:nvPr/>
          </p:nvSpPr>
          <p:spPr bwMode="auto">
            <a:xfrm>
              <a:off x="1410660" y="2776130"/>
              <a:ext cx="1281120"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b="1" kern="0" dirty="0"/>
                <a:t>Mer = unit</a:t>
              </a:r>
            </a:p>
          </p:txBody>
        </p:sp>
      </p:grpSp>
      <p:sp>
        <p:nvSpPr>
          <p:cNvPr id="10" name="TextBox 9">
            <a:extLst>
              <a:ext uri="{FF2B5EF4-FFF2-40B4-BE49-F238E27FC236}">
                <a16:creationId xmlns:a16="http://schemas.microsoft.com/office/drawing/2014/main" id="{CE71D375-513F-B5BD-861C-FC206C96857A}"/>
              </a:ext>
            </a:extLst>
          </p:cNvPr>
          <p:cNvSpPr txBox="1"/>
          <p:nvPr/>
        </p:nvSpPr>
        <p:spPr bwMode="auto">
          <a:xfrm>
            <a:off x="680687" y="3380884"/>
            <a:ext cx="3140603" cy="461665"/>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b="1" kern="0" dirty="0">
                <a:solidFill>
                  <a:srgbClr val="008000"/>
                </a:solidFill>
              </a:rPr>
              <a:t>This is Polyethylene</a:t>
            </a:r>
          </a:p>
        </p:txBody>
      </p:sp>
    </p:spTree>
    <p:extLst>
      <p:ext uri="{BB962C8B-B14F-4D97-AF65-F5344CB8AC3E}">
        <p14:creationId xmlns:p14="http://schemas.microsoft.com/office/powerpoint/2010/main" val="107066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subTnLst>
                                    <p:set>
                                      <p:cBhvr override="childStyle">
                                        <p:cTn dur="1" fill="hold" display="0" masterRel="nextClick" afterEffect="1"/>
                                        <p:tgtEl>
                                          <p:spTgt spid="103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45DC-2BDB-F992-1BEF-3703B0162F07}"/>
              </a:ext>
            </a:extLst>
          </p:cNvPr>
          <p:cNvSpPr>
            <a:spLocks noGrp="1" noRot="1" noMove="1" noResize="1" noEditPoints="1" noAdjustHandles="1" noChangeArrowheads="1" noChangeShapeType="1"/>
          </p:cNvSpPr>
          <p:nvPr>
            <p:ph type="title"/>
          </p:nvPr>
        </p:nvSpPr>
        <p:spPr/>
        <p:txBody>
          <a:bodyPr/>
          <a:lstStyle/>
          <a:p>
            <a:r>
              <a:rPr lang="en-US" dirty="0"/>
              <a:t>Polymeric Biomaterials</a:t>
            </a:r>
          </a:p>
        </p:txBody>
      </p:sp>
      <p:sp>
        <p:nvSpPr>
          <p:cNvPr id="4" name="Slide Number Placeholder 3">
            <a:extLst>
              <a:ext uri="{FF2B5EF4-FFF2-40B4-BE49-F238E27FC236}">
                <a16:creationId xmlns:a16="http://schemas.microsoft.com/office/drawing/2014/main" id="{04C05098-E204-14C6-58E0-D21351D6D00C}"/>
              </a:ext>
            </a:extLst>
          </p:cNvPr>
          <p:cNvSpPr>
            <a:spLocks noGrp="1" noRot="1" noMove="1" noResize="1" noEditPoints="1" noAdjustHandles="1" noChangeArrowheads="1" noChangeShapeType="1"/>
          </p:cNvSpPr>
          <p:nvPr>
            <p:ph type="sldNum" sz="quarter" idx="4"/>
          </p:nvPr>
        </p:nvSpPr>
        <p:spPr/>
        <p:txBody>
          <a:bodyPr/>
          <a:lstStyle/>
          <a:p>
            <a:fld id="{0D93EF84-691F-432A-9E53-97A6C8F7EF80}" type="slidenum">
              <a:rPr lang="en-US" altLang="en-US" smtClean="0"/>
              <a:pPr/>
              <a:t>6</a:t>
            </a:fld>
            <a:endParaRPr lang="en-US" altLang="en-US" dirty="0">
              <a:solidFill>
                <a:schemeClr val="tx1"/>
              </a:solidFill>
            </a:endParaRPr>
          </a:p>
        </p:txBody>
      </p:sp>
      <p:sp>
        <p:nvSpPr>
          <p:cNvPr id="5" name="TextBox 4">
            <a:extLst>
              <a:ext uri="{FF2B5EF4-FFF2-40B4-BE49-F238E27FC236}">
                <a16:creationId xmlns:a16="http://schemas.microsoft.com/office/drawing/2014/main" id="{699C8627-7215-20CA-F5D3-D9D4463919A3}"/>
              </a:ext>
            </a:extLst>
          </p:cNvPr>
          <p:cNvSpPr txBox="1">
            <a:spLocks noGrp="1" noRot="1" noMove="1" noResize="1" noEditPoints="1" noAdjustHandles="1" noChangeArrowheads="1" noChangeShapeType="1"/>
          </p:cNvSpPr>
          <p:nvPr/>
        </p:nvSpPr>
        <p:spPr bwMode="auto">
          <a:xfrm>
            <a:off x="2150048" y="773668"/>
            <a:ext cx="7891904"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kern="0" dirty="0"/>
              <a:t>Materials designed to interact with biological systems for a medical purpose</a:t>
            </a:r>
          </a:p>
        </p:txBody>
      </p:sp>
      <p:sp>
        <p:nvSpPr>
          <p:cNvPr id="12" name="TextBox 11">
            <a:extLst>
              <a:ext uri="{FF2B5EF4-FFF2-40B4-BE49-F238E27FC236}">
                <a16:creationId xmlns:a16="http://schemas.microsoft.com/office/drawing/2014/main" id="{7BFACDA9-6FE8-E92A-D9EB-0AE52BAC7149}"/>
              </a:ext>
            </a:extLst>
          </p:cNvPr>
          <p:cNvSpPr txBox="1"/>
          <p:nvPr/>
        </p:nvSpPr>
        <p:spPr bwMode="auto">
          <a:xfrm>
            <a:off x="520048" y="3416041"/>
            <a:ext cx="2133918"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kern="0" dirty="0"/>
              <a:t>Tissue engineering</a:t>
            </a:r>
          </a:p>
        </p:txBody>
      </p:sp>
      <p:pic>
        <p:nvPicPr>
          <p:cNvPr id="25" name="Picture 24" descr="A close up of a cell&#10;&#10;Description automatically generated">
            <a:extLst>
              <a:ext uri="{FF2B5EF4-FFF2-40B4-BE49-F238E27FC236}">
                <a16:creationId xmlns:a16="http://schemas.microsoft.com/office/drawing/2014/main" id="{4A3046C5-5119-7421-1704-6622B9105BB2}"/>
              </a:ext>
            </a:extLst>
          </p:cNvPr>
          <p:cNvPicPr>
            <a:picLocks noChangeAspect="1"/>
          </p:cNvPicPr>
          <p:nvPr/>
        </p:nvPicPr>
        <p:blipFill>
          <a:blip r:embed="rId3" cstate="print">
            <a:extLst>
              <a:ext uri="{28A0092B-C50C-407E-A947-70E740481C1C}">
                <a14:useLocalDpi xmlns:a14="http://schemas.microsoft.com/office/drawing/2010/main" val="0"/>
              </a:ext>
            </a:extLst>
          </a:blip>
          <a:srcRect l="35910" t="27675" r="32337" b="27577"/>
          <a:stretch/>
        </p:blipFill>
        <p:spPr>
          <a:xfrm>
            <a:off x="668493" y="1470376"/>
            <a:ext cx="1985474" cy="1958624"/>
          </a:xfrm>
          <a:prstGeom prst="rect">
            <a:avLst/>
          </a:prstGeom>
          <a:effectLst>
            <a:glow rad="152400">
              <a:srgbClr val="FFC000">
                <a:alpha val="24000"/>
              </a:srgbClr>
            </a:glow>
          </a:effectLst>
        </p:spPr>
      </p:pic>
      <p:grpSp>
        <p:nvGrpSpPr>
          <p:cNvPr id="47" name="Tissue Engineering examples">
            <a:extLst>
              <a:ext uri="{FF2B5EF4-FFF2-40B4-BE49-F238E27FC236}">
                <a16:creationId xmlns:a16="http://schemas.microsoft.com/office/drawing/2014/main" id="{0488580F-6AAC-388E-3812-E435ED2A1F5E}"/>
              </a:ext>
            </a:extLst>
          </p:cNvPr>
          <p:cNvGrpSpPr/>
          <p:nvPr/>
        </p:nvGrpSpPr>
        <p:grpSpPr>
          <a:xfrm>
            <a:off x="2875540" y="1342961"/>
            <a:ext cx="9050989" cy="4653783"/>
            <a:chOff x="2875540" y="1342961"/>
            <a:chExt cx="9050989" cy="4653783"/>
          </a:xfrm>
        </p:grpSpPr>
        <p:sp>
          <p:nvSpPr>
            <p:cNvPr id="36" name="TextBox 35">
              <a:extLst>
                <a:ext uri="{FF2B5EF4-FFF2-40B4-BE49-F238E27FC236}">
                  <a16:creationId xmlns:a16="http://schemas.microsoft.com/office/drawing/2014/main" id="{78281913-CA12-8EBF-8DC7-03B0EA1E4B89}"/>
                </a:ext>
              </a:extLst>
            </p:cNvPr>
            <p:cNvSpPr txBox="1"/>
            <p:nvPr/>
          </p:nvSpPr>
          <p:spPr>
            <a:xfrm>
              <a:off x="3942737" y="1342961"/>
              <a:ext cx="2153154" cy="461665"/>
            </a:xfrm>
            <a:prstGeom prst="rect">
              <a:avLst/>
            </a:prstGeom>
            <a:noFill/>
          </p:spPr>
          <p:txBody>
            <a:bodyPr wrap="none" rtlCol="0">
              <a:spAutoFit/>
            </a:bodyPr>
            <a:lstStyle/>
            <a:p>
              <a:r>
                <a:rPr lang="en-US" i="1" dirty="0"/>
                <a:t>in vitro </a:t>
              </a:r>
              <a:r>
                <a:rPr lang="en-US" dirty="0"/>
                <a:t>studies</a:t>
              </a:r>
            </a:p>
          </p:txBody>
        </p:sp>
        <p:sp>
          <p:nvSpPr>
            <p:cNvPr id="37" name="TextBox 36">
              <a:extLst>
                <a:ext uri="{FF2B5EF4-FFF2-40B4-BE49-F238E27FC236}">
                  <a16:creationId xmlns:a16="http://schemas.microsoft.com/office/drawing/2014/main" id="{820D6B8A-7211-D93E-BA91-030FE5FEDB76}"/>
                </a:ext>
              </a:extLst>
            </p:cNvPr>
            <p:cNvSpPr txBox="1"/>
            <p:nvPr/>
          </p:nvSpPr>
          <p:spPr>
            <a:xfrm>
              <a:off x="7669491" y="1342962"/>
              <a:ext cx="3732112" cy="461665"/>
            </a:xfrm>
            <a:prstGeom prst="rect">
              <a:avLst/>
            </a:prstGeom>
            <a:noFill/>
          </p:spPr>
          <p:txBody>
            <a:bodyPr wrap="none" rtlCol="0">
              <a:spAutoFit/>
            </a:bodyPr>
            <a:lstStyle/>
            <a:p>
              <a:r>
                <a:rPr lang="en-US" dirty="0"/>
                <a:t>Regenerative applications</a:t>
              </a:r>
            </a:p>
          </p:txBody>
        </p:sp>
        <p:pic>
          <p:nvPicPr>
            <p:cNvPr id="10244" name="Picture 4" descr="Hydrogels and Bioprinting in Bone Tissue Engineering: Creating Artificial  Stem‐Cell Niches for In Vitro Models - Lewns - 2023 - Advanced Materials -  Wiley Online Library">
              <a:extLst>
                <a:ext uri="{FF2B5EF4-FFF2-40B4-BE49-F238E27FC236}">
                  <a16:creationId xmlns:a16="http://schemas.microsoft.com/office/drawing/2014/main" id="{D8FC9C9C-2FD9-DBFB-A029-C1043020A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534" y="1804626"/>
              <a:ext cx="4133235" cy="391293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AI: More than Human">
              <a:extLst>
                <a:ext uri="{FF2B5EF4-FFF2-40B4-BE49-F238E27FC236}">
                  <a16:creationId xmlns:a16="http://schemas.microsoft.com/office/drawing/2014/main" id="{D490BCFE-C0B1-70CE-F559-B47B71564C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9491" y="2042844"/>
              <a:ext cx="3732112" cy="248547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EE915BD-C004-5DFA-0659-F6A7C231030B}"/>
                </a:ext>
              </a:extLst>
            </p:cNvPr>
            <p:cNvSpPr txBox="1"/>
            <p:nvPr/>
          </p:nvSpPr>
          <p:spPr>
            <a:xfrm>
              <a:off x="7522336" y="4595712"/>
              <a:ext cx="4404193" cy="307777"/>
            </a:xfrm>
            <a:prstGeom prst="rect">
              <a:avLst/>
            </a:prstGeom>
            <a:noFill/>
          </p:spPr>
          <p:txBody>
            <a:bodyPr wrap="square">
              <a:spAutoFit/>
            </a:bodyPr>
            <a:lstStyle/>
            <a:p>
              <a:r>
                <a:rPr lang="en-US" sz="1400" dirty="0">
                  <a:effectLst/>
                </a:rPr>
                <a:t>W. Haseltine. </a:t>
              </a:r>
              <a:r>
                <a:rPr lang="en-US" sz="1400" i="1" dirty="0">
                  <a:effectLst/>
                </a:rPr>
                <a:t>William A. Haseltine PhD</a:t>
              </a:r>
              <a:r>
                <a:rPr lang="en-US" sz="1400" dirty="0">
                  <a:effectLst/>
                </a:rPr>
                <a:t> (blog), 2021. </a:t>
              </a:r>
            </a:p>
          </p:txBody>
        </p:sp>
        <p:sp>
          <p:nvSpPr>
            <p:cNvPr id="46" name="TextBox 45">
              <a:extLst>
                <a:ext uri="{FF2B5EF4-FFF2-40B4-BE49-F238E27FC236}">
                  <a16:creationId xmlns:a16="http://schemas.microsoft.com/office/drawing/2014/main" id="{595B5EC5-933B-6D42-50B7-7A6C9F617754}"/>
                </a:ext>
              </a:extLst>
            </p:cNvPr>
            <p:cNvSpPr txBox="1"/>
            <p:nvPr/>
          </p:nvSpPr>
          <p:spPr>
            <a:xfrm>
              <a:off x="2875540" y="5688967"/>
              <a:ext cx="5039319" cy="307777"/>
            </a:xfrm>
            <a:prstGeom prst="rect">
              <a:avLst/>
            </a:prstGeom>
            <a:noFill/>
          </p:spPr>
          <p:txBody>
            <a:bodyPr wrap="square">
              <a:spAutoFit/>
            </a:bodyPr>
            <a:lstStyle/>
            <a:p>
              <a:r>
                <a:rPr lang="en-US" sz="1400" dirty="0">
                  <a:effectLst/>
                </a:rPr>
                <a:t>Lewns </a:t>
              </a:r>
              <a:r>
                <a:rPr lang="en-US" sz="1400" i="1" dirty="0">
                  <a:effectLst/>
                </a:rPr>
                <a:t>et al</a:t>
              </a:r>
              <a:r>
                <a:rPr lang="en-US" sz="1400" dirty="0">
                  <a:effectLst/>
                </a:rPr>
                <a:t>. Advanced Materials - Wiley Online Library. 2023</a:t>
              </a:r>
            </a:p>
          </p:txBody>
        </p:sp>
      </p:grpSp>
      <p:pic>
        <p:nvPicPr>
          <p:cNvPr id="7" name="Picture 6" descr="A purple cell with blue dots and bubbles&#10;&#10;Description automatically generated">
            <a:extLst>
              <a:ext uri="{FF2B5EF4-FFF2-40B4-BE49-F238E27FC236}">
                <a16:creationId xmlns:a16="http://schemas.microsoft.com/office/drawing/2014/main" id="{4692E5A9-4801-7F86-699D-3354E78F3E99}"/>
              </a:ext>
            </a:extLst>
          </p:cNvPr>
          <p:cNvPicPr>
            <a:picLocks noChangeAspect="1"/>
          </p:cNvPicPr>
          <p:nvPr/>
        </p:nvPicPr>
        <p:blipFill>
          <a:blip r:embed="rId6" cstate="print">
            <a:extLst>
              <a:ext uri="{28A0092B-C50C-407E-A947-70E740481C1C}">
                <a14:useLocalDpi xmlns:a14="http://schemas.microsoft.com/office/drawing/2010/main" val="0"/>
              </a:ext>
            </a:extLst>
          </a:blip>
          <a:srcRect l="15311" t="14287" r="34866" b="14714"/>
          <a:stretch/>
        </p:blipFill>
        <p:spPr>
          <a:xfrm>
            <a:off x="3617631" y="1608546"/>
            <a:ext cx="1637030" cy="1633001"/>
          </a:xfrm>
          <a:prstGeom prst="rect">
            <a:avLst/>
          </a:prstGeom>
          <a:effectLst>
            <a:glow rad="457200">
              <a:srgbClr val="FFC000">
                <a:alpha val="32000"/>
              </a:srgbClr>
            </a:glow>
          </a:effectLst>
        </p:spPr>
      </p:pic>
      <p:pic>
        <p:nvPicPr>
          <p:cNvPr id="27" name="Picture 26">
            <a:extLst>
              <a:ext uri="{FF2B5EF4-FFF2-40B4-BE49-F238E27FC236}">
                <a16:creationId xmlns:a16="http://schemas.microsoft.com/office/drawing/2014/main" id="{1A36BDA9-CD80-BC67-81A5-256F02CA87F0}"/>
              </a:ext>
            </a:extLst>
          </p:cNvPr>
          <p:cNvPicPr>
            <a:picLocks noChangeAspect="1"/>
          </p:cNvPicPr>
          <p:nvPr/>
        </p:nvPicPr>
        <p:blipFill>
          <a:blip r:embed="rId7"/>
          <a:stretch>
            <a:fillRect/>
          </a:stretch>
        </p:blipFill>
        <p:spPr>
          <a:xfrm>
            <a:off x="6658594" y="1644860"/>
            <a:ext cx="1511187" cy="1703831"/>
          </a:xfrm>
          <a:prstGeom prst="rect">
            <a:avLst/>
          </a:prstGeom>
        </p:spPr>
      </p:pic>
      <p:sp>
        <p:nvSpPr>
          <p:cNvPr id="29" name="TextBox 28">
            <a:extLst>
              <a:ext uri="{FF2B5EF4-FFF2-40B4-BE49-F238E27FC236}">
                <a16:creationId xmlns:a16="http://schemas.microsoft.com/office/drawing/2014/main" id="{ABF915EA-CC14-1FEE-E021-4CD541CACA63}"/>
              </a:ext>
            </a:extLst>
          </p:cNvPr>
          <p:cNvSpPr txBox="1"/>
          <p:nvPr/>
        </p:nvSpPr>
        <p:spPr bwMode="auto">
          <a:xfrm>
            <a:off x="6456232" y="3426178"/>
            <a:ext cx="1915909"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kern="0" dirty="0"/>
              <a:t>Medical Implants</a:t>
            </a:r>
          </a:p>
        </p:txBody>
      </p:sp>
      <p:grpSp>
        <p:nvGrpSpPr>
          <p:cNvPr id="52" name="Implants example">
            <a:extLst>
              <a:ext uri="{FF2B5EF4-FFF2-40B4-BE49-F238E27FC236}">
                <a16:creationId xmlns:a16="http://schemas.microsoft.com/office/drawing/2014/main" id="{8A99536F-AAD5-B805-0D5B-0FE37A48E105}"/>
              </a:ext>
            </a:extLst>
          </p:cNvPr>
          <p:cNvGrpSpPr/>
          <p:nvPr/>
        </p:nvGrpSpPr>
        <p:grpSpPr>
          <a:xfrm>
            <a:off x="8255860" y="1470376"/>
            <a:ext cx="4133235" cy="2909349"/>
            <a:chOff x="8255860" y="1470376"/>
            <a:chExt cx="4133235" cy="2909349"/>
          </a:xfrm>
        </p:grpSpPr>
        <p:pic>
          <p:nvPicPr>
            <p:cNvPr id="10250" name="Picture 10" descr="stent implantation for supporting blood circulation into blood vessels ">
              <a:extLst>
                <a:ext uri="{FF2B5EF4-FFF2-40B4-BE49-F238E27FC236}">
                  <a16:creationId xmlns:a16="http://schemas.microsoft.com/office/drawing/2014/main" id="{B9C38A82-0FF3-1584-E95B-CAF94252FD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8016" y="1470376"/>
              <a:ext cx="3571875" cy="238125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6CDE962C-6D9B-F258-9251-5BFE08A40B23}"/>
                </a:ext>
              </a:extLst>
            </p:cNvPr>
            <p:cNvSpPr txBox="1"/>
            <p:nvPr/>
          </p:nvSpPr>
          <p:spPr>
            <a:xfrm>
              <a:off x="8255860" y="3918060"/>
              <a:ext cx="4133235" cy="461665"/>
            </a:xfrm>
            <a:prstGeom prst="rect">
              <a:avLst/>
            </a:prstGeom>
            <a:noFill/>
          </p:spPr>
          <p:txBody>
            <a:bodyPr wrap="square">
              <a:spAutoFit/>
            </a:bodyPr>
            <a:lstStyle/>
            <a:p>
              <a:r>
                <a:rPr lang="en-US" sz="1200" dirty="0">
                  <a:effectLst/>
                </a:rPr>
                <a:t>“Polymeric Materials And Coronary Angioplasty Devices.” </a:t>
              </a:r>
              <a:br>
                <a:rPr lang="en-US" sz="1200" dirty="0">
                  <a:effectLst/>
                </a:rPr>
              </a:br>
              <a:r>
                <a:rPr lang="en-US" sz="1200" dirty="0">
                  <a:effectLst/>
                </a:rPr>
                <a:t>Accessed December 2, 2024. </a:t>
              </a:r>
            </a:p>
          </p:txBody>
        </p:sp>
      </p:grpSp>
      <p:pic>
        <p:nvPicPr>
          <p:cNvPr id="20" name="Picture 19">
            <a:extLst>
              <a:ext uri="{FF2B5EF4-FFF2-40B4-BE49-F238E27FC236}">
                <a16:creationId xmlns:a16="http://schemas.microsoft.com/office/drawing/2014/main" id="{D82DDB57-5022-FC1B-AA86-2FE0B43F54D1}"/>
              </a:ext>
            </a:extLst>
          </p:cNvPr>
          <p:cNvPicPr>
            <a:picLocks noChangeAspect="1"/>
          </p:cNvPicPr>
          <p:nvPr/>
        </p:nvPicPr>
        <p:blipFill>
          <a:blip r:embed="rId9"/>
          <a:stretch>
            <a:fillRect/>
          </a:stretch>
        </p:blipFill>
        <p:spPr>
          <a:xfrm>
            <a:off x="9027582" y="1244836"/>
            <a:ext cx="2475800" cy="2286807"/>
          </a:xfrm>
          <a:prstGeom prst="rect">
            <a:avLst/>
          </a:prstGeom>
        </p:spPr>
      </p:pic>
      <p:sp>
        <p:nvSpPr>
          <p:cNvPr id="21" name="TextBox 20">
            <a:extLst>
              <a:ext uri="{FF2B5EF4-FFF2-40B4-BE49-F238E27FC236}">
                <a16:creationId xmlns:a16="http://schemas.microsoft.com/office/drawing/2014/main" id="{CD2B4DAB-2617-609E-FE4A-4CE77FC1CE43}"/>
              </a:ext>
            </a:extLst>
          </p:cNvPr>
          <p:cNvSpPr txBox="1"/>
          <p:nvPr/>
        </p:nvSpPr>
        <p:spPr bwMode="auto">
          <a:xfrm>
            <a:off x="8974791" y="3413411"/>
            <a:ext cx="2787943"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kern="0" dirty="0"/>
              <a:t>Biosensing &amp; Diagnostics</a:t>
            </a:r>
          </a:p>
        </p:txBody>
      </p:sp>
      <p:sp>
        <p:nvSpPr>
          <p:cNvPr id="11" name="TextBox 10">
            <a:extLst>
              <a:ext uri="{FF2B5EF4-FFF2-40B4-BE49-F238E27FC236}">
                <a16:creationId xmlns:a16="http://schemas.microsoft.com/office/drawing/2014/main" id="{5910915D-A096-5579-3CDB-030510D3F784}"/>
              </a:ext>
            </a:extLst>
          </p:cNvPr>
          <p:cNvSpPr txBox="1"/>
          <p:nvPr/>
        </p:nvSpPr>
        <p:spPr bwMode="auto">
          <a:xfrm>
            <a:off x="3672177" y="3416041"/>
            <a:ext cx="1582484"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kern="0" dirty="0"/>
              <a:t>Drug Delivery</a:t>
            </a:r>
          </a:p>
        </p:txBody>
      </p:sp>
      <p:pic>
        <p:nvPicPr>
          <p:cNvPr id="17" name="Picture 16">
            <a:extLst>
              <a:ext uri="{FF2B5EF4-FFF2-40B4-BE49-F238E27FC236}">
                <a16:creationId xmlns:a16="http://schemas.microsoft.com/office/drawing/2014/main" id="{5DF4F50A-93F0-7516-E27D-5DD60A7F894C}"/>
              </a:ext>
            </a:extLst>
          </p:cNvPr>
          <p:cNvPicPr>
            <a:picLocks noChangeAspect="1"/>
          </p:cNvPicPr>
          <p:nvPr/>
        </p:nvPicPr>
        <p:blipFill>
          <a:blip r:embed="rId10"/>
          <a:stretch>
            <a:fillRect/>
          </a:stretch>
        </p:blipFill>
        <p:spPr>
          <a:xfrm>
            <a:off x="415746" y="3893280"/>
            <a:ext cx="2356977" cy="2227236"/>
          </a:xfrm>
          <a:prstGeom prst="rect">
            <a:avLst/>
          </a:prstGeom>
        </p:spPr>
      </p:pic>
      <p:sp>
        <p:nvSpPr>
          <p:cNvPr id="18" name="TextBox 17">
            <a:extLst>
              <a:ext uri="{FF2B5EF4-FFF2-40B4-BE49-F238E27FC236}">
                <a16:creationId xmlns:a16="http://schemas.microsoft.com/office/drawing/2014/main" id="{209C5B8B-B720-4345-6EAE-4B973FFF91A1}"/>
              </a:ext>
            </a:extLst>
          </p:cNvPr>
          <p:cNvSpPr txBox="1"/>
          <p:nvPr/>
        </p:nvSpPr>
        <p:spPr bwMode="auto">
          <a:xfrm>
            <a:off x="729719" y="6118452"/>
            <a:ext cx="1659429"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kern="0" dirty="0"/>
              <a:t>Wound Repair</a:t>
            </a:r>
          </a:p>
        </p:txBody>
      </p:sp>
      <p:grpSp>
        <p:nvGrpSpPr>
          <p:cNvPr id="55" name="Wound repair example">
            <a:extLst>
              <a:ext uri="{FF2B5EF4-FFF2-40B4-BE49-F238E27FC236}">
                <a16:creationId xmlns:a16="http://schemas.microsoft.com/office/drawing/2014/main" id="{1253655E-DA13-2E1D-1749-610D1DB8E993}"/>
              </a:ext>
            </a:extLst>
          </p:cNvPr>
          <p:cNvGrpSpPr/>
          <p:nvPr/>
        </p:nvGrpSpPr>
        <p:grpSpPr>
          <a:xfrm>
            <a:off x="3068736" y="3810356"/>
            <a:ext cx="7573917" cy="2751207"/>
            <a:chOff x="3666081" y="3810356"/>
            <a:chExt cx="7573917" cy="2751207"/>
          </a:xfrm>
        </p:grpSpPr>
        <p:pic>
          <p:nvPicPr>
            <p:cNvPr id="53" name="Picture 52">
              <a:extLst>
                <a:ext uri="{FF2B5EF4-FFF2-40B4-BE49-F238E27FC236}">
                  <a16:creationId xmlns:a16="http://schemas.microsoft.com/office/drawing/2014/main" id="{2051E4F4-C738-CA6B-09D3-4E91AFBF7393}"/>
                </a:ext>
              </a:extLst>
            </p:cNvPr>
            <p:cNvPicPr>
              <a:picLocks noChangeAspect="1"/>
            </p:cNvPicPr>
            <p:nvPr/>
          </p:nvPicPr>
          <p:blipFill>
            <a:blip r:embed="rId11"/>
            <a:stretch>
              <a:fillRect/>
            </a:stretch>
          </p:blipFill>
          <p:spPr>
            <a:xfrm>
              <a:off x="3666081" y="3810356"/>
              <a:ext cx="5985026" cy="2751207"/>
            </a:xfrm>
            <a:prstGeom prst="rect">
              <a:avLst/>
            </a:prstGeom>
          </p:spPr>
        </p:pic>
        <p:sp>
          <p:nvSpPr>
            <p:cNvPr id="54" name="TextBox 53">
              <a:extLst>
                <a:ext uri="{FF2B5EF4-FFF2-40B4-BE49-F238E27FC236}">
                  <a16:creationId xmlns:a16="http://schemas.microsoft.com/office/drawing/2014/main" id="{5566C6CD-00B3-6F7D-D19A-CC946DA8536B}"/>
                </a:ext>
              </a:extLst>
            </p:cNvPr>
            <p:cNvSpPr txBox="1"/>
            <p:nvPr/>
          </p:nvSpPr>
          <p:spPr>
            <a:xfrm>
              <a:off x="8916926" y="6068432"/>
              <a:ext cx="2323072" cy="307777"/>
            </a:xfrm>
            <a:prstGeom prst="rect">
              <a:avLst/>
            </a:prstGeom>
            <a:noFill/>
          </p:spPr>
          <p:txBody>
            <a:bodyPr wrap="none" rtlCol="0">
              <a:spAutoFit/>
            </a:bodyPr>
            <a:lstStyle/>
            <a:p>
              <a:r>
                <a:rPr lang="en-US" sz="1400" dirty="0"/>
                <a:t>Behkam Lab (unpublished)</a:t>
              </a:r>
            </a:p>
          </p:txBody>
        </p:sp>
      </p:grpSp>
      <p:sp>
        <p:nvSpPr>
          <p:cNvPr id="13" name="TextBox 12">
            <a:extLst>
              <a:ext uri="{FF2B5EF4-FFF2-40B4-BE49-F238E27FC236}">
                <a16:creationId xmlns:a16="http://schemas.microsoft.com/office/drawing/2014/main" id="{697C2AC8-DA8E-AE8E-FB1D-7AA1E1C9517A}"/>
              </a:ext>
            </a:extLst>
          </p:cNvPr>
          <p:cNvSpPr txBox="1"/>
          <p:nvPr/>
        </p:nvSpPr>
        <p:spPr bwMode="auto">
          <a:xfrm>
            <a:off x="3554896" y="6117036"/>
            <a:ext cx="1967205" cy="3693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kern="0" dirty="0"/>
              <a:t>Vascular Grafting</a:t>
            </a:r>
          </a:p>
        </p:txBody>
      </p:sp>
      <p:pic>
        <p:nvPicPr>
          <p:cNvPr id="33" name="Picture 32">
            <a:extLst>
              <a:ext uri="{FF2B5EF4-FFF2-40B4-BE49-F238E27FC236}">
                <a16:creationId xmlns:a16="http://schemas.microsoft.com/office/drawing/2014/main" id="{A86FDE6C-866D-B6D4-7796-96CB39CF970D}"/>
              </a:ext>
            </a:extLst>
          </p:cNvPr>
          <p:cNvPicPr>
            <a:picLocks noChangeAspect="1"/>
          </p:cNvPicPr>
          <p:nvPr/>
        </p:nvPicPr>
        <p:blipFill>
          <a:blip r:embed="rId12"/>
          <a:stretch>
            <a:fillRect/>
          </a:stretch>
        </p:blipFill>
        <p:spPr>
          <a:xfrm>
            <a:off x="6384219" y="3782743"/>
            <a:ext cx="4948070" cy="2457341"/>
          </a:xfrm>
          <a:prstGeom prst="rect">
            <a:avLst/>
          </a:prstGeom>
        </p:spPr>
      </p:pic>
      <p:sp>
        <p:nvSpPr>
          <p:cNvPr id="34" name="TextBox 33">
            <a:extLst>
              <a:ext uri="{FF2B5EF4-FFF2-40B4-BE49-F238E27FC236}">
                <a16:creationId xmlns:a16="http://schemas.microsoft.com/office/drawing/2014/main" id="{8A15AB2C-9007-17EE-204C-9BA731C404DA}"/>
              </a:ext>
            </a:extLst>
          </p:cNvPr>
          <p:cNvSpPr txBox="1"/>
          <p:nvPr/>
        </p:nvSpPr>
        <p:spPr bwMode="auto">
          <a:xfrm>
            <a:off x="7618604" y="6138783"/>
            <a:ext cx="2646878"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514350" indent="-514350" algn="just">
              <a:spcBef>
                <a:spcPct val="20000"/>
              </a:spcBef>
              <a:buClr>
                <a:srgbClr val="691638"/>
              </a:buClr>
            </a:pPr>
            <a:r>
              <a:rPr lang="en-US" sz="1800" kern="0" dirty="0"/>
              <a:t>Antimicrobial interfaces</a:t>
            </a:r>
          </a:p>
        </p:txBody>
      </p:sp>
      <p:pic>
        <p:nvPicPr>
          <p:cNvPr id="35" name="Picture 34">
            <a:extLst>
              <a:ext uri="{FF2B5EF4-FFF2-40B4-BE49-F238E27FC236}">
                <a16:creationId xmlns:a16="http://schemas.microsoft.com/office/drawing/2014/main" id="{3CC38565-290F-77B5-8057-9C1CFF5E367C}"/>
              </a:ext>
            </a:extLst>
          </p:cNvPr>
          <p:cNvPicPr>
            <a:picLocks noChangeAspect="1"/>
          </p:cNvPicPr>
          <p:nvPr/>
        </p:nvPicPr>
        <p:blipFill>
          <a:blip r:embed="rId13"/>
          <a:stretch>
            <a:fillRect/>
          </a:stretch>
        </p:blipFill>
        <p:spPr>
          <a:xfrm rot="18321299">
            <a:off x="3777271" y="3792150"/>
            <a:ext cx="1582483" cy="2154360"/>
          </a:xfrm>
          <a:prstGeom prst="rect">
            <a:avLst/>
          </a:prstGeom>
        </p:spPr>
      </p:pic>
    </p:spTree>
    <p:extLst>
      <p:ext uri="{BB962C8B-B14F-4D97-AF65-F5344CB8AC3E}">
        <p14:creationId xmlns:p14="http://schemas.microsoft.com/office/powerpoint/2010/main" val="32364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9" grpId="0"/>
      <p:bldP spid="21" grpId="0"/>
      <p:bldP spid="11" grpId="0"/>
      <p:bldP spid="18" grpId="0"/>
      <p:bldP spid="1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A51D-109A-AD04-169B-163ECAC1FA0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9DD3784F-9CD5-56B9-27E2-E9DE23F42191}"/>
              </a:ext>
            </a:extLst>
          </p:cNvPr>
          <p:cNvSpPr>
            <a:spLocks noGrp="1"/>
          </p:cNvSpPr>
          <p:nvPr>
            <p:ph idx="1"/>
          </p:nvPr>
        </p:nvSpPr>
        <p:spPr/>
        <p:txBody>
          <a:bodyPr/>
          <a:lstStyle/>
          <a:p>
            <a:pPr marL="0" indent="0">
              <a:buNone/>
            </a:pPr>
            <a:r>
              <a:rPr lang="en-US" dirty="0"/>
              <a:t>After this micro-lecture, participants should be able to: </a:t>
            </a:r>
          </a:p>
          <a:p>
            <a:pPr marL="0" indent="0">
              <a:buNone/>
            </a:pPr>
            <a:endParaRPr lang="en-US" dirty="0"/>
          </a:p>
          <a:p>
            <a:pPr lvl="1"/>
            <a:r>
              <a:rPr lang="en-US" dirty="0"/>
              <a:t>List and clearly describe at least three types of polymers commonly used in biomedical applications.</a:t>
            </a:r>
          </a:p>
          <a:p>
            <a:pPr lvl="1"/>
            <a:r>
              <a:rPr lang="en-US" dirty="0"/>
              <a:t>Explain the interdisciplinary contributions from engineering, bioethics, and regulatory sciences involved in polymer design and biomedical applications.</a:t>
            </a:r>
          </a:p>
          <a:p>
            <a:pPr lvl="1"/>
            <a:r>
              <a:rPr lang="en-US" dirty="0"/>
              <a:t>Identify the roles and importance of specific immune cells (neutrophils, macrophages, fibroblasts) in polymer-tissue interactions.</a:t>
            </a:r>
          </a:p>
          <a:p>
            <a:pPr lvl="1"/>
            <a:r>
              <a:rPr lang="en-US" dirty="0"/>
              <a:t>Accurately sequence and describe the key cellular and physiological responses occurring upon polymer implantation (protein adsorption, neutrophil recruitment, macrophage adhesion, fibroblast encapsulation).</a:t>
            </a:r>
          </a:p>
          <a:p>
            <a:pPr lvl="1"/>
            <a:r>
              <a:rPr lang="en-US" dirty="0"/>
              <a:t>Match polymer properties (biocompatibility, mechanical properties, degradation profile) to relevant biomedical applications in light of physical response cellular cascades, demonstrating clear understanding of design considerations.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DB37AB8D-7939-E7BC-D4CF-19270AC65CD8}"/>
              </a:ext>
            </a:extLst>
          </p:cNvPr>
          <p:cNvSpPr>
            <a:spLocks noGrp="1"/>
          </p:cNvSpPr>
          <p:nvPr>
            <p:ph type="sldNum" sz="quarter" idx="10"/>
          </p:nvPr>
        </p:nvSpPr>
        <p:spPr/>
        <p:txBody>
          <a:bodyPr/>
          <a:lstStyle/>
          <a:p>
            <a:fld id="{0D93EF84-691F-432A-9E53-97A6C8F7EF80}" type="slidenum">
              <a:rPr lang="en-US" altLang="en-US" smtClean="0"/>
              <a:pPr/>
              <a:t>7</a:t>
            </a:fld>
            <a:endParaRPr lang="en-US" altLang="en-US">
              <a:solidFill>
                <a:schemeClr val="tx1"/>
              </a:solidFill>
            </a:endParaRPr>
          </a:p>
        </p:txBody>
      </p:sp>
    </p:spTree>
    <p:extLst>
      <p:ext uri="{BB962C8B-B14F-4D97-AF65-F5344CB8AC3E}">
        <p14:creationId xmlns:p14="http://schemas.microsoft.com/office/powerpoint/2010/main" val="3753921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88C2E4-918C-281E-CC85-0FB7D20B3A08}"/>
              </a:ext>
            </a:extLst>
          </p:cNvPr>
          <p:cNvSpPr>
            <a:spLocks noGrp="1" noRot="1" noMove="1" noResize="1" noEditPoints="1" noAdjustHandles="1" noChangeArrowheads="1" noChangeShapeType="1"/>
          </p:cNvSpPr>
          <p:nvPr>
            <p:ph type="title"/>
          </p:nvPr>
        </p:nvSpPr>
        <p:spPr>
          <a:xfrm>
            <a:off x="0" y="0"/>
            <a:ext cx="12192000" cy="1143000"/>
          </a:xfrm>
        </p:spPr>
        <p:txBody>
          <a:bodyPr/>
          <a:lstStyle/>
          <a:p>
            <a:r>
              <a:rPr lang="en-US" dirty="0"/>
              <a:t>Market-popular biomedical polymers</a:t>
            </a:r>
          </a:p>
        </p:txBody>
      </p:sp>
      <p:sp>
        <p:nvSpPr>
          <p:cNvPr id="2" name="Slide Number Placeholder 1">
            <a:extLst>
              <a:ext uri="{FF2B5EF4-FFF2-40B4-BE49-F238E27FC236}">
                <a16:creationId xmlns:a16="http://schemas.microsoft.com/office/drawing/2014/main" id="{290588AE-C5B0-6F3D-4CA1-444055C4F97D}"/>
              </a:ext>
            </a:extLst>
          </p:cNvPr>
          <p:cNvSpPr>
            <a:spLocks noGrp="1" noRot="1" noMove="1" noResize="1" noEditPoints="1" noAdjustHandles="1" noChangeArrowheads="1" noChangeShapeType="1"/>
          </p:cNvSpPr>
          <p:nvPr>
            <p:ph type="sldNum" sz="quarter" idx="4"/>
          </p:nvPr>
        </p:nvSpPr>
        <p:spPr/>
        <p:txBody>
          <a:bodyPr/>
          <a:lstStyle/>
          <a:p>
            <a:fld id="{FAC000EF-D2FE-46F3-8C8F-0845C0EB5894}" type="slidenum">
              <a:rPr lang="en-US" altLang="en-US" smtClean="0"/>
              <a:pPr/>
              <a:t>8</a:t>
            </a:fld>
            <a:endParaRPr lang="en-US" altLang="en-US"/>
          </a:p>
        </p:txBody>
      </p:sp>
      <p:sp>
        <p:nvSpPr>
          <p:cNvPr id="4" name="TextBox 3">
            <a:extLst>
              <a:ext uri="{FF2B5EF4-FFF2-40B4-BE49-F238E27FC236}">
                <a16:creationId xmlns:a16="http://schemas.microsoft.com/office/drawing/2014/main" id="{05BC0BF4-F9A6-6BB0-B5A1-259CDBEA0565}"/>
              </a:ext>
            </a:extLst>
          </p:cNvPr>
          <p:cNvSpPr txBox="1"/>
          <p:nvPr/>
        </p:nvSpPr>
        <p:spPr>
          <a:xfrm>
            <a:off x="133962" y="1018319"/>
            <a:ext cx="3400257" cy="707886"/>
          </a:xfrm>
          <a:prstGeom prst="rect">
            <a:avLst/>
          </a:prstGeom>
          <a:noFill/>
        </p:spPr>
        <p:txBody>
          <a:bodyPr wrap="square" rtlCol="0">
            <a:spAutoFit/>
          </a:bodyPr>
          <a:lstStyle/>
          <a:p>
            <a:pPr algn="ctr"/>
            <a:r>
              <a:rPr lang="en-US" sz="2000" dirty="0"/>
              <a:t>Poly </a:t>
            </a:r>
            <a:r>
              <a:rPr lang="en-US" sz="2000" dirty="0" err="1"/>
              <a:t>methylmethacrylate</a:t>
            </a:r>
            <a:r>
              <a:rPr lang="en-US" sz="2000" dirty="0"/>
              <a:t> (PMMA)</a:t>
            </a:r>
            <a:endParaRPr lang="en-US" sz="2000" baseline="30000" dirty="0"/>
          </a:p>
        </p:txBody>
      </p:sp>
      <p:grpSp>
        <p:nvGrpSpPr>
          <p:cNvPr id="20" name="Group 19">
            <a:extLst>
              <a:ext uri="{FF2B5EF4-FFF2-40B4-BE49-F238E27FC236}">
                <a16:creationId xmlns:a16="http://schemas.microsoft.com/office/drawing/2014/main" id="{22DE28C9-4727-6EA5-7456-35C0ADCD1F8A}"/>
              </a:ext>
            </a:extLst>
          </p:cNvPr>
          <p:cNvGrpSpPr/>
          <p:nvPr/>
        </p:nvGrpSpPr>
        <p:grpSpPr>
          <a:xfrm>
            <a:off x="233454" y="1705290"/>
            <a:ext cx="3270273" cy="1650312"/>
            <a:chOff x="233454" y="1705290"/>
            <a:chExt cx="3270273" cy="1650312"/>
          </a:xfrm>
        </p:grpSpPr>
        <p:pic>
          <p:nvPicPr>
            <p:cNvPr id="15" name="Picture 14">
              <a:extLst>
                <a:ext uri="{FF2B5EF4-FFF2-40B4-BE49-F238E27FC236}">
                  <a16:creationId xmlns:a16="http://schemas.microsoft.com/office/drawing/2014/main" id="{771B7C5F-EB4B-CF70-D237-621EFA161EAC}"/>
                </a:ext>
              </a:extLst>
            </p:cNvPr>
            <p:cNvPicPr>
              <a:picLocks noChangeAspect="1"/>
            </p:cNvPicPr>
            <p:nvPr/>
          </p:nvPicPr>
          <p:blipFill>
            <a:blip r:embed="rId3"/>
            <a:stretch>
              <a:fillRect/>
            </a:stretch>
          </p:blipFill>
          <p:spPr>
            <a:xfrm>
              <a:off x="2069404" y="2060688"/>
              <a:ext cx="1242811" cy="888551"/>
            </a:xfrm>
            <a:prstGeom prst="rect">
              <a:avLst/>
            </a:prstGeom>
          </p:spPr>
        </p:pic>
        <p:pic>
          <p:nvPicPr>
            <p:cNvPr id="17" name="Picture 16">
              <a:extLst>
                <a:ext uri="{FF2B5EF4-FFF2-40B4-BE49-F238E27FC236}">
                  <a16:creationId xmlns:a16="http://schemas.microsoft.com/office/drawing/2014/main" id="{F819D420-2146-E206-11A3-F8892AEE6C9C}"/>
                </a:ext>
              </a:extLst>
            </p:cNvPr>
            <p:cNvPicPr>
              <a:picLocks noChangeAspect="1"/>
            </p:cNvPicPr>
            <p:nvPr/>
          </p:nvPicPr>
          <p:blipFill>
            <a:blip r:embed="rId4"/>
            <a:stretch>
              <a:fillRect/>
            </a:stretch>
          </p:blipFill>
          <p:spPr>
            <a:xfrm>
              <a:off x="233454" y="1705290"/>
              <a:ext cx="1806140" cy="1364768"/>
            </a:xfrm>
            <a:prstGeom prst="rect">
              <a:avLst/>
            </a:prstGeom>
          </p:spPr>
        </p:pic>
        <p:sp>
          <p:nvSpPr>
            <p:cNvPr id="18" name="TextBox 17">
              <a:extLst>
                <a:ext uri="{FF2B5EF4-FFF2-40B4-BE49-F238E27FC236}">
                  <a16:creationId xmlns:a16="http://schemas.microsoft.com/office/drawing/2014/main" id="{5626819C-B2EB-CAB7-7F59-61C31884C16C}"/>
                </a:ext>
              </a:extLst>
            </p:cNvPr>
            <p:cNvSpPr txBox="1"/>
            <p:nvPr/>
          </p:nvSpPr>
          <p:spPr>
            <a:xfrm>
              <a:off x="337613" y="3032884"/>
              <a:ext cx="1279517" cy="307777"/>
            </a:xfrm>
            <a:prstGeom prst="rect">
              <a:avLst/>
            </a:prstGeom>
            <a:noFill/>
          </p:spPr>
          <p:txBody>
            <a:bodyPr wrap="none" rtlCol="0">
              <a:spAutoFit/>
            </a:bodyPr>
            <a:lstStyle/>
            <a:p>
              <a:r>
                <a:rPr lang="en-US" sz="1400" dirty="0"/>
                <a:t>Bone Cement</a:t>
              </a:r>
            </a:p>
          </p:txBody>
        </p:sp>
        <p:sp>
          <p:nvSpPr>
            <p:cNvPr id="19" name="TextBox 18">
              <a:extLst>
                <a:ext uri="{FF2B5EF4-FFF2-40B4-BE49-F238E27FC236}">
                  <a16:creationId xmlns:a16="http://schemas.microsoft.com/office/drawing/2014/main" id="{41A0B544-ECF8-202F-B997-EAB4AD64C6E6}"/>
                </a:ext>
              </a:extLst>
            </p:cNvPr>
            <p:cNvSpPr txBox="1"/>
            <p:nvPr/>
          </p:nvSpPr>
          <p:spPr>
            <a:xfrm>
              <a:off x="2075131" y="3047825"/>
              <a:ext cx="1428596" cy="307777"/>
            </a:xfrm>
            <a:prstGeom prst="rect">
              <a:avLst/>
            </a:prstGeom>
            <a:noFill/>
          </p:spPr>
          <p:txBody>
            <a:bodyPr wrap="none" rtlCol="0">
              <a:spAutoFit/>
            </a:bodyPr>
            <a:lstStyle/>
            <a:p>
              <a:r>
                <a:rPr lang="en-US" sz="1400" dirty="0"/>
                <a:t>Dental Implants</a:t>
              </a:r>
            </a:p>
          </p:txBody>
        </p:sp>
      </p:grpSp>
      <p:sp>
        <p:nvSpPr>
          <p:cNvPr id="5" name="TextBox 4">
            <a:extLst>
              <a:ext uri="{FF2B5EF4-FFF2-40B4-BE49-F238E27FC236}">
                <a16:creationId xmlns:a16="http://schemas.microsoft.com/office/drawing/2014/main" id="{5F910426-59EF-331D-CA3A-9F1B594D028D}"/>
              </a:ext>
            </a:extLst>
          </p:cNvPr>
          <p:cNvSpPr txBox="1"/>
          <p:nvPr/>
        </p:nvSpPr>
        <p:spPr>
          <a:xfrm>
            <a:off x="4259977" y="1030362"/>
            <a:ext cx="3830205" cy="707886"/>
          </a:xfrm>
          <a:prstGeom prst="rect">
            <a:avLst/>
          </a:prstGeom>
          <a:noFill/>
        </p:spPr>
        <p:txBody>
          <a:bodyPr wrap="square" rtlCol="0">
            <a:spAutoFit/>
          </a:bodyPr>
          <a:lstStyle/>
          <a:p>
            <a:pPr algn="ctr"/>
            <a:r>
              <a:rPr lang="en-US" sz="2000" dirty="0"/>
              <a:t>Polyethylene terephthalate (PET)</a:t>
            </a:r>
          </a:p>
        </p:txBody>
      </p:sp>
      <p:grpSp>
        <p:nvGrpSpPr>
          <p:cNvPr id="23" name="Group 22">
            <a:extLst>
              <a:ext uri="{FF2B5EF4-FFF2-40B4-BE49-F238E27FC236}">
                <a16:creationId xmlns:a16="http://schemas.microsoft.com/office/drawing/2014/main" id="{608C7CA7-8D67-118C-C039-0477543CC53C}"/>
              </a:ext>
            </a:extLst>
          </p:cNvPr>
          <p:cNvGrpSpPr/>
          <p:nvPr/>
        </p:nvGrpSpPr>
        <p:grpSpPr>
          <a:xfrm>
            <a:off x="4086412" y="1702700"/>
            <a:ext cx="4480714" cy="1651836"/>
            <a:chOff x="4152619" y="1714497"/>
            <a:chExt cx="4480714" cy="1651836"/>
          </a:xfrm>
        </p:grpSpPr>
        <p:pic>
          <p:nvPicPr>
            <p:cNvPr id="5140" name="Picture 20" descr="Sterile Petg Cultire Media Bottles Of All Sizes at Rs 70/piece | Kandivali  West | Mumbai | ID: 15928667030">
              <a:extLst>
                <a:ext uri="{FF2B5EF4-FFF2-40B4-BE49-F238E27FC236}">
                  <a16:creationId xmlns:a16="http://schemas.microsoft.com/office/drawing/2014/main" id="{3CDEA5B5-99AB-0EA6-87FB-4C7376F58D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121" t="17537" r="29713" b="11953"/>
            <a:stretch/>
          </p:blipFill>
          <p:spPr bwMode="auto">
            <a:xfrm>
              <a:off x="4409974" y="1714497"/>
              <a:ext cx="1208402" cy="1378476"/>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Blister Pack Images – Browse 82,027 Stock Photos, Vectors, and Video |  Adobe Stock">
              <a:extLst>
                <a:ext uri="{FF2B5EF4-FFF2-40B4-BE49-F238E27FC236}">
                  <a16:creationId xmlns:a16="http://schemas.microsoft.com/office/drawing/2014/main" id="{BFCE58E8-C28B-5D80-F40A-34F9BA40E7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9254" y="1904824"/>
              <a:ext cx="1717677" cy="1143001"/>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Heparin Tube, Green Top Blood Tube - Hawach">
              <a:extLst>
                <a:ext uri="{FF2B5EF4-FFF2-40B4-BE49-F238E27FC236}">
                  <a16:creationId xmlns:a16="http://schemas.microsoft.com/office/drawing/2014/main" id="{1C359951-7F95-8487-5FCC-59E85ED1D78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464" t="11475" r="35278" b="7199"/>
            <a:stretch/>
          </p:blipFill>
          <p:spPr bwMode="auto">
            <a:xfrm>
              <a:off x="7337540" y="1815725"/>
              <a:ext cx="495915" cy="137847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4ED1B6E-22C8-898F-5D74-CA27652D569A}"/>
                </a:ext>
              </a:extLst>
            </p:cNvPr>
            <p:cNvSpPr txBox="1"/>
            <p:nvPr/>
          </p:nvSpPr>
          <p:spPr>
            <a:xfrm>
              <a:off x="4152619" y="3058556"/>
              <a:ext cx="4480714" cy="307777"/>
            </a:xfrm>
            <a:prstGeom prst="rect">
              <a:avLst/>
            </a:prstGeom>
            <a:noFill/>
          </p:spPr>
          <p:txBody>
            <a:bodyPr wrap="none" rtlCol="0">
              <a:spAutoFit/>
            </a:bodyPr>
            <a:lstStyle/>
            <a:p>
              <a:r>
                <a:rPr lang="en-US" sz="1400" dirty="0"/>
                <a:t>Packaging and containers for research and healthcare</a:t>
              </a:r>
            </a:p>
          </p:txBody>
        </p:sp>
      </p:grpSp>
      <p:sp>
        <p:nvSpPr>
          <p:cNvPr id="7" name="TextBox 6">
            <a:extLst>
              <a:ext uri="{FF2B5EF4-FFF2-40B4-BE49-F238E27FC236}">
                <a16:creationId xmlns:a16="http://schemas.microsoft.com/office/drawing/2014/main" id="{CAA9D56D-BC6E-7C8B-81EB-8DDE473F5CE6}"/>
              </a:ext>
            </a:extLst>
          </p:cNvPr>
          <p:cNvSpPr txBox="1"/>
          <p:nvPr/>
        </p:nvSpPr>
        <p:spPr>
          <a:xfrm>
            <a:off x="8930222" y="1030362"/>
            <a:ext cx="2282285" cy="707886"/>
          </a:xfrm>
          <a:prstGeom prst="rect">
            <a:avLst/>
          </a:prstGeom>
          <a:noFill/>
        </p:spPr>
        <p:txBody>
          <a:bodyPr wrap="square" rtlCol="0">
            <a:spAutoFit/>
          </a:bodyPr>
          <a:lstStyle/>
          <a:p>
            <a:pPr algn="ctr"/>
            <a:r>
              <a:rPr lang="en-US" sz="2000" dirty="0"/>
              <a:t>Polyvinyl chloride (PVC)</a:t>
            </a:r>
          </a:p>
        </p:txBody>
      </p:sp>
      <p:grpSp>
        <p:nvGrpSpPr>
          <p:cNvPr id="25" name="Group 24">
            <a:extLst>
              <a:ext uri="{FF2B5EF4-FFF2-40B4-BE49-F238E27FC236}">
                <a16:creationId xmlns:a16="http://schemas.microsoft.com/office/drawing/2014/main" id="{BB6376CD-DFE3-411F-E852-6FE105EC738D}"/>
              </a:ext>
            </a:extLst>
          </p:cNvPr>
          <p:cNvGrpSpPr/>
          <p:nvPr/>
        </p:nvGrpSpPr>
        <p:grpSpPr>
          <a:xfrm>
            <a:off x="8958987" y="1407202"/>
            <a:ext cx="2732504" cy="2156510"/>
            <a:chOff x="8697512" y="1394818"/>
            <a:chExt cx="2732504" cy="2156510"/>
          </a:xfrm>
        </p:grpSpPr>
        <p:pic>
          <p:nvPicPr>
            <p:cNvPr id="5150" name="Picture 30" descr="PVC Stabilizers for Medical industry | Goldstab Organics Pvt">
              <a:extLst>
                <a:ext uri="{FF2B5EF4-FFF2-40B4-BE49-F238E27FC236}">
                  <a16:creationId xmlns:a16="http://schemas.microsoft.com/office/drawing/2014/main" id="{8C9F4B54-7531-0488-B437-D1F89666A57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833" t="-239" r="20491" b="239"/>
            <a:stretch/>
          </p:blipFill>
          <p:spPr bwMode="auto">
            <a:xfrm>
              <a:off x="8697512" y="1509870"/>
              <a:ext cx="1470449" cy="1470449"/>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5152" name="Picture 32" descr="Medical Grade PVC Tubing Manufacturer,Supplier,Exporter">
              <a:extLst>
                <a:ext uri="{FF2B5EF4-FFF2-40B4-BE49-F238E27FC236}">
                  <a16:creationId xmlns:a16="http://schemas.microsoft.com/office/drawing/2014/main" id="{2583C401-23FA-E65D-A287-A8BA9573D1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09877" y="1394818"/>
              <a:ext cx="1193350" cy="167524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EDD55D3-C2EE-CBAB-424C-DC22324F9CC4}"/>
                </a:ext>
              </a:extLst>
            </p:cNvPr>
            <p:cNvSpPr txBox="1"/>
            <p:nvPr/>
          </p:nvSpPr>
          <p:spPr>
            <a:xfrm>
              <a:off x="8864814" y="3028108"/>
              <a:ext cx="2565202" cy="523220"/>
            </a:xfrm>
            <a:prstGeom prst="rect">
              <a:avLst/>
            </a:prstGeom>
            <a:noFill/>
          </p:spPr>
          <p:txBody>
            <a:bodyPr wrap="square" rtlCol="0">
              <a:spAutoFit/>
            </a:bodyPr>
            <a:lstStyle/>
            <a:p>
              <a:pPr algn="ctr"/>
              <a:r>
                <a:rPr lang="en-US" sz="1400" dirty="0"/>
                <a:t>Aerosolizers, Masks, Tubing and IV/</a:t>
              </a:r>
              <a:r>
                <a:rPr lang="en-US" sz="1400" dirty="0" err="1"/>
                <a:t>Bloodbags</a:t>
              </a:r>
              <a:endParaRPr lang="en-US" sz="1400" dirty="0"/>
            </a:p>
          </p:txBody>
        </p:sp>
      </p:grpSp>
      <p:sp>
        <p:nvSpPr>
          <p:cNvPr id="8" name="TextBox 7">
            <a:extLst>
              <a:ext uri="{FF2B5EF4-FFF2-40B4-BE49-F238E27FC236}">
                <a16:creationId xmlns:a16="http://schemas.microsoft.com/office/drawing/2014/main" id="{906FCA58-011E-9C7A-9743-C1EE034F29DC}"/>
              </a:ext>
            </a:extLst>
          </p:cNvPr>
          <p:cNvSpPr txBox="1"/>
          <p:nvPr/>
        </p:nvSpPr>
        <p:spPr>
          <a:xfrm>
            <a:off x="731670" y="3613792"/>
            <a:ext cx="2675467" cy="400110"/>
          </a:xfrm>
          <a:prstGeom prst="rect">
            <a:avLst/>
          </a:prstGeom>
          <a:noFill/>
        </p:spPr>
        <p:txBody>
          <a:bodyPr wrap="square" rtlCol="0">
            <a:spAutoFit/>
          </a:bodyPr>
          <a:lstStyle/>
          <a:p>
            <a:r>
              <a:rPr lang="en-US" sz="2000" dirty="0"/>
              <a:t>Silicone Rubber</a:t>
            </a:r>
          </a:p>
        </p:txBody>
      </p:sp>
      <p:grpSp>
        <p:nvGrpSpPr>
          <p:cNvPr id="28" name="Group 27">
            <a:extLst>
              <a:ext uri="{FF2B5EF4-FFF2-40B4-BE49-F238E27FC236}">
                <a16:creationId xmlns:a16="http://schemas.microsoft.com/office/drawing/2014/main" id="{080520BE-4625-87A2-08D8-37ED491ED829}"/>
              </a:ext>
            </a:extLst>
          </p:cNvPr>
          <p:cNvGrpSpPr/>
          <p:nvPr/>
        </p:nvGrpSpPr>
        <p:grpSpPr>
          <a:xfrm>
            <a:off x="337613" y="4233353"/>
            <a:ext cx="3234421" cy="2091795"/>
            <a:chOff x="337613" y="4233353"/>
            <a:chExt cx="3234421" cy="2091795"/>
          </a:xfrm>
        </p:grpSpPr>
        <p:pic>
          <p:nvPicPr>
            <p:cNvPr id="5154" name="Picture 34" descr="Silicone Rubber: What Is Medical Grade Silicone?">
              <a:extLst>
                <a:ext uri="{FF2B5EF4-FFF2-40B4-BE49-F238E27FC236}">
                  <a16:creationId xmlns:a16="http://schemas.microsoft.com/office/drawing/2014/main" id="{0CC91D2A-64DF-6D4B-0809-9824891180E3}"/>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5715" t="18436" r="24665" b="8311"/>
            <a:stretch/>
          </p:blipFill>
          <p:spPr bwMode="auto">
            <a:xfrm rot="10800000">
              <a:off x="523781" y="4233353"/>
              <a:ext cx="1058778" cy="1563047"/>
            </a:xfrm>
            <a:prstGeom prst="rect">
              <a:avLst/>
            </a:prstGeom>
            <a:noFill/>
            <a:extLst>
              <a:ext uri="{909E8E84-426E-40DD-AFC4-6F175D3DCCD1}">
                <a14:hiddenFill xmlns:a14="http://schemas.microsoft.com/office/drawing/2010/main">
                  <a:solidFill>
                    <a:srgbClr val="FFFFFF"/>
                  </a:solidFill>
                </a14:hiddenFill>
              </a:ext>
            </a:extLst>
          </p:spPr>
        </p:pic>
        <p:pic>
          <p:nvPicPr>
            <p:cNvPr id="5156" name="Picture 36" descr="Amazon.com: Silicone Adhesive Skin Color : Toys &amp; Games">
              <a:extLst>
                <a:ext uri="{FF2B5EF4-FFF2-40B4-BE49-F238E27FC236}">
                  <a16:creationId xmlns:a16="http://schemas.microsoft.com/office/drawing/2014/main" id="{C1C6CA87-F269-88D1-4D28-4E0E81DEEFE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88337" y="4347781"/>
              <a:ext cx="1254203" cy="125420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A84F3BD-9C8C-8848-B5BA-3886DD58D19B}"/>
                </a:ext>
              </a:extLst>
            </p:cNvPr>
            <p:cNvSpPr txBox="1"/>
            <p:nvPr/>
          </p:nvSpPr>
          <p:spPr>
            <a:xfrm>
              <a:off x="337613" y="5785895"/>
              <a:ext cx="1398140" cy="307777"/>
            </a:xfrm>
            <a:prstGeom prst="rect">
              <a:avLst/>
            </a:prstGeom>
            <a:noFill/>
          </p:spPr>
          <p:txBody>
            <a:bodyPr wrap="none" rtlCol="0">
              <a:spAutoFit/>
            </a:bodyPr>
            <a:lstStyle/>
            <a:p>
              <a:r>
                <a:rPr lang="en-US" sz="1400" dirty="0"/>
                <a:t>Menstrual cups</a:t>
              </a:r>
            </a:p>
          </p:txBody>
        </p:sp>
        <p:sp>
          <p:nvSpPr>
            <p:cNvPr id="27" name="TextBox 26">
              <a:extLst>
                <a:ext uri="{FF2B5EF4-FFF2-40B4-BE49-F238E27FC236}">
                  <a16:creationId xmlns:a16="http://schemas.microsoft.com/office/drawing/2014/main" id="{73ACDD21-BF71-D428-DD64-60FF1B729BFF}"/>
                </a:ext>
              </a:extLst>
            </p:cNvPr>
            <p:cNvSpPr txBox="1"/>
            <p:nvPr/>
          </p:nvSpPr>
          <p:spPr>
            <a:xfrm>
              <a:off x="1688337" y="5801928"/>
              <a:ext cx="1883697" cy="523220"/>
            </a:xfrm>
            <a:prstGeom prst="rect">
              <a:avLst/>
            </a:prstGeom>
            <a:noFill/>
          </p:spPr>
          <p:txBody>
            <a:bodyPr wrap="square" rtlCol="0">
              <a:spAutoFit/>
            </a:bodyPr>
            <a:lstStyle/>
            <a:p>
              <a:pPr algn="ctr"/>
              <a:r>
                <a:rPr lang="en-US" sz="1400" dirty="0"/>
                <a:t>Silicon gels and tape for wound repair</a:t>
              </a:r>
            </a:p>
          </p:txBody>
        </p:sp>
      </p:grpSp>
      <p:sp>
        <p:nvSpPr>
          <p:cNvPr id="9" name="TextBox 8">
            <a:extLst>
              <a:ext uri="{FF2B5EF4-FFF2-40B4-BE49-F238E27FC236}">
                <a16:creationId xmlns:a16="http://schemas.microsoft.com/office/drawing/2014/main" id="{2970238F-E21D-9E26-57DD-B1CB290B194B}"/>
              </a:ext>
            </a:extLst>
          </p:cNvPr>
          <p:cNvSpPr txBox="1"/>
          <p:nvPr/>
        </p:nvSpPr>
        <p:spPr>
          <a:xfrm>
            <a:off x="5760870" y="3613791"/>
            <a:ext cx="974721" cy="400110"/>
          </a:xfrm>
          <a:prstGeom prst="rect">
            <a:avLst/>
          </a:prstGeom>
          <a:noFill/>
        </p:spPr>
        <p:txBody>
          <a:bodyPr wrap="square" rtlCol="0">
            <a:spAutoFit/>
          </a:bodyPr>
          <a:lstStyle/>
          <a:p>
            <a:r>
              <a:rPr lang="en-US" sz="2000" dirty="0"/>
              <a:t>Nylon</a:t>
            </a:r>
          </a:p>
        </p:txBody>
      </p:sp>
      <p:grpSp>
        <p:nvGrpSpPr>
          <p:cNvPr id="33" name="Group 32">
            <a:extLst>
              <a:ext uri="{FF2B5EF4-FFF2-40B4-BE49-F238E27FC236}">
                <a16:creationId xmlns:a16="http://schemas.microsoft.com/office/drawing/2014/main" id="{E98434D5-9051-2283-B448-AD890983AC00}"/>
              </a:ext>
            </a:extLst>
          </p:cNvPr>
          <p:cNvGrpSpPr/>
          <p:nvPr/>
        </p:nvGrpSpPr>
        <p:grpSpPr>
          <a:xfrm>
            <a:off x="4334975" y="4256692"/>
            <a:ext cx="3680208" cy="1797216"/>
            <a:chOff x="4293264" y="4322785"/>
            <a:chExt cx="3680208" cy="1797216"/>
          </a:xfrm>
        </p:grpSpPr>
        <p:pic>
          <p:nvPicPr>
            <p:cNvPr id="5158" name="Picture 38" descr="Nylon Epidural Catheters by Smiths Medical">
              <a:extLst>
                <a:ext uri="{FF2B5EF4-FFF2-40B4-BE49-F238E27FC236}">
                  <a16:creationId xmlns:a16="http://schemas.microsoft.com/office/drawing/2014/main" id="{FC0D2C91-7DF1-5B07-0E1D-DEDB7E85EAA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3264" y="4322785"/>
              <a:ext cx="1575018" cy="1575018"/>
            </a:xfrm>
            <a:prstGeom prst="rect">
              <a:avLst/>
            </a:prstGeom>
            <a:noFill/>
            <a:extLst>
              <a:ext uri="{909E8E84-426E-40DD-AFC4-6F175D3DCCD1}">
                <a14:hiddenFill xmlns:a14="http://schemas.microsoft.com/office/drawing/2010/main">
                  <a:solidFill>
                    <a:srgbClr val="FFFFFF"/>
                  </a:solidFill>
                </a14:hiddenFill>
              </a:ext>
            </a:extLst>
          </p:spPr>
        </p:pic>
        <p:pic>
          <p:nvPicPr>
            <p:cNvPr id="5164" name="Picture 44" descr="Biele rozpustné stehy Výrobcovia a dodávatelia chirurgických stehov -  Továreň na prispôsobené produkty - Goldenwell">
              <a:extLst>
                <a:ext uri="{FF2B5EF4-FFF2-40B4-BE49-F238E27FC236}">
                  <a16:creationId xmlns:a16="http://schemas.microsoft.com/office/drawing/2014/main" id="{D689202A-3889-3AB8-F841-237A4DBE574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981" t="26350" r="9886" b="25266"/>
            <a:stretch/>
          </p:blipFill>
          <p:spPr bwMode="auto">
            <a:xfrm>
              <a:off x="5618376" y="4361194"/>
              <a:ext cx="2355096" cy="138734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BCD6C39-2714-1ECF-1BFE-79E7224AC9CA}"/>
                </a:ext>
              </a:extLst>
            </p:cNvPr>
            <p:cNvSpPr txBox="1"/>
            <p:nvPr/>
          </p:nvSpPr>
          <p:spPr>
            <a:xfrm>
              <a:off x="4742946" y="5812224"/>
              <a:ext cx="1125336" cy="307777"/>
            </a:xfrm>
            <a:prstGeom prst="rect">
              <a:avLst/>
            </a:prstGeom>
            <a:noFill/>
          </p:spPr>
          <p:txBody>
            <a:bodyPr wrap="square" rtlCol="0">
              <a:spAutoFit/>
            </a:bodyPr>
            <a:lstStyle/>
            <a:p>
              <a:pPr algn="ctr"/>
              <a:r>
                <a:rPr lang="en-US" sz="1400" dirty="0"/>
                <a:t>Catheters</a:t>
              </a:r>
            </a:p>
          </p:txBody>
        </p:sp>
        <p:sp>
          <p:nvSpPr>
            <p:cNvPr id="32" name="TextBox 31">
              <a:extLst>
                <a:ext uri="{FF2B5EF4-FFF2-40B4-BE49-F238E27FC236}">
                  <a16:creationId xmlns:a16="http://schemas.microsoft.com/office/drawing/2014/main" id="{A2EA3BE8-3902-BA9C-8B45-5647BD5B75EF}"/>
                </a:ext>
              </a:extLst>
            </p:cNvPr>
            <p:cNvSpPr txBox="1"/>
            <p:nvPr/>
          </p:nvSpPr>
          <p:spPr>
            <a:xfrm>
              <a:off x="6373326" y="5803755"/>
              <a:ext cx="1125336" cy="307777"/>
            </a:xfrm>
            <a:prstGeom prst="rect">
              <a:avLst/>
            </a:prstGeom>
            <a:noFill/>
          </p:spPr>
          <p:txBody>
            <a:bodyPr wrap="square" rtlCol="0">
              <a:spAutoFit/>
            </a:bodyPr>
            <a:lstStyle/>
            <a:p>
              <a:pPr algn="ctr"/>
              <a:r>
                <a:rPr lang="en-US" sz="1400" dirty="0"/>
                <a:t>Sutures</a:t>
              </a:r>
            </a:p>
          </p:txBody>
        </p:sp>
      </p:grpSp>
      <p:sp>
        <p:nvSpPr>
          <p:cNvPr id="10" name="TextBox 9">
            <a:extLst>
              <a:ext uri="{FF2B5EF4-FFF2-40B4-BE49-F238E27FC236}">
                <a16:creationId xmlns:a16="http://schemas.microsoft.com/office/drawing/2014/main" id="{A35748E2-5C91-A933-7CC1-6C4D05A7BF45}"/>
              </a:ext>
            </a:extLst>
          </p:cNvPr>
          <p:cNvSpPr txBox="1"/>
          <p:nvPr/>
        </p:nvSpPr>
        <p:spPr>
          <a:xfrm>
            <a:off x="8309645" y="3577088"/>
            <a:ext cx="3667546" cy="707886"/>
          </a:xfrm>
          <a:prstGeom prst="rect">
            <a:avLst/>
          </a:prstGeom>
          <a:noFill/>
        </p:spPr>
        <p:txBody>
          <a:bodyPr wrap="square" rtlCol="0">
            <a:spAutoFit/>
          </a:bodyPr>
          <a:lstStyle/>
          <a:p>
            <a:pPr algn="ctr"/>
            <a:r>
              <a:rPr lang="en-US" sz="2000" dirty="0"/>
              <a:t>Polyether ether ketone </a:t>
            </a:r>
            <a:br>
              <a:rPr lang="en-US" sz="2000" dirty="0"/>
            </a:br>
            <a:r>
              <a:rPr lang="en-US" sz="2000" dirty="0"/>
              <a:t>(PEEK)</a:t>
            </a:r>
          </a:p>
        </p:txBody>
      </p:sp>
      <p:grpSp>
        <p:nvGrpSpPr>
          <p:cNvPr id="36" name="Group 35">
            <a:extLst>
              <a:ext uri="{FF2B5EF4-FFF2-40B4-BE49-F238E27FC236}">
                <a16:creationId xmlns:a16="http://schemas.microsoft.com/office/drawing/2014/main" id="{2D74EA7B-5E95-4F7E-9A5A-7A92D8757E6A}"/>
              </a:ext>
            </a:extLst>
          </p:cNvPr>
          <p:cNvGrpSpPr/>
          <p:nvPr/>
        </p:nvGrpSpPr>
        <p:grpSpPr>
          <a:xfrm>
            <a:off x="8371152" y="4225964"/>
            <a:ext cx="3545856" cy="1997389"/>
            <a:chOff x="8145635" y="4311726"/>
            <a:chExt cx="3545856" cy="1997389"/>
          </a:xfrm>
        </p:grpSpPr>
        <p:pic>
          <p:nvPicPr>
            <p:cNvPr id="5168" name="Picture 48" descr="NuVasive's Porous PEEK Spinal Implant Demonstrates Improved  Osseointegration, Fusion Rates - ODT">
              <a:extLst>
                <a:ext uri="{FF2B5EF4-FFF2-40B4-BE49-F238E27FC236}">
                  <a16:creationId xmlns:a16="http://schemas.microsoft.com/office/drawing/2014/main" id="{69D0F557-9675-6855-E4B3-FE16529ADBF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45635" y="4311726"/>
              <a:ext cx="2576277" cy="1392582"/>
            </a:xfrm>
            <a:prstGeom prst="rect">
              <a:avLst/>
            </a:prstGeom>
            <a:noFill/>
            <a:extLst>
              <a:ext uri="{909E8E84-426E-40DD-AFC4-6F175D3DCCD1}">
                <a14:hiddenFill xmlns:a14="http://schemas.microsoft.com/office/drawing/2010/main">
                  <a:solidFill>
                    <a:srgbClr val="FFFFFF"/>
                  </a:solidFill>
                </a14:hiddenFill>
              </a:ext>
            </a:extLst>
          </p:spPr>
        </p:pic>
        <p:pic>
          <p:nvPicPr>
            <p:cNvPr id="5170" name="Picture 50" descr="All About PEEK Medical Device Fasteners">
              <a:extLst>
                <a:ext uri="{FF2B5EF4-FFF2-40B4-BE49-F238E27FC236}">
                  <a16:creationId xmlns:a16="http://schemas.microsoft.com/office/drawing/2014/main" id="{9DBF162F-6CB3-1DF2-6492-AD9CB5A033CB}"/>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saturation sat="57000"/>
                      </a14:imgEffect>
                      <a14:imgEffect>
                        <a14:brightnessContrast bright="30000" contrast="-33000"/>
                      </a14:imgEffect>
                    </a14:imgLayer>
                  </a14:imgProps>
                </a:ext>
                <a:ext uri="{28A0092B-C50C-407E-A947-70E740481C1C}">
                  <a14:useLocalDpi xmlns:a14="http://schemas.microsoft.com/office/drawing/2010/main" val="0"/>
                </a:ext>
              </a:extLst>
            </a:blip>
            <a:srcRect/>
            <a:stretch>
              <a:fillRect/>
            </a:stretch>
          </p:blipFill>
          <p:spPr bwMode="auto">
            <a:xfrm rot="7957509">
              <a:off x="10436173" y="4527038"/>
              <a:ext cx="1123935" cy="81022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CD6D8A38-8AAC-2F67-2925-DE957FBF9703}"/>
                </a:ext>
              </a:extLst>
            </p:cNvPr>
            <p:cNvSpPr txBox="1"/>
            <p:nvPr/>
          </p:nvSpPr>
          <p:spPr>
            <a:xfrm>
              <a:off x="8879566" y="5796400"/>
              <a:ext cx="1386703" cy="307777"/>
            </a:xfrm>
            <a:prstGeom prst="rect">
              <a:avLst/>
            </a:prstGeom>
            <a:noFill/>
          </p:spPr>
          <p:txBody>
            <a:bodyPr wrap="square" rtlCol="0">
              <a:spAutoFit/>
            </a:bodyPr>
            <a:lstStyle/>
            <a:p>
              <a:pPr algn="ctr"/>
              <a:r>
                <a:rPr lang="en-US" sz="1400" dirty="0"/>
                <a:t>Spinal implants</a:t>
              </a:r>
            </a:p>
          </p:txBody>
        </p:sp>
        <p:sp>
          <p:nvSpPr>
            <p:cNvPr id="35" name="TextBox 34">
              <a:extLst>
                <a:ext uri="{FF2B5EF4-FFF2-40B4-BE49-F238E27FC236}">
                  <a16:creationId xmlns:a16="http://schemas.microsoft.com/office/drawing/2014/main" id="{19FEC9ED-6F9D-3CDC-0322-7E1826D8CAE6}"/>
                </a:ext>
              </a:extLst>
            </p:cNvPr>
            <p:cNvSpPr txBox="1"/>
            <p:nvPr/>
          </p:nvSpPr>
          <p:spPr>
            <a:xfrm>
              <a:off x="10304788" y="5785895"/>
              <a:ext cx="1386703" cy="523220"/>
            </a:xfrm>
            <a:prstGeom prst="rect">
              <a:avLst/>
            </a:prstGeom>
            <a:noFill/>
          </p:spPr>
          <p:txBody>
            <a:bodyPr wrap="square" rtlCol="0">
              <a:spAutoFit/>
            </a:bodyPr>
            <a:lstStyle/>
            <a:p>
              <a:pPr algn="ctr"/>
              <a:r>
                <a:rPr lang="en-US" sz="1400" dirty="0"/>
                <a:t>Medical Fasteners</a:t>
              </a:r>
            </a:p>
          </p:txBody>
        </p:sp>
      </p:grpSp>
    </p:spTree>
    <p:extLst>
      <p:ext uri="{BB962C8B-B14F-4D97-AF65-F5344CB8AC3E}">
        <p14:creationId xmlns:p14="http://schemas.microsoft.com/office/powerpoint/2010/main" val="340071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066282-2585-DDD5-540A-4B28ECF6CD3F}"/>
              </a:ext>
            </a:extLst>
          </p:cNvPr>
          <p:cNvSpPr>
            <a:spLocks noGrp="1"/>
          </p:cNvSpPr>
          <p:nvPr>
            <p:ph type="sldNum" sz="quarter" idx="4"/>
          </p:nvPr>
        </p:nvSpPr>
        <p:spPr/>
        <p:txBody>
          <a:bodyPr/>
          <a:lstStyle/>
          <a:p>
            <a:fld id="{FAC000EF-D2FE-46F3-8C8F-0845C0EB5894}" type="slidenum">
              <a:rPr lang="en-US" altLang="en-US" smtClean="0"/>
              <a:pPr/>
              <a:t>9</a:t>
            </a:fld>
            <a:endParaRPr lang="en-US" altLang="en-US" dirty="0"/>
          </a:p>
        </p:txBody>
      </p:sp>
      <p:sp>
        <p:nvSpPr>
          <p:cNvPr id="5" name="Oval 4">
            <a:extLst>
              <a:ext uri="{FF2B5EF4-FFF2-40B4-BE49-F238E27FC236}">
                <a16:creationId xmlns:a16="http://schemas.microsoft.com/office/drawing/2014/main" id="{9D34BDD4-1CFF-B61A-588B-49C4577937A3}"/>
              </a:ext>
            </a:extLst>
          </p:cNvPr>
          <p:cNvSpPr/>
          <p:nvPr/>
        </p:nvSpPr>
        <p:spPr>
          <a:xfrm>
            <a:off x="5777006" y="1143000"/>
            <a:ext cx="2782613" cy="2782613"/>
          </a:xfrm>
          <a:prstGeom prst="ellipse">
            <a:avLst/>
          </a:prstGeom>
          <a:solidFill>
            <a:srgbClr val="FFC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Engineering</a:t>
            </a: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p:txBody>
      </p:sp>
      <p:sp>
        <p:nvSpPr>
          <p:cNvPr id="7" name="Oval 6">
            <a:extLst>
              <a:ext uri="{FF2B5EF4-FFF2-40B4-BE49-F238E27FC236}">
                <a16:creationId xmlns:a16="http://schemas.microsoft.com/office/drawing/2014/main" id="{E86D2DCF-DB88-6FBC-1C80-188A833AA611}"/>
              </a:ext>
            </a:extLst>
          </p:cNvPr>
          <p:cNvSpPr/>
          <p:nvPr/>
        </p:nvSpPr>
        <p:spPr>
          <a:xfrm>
            <a:off x="3649912" y="1143000"/>
            <a:ext cx="2782613" cy="2782613"/>
          </a:xfrm>
          <a:prstGeom prst="ellipse">
            <a:avLst/>
          </a:prstGeom>
          <a:solidFill>
            <a:srgbClr val="A286D3">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Medicine and Clinical Sciences</a:t>
            </a:r>
          </a:p>
          <a:p>
            <a:pPr algn="ctr"/>
            <a:endParaRPr lang="en-US" sz="2000" dirty="0">
              <a:solidFill>
                <a:schemeClr val="tx1"/>
              </a:solidFill>
            </a:endParaRPr>
          </a:p>
        </p:txBody>
      </p:sp>
      <p:sp>
        <p:nvSpPr>
          <p:cNvPr id="10" name="Oval 9">
            <a:extLst>
              <a:ext uri="{FF2B5EF4-FFF2-40B4-BE49-F238E27FC236}">
                <a16:creationId xmlns:a16="http://schemas.microsoft.com/office/drawing/2014/main" id="{169E1C37-44E1-BC8D-3E19-1564C0383E9B}"/>
              </a:ext>
            </a:extLst>
          </p:cNvPr>
          <p:cNvSpPr/>
          <p:nvPr/>
        </p:nvSpPr>
        <p:spPr>
          <a:xfrm>
            <a:off x="4684272" y="2735535"/>
            <a:ext cx="2782613" cy="2782613"/>
          </a:xfrm>
          <a:prstGeom prst="ellipse">
            <a:avLst/>
          </a:prstGeom>
          <a:solidFill>
            <a:srgbClr val="ABE47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a:p>
            <a:pPr algn="ctr"/>
            <a:r>
              <a:rPr lang="en-US" sz="2000" dirty="0">
                <a:solidFill>
                  <a:schemeClr val="tx1"/>
                </a:solidFill>
              </a:rPr>
              <a:t>Science</a:t>
            </a:r>
          </a:p>
          <a:p>
            <a:pPr algn="ctr"/>
            <a:endParaRPr lang="en-US" sz="2000" dirty="0">
              <a:solidFill>
                <a:schemeClr val="tx1"/>
              </a:solidFill>
            </a:endParaRPr>
          </a:p>
        </p:txBody>
      </p:sp>
      <p:sp>
        <p:nvSpPr>
          <p:cNvPr id="25" name="Oval 24">
            <a:extLst>
              <a:ext uri="{FF2B5EF4-FFF2-40B4-BE49-F238E27FC236}">
                <a16:creationId xmlns:a16="http://schemas.microsoft.com/office/drawing/2014/main" id="{3167B7E4-497D-8391-B5D7-FDED6B62EC50}"/>
              </a:ext>
            </a:extLst>
          </p:cNvPr>
          <p:cNvSpPr/>
          <p:nvPr/>
        </p:nvSpPr>
        <p:spPr>
          <a:xfrm>
            <a:off x="5925835" y="2735535"/>
            <a:ext cx="2156741" cy="2166056"/>
          </a:xfrm>
          <a:prstGeom prst="ellipse">
            <a:avLst/>
          </a:prstGeom>
          <a:solidFill>
            <a:srgbClr val="E14A01">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0" name="Straight Connector 39">
            <a:extLst>
              <a:ext uri="{FF2B5EF4-FFF2-40B4-BE49-F238E27FC236}">
                <a16:creationId xmlns:a16="http://schemas.microsoft.com/office/drawing/2014/main" id="{2C25B747-F31D-E83E-E0C9-D2AAD9D1B99C}"/>
              </a:ext>
            </a:extLst>
          </p:cNvPr>
          <p:cNvCxnSpPr>
            <a:cxnSpLocks/>
          </p:cNvCxnSpPr>
          <p:nvPr/>
        </p:nvCxnSpPr>
        <p:spPr>
          <a:xfrm flipH="1">
            <a:off x="3118652" y="3397282"/>
            <a:ext cx="2202978" cy="0"/>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BEA844E-3D40-7804-5D15-B6E21DC7B21C}"/>
              </a:ext>
            </a:extLst>
          </p:cNvPr>
          <p:cNvSpPr txBox="1"/>
          <p:nvPr/>
        </p:nvSpPr>
        <p:spPr>
          <a:xfrm>
            <a:off x="619235" y="2054158"/>
            <a:ext cx="2409896" cy="2847433"/>
          </a:xfrm>
          <a:prstGeom prst="rect">
            <a:avLst/>
          </a:prstGeom>
          <a:noFill/>
        </p:spPr>
        <p:txBody>
          <a:bodyPr wrap="square" rtlCol="0">
            <a:spAutoFit/>
          </a:bodyPr>
          <a:lstStyle/>
          <a:p>
            <a:pPr marL="342900" indent="-342900">
              <a:buFont typeface="Arial" panose="020B0604020202020204" pitchFamily="34" charset="0"/>
              <a:buChar char="•"/>
            </a:pPr>
            <a:r>
              <a:rPr lang="en-US" sz="2000" dirty="0"/>
              <a:t>Biology</a:t>
            </a:r>
          </a:p>
          <a:p>
            <a:pPr marL="342900" indent="-342900">
              <a:buFont typeface="Arial" panose="020B0604020202020204" pitchFamily="34" charset="0"/>
              <a:buChar char="•"/>
            </a:pPr>
            <a:r>
              <a:rPr lang="en-US" sz="2000" dirty="0"/>
              <a:t>Chemistry</a:t>
            </a:r>
          </a:p>
          <a:p>
            <a:pPr marL="342900" indent="-342900">
              <a:buFont typeface="Arial" panose="020B0604020202020204" pitchFamily="34" charset="0"/>
              <a:buChar char="•"/>
            </a:pPr>
            <a:r>
              <a:rPr lang="en-US" sz="2000" dirty="0"/>
              <a:t>Pharmaceutical Sciences</a:t>
            </a:r>
          </a:p>
          <a:p>
            <a:pPr marL="342900" indent="-342900">
              <a:buFont typeface="Arial" panose="020B0604020202020204" pitchFamily="34" charset="0"/>
              <a:buChar char="•"/>
            </a:pPr>
            <a:r>
              <a:rPr lang="en-US" sz="2000" dirty="0"/>
              <a:t>Biophysics</a:t>
            </a:r>
          </a:p>
          <a:p>
            <a:pPr marL="342900" indent="-342900">
              <a:buFont typeface="Arial" panose="020B0604020202020204" pitchFamily="34" charset="0"/>
              <a:buChar char="•"/>
            </a:pPr>
            <a:r>
              <a:rPr lang="en-US" sz="2000" dirty="0"/>
              <a:t>Toxicology</a:t>
            </a:r>
          </a:p>
          <a:p>
            <a:pPr marL="342900" indent="-342900">
              <a:buFont typeface="Arial" panose="020B0604020202020204" pitchFamily="34" charset="0"/>
              <a:buChar char="•"/>
            </a:pPr>
            <a:r>
              <a:rPr lang="en-US" sz="2000" dirty="0"/>
              <a:t>Computational methods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cxnSp>
        <p:nvCxnSpPr>
          <p:cNvPr id="42" name="Straight Connector 41">
            <a:extLst>
              <a:ext uri="{FF2B5EF4-FFF2-40B4-BE49-F238E27FC236}">
                <a16:creationId xmlns:a16="http://schemas.microsoft.com/office/drawing/2014/main" id="{7A39E6A5-9ABD-5F0F-4B43-3BBD9442F42B}"/>
              </a:ext>
            </a:extLst>
          </p:cNvPr>
          <p:cNvCxnSpPr>
            <a:cxnSpLocks/>
          </p:cNvCxnSpPr>
          <p:nvPr/>
        </p:nvCxnSpPr>
        <p:spPr>
          <a:xfrm>
            <a:off x="7004205" y="4355458"/>
            <a:ext cx="2354285" cy="0"/>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B8DA7B5-49B7-95DE-8D75-8CF8A6357EB7}"/>
              </a:ext>
            </a:extLst>
          </p:cNvPr>
          <p:cNvSpPr txBox="1"/>
          <p:nvPr/>
        </p:nvSpPr>
        <p:spPr>
          <a:xfrm>
            <a:off x="9452195" y="4177641"/>
            <a:ext cx="2409897" cy="1410411"/>
          </a:xfrm>
          <a:prstGeom prst="rect">
            <a:avLst/>
          </a:prstGeom>
          <a:noFill/>
        </p:spPr>
        <p:txBody>
          <a:bodyPr wrap="square" rtlCol="0">
            <a:spAutoFit/>
          </a:bodyPr>
          <a:lstStyle/>
          <a:p>
            <a:pPr marL="342900" indent="-342900">
              <a:buFont typeface="Arial" panose="020B0604020202020204" pitchFamily="34" charset="0"/>
              <a:buChar char="•"/>
            </a:pPr>
            <a:r>
              <a:rPr lang="en-US" sz="2000" dirty="0"/>
              <a:t>Bioethics</a:t>
            </a:r>
          </a:p>
          <a:p>
            <a:pPr marL="342900" indent="-342900">
              <a:buFont typeface="Arial" panose="020B0604020202020204" pitchFamily="34" charset="0"/>
              <a:buChar char="•"/>
            </a:pPr>
            <a:r>
              <a:rPr lang="en-US" sz="2000" dirty="0"/>
              <a:t>Environmental sciences</a:t>
            </a:r>
          </a:p>
          <a:p>
            <a:pPr marL="342900" indent="-342900">
              <a:buFont typeface="Arial" panose="020B0604020202020204" pitchFamily="34" charset="0"/>
              <a:buChar char="•"/>
            </a:pPr>
            <a:r>
              <a:rPr lang="en-US" sz="2000" dirty="0"/>
              <a:t>Regulatory sciences</a:t>
            </a:r>
          </a:p>
        </p:txBody>
      </p:sp>
      <p:cxnSp>
        <p:nvCxnSpPr>
          <p:cNvPr id="53" name="Straight Connector 52">
            <a:extLst>
              <a:ext uri="{FF2B5EF4-FFF2-40B4-BE49-F238E27FC236}">
                <a16:creationId xmlns:a16="http://schemas.microsoft.com/office/drawing/2014/main" id="{CD20AD98-B2E6-A4E7-B122-85807319EA28}"/>
              </a:ext>
            </a:extLst>
          </p:cNvPr>
          <p:cNvCxnSpPr>
            <a:cxnSpLocks/>
          </p:cNvCxnSpPr>
          <p:nvPr/>
        </p:nvCxnSpPr>
        <p:spPr>
          <a:xfrm>
            <a:off x="6096000" y="3020040"/>
            <a:ext cx="3262490" cy="0"/>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ED1D19C-23B6-4751-1823-F65214031001}"/>
              </a:ext>
            </a:extLst>
          </p:cNvPr>
          <p:cNvSpPr txBox="1"/>
          <p:nvPr/>
        </p:nvSpPr>
        <p:spPr>
          <a:xfrm>
            <a:off x="6170408" y="3601945"/>
            <a:ext cx="1667594" cy="345950"/>
          </a:xfrm>
          <a:prstGeom prst="rect">
            <a:avLst/>
          </a:prstGeom>
          <a:noFill/>
        </p:spPr>
        <p:txBody>
          <a:bodyPr wrap="square">
            <a:spAutoFit/>
          </a:bodyPr>
          <a:lstStyle/>
          <a:p>
            <a:pPr algn="ctr"/>
            <a:r>
              <a:rPr lang="en-US" sz="2000" dirty="0">
                <a:solidFill>
                  <a:schemeClr val="tx1"/>
                </a:solidFill>
              </a:rPr>
              <a:t>Humanities</a:t>
            </a:r>
          </a:p>
        </p:txBody>
      </p:sp>
      <p:sp>
        <p:nvSpPr>
          <p:cNvPr id="60" name="TextBox 59">
            <a:extLst>
              <a:ext uri="{FF2B5EF4-FFF2-40B4-BE49-F238E27FC236}">
                <a16:creationId xmlns:a16="http://schemas.microsoft.com/office/drawing/2014/main" id="{B562396B-751A-4DCB-4603-F94640AD8790}"/>
              </a:ext>
            </a:extLst>
          </p:cNvPr>
          <p:cNvSpPr txBox="1"/>
          <p:nvPr/>
        </p:nvSpPr>
        <p:spPr>
          <a:xfrm>
            <a:off x="9452196" y="1336644"/>
            <a:ext cx="2409896" cy="1410411"/>
          </a:xfrm>
          <a:prstGeom prst="rect">
            <a:avLst/>
          </a:prstGeom>
          <a:noFill/>
        </p:spPr>
        <p:txBody>
          <a:bodyPr wrap="square" rtlCol="0">
            <a:spAutoFit/>
          </a:bodyPr>
          <a:lstStyle/>
          <a:p>
            <a:pPr marL="342900" indent="-342900">
              <a:buFont typeface="Arial" panose="020B0604020202020204" pitchFamily="34" charset="0"/>
              <a:buChar char="•"/>
            </a:pPr>
            <a:r>
              <a:rPr lang="en-US" sz="2000" dirty="0"/>
              <a:t>Materials Science</a:t>
            </a:r>
          </a:p>
          <a:p>
            <a:pPr marL="342900" indent="-342900">
              <a:buFont typeface="Arial" panose="020B0604020202020204" pitchFamily="34" charset="0"/>
              <a:buChar char="•"/>
            </a:pPr>
            <a:r>
              <a:rPr lang="en-US" sz="2000" dirty="0"/>
              <a:t>Chemical</a:t>
            </a:r>
          </a:p>
          <a:p>
            <a:pPr marL="342900" indent="-342900">
              <a:buFont typeface="Arial" panose="020B0604020202020204" pitchFamily="34" charset="0"/>
              <a:buChar char="•"/>
            </a:pPr>
            <a:r>
              <a:rPr lang="en-US" sz="2000" dirty="0"/>
              <a:t>Mechanical</a:t>
            </a:r>
          </a:p>
          <a:p>
            <a:pPr marL="342900" indent="-342900">
              <a:buFont typeface="Arial" panose="020B0604020202020204" pitchFamily="34" charset="0"/>
              <a:buChar char="•"/>
            </a:pPr>
            <a:r>
              <a:rPr lang="en-US" sz="2000" dirty="0"/>
              <a:t>Electronic</a:t>
            </a:r>
          </a:p>
          <a:p>
            <a:pPr marL="342900" indent="-342900">
              <a:buFont typeface="Arial" panose="020B0604020202020204" pitchFamily="34" charset="0"/>
              <a:buChar char="•"/>
            </a:pPr>
            <a:r>
              <a:rPr lang="en-US" sz="2000" dirty="0"/>
              <a:t>Robotics</a:t>
            </a:r>
          </a:p>
        </p:txBody>
      </p:sp>
      <p:sp>
        <p:nvSpPr>
          <p:cNvPr id="2051" name="TextBox 2050">
            <a:extLst>
              <a:ext uri="{FF2B5EF4-FFF2-40B4-BE49-F238E27FC236}">
                <a16:creationId xmlns:a16="http://schemas.microsoft.com/office/drawing/2014/main" id="{8A475196-93CB-A833-EE2E-517C52092797}"/>
              </a:ext>
            </a:extLst>
          </p:cNvPr>
          <p:cNvSpPr txBox="1"/>
          <p:nvPr/>
        </p:nvSpPr>
        <p:spPr>
          <a:xfrm>
            <a:off x="224369" y="5899529"/>
            <a:ext cx="11910482" cy="369332"/>
          </a:xfrm>
          <a:prstGeom prst="rect">
            <a:avLst/>
          </a:prstGeom>
          <a:noFill/>
        </p:spPr>
        <p:txBody>
          <a:bodyPr wrap="square">
            <a:spAutoFit/>
          </a:bodyPr>
          <a:lstStyle/>
          <a:p>
            <a:pPr algn="ctr"/>
            <a:r>
              <a:rPr lang="en-US" sz="1800" dirty="0"/>
              <a:t>NSF, NIH and private funding foundations, have earmarked substantial funding toward interdisciplinarity</a:t>
            </a:r>
            <a:r>
              <a:rPr lang="en-US" sz="1800" baseline="30000" dirty="0"/>
              <a:t>1</a:t>
            </a:r>
            <a:r>
              <a:rPr lang="en-US" sz="1800" dirty="0"/>
              <a:t> </a:t>
            </a:r>
          </a:p>
        </p:txBody>
      </p:sp>
      <p:sp>
        <p:nvSpPr>
          <p:cNvPr id="2056" name="TextBox 2055">
            <a:extLst>
              <a:ext uri="{FF2B5EF4-FFF2-40B4-BE49-F238E27FC236}">
                <a16:creationId xmlns:a16="http://schemas.microsoft.com/office/drawing/2014/main" id="{08D1B4DA-C549-2811-F020-CF70208FED06}"/>
              </a:ext>
            </a:extLst>
          </p:cNvPr>
          <p:cNvSpPr txBox="1"/>
          <p:nvPr/>
        </p:nvSpPr>
        <p:spPr>
          <a:xfrm>
            <a:off x="807709" y="6610626"/>
            <a:ext cx="4491871" cy="307777"/>
          </a:xfrm>
          <a:prstGeom prst="rect">
            <a:avLst/>
          </a:prstGeom>
          <a:noFill/>
        </p:spPr>
        <p:txBody>
          <a:bodyPr wrap="none" rtlCol="0">
            <a:spAutoFit/>
          </a:bodyPr>
          <a:lstStyle/>
          <a:p>
            <a:r>
              <a:rPr lang="en-US" sz="1400" baseline="30000" dirty="0"/>
              <a:t>1</a:t>
            </a:r>
            <a:r>
              <a:rPr lang="en-US" sz="1400" dirty="0"/>
              <a:t>Weinberg et al., PNAS,</a:t>
            </a:r>
            <a:r>
              <a:rPr lang="en-US" sz="1400" dirty="0">
                <a:effectLst/>
              </a:rPr>
              <a:t> 121, no. 32 (August 6, 2024):</a:t>
            </a:r>
            <a:r>
              <a:rPr lang="en-US" sz="1400" baseline="30000" dirty="0"/>
              <a:t> </a:t>
            </a:r>
          </a:p>
        </p:txBody>
      </p:sp>
      <p:sp>
        <p:nvSpPr>
          <p:cNvPr id="2062" name="Title 1">
            <a:extLst>
              <a:ext uri="{FF2B5EF4-FFF2-40B4-BE49-F238E27FC236}">
                <a16:creationId xmlns:a16="http://schemas.microsoft.com/office/drawing/2014/main" id="{55F2304A-9858-9359-B7E5-FC57524249E1}"/>
              </a:ext>
            </a:extLst>
          </p:cNvPr>
          <p:cNvSpPr txBox="1">
            <a:spLocks/>
          </p:cNvSpPr>
          <p:nvPr/>
        </p:nvSpPr>
        <p:spPr bwMode="auto">
          <a:xfrm>
            <a:off x="385978" y="-10404"/>
            <a:ext cx="11379200" cy="1143000"/>
          </a:xfrm>
          <a:prstGeom prst="rect">
            <a:avLst/>
          </a:prstGeom>
          <a:noFill/>
          <a:ln>
            <a:noFill/>
          </a:ln>
          <a:effectLst>
            <a:outerShdw dist="25399" dir="2700000" algn="ctr" rotWithShape="0">
              <a:schemeClr val="bg2">
                <a:alpha val="31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4400" rtl="0" eaLnBrk="1" latinLnBrk="0" hangingPunct="1">
              <a:lnSpc>
                <a:spcPct val="90000"/>
              </a:lnSpc>
              <a:spcBef>
                <a:spcPct val="0"/>
              </a:spcBef>
              <a:buNone/>
              <a:defRPr lang="en-US" sz="3200" b="1" kern="1200" cap="none">
                <a:ln w="12700">
                  <a:noFill/>
                </a:ln>
                <a:solidFill>
                  <a:srgbClr val="660033"/>
                </a:solidFill>
                <a:latin typeface="+mj-lt"/>
                <a:ea typeface="+mj-ea"/>
                <a:cs typeface="Gineso Cond Book" panose="02000506040000020004" pitchFamily="50" charset="0"/>
              </a:defRPr>
            </a:lvl1pPr>
          </a:lstStyle>
          <a:p>
            <a:pPr fontAlgn="auto">
              <a:spcAft>
                <a:spcPts val="0"/>
              </a:spcAft>
            </a:pPr>
            <a:r>
              <a:rPr lang="en-US" dirty="0"/>
              <a:t>Polymeric Biomaterials are powered by interdisciplinarity</a:t>
            </a:r>
          </a:p>
        </p:txBody>
      </p:sp>
    </p:spTree>
    <p:extLst>
      <p:ext uri="{BB962C8B-B14F-4D97-AF65-F5344CB8AC3E}">
        <p14:creationId xmlns:p14="http://schemas.microsoft.com/office/powerpoint/2010/main" val="2081296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56"/>
                                        </p:tgtEl>
                                        <p:attrNameLst>
                                          <p:attrName>style.visibility</p:attrName>
                                        </p:attrNameLst>
                                      </p:cBhvr>
                                      <p:to>
                                        <p:strVal val="visible"/>
                                      </p:to>
                                    </p:set>
                                    <p:animEffect transition="in" filter="fade">
                                      <p:cBhvr>
                                        <p:cTn id="31" dur="500"/>
                                        <p:tgtEl>
                                          <p:spTgt spid="20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fade">
                                      <p:cBhvr>
                                        <p:cTn id="3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6" grpId="0"/>
      <p:bldP spid="60" grpId="0"/>
      <p:bldP spid="2051" grpId="0"/>
      <p:bldP spid="2056" grpId="0"/>
    </p:bldLst>
  </p:timing>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dnze5jf78mvzztj29hzinwfht9cmv6"/>
</p:tagLst>
</file>

<file path=ppt/theme/theme1.xml><?xml version="1.0" encoding="utf-8"?>
<a:theme xmlns:a="http://schemas.openxmlformats.org/drawingml/2006/main" name="PPT%20Theme">
  <a:themeElements>
    <a:clrScheme name="Virgnia Tech">
      <a:dk1>
        <a:sysClr val="windowText" lastClr="000000"/>
      </a:dk1>
      <a:lt1>
        <a:sysClr val="window" lastClr="FFFFFF"/>
      </a:lt1>
      <a:dk2>
        <a:srgbClr val="000000"/>
      </a:dk2>
      <a:lt2>
        <a:srgbClr val="F8F8F8"/>
      </a:lt2>
      <a:accent1>
        <a:srgbClr val="990033"/>
      </a:accent1>
      <a:accent2>
        <a:srgbClr val="FF6600"/>
      </a:accent2>
      <a:accent3>
        <a:srgbClr val="808080"/>
      </a:accent3>
      <a:accent4>
        <a:srgbClr val="009999"/>
      </a:accent4>
      <a:accent5>
        <a:srgbClr val="660066"/>
      </a:accent5>
      <a:accent6>
        <a:srgbClr val="FFFF66"/>
      </a:accent6>
      <a:hlink>
        <a:srgbClr val="0000CC"/>
      </a:hlink>
      <a:folHlink>
        <a:srgbClr val="0080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6" charset="-128"/>
          </a:defRPr>
        </a:defPPr>
      </a:lstStyle>
    </a:lnDef>
    <a:txDef>
      <a:spPr bwMode="auto">
        <a:noFill/>
        <a:ln w="9525">
          <a:noFill/>
          <a:miter lim="800000"/>
          <a:headEnd/>
          <a:tailEnd/>
        </a:ln>
      </a:spPr>
      <a:bodyPr vert="horz" wrap="square" lIns="91440" tIns="45720" rIns="91440" bIns="45720" numCol="1" anchor="t" anchorCtr="0" compatLnSpc="1">
        <a:prstTxWarp prst="textNoShape">
          <a:avLst/>
        </a:prstTxWarp>
      </a:bodyPr>
      <a:lstStyle>
        <a:defPPr marL="514350" indent="-514350" algn="just">
          <a:spcBef>
            <a:spcPct val="20000"/>
          </a:spcBef>
          <a:buClr>
            <a:srgbClr val="691638"/>
          </a:buClr>
          <a:defRPr sz="1800" b="1" kern="0" dirty="0"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20Theme" id="{F33B75F0-003A-4258-935B-582FF6719833}" vid="{7486BE1F-843C-4E80-B256-52506F1F2F57}"/>
    </a:ext>
  </a:extLst>
</a:theme>
</file>

<file path=ppt/theme/theme2.xml><?xml version="1.0" encoding="utf-8"?>
<a:theme xmlns:a="http://schemas.openxmlformats.org/drawingml/2006/main" name="Blanks">
  <a:themeElements>
    <a:clrScheme name="Virgnia Tech">
      <a:dk1>
        <a:sysClr val="windowText" lastClr="000000"/>
      </a:dk1>
      <a:lt1>
        <a:sysClr val="window" lastClr="FFFFFF"/>
      </a:lt1>
      <a:dk2>
        <a:srgbClr val="000000"/>
      </a:dk2>
      <a:lt2>
        <a:srgbClr val="F8F8F8"/>
      </a:lt2>
      <a:accent1>
        <a:srgbClr val="990033"/>
      </a:accent1>
      <a:accent2>
        <a:srgbClr val="FF6600"/>
      </a:accent2>
      <a:accent3>
        <a:srgbClr val="808080"/>
      </a:accent3>
      <a:accent4>
        <a:srgbClr val="009999"/>
      </a:accent4>
      <a:accent5>
        <a:srgbClr val="660066"/>
      </a:accent5>
      <a:accent6>
        <a:srgbClr val="FFFF66"/>
      </a:accent6>
      <a:hlink>
        <a:srgbClr val="0000CC"/>
      </a:hlink>
      <a:folHlink>
        <a:srgbClr val="0080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51.png"/></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4FECF97-03A9-9147-A269-C406BCD7E824}">
  <we:reference id="wa200006038" version="1.0.0.3" store="en-US" storeType="OMEX"/>
  <we:alternateReferences>
    <we:reference id="wa200006038" version="1.0.0.3" store="" storeType="OMEX"/>
  </we:alternateReferences>
  <we:properties>
    <we:property name="663dc4c8b7fd9045098f0992_1715325473712" value="{&quot;id&quot;:&quot;b7d856ae-74cd-46e7-a83e-fbebd4973e3a&quot;,&quot;objects&quot;:{&quot;b7d856ae-74cd-46e7-a83e-fbebd4973e3a&quot;:{&quot;id&quot;:&quot;b7d856ae-74cd-46e7-a83e-fbebd4973e3a&quot;,&quot;type&quot;:&quot;FIGURE_OBJECT&quot;,&quot;document&quot;:{&quot;type&quot;:&quot;DOCUMENT_GROUP&quot;,&quot;canvasType&quot;:&quot;FIGURE&quot;,&quot;units&quot;:&quot;in&quot;}},&quot;4ebf917d-a8b2-4945-94d9-f515d05ba561&quot;:{&quot;id&quot;:&quot;4ebf917d-a8b2-4945-94d9-f515d05ba561&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b7d856ae-74cd-46e7-a83e-fbebd4973e3a&quot;,&quot;type&quot;:&quot;FRAME&quot;,&quot;order&quot;:&quot;5&quot;}},&quot;6e230a2a-03f9-43f4-bdae-a90fc1d1c55b&quot;:{&quot;id&quot;:&quot;6e230a2a-03f9-43f4-bdae-a90fc1d1c55b&quot;,&quot;type&quot;:&quot;FIGURE_OBJECT&quot;,&quot;document&quot;:{&quot;type&quot;:&quot;FIGURE&quot;,&quot;canvasType&quot;:&quot;FIGURE&quot;,&quot;units&quot;:&quot;in&quot;},&quot;parent&quot;:{&quot;parentId&quot;:&quot;b7d856ae-74cd-46e7-a83e-fbebd4973e3a&quot;,&quot;type&quot;:&quot;DOCUMENT&quot;,&quot;order&quot;:&quot;5&quot;}},&quot;18e84f86-eec8-49c3-8e67-4cd11b8730c2&quot;:{&quot;id&quot;:&quot;18e84f86-eec8-49c3-8e67-4cd11b8730c2&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type&quot;:&quot;FRAME&quot;,&quot;parentId&quot;:&quot;6e230a2a-03f9-43f4-bdae-a90fc1d1c55b&quot;,&quot;order&quot;:&quot;5&quot;}},&quot;91a55fcc-c10e-4ee7-9287-564f0827ca15&quot;:{&quot;id&quot;:&quot;91a55fcc-c10e-4ee7-9287-564f0827ca15&quot;,&quot;type&quot;:&quot;FIGURE_OBJECT&quot;,&quot;guide&quot;:{&quot;type&quot;:&quot;GRID&quot;,&quot;distance&quot;:0.5,&quot;units&quot;:&quot;in&quot;},&quot;parent&quot;:{&quot;parentId&quot;:&quot;b7d856ae-74cd-46e7-a83e-fbebd4973e3a&quot;,&quot;type&quot;:&quot;GUIDE&quot;,&quot;order&quot;:&quot;5&quot;}},&quot;339f0b62-40c6-45b0-a8e4-c85a264c0cf2&quot;:{&quot;id&quot;:&quot;339f0b62-40c6-45b0-a8e4-c85a264c0cf2&quot;,&quot;name&quot;:&quot;Well plate (24 wells, 3D)&quot;,&quot;displayName&quot;:&quot;&quot;,&quot;type&quot;:&quot;FIGURE_OBJECT&quot;,&quot;relativeTransform&quot;:{&quot;translate&quot;:{&quot;x&quot;:-27.00000257817203,&quot;y&quot;:-14.99999836574895},&quot;rotate&quot;:0,&quot;skewX&quot;:0,&quot;scale&quot;:{&quot;x&quot;:3.440000034375627,&quot;y&quot;:3.171800262885165}},&quot;image&quot;:{&quot;url&quot;:&quot;https://icons.biorender.com/biorender/6362c5a42c4bfe0020fd171b/well-plate-24-wells.png&quot;,&quot;fallbackUrl&quot;:&quot;https://res.cloudinary.com/dlcjuc3ej/image/upload/v1667417504/zrf6ufm8zqti8eadngj0.svg#/keystone/api/icons/6362c5a42c4bfe0020fd171b/well-plate-24-wells.svg#/keystone/api/icons/6362c5a42c4bfe0020fd171b/well-plate-24-wells.svg#/keystone/api/icons/6362c5a42c4bfe0020fd171b/well-plate-24-wells.svg#/keystone/api/icons/6362c5a42c4bfe0020fd171b/well-plate-24-wells.svg#/keystone/api/icons/6362c5a42c4bfe0020fd171b/well-plate-24-wells.svg#/keystone/api/icons/6362c5a42c4bfe0020fd171b/well-plate-24-wells.svg#/keystone/api/icons/6362c5a42c4bfe0020fd171b/well-plate-24-wells.svg&quot;,&quot;isPremium&quot;:true,&quot;size&quot;:{&quot;x&quot;:150,&quot;y&quot;:106.82382133995037}},&quot;source&quot;:{&quot;id&quot;:&quot;5fd3f6254af8a000284edc63&quot;,&quot;version&quot;:1667417491,&quot;type&quot;:&quot;ASSETS&quot;},&quot;isPremium&quot;:true,&quot;parent&quot;:{&quot;type&quot;:&quot;CHILD&quot;,&quot;parentId&quot;:&quot;6e230a2a-03f9-43f4-bdae-a90fc1d1c55b&quot;,&quot;order&quot;:&quot;5&quot;},&quot;styles&quot;:{&quot;well_plate&quot;:[{&quot;styleName&quot;:&quot;MONOCHROME_COLOR&quot;,&quot;index&quot;:0,&quot;color&quot;:&quot;#171717&quot;}]}}}}"/>
    <we:property name="663dc4c8b7fd9045098f0992_1716569986646" value="{&quot;id&quot;:&quot;b7d856ae-74cd-46e7-a83e-fbebd4973e3a&quot;,&quot;objects&quot;:{&quot;b7d856ae-74cd-46e7-a83e-fbebd4973e3a&quot;:{&quot;id&quot;:&quot;b7d856ae-74cd-46e7-a83e-fbebd4973e3a&quot;,&quot;type&quot;:&quot;FIGURE_OBJECT&quot;,&quot;document&quot;:{&quot;type&quot;:&quot;DOCUMENT_GROUP&quot;,&quot;canvasType&quot;:&quot;FIGURE&quot;,&quot;units&quot;:&quot;in&quot;}},&quot;4ebf917d-a8b2-4945-94d9-f515d05ba561&quot;:{&quot;id&quot;:&quot;4ebf917d-a8b2-4945-94d9-f515d05ba561&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b7d856ae-74cd-46e7-a83e-fbebd4973e3a&quot;,&quot;type&quot;:&quot;FRAME&quot;,&quot;order&quot;:&quot;5&quot;}},&quot;6e230a2a-03f9-43f4-bdae-a90fc1d1c55b&quot;:{&quot;id&quot;:&quot;6e230a2a-03f9-43f4-bdae-a90fc1d1c55b&quot;,&quot;type&quot;:&quot;FIGURE_OBJECT&quot;,&quot;document&quot;:{&quot;type&quot;:&quot;FIGURE&quot;,&quot;canvasType&quot;:&quot;FIGURE&quot;,&quot;units&quot;:&quot;in&quot;},&quot;parent&quot;:{&quot;parentId&quot;:&quot;b7d856ae-74cd-46e7-a83e-fbebd4973e3a&quot;,&quot;type&quot;:&quot;DOCUMENT&quot;,&quot;order&quot;:&quot;5&quot;}},&quot;18e84f86-eec8-49c3-8e67-4cd11b8730c2&quot;:{&quot;id&quot;:&quot;18e84f86-eec8-49c3-8e67-4cd11b8730c2&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type&quot;:&quot;FRAME&quot;,&quot;parentId&quot;:&quot;6e230a2a-03f9-43f4-bdae-a90fc1d1c55b&quot;,&quot;order&quot;:&quot;5&quot;}},&quot;91a55fcc-c10e-4ee7-9287-564f0827ca15&quot;:{&quot;id&quot;:&quot;91a55fcc-c10e-4ee7-9287-564f0827ca15&quot;,&quot;type&quot;:&quot;FIGURE_OBJECT&quot;,&quot;guide&quot;:{&quot;type&quot;:&quot;GRID&quot;,&quot;distance&quot;:0.5,&quot;units&quot;:&quot;in&quot;},&quot;parent&quot;:{&quot;parentId&quot;:&quot;b7d856ae-74cd-46e7-a83e-fbebd4973e3a&quot;,&quot;type&quot;:&quot;GUIDE&quot;,&quot;order&quot;:&quot;5&quot;}},&quot;c98fced8-f447-4851-8db2-bbc444151d0d&quot;:{&quot;type&quot;:&quot;FIGURE_OBJECT&quot;,&quot;id&quot;:&quot;c98fced8-f447-4851-8db2-bbc444151d0d&quot;,&quot;relativeTransform&quot;:{&quot;translate&quot;:{&quot;x&quot;:6.613377743481535,&quot;y&quot;:-46.292984323377986},&quot;rotate&quot;:0},&quot;opacity&quot;:1,&quot;path&quot;:{&quot;type&quot;:&quot;ELLIPSE&quot;,&quot;size&quot;:{&quot;x&quot;:26.036461829385075,&quot;y&quot;:24.205636991819684}},&quot;pathStyles&quot;:[{&quot;type&quot;:&quot;FILL&quot;,&quot;fillStyle&quot;:&quot;rgba(114,190,183,1)&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1&quot;}},&quot;7bbbd381-88a6-40cc-8d27-69ef2d694265&quot;:{&quot;type&quot;:&quot;FIGURE_OBJECT&quot;,&quot;id&quot;:&quot;7bbbd381-88a6-40cc-8d27-69ef2d694265&quot;,&quot;relativeTransform&quot;:{&quot;translate&quot;:{&quot;x&quot;:-26.7036388686154,&quot;y&quot;:-46.292984323377986},&quot;rotate&quot;:0},&quot;opacity&quot;:1,&quot;path&quot;:{&quot;type&quot;:&quot;ELLIPSE&quot;,&quot;size&quot;:{&quot;x&quot;:26.036461829385075,&quot;y&quot;:24.205636991819684}},&quot;pathStyles&quot;:[{&quot;type&quot;:&quot;FILL&quot;,&quot;fillStyle&quot;:&quot;rgba(114,190,183,1)&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15&quot;}},&quot;dffa334d-9e16-4a62-9b9d-2a6f912572f5&quot;:{&quot;type&quot;:&quot;FIGURE_OBJECT&quot;,&quot;id&quot;:&quot;dffa334d-9e16-4a62-9b9d-2a6f912572f5&quot;,&quot;relativeTransform&quot;:{&quot;translate&quot;:{&quot;x&quot;:6.613377743481535,&quot;y&quot;:-15.469883981199548},&quot;rotate&quot;:0},&quot;opacity&quot;:1,&quot;path&quot;:{&quot;type&quot;:&quot;ELLIPSE&quot;,&quot;size&quot;:{&quot;x&quot;:26.036461829385075,&quot;y&quot;:24.205636991819684}},&quot;pathStyles&quot;:[{&quot;type&quot;:&quot;FILL&quot;,&quot;fillStyle&quot;:&quot;rgba(162, 217, 132, 1)&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2&quot;}},&quot;ae13649b-6925-4e2b-bf5e-782695651f95&quot;:{&quot;type&quot;:&quot;FIGURE_OBJECT&quot;,&quot;id&quot;:&quot;ae13649b-6925-4e2b-bf5e-782695651f95&quot;,&quot;relativeTransform&quot;:{&quot;translate&quot;:{&quot;x&quot;:-26.7036388686154,&quot;y&quot;:-15.469883981199548},&quot;rotate&quot;:0},&quot;opacity&quot;:1,&quot;path&quot;:{&quot;type&quot;:&quot;ELLIPSE&quot;,&quot;size&quot;:{&quot;x&quot;:26.036461829385075,&quot;y&quot;:24.205636991819684}},&quot;pathStyles&quot;:[{&quot;type&quot;:&quot;FILL&quot;,&quot;fillStyle&quot;:&quot;rgba(162, 217, 132, 1)&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25&quot;}},&quot;8a939c62-117f-4d9a-a7f1-2363d1ca2ddc&quot;:{&quot;type&quot;:&quot;FIGURE_OBJECT&quot;,&quot;id&quot;:&quot;8a939c62-117f-4d9a-a7f1-2363d1ca2ddc&quot;,&quot;relativeTransform&quot;:{&quot;translate&quot;:{&quot;x&quot;:6.613377743481535,&quot;y&quot;:15.877539334291543},&quot;rotate&quot;:0},&quot;opacity&quot;:1,&quot;path&quot;:{&quot;type&quot;:&quot;ELLIPSE&quot;,&quot;size&quot;:{&quot;x&quot;:26.036461829385075,&quot;y&quot;:24.205636991819684}},&quot;pathStyles&quot;:[{&quot;type&quot;:&quot;FILL&quot;,&quot;fillStyle&quot;:&quot;rgba(162, 217, 132, 1)&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3&quot;}},&quot;ce387306-57c3-493b-8a74-9ef36bd0dd06&quot;:{&quot;type&quot;:&quot;FIGURE_OBJECT&quot;,&quot;id&quot;:&quot;ce387306-57c3-493b-8a74-9ef36bd0dd06&quot;,&quot;relativeTransform&quot;:{&quot;translate&quot;:{&quot;x&quot;:-26.7036388686154,&quot;y&quot;:15.877539334291543},&quot;rotate&quot;:0},&quot;opacity&quot;:1,&quot;path&quot;:{&quot;type&quot;:&quot;ELLIPSE&quot;,&quot;size&quot;:{&quot;x&quot;:26.036461829385075,&quot;y&quot;:24.205636991819684}},&quot;pathStyles&quot;:[{&quot;type&quot;:&quot;FILL&quot;,&quot;fillStyle&quot;:&quot;rgba(136,50,104,1)&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4&quot;}},&quot;fb6ea100-d236-44b5-8938-d00d405e4857&quot;:{&quot;type&quot;:&quot;FIGURE_OBJECT&quot;,&quot;id&quot;:&quot;fb6ea100-d236-44b5-8938-d00d405e4857&quot;,&quot;relativeTransform&quot;:{&quot;translate&quot;:{&quot;x&quot;:-26.7036388686154,&quot;y&quot;:47.073823287368654},&quot;rotate&quot;:0},&quot;opacity&quot;:1,&quot;path&quot;:{&quot;type&quot;:&quot;ELLIPSE&quot;,&quot;size&quot;:{&quot;x&quot;:26.036461829385075,&quot;y&quot;:24.205636991819684}},&quot;pathStyles&quot;:[{&quot;type&quot;:&quot;FILL&quot;,&quot;fillStyle&quot;:&quot;rgb(75, 3, 60)&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5&quot;}},&quot;8a08383f-86f2-49bd-aee1-17146164d300&quot;:{&quot;type&quot;:&quot;FIGURE_OBJECT&quot;,&quot;id&quot;:&quot;8a08383f-86f2-49bd-aee1-17146164d300&quot;,&quot;relativeTransform&quot;:{&quot;translate&quot;:{&quot;x&quot;:6.1908433980920465,&quot;y&quot;:-15.469818434160558},&quot;rotate&quot;:0},&quot;opacity&quot;:0.5,&quot;path&quot;:{&quot;type&quot;:&quot;ELLIPSE&quot;,&quot;size&quot;:{&quot;x&quot;:26.036461829385075,&quot;y&quot;:24.205636991819684}},&quot;pathStyles&quot;:[{&quot;type&quot;:&quot;FILL&quot;,&quot;fillStyle&quot;:&quot;rgb(224, 13, 162)&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55&quot;}},&quot;d44e0b6f-d59d-466b-888f-ed77a20046bb&quot;:{&quot;type&quot;:&quot;FIGURE_OBJECT&quot;,&quot;id&quot;:&quot;d44e0b6f-d59d-466b-888f-ed77a20046bb&quot;,&quot;relativeTransform&quot;:{&quot;translate&quot;:{&quot;x&quot;:-27.013449342851434,&quot;y&quot;:-15.470546088623799},&quot;rotate&quot;:0},&quot;opacity&quot;:0.5,&quot;path&quot;:{&quot;type&quot;:&quot;ELLIPSE&quot;,&quot;size&quot;:{&quot;x&quot;:26.036461829385075,&quot;y&quot;:24.205636991819684}},&quot;pathStyles&quot;:[{&quot;type&quot;:&quot;FILL&quot;,&quot;fillStyle&quot;:&quot;rgb(224, 13, 162)&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6&quot;}},&quot;53d44d53-2d0f-49ab-9b56-5ce3808e0e4c&quot;:{&quot;type&quot;:&quot;FIGURE_OBJECT&quot;,&quot;id&quot;:&quot;53d44d53-2d0f-49ab-9b56-5ce3808e0e4c&quot;,&quot;relativeTransform&quot;:{&quot;translate&quot;:{&quot;x&quot;:6.326836529106857,&quot;y&quot;:15.670979111400797},&quot;rotate&quot;:0},&quot;opacity&quot;:1,&quot;path&quot;:{&quot;type&quot;:&quot;ELLIPSE&quot;,&quot;size&quot;:{&quot;x&quot;:26.036461829385075,&quot;y&quot;:24.205636991819684}},&quot;pathStyles&quot;:[{&quot;type&quot;:&quot;FILL&quot;,&quot;fillStyle&quot;:&quot;rgba(136,50,104,1)&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65&quot;}},&quot;6a3f4494-2b75-4c19-8fbc-b509a21c4c27&quot;:{&quot;type&quot;:&quot;FIGURE_OBJECT&quot;,&quot;id&quot;:&quot;6a3f4494-2b75-4c19-8fbc-b509a21c4c27&quot;,&quot;relativeTransform&quot;:{&quot;translate&quot;:{&quot;x&quot;:6.192366041207176,&quot;y&quot;:78.39504675117831},&quot;rotate&quot;:0},&quot;opacity&quot;:1,&quot;path&quot;:{&quot;type&quot;:&quot;ELLIPSE&quot;,&quot;size&quot;:{&quot;x&quot;:26.036461829385075,&quot;y&quot;:24.205636991819684}},&quot;pathStyles&quot;:[{&quot;type&quot;:&quot;FILL&quot;,&quot;fillStyle&quot;:&quot;rgba(148,34,31,1)&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7&quot;}},&quot;2b6481df-6c7f-4223-8e5f-2b605578811d&quot;:{&quot;type&quot;:&quot;FIGURE_OBJECT&quot;,&quot;id&quot;:&quot;2b6481df-6c7f-4223-8e5f-2b605578811d&quot;,&quot;relativeTransform&quot;:{&quot;translate&quot;:{&quot;x&quot;:-26.841995869458128,&quot;y&quot;:78.39504675117831},&quot;rotate&quot;:0},&quot;opacity&quot;:1,&quot;path&quot;:{&quot;type&quot;:&quot;ELLIPSE&quot;,&quot;size&quot;:{&quot;x&quot;:26.036461829385075,&quot;y&quot;:24.205636991819684}},&quot;pathStyles&quot;:[{&quot;type&quot;:&quot;FILL&quot;,&quot;fillStyle&quot;:&quot;rgba(148,34,31,1)&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75&quot;}},&quot;af7db286-6baf-4f28-bee1-f091179744bd&quot;:{&quot;type&quot;:&quot;FIGURE_OBJECT&quot;,&quot;id&quot;:&quot;af7db286-6baf-4f28-bee1-f091179744bd&quot;,&quot;guide&quot;:{&quot;type&quot;:&quot;GUIDELINE&quot;,&quot;position&quot;:-535.4166666666667,&quot;orientation&quot;:&quot;vertical&quot;},&quot;parent&quot;:{&quot;type&quot;:&quot;GUIDE&quot;,&quot;parentId&quot;:&quot;b7d856ae-74cd-46e7-a83e-fbebd4973e3a&quot;,&quot;order&quot;:&quot;5&quot;}},&quot;f6a743e4-95ea-4829-a176-fd7ecc0939d3&quot;:{&quot;type&quot;:&quot;FIGURE_OBJECT&quot;,&quot;id&quot;:&quot;f6a743e4-95ea-4829-a176-fd7ecc0939d3&quot;,&quot;name&quot;:&quot;Well plate (top view, 96 wells)&quot;,&quot;relativeTransform&quot;:{&quot;translate&quot;:{&quot;x&quot;:-20.15662800271424,&quot;y&quot;:29.85164925356898},&quot;rotate&quot;:0,&quot;skewX&quot;:0,&quot;scale&quot;:{&quot;x&quot;:0.5831989788233164,&quot;y&quot;:0.5342902711323764}},&quot;opacity&quot;:1,&quot;image&quot;:{&quot;url&quot;:&quot;https://icons.biorender.com/biorender/5bb27b035c30a113007e5705/well-plate-top-view-96-wells.png&quot;,&quot;fallbackUrl&quot;:&quot;https://res.cloudinary.com/dlcjuc3ej/image/upload/v1538423551/hjsjzwm9x6mootfnundl.svg#/keystone/api/icons/5bb27b035c30a113007e5705/well-plate-top-view-96-wells.svg&quot;,&quot;size&quot;:{&quot;x&quot;:839,&quot;y&quot;:627},&quot;isPremium&quot;:false,&quot;isPacked&quot;:true},&quot;source&quot;:{&quot;id&quot;:&quot;59d7935d1d0fb9001295ed03&quot;,&quot;type&quot;:&quot;ASSETS&quot;},&quot;pathStyles&quot;:[{&quot;type&quot;:&quot;FILL&quot;,&quot;fillStyle&quot;:&quot;rgb(0,0,0)&quot;}],&quot;isLocked&quot;:false,&quot;parent&quot;:{&quot;type&quot;:&quot;CHILD&quot;,&quot;parentId&quot;:&quot;cc946ec0-ac3f-431a-bd16-07e98098117a&quot;,&quot;order&quot;:&quot;05&quot;}},&quot;be45e360-5255-4b9d-8fc5-6b64506c8671&quot;:{&quot;type&quot;:&quot;FIGURE_OBJECT&quot;,&quot;id&quot;:&quot;be45e360-5255-4b9d-8fc5-6b64506c8671&quot;,&quot;relativeTransform&quot;:{&quot;translate&quot;:{&quot;x&quot;:6.613672336390988,&quot;y&quot;:47.22472637574543},&quot;rotate&quot;:0},&quot;opacity&quot;:1,&quot;path&quot;:{&quot;type&quot;:&quot;ELLIPSE&quot;,&quot;size&quot;:{&quot;x&quot;:26.036461829385075,&quot;y&quot;:24.205636991819684}},&quot;pathStyles&quot;:[{&quot;type&quot;:&quot;FILL&quot;,&quot;fillStyle&quot;:&quot;rgb(75, 3, 60)&quot;},{&quot;type&quot;:&quot;STROKE&quot;,&quot;strokeStyle&quot;:&quot;rgba(21,82,137,1)&quot;,&quot;lineWidth&quot;:0.5805366360364371,&quot;lineJoin&quot;:&quot;round&quot;,&quot;dashArray&quot;:[0,0]}],&quot;isLocked&quot;:false,&quot;parent&quot;:{&quot;type&quot;:&quot;CHILD&quot;,&quot;parentId&quot;:&quot;cc946ec0-ac3f-431a-bd16-07e98098117a&quot;,&quot;order&quot;:&quot;8&quot;}},&quot;cc946ec0-ac3f-431a-bd16-07e98098117a&quot;:{&quot;type&quot;:&quot;FIGURE_OBJECT&quot;,&quot;id&quot;:&quot;cc946ec0-ac3f-431a-bd16-07e98098117a&quot;,&quot;parent&quot;:{&quot;type&quot;:&quot;CHILD&quot;,&quot;parentId&quot;:&quot;6e230a2a-03f9-43f4-bdae-a90fc1d1c55b&quot;,&quot;order&quot;:&quot;8&quot;},&quot;relativeTransform&quot;:{&quot;translate&quot;:{&quot;x&quot;:-4.354967008641285,&quot;y&quot;:0},&quot;rotate&quot;:0}}}}"/>
    <we:property name="663dc4c8b7fd9045098f0992_1716570344842" value="{&quot;id&quot;:&quot;b7d856ae-74cd-46e7-a83e-fbebd4973e3a&quot;,&quot;objects&quot;:{&quot;b7d856ae-74cd-46e7-a83e-fbebd4973e3a&quot;:{&quot;id&quot;:&quot;b7d856ae-74cd-46e7-a83e-fbebd4973e3a&quot;,&quot;type&quot;:&quot;FIGURE_OBJECT&quot;,&quot;document&quot;:{&quot;type&quot;:&quot;DOCUMENT_GROUP&quot;,&quot;canvasType&quot;:&quot;FIGURE&quot;,&quot;units&quot;:&quot;in&quot;}},&quot;4ebf917d-a8b2-4945-94d9-f515d05ba561&quot;:{&quot;id&quot;:&quot;4ebf917d-a8b2-4945-94d9-f515d05ba561&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b7d856ae-74cd-46e7-a83e-fbebd4973e3a&quot;,&quot;type&quot;:&quot;FRAME&quot;,&quot;order&quot;:&quot;5&quot;}},&quot;6e230a2a-03f9-43f4-bdae-a90fc1d1c55b&quot;:{&quot;id&quot;:&quot;6e230a2a-03f9-43f4-bdae-a90fc1d1c55b&quot;,&quot;type&quot;:&quot;FIGURE_OBJECT&quot;,&quot;document&quot;:{&quot;type&quot;:&quot;FIGURE&quot;,&quot;canvasType&quot;:&quot;FIGURE&quot;,&quot;units&quot;:&quot;in&quot;},&quot;parent&quot;:{&quot;parentId&quot;:&quot;b7d856ae-74cd-46e7-a83e-fbebd4973e3a&quot;,&quot;type&quot;:&quot;DOCUMENT&quot;,&quot;order&quot;:&quot;5&quot;}},&quot;18e84f86-eec8-49c3-8e67-4cd11b8730c2&quot;:{&quot;id&quot;:&quot;18e84f86-eec8-49c3-8e67-4cd11b8730c2&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type&quot;:&quot;FRAME&quot;,&quot;parentId&quot;:&quot;6e230a2a-03f9-43f4-bdae-a90fc1d1c55b&quot;,&quot;order&quot;:&quot;5&quot;}},&quot;91a55fcc-c10e-4ee7-9287-564f0827ca15&quot;:{&quot;id&quot;:&quot;91a55fcc-c10e-4ee7-9287-564f0827ca15&quot;,&quot;type&quot;:&quot;FIGURE_OBJECT&quot;,&quot;guide&quot;:{&quot;type&quot;:&quot;GRID&quot;,&quot;distance&quot;:0.5,&quot;units&quot;:&quot;in&quot;},&quot;parent&quot;:{&quot;parentId&quot;:&quot;b7d856ae-74cd-46e7-a83e-fbebd4973e3a&quot;,&quot;type&quot;:&quot;GUIDE&quot;,&quot;order&quot;:&quot;5&quot;}},&quot;c98fced8-f447-4851-8db2-bbc444151d0d&quot;:{&quot;type&quot;:&quot;FIGURE_OBJECT&quot;,&quot;id&quot;:&quot;c98fced8-f447-4851-8db2-bbc444151d0d&quot;,&quot;relativeTransform&quot;:{&quot;translate&quot;:{&quot;x&quot;:2.2584107348402496,&quot;y&quot;:-46.292984323377986},&quot;rotate&quot;:0,&quot;skewX&quot;:0,&quot;scale&quot;:{&quot;x&quot;:1,&quot;y&quot;:1}},&quot;opacity&quot;:1,&quot;path&quot;:{&quot;type&quot;:&quot;ELLIPSE&quot;,&quot;size&quot;:{&quot;x&quot;:26.036461829385075,&quot;y&quot;:24.205636991819684}},&quot;pathStyles&quot;:[{&quot;type&quot;:&quot;FILL&quot;,&quot;fillStyle&quot;:&quot;rgba(114,190,183,1)&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1&quot;}},&quot;7bbbd381-88a6-40cc-8d27-69ef2d694265&quot;:{&quot;type&quot;:&quot;FIGURE_OBJECT&quot;,&quot;id&quot;:&quot;7bbbd381-88a6-40cc-8d27-69ef2d694265&quot;,&quot;relativeTransform&quot;:{&quot;translate&quot;:{&quot;x&quot;:-31.058605877256685,&quot;y&quot;:-46.292984323377986},&quot;rotate&quot;:0,&quot;skewX&quot;:0,&quot;scale&quot;:{&quot;x&quot;:1,&quot;y&quot;:1}},&quot;opacity&quot;:1,&quot;path&quot;:{&quot;type&quot;:&quot;ELLIPSE&quot;,&quot;size&quot;:{&quot;x&quot;:26.036461829385075,&quot;y&quot;:24.205636991819684}},&quot;pathStyles&quot;:[{&quot;type&quot;:&quot;FILL&quot;,&quot;fillStyle&quot;:&quot;rgba(114,190,183,1)&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15&quot;}},&quot;dffa334d-9e16-4a62-9b9d-2a6f912572f5&quot;:{&quot;type&quot;:&quot;FIGURE_OBJECT&quot;,&quot;id&quot;:&quot;dffa334d-9e16-4a62-9b9d-2a6f912572f5&quot;,&quot;relativeTransform&quot;:{&quot;translate&quot;:{&quot;x&quot;:2.2584107348402496,&quot;y&quot;:-15.469883981199548},&quot;rotate&quot;:0,&quot;skewX&quot;:0,&quot;scale&quot;:{&quot;x&quot;:1,&quot;y&quot;:1}},&quot;opacity&quot;:1,&quot;path&quot;:{&quot;type&quot;:&quot;ELLIPSE&quot;,&quot;size&quot;:{&quot;x&quot;:26.036461829385075,&quot;y&quot;:24.205636991819684}},&quot;pathStyles&quot;:[{&quot;type&quot;:&quot;FILL&quot;,&quot;fillStyle&quot;:&quot;rgba(162, 217, 132, 1)&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2&quot;}},&quot;ae13649b-6925-4e2b-bf5e-782695651f95&quot;:{&quot;type&quot;:&quot;FIGURE_OBJECT&quot;,&quot;id&quot;:&quot;ae13649b-6925-4e2b-bf5e-782695651f95&quot;,&quot;relativeTransform&quot;:{&quot;translate&quot;:{&quot;x&quot;:-31.058605877256685,&quot;y&quot;:-15.469883981199548},&quot;rotate&quot;:0,&quot;skewX&quot;:0,&quot;scale&quot;:{&quot;x&quot;:1,&quot;y&quot;:1}},&quot;opacity&quot;:1,&quot;path&quot;:{&quot;type&quot;:&quot;ELLIPSE&quot;,&quot;size&quot;:{&quot;x&quot;:26.036461829385075,&quot;y&quot;:24.205636991819684}},&quot;pathStyles&quot;:[{&quot;type&quot;:&quot;FILL&quot;,&quot;fillStyle&quot;:&quot;rgba(162, 217, 132, 1)&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25&quot;}},&quot;8a939c62-117f-4d9a-a7f1-2363d1ca2ddc&quot;:{&quot;type&quot;:&quot;FIGURE_OBJECT&quot;,&quot;id&quot;:&quot;8a939c62-117f-4d9a-a7f1-2363d1ca2ddc&quot;,&quot;relativeTransform&quot;:{&quot;translate&quot;:{&quot;x&quot;:2.2584107348402496,&quot;y&quot;:15.877539334291543},&quot;rotate&quot;:0,&quot;skewX&quot;:0,&quot;scale&quot;:{&quot;x&quot;:1,&quot;y&quot;:1}},&quot;opacity&quot;:1,&quot;path&quot;:{&quot;type&quot;:&quot;ELLIPSE&quot;,&quot;size&quot;:{&quot;x&quot;:26.036461829385075,&quot;y&quot;:24.205636991819684}},&quot;pathStyles&quot;:[{&quot;type&quot;:&quot;FILL&quot;,&quot;fillStyle&quot;:&quot;rgba(162, 217, 132, 1)&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3&quot;}},&quot;ce387306-57c3-493b-8a74-9ef36bd0dd06&quot;:{&quot;type&quot;:&quot;FIGURE_OBJECT&quot;,&quot;id&quot;:&quot;ce387306-57c3-493b-8a74-9ef36bd0dd06&quot;,&quot;relativeTransform&quot;:{&quot;translate&quot;:{&quot;x&quot;:-31.058605877256685,&quot;y&quot;:15.877539334291543},&quot;rotate&quot;:0,&quot;skewX&quot;:0,&quot;scale&quot;:{&quot;x&quot;:1,&quot;y&quot;:1}},&quot;opacity&quot;:1,&quot;path&quot;:{&quot;type&quot;:&quot;ELLIPSE&quot;,&quot;size&quot;:{&quot;x&quot;:26.036461829385075,&quot;y&quot;:24.205636991819684}},&quot;pathStyles&quot;:[{&quot;type&quot;:&quot;FILL&quot;,&quot;fillStyle&quot;:&quot;rgba(136,50,104,1)&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4&quot;}},&quot;fb6ea100-d236-44b5-8938-d00d405e4857&quot;:{&quot;type&quot;:&quot;FIGURE_OBJECT&quot;,&quot;id&quot;:&quot;fb6ea100-d236-44b5-8938-d00d405e4857&quot;,&quot;relativeTransform&quot;:{&quot;translate&quot;:{&quot;x&quot;:-31.058605877256685,&quot;y&quot;:47.073823287368654},&quot;rotate&quot;:0,&quot;skewX&quot;:0,&quot;scale&quot;:{&quot;x&quot;:1,&quot;y&quot;:1}},&quot;opacity&quot;:1,&quot;path&quot;:{&quot;type&quot;:&quot;ELLIPSE&quot;,&quot;size&quot;:{&quot;x&quot;:26.036461829385075,&quot;y&quot;:24.205636991819684}},&quot;pathStyles&quot;:[{&quot;type&quot;:&quot;FILL&quot;,&quot;fillStyle&quot;:&quot;rgb(75, 3, 60)&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5&quot;}},&quot;8a08383f-86f2-49bd-aee1-17146164d300&quot;:{&quot;type&quot;:&quot;FIGURE_OBJECT&quot;,&quot;id&quot;:&quot;8a08383f-86f2-49bd-aee1-17146164d300&quot;,&quot;relativeTransform&quot;:{&quot;translate&quot;:{&quot;x&quot;:1.8358763894507613,&quot;y&quot;:-15.469818434160558},&quot;rotate&quot;:0,&quot;skewX&quot;:0,&quot;scale&quot;:{&quot;x&quot;:1,&quot;y&quot;:1}},&quot;opacity&quot;:0.5,&quot;path&quot;:{&quot;type&quot;:&quot;ELLIPSE&quot;,&quot;size&quot;:{&quot;x&quot;:26.036461829385075,&quot;y&quot;:24.205636991819684}},&quot;pathStyles&quot;:[{&quot;type&quot;:&quot;FILL&quot;,&quot;fillStyle&quot;:&quot;rgb(224, 13, 162)&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55&quot;}},&quot;d44e0b6f-d59d-466b-888f-ed77a20046bb&quot;:{&quot;type&quot;:&quot;FIGURE_OBJECT&quot;,&quot;id&quot;:&quot;d44e0b6f-d59d-466b-888f-ed77a20046bb&quot;,&quot;relativeTransform&quot;:{&quot;translate&quot;:{&quot;x&quot;:-31.36841635149272,&quot;y&quot;:-15.470546088623799},&quot;rotate&quot;:0,&quot;skewX&quot;:0,&quot;scale&quot;:{&quot;x&quot;:1,&quot;y&quot;:1}},&quot;opacity&quot;:0.5,&quot;path&quot;:{&quot;type&quot;:&quot;ELLIPSE&quot;,&quot;size&quot;:{&quot;x&quot;:26.036461829385075,&quot;y&quot;:24.205636991819684}},&quot;pathStyles&quot;:[{&quot;type&quot;:&quot;FILL&quot;,&quot;fillStyle&quot;:&quot;rgb(224, 13, 162)&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6&quot;}},&quot;53d44d53-2d0f-49ab-9b56-5ce3808e0e4c&quot;:{&quot;type&quot;:&quot;FIGURE_OBJECT&quot;,&quot;id&quot;:&quot;53d44d53-2d0f-49ab-9b56-5ce3808e0e4c&quot;,&quot;relativeTransform&quot;:{&quot;translate&quot;:{&quot;x&quot;:1.9718695204655718,&quot;y&quot;:15.670979111400797},&quot;rotate&quot;:0,&quot;skewX&quot;:0,&quot;scale&quot;:{&quot;x&quot;:1,&quot;y&quot;:1}},&quot;opacity&quot;:1,&quot;path&quot;:{&quot;type&quot;:&quot;ELLIPSE&quot;,&quot;size&quot;:{&quot;x&quot;:26.036461829385075,&quot;y&quot;:24.205636991819684}},&quot;pathStyles&quot;:[{&quot;type&quot;:&quot;FILL&quot;,&quot;fillStyle&quot;:&quot;rgba(136,50,104,1)&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65&quot;}},&quot;6a3f4494-2b75-4c19-8fbc-b509a21c4c27&quot;:{&quot;type&quot;:&quot;FIGURE_OBJECT&quot;,&quot;id&quot;:&quot;6a3f4494-2b75-4c19-8fbc-b509a21c4c27&quot;,&quot;relativeTransform&quot;:{&quot;translate&quot;:{&quot;x&quot;:1.8373990325658909,&quot;y&quot;:78.39504675117831},&quot;rotate&quot;:0,&quot;skewX&quot;:0,&quot;scale&quot;:{&quot;x&quot;:1,&quot;y&quot;:1}},&quot;opacity&quot;:1,&quot;path&quot;:{&quot;type&quot;:&quot;ELLIPSE&quot;,&quot;size&quot;:{&quot;x&quot;:26.036461829385075,&quot;y&quot;:24.205636991819684}},&quot;pathStyles&quot;:[{&quot;type&quot;:&quot;FILL&quot;,&quot;fillStyle&quot;:&quot;rgba(148,34,31,1)&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7&quot;}},&quot;2b6481df-6c7f-4223-8e5f-2b605578811d&quot;:{&quot;type&quot;:&quot;FIGURE_OBJECT&quot;,&quot;id&quot;:&quot;2b6481df-6c7f-4223-8e5f-2b605578811d&quot;,&quot;relativeTransform&quot;:{&quot;translate&quot;:{&quot;x&quot;:-31.196962878099413,&quot;y&quot;:78.39504675117831},&quot;rotate&quot;:0,&quot;skewX&quot;:0,&quot;scale&quot;:{&quot;x&quot;:1,&quot;y&quot;:1}},&quot;opacity&quot;:1,&quot;path&quot;:{&quot;type&quot;:&quot;ELLIPSE&quot;,&quot;size&quot;:{&quot;x&quot;:26.036461829385075,&quot;y&quot;:24.205636991819684}},&quot;pathStyles&quot;:[{&quot;type&quot;:&quot;FILL&quot;,&quot;fillStyle&quot;:&quot;rgba(148,34,31,1)&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75&quot;}},&quot;af7db286-6baf-4f28-bee1-f091179744bd&quot;:{&quot;type&quot;:&quot;FIGURE_OBJECT&quot;,&quot;id&quot;:&quot;af7db286-6baf-4f28-bee1-f091179744bd&quot;,&quot;guide&quot;:{&quot;type&quot;:&quot;GUIDELINE&quot;,&quot;position&quot;:-535.4166666666667,&quot;orientation&quot;:&quot;vertical&quot;},&quot;parent&quot;:{&quot;type&quot;:&quot;GUIDE&quot;,&quot;parentId&quot;:&quot;b7d856ae-74cd-46e7-a83e-fbebd4973e3a&quot;,&quot;order&quot;:&quot;5&quot;}},&quot;f6a743e4-95ea-4829-a176-fd7ecc0939d3&quot;:{&quot;type&quot;:&quot;FIGURE_OBJECT&quot;,&quot;id&quot;:&quot;f6a743e4-95ea-4829-a176-fd7ecc0939d3&quot;,&quot;name&quot;:&quot;Well plate (top view, 96 wells)&quot;,&quot;relativeTransform&quot;:{&quot;translate&quot;:{&quot;x&quot;:-24.511595011355524,&quot;y&quot;:29.85164925356898},&quot;rotate&quot;:0,&quot;skewX&quot;:0,&quot;scale&quot;:{&quot;x&quot;:0.5831989788233164,&quot;y&quot;:0.5342902711323764}},&quot;opacity&quot;:1,&quot;image&quot;:{&quot;url&quot;:&quot;https://icons.biorender.com/biorender/5bb27b035c30a113007e5705/well-plate-top-view-96-wells.png&quot;,&quot;fallbackUrl&quot;:&quot;https://res.cloudinary.com/dlcjuc3ej/image/upload/v1538423551/hjsjzwm9x6mootfnundl.svg#/keystone/api/icons/5bb27b035c30a113007e5705/well-plate-top-view-96-wells.svg&quot;,&quot;size&quot;:{&quot;x&quot;:839,&quot;y&quot;:627},&quot;isPremium&quot;:false,&quot;isPacked&quot;:true},&quot;source&quot;:{&quot;id&quot;:&quot;59d7935d1d0fb9001295ed03&quot;,&quot;type&quot;:&quot;ASSETS&quot;},&quot;pathStyles&quot;:[{&quot;type&quot;:&quot;FILL&quot;,&quot;fillStyle&quot;:&quot;rgb(0,0,0)&quot;}],&quot;isLocked&quot;:false,&quot;parent&quot;:{&quot;type&quot;:&quot;CHILD&quot;,&quot;parentId&quot;:&quot;6e230a2a-03f9-43f4-bdae-a90fc1d1c55b&quot;,&quot;order&quot;:&quot;05&quot;},&quot;styles&quot;:{&quot;Layer_5-hidden&quot;:[{&quot;styleName&quot;:&quot;MONOCHROME_COLOR&quot;,&quot;index&quot;:0,&quot;color&quot;:&quot;#000000&quot;}],&quot;editable&quot;:[{&quot;styleName&quot;:&quot;SATURATE&quot;,&quot;index&quot;:0,&quot;value&quot;:200}]}},&quot;be45e360-5255-4b9d-8fc5-6b64506c8671&quot;:{&quot;type&quot;:&quot;FIGURE_OBJECT&quot;,&quot;id&quot;:&quot;be45e360-5255-4b9d-8fc5-6b64506c8671&quot;,&quot;relativeTransform&quot;:{&quot;translate&quot;:{&quot;x&quot;:2.258705327749703,&quot;y&quot;:47.22472637574543},&quot;rotate&quot;:0,&quot;skewX&quot;:0,&quot;scale&quot;:{&quot;x&quot;:1,&quot;y&quot;:1}},&quot;opacity&quot;:1,&quot;path&quot;:{&quot;type&quot;:&quot;ELLIPSE&quot;,&quot;size&quot;:{&quot;x&quot;:26.036461829385075,&quot;y&quot;:24.205636991819684}},&quot;pathStyles&quot;:[{&quot;type&quot;:&quot;FILL&quot;,&quot;fillStyle&quot;:&quot;rgb(75, 3, 60)&quot;},{&quot;type&quot;:&quot;STROKE&quot;,&quot;strokeStyle&quot;:&quot;rgba(21,82,137,1)&quot;,&quot;lineWidth&quot;:0.5805366360364371,&quot;lineJoin&quot;:&quot;round&quot;,&quot;dashArray&quot;:[0,0]}],&quot;isLocked&quot;:false,&quot;parent&quot;:{&quot;type&quot;:&quot;CHILD&quot;,&quot;parentId&quot;:&quot;6e230a2a-03f9-43f4-bdae-a90fc1d1c55b&quot;,&quot;order&quot;:&quot;8&quot;}}}}"/>
    <we:property name="6650c7ec95f5fbefaa5856fe_1716570746744" value="{&quot;id&quot;:&quot;16685515-6894-4790-acce-aad851a4844f&quot;,&quot;objects&quot;:{&quot;16685515-6894-4790-acce-aad851a4844f&quot;:{&quot;id&quot;:&quot;16685515-6894-4790-acce-aad851a4844f&quot;,&quot;type&quot;:&quot;FIGURE_OBJECT&quot;,&quot;document&quot;:{&quot;type&quot;:&quot;DOCUMENT_GROUP&quot;,&quot;canvasType&quot;:&quot;FIGURE&quot;,&quot;units&quot;:&quot;in&quot;}},&quot;096026e9-8c08-4b17-abd7-e171ed76bda3&quot;:{&quot;id&quot;:&quot;096026e9-8c08-4b17-abd7-e171ed76bda3&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16685515-6894-4790-acce-aad851a4844f&quot;,&quot;type&quot;:&quot;FRAME&quot;,&quot;order&quot;:&quot;5&quot;}},&quot;4c108899-0065-40e5-9d46-68c918258fbd&quot;:{&quot;id&quot;:&quot;4c108899-0065-40e5-9d46-68c918258fbd&quot;,&quot;type&quot;:&quot;FIGURE_OBJECT&quot;,&quot;document&quot;:{&quot;type&quot;:&quot;FIGURE&quot;,&quot;canvasType&quot;:&quot;FIGURE&quot;,&quot;units&quot;:&quot;in&quot;},&quot;parent&quot;:{&quot;parentId&quot;:&quot;16685515-6894-4790-acce-aad851a4844f&quot;,&quot;type&quot;:&quot;DOCUMENT&quot;,&quot;order&quot;:&quot;5&quot;}},&quot;d8c55965-fd91-4da1-8d68-4d95a52410d3&quot;:{&quot;id&quot;:&quot;d8c55965-fd91-4da1-8d68-4d95a52410d3&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type&quot;:&quot;FRAME&quot;,&quot;parentId&quot;:&quot;4c108899-0065-40e5-9d46-68c918258fbd&quot;,&quot;order&quot;:&quot;5&quot;}},&quot;bbf20f32-8157-409c-85ab-9f6235214684&quot;:{&quot;id&quot;:&quot;bbf20f32-8157-409c-85ab-9f6235214684&quot;,&quot;type&quot;:&quot;FIGURE_OBJECT&quot;,&quot;guide&quot;:{&quot;type&quot;:&quot;GRID&quot;,&quot;distance&quot;:0.5,&quot;units&quot;:&quot;in&quot;},&quot;parent&quot;:{&quot;parentId&quot;:&quot;16685515-6894-4790-acce-aad851a4844f&quot;,&quot;type&quot;:&quot;GUIDE&quot;,&quot;order&quot;:&quot;5&quot;}},&quot;d516515e-b2a0-4d49-a121-2ecf88edfe95&quot;:{&quot;type&quot;:&quot;FIGURE_OBJECT&quot;,&quot;id&quot;:&quot;d516515e-b2a0-4d49-a121-2ecf88edfe95&quot;,&quot;name&quot;:&quot;Microscope (flourescent)&quot;,&quot;relativeTransform&quot;:{&quot;translate&quot;:{&quot;x&quot;:66.52,&quot;y&quot;:6},&quot;rotate&quot;:0,&quot;skewX&quot;:0,&quot;scale&quot;:{&quot;x&quot;:1.04,&quot;y&quot;:1.03}},&quot;opacity&quot;:1,&quot;image&quot;:{&quot;url&quot;:&quot;https://res.cloudinary.com/dlcjuc3ej/image/upload/v1530727993/jhusrk16mjkvxazvxpje.svg&quot;,&quot;size&quot;:{&quot;x&quot;:241,&quot;y&quot;:273},&quot;isPremium&quot;:false},&quot;source&quot;:{&quot;id&quot;:&quot;5b3d0e1195a91a0014d6adc6&quot;,&quot;type&quot;:&quot;ASSETS&quot;},&quot;pathStyles&quot;:[{&quot;type&quot;:&quot;FILL&quot;,&quot;fillStyle&quot;:&quot;rgb(0,0,0)&quot;}],&quot;isLocked&quot;:false,&quot;parent&quot;:{&quot;type&quot;:&quot;CHILD&quot;,&quot;parentId&quot;:&quot;4c108899-0065-40e5-9d46-68c918258fbd&quot;,&quot;order&quot;:&quot;5&quot;}}}}"/>
    <we:property name="66c4e139855edcbcc0871c11_1724178857518" value="{&quot;id&quot;:&quot;fa3f1353-2733-4369-a76b-bf2b06982263&quot;,&quot;objects&quot;:{&quot;fa3f1353-2733-4369-a76b-bf2b06982263&quot;:{&quot;id&quot;:&quot;fa3f1353-2733-4369-a76b-bf2b06982263&quot;,&quot;type&quot;:&quot;FIGURE_OBJECT&quot;,&quot;document&quot;:{&quot;type&quot;:&quot;DOCUMENT_GROUP&quot;,&quot;canvasType&quot;:&quot;FIGURE&quot;,&quot;units&quot;:&quot;in&quot;}},&quot;d43c02a9-8bdf-47fd-808e-d749f0012dc8&quot;:{&quot;id&quot;:&quot;d43c02a9-8bdf-47fd-808e-d749f0012dc8&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fa3f1353-2733-4369-a76b-bf2b06982263&quot;,&quot;type&quot;:&quot;FRAME&quot;,&quot;order&quot;:&quot;5&quot;}},&quot;1ae840d3-b88a-420a-944c-b761d6d36f84&quot;:{&quot;id&quot;:&quot;1ae840d3-b88a-420a-944c-b761d6d36f84&quot;,&quot;type&quot;:&quot;FIGURE_OBJECT&quot;,&quot;document&quot;:{&quot;type&quot;:&quot;FIGURE&quot;,&quot;canvasType&quot;:&quot;FIGURE&quot;,&quot;units&quot;:&quot;in&quot;},&quot;parent&quot;:{&quot;parentId&quot;:&quot;fa3f1353-2733-4369-a76b-bf2b06982263&quot;,&quot;type&quot;:&quot;DOCUMENT&quot;,&quot;order&quot;:&quot;5&quot;}},&quot;9a702ba6-d96b-4827-89c1-87117c4bfcb1&quot;:{&quot;id&quot;:&quot;9a702ba6-d96b-4827-89c1-87117c4bfcb1&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type&quot;:&quot;FRAME&quot;,&quot;parentId&quot;:&quot;1ae840d3-b88a-420a-944c-b761d6d36f84&quot;,&quot;order&quot;:&quot;5&quot;}},&quot;1d9f51c4-70d0-490a-9646-9ce87ec0f178&quot;:{&quot;id&quot;:&quot;1d9f51c4-70d0-490a-9646-9ce87ec0f178&quot;,&quot;type&quot;:&quot;FIGURE_OBJECT&quot;,&quot;guide&quot;:{&quot;type&quot;:&quot;GRID&quot;,&quot;distance&quot;:0.5,&quot;units&quot;:&quot;in&quot;},&quot;parent&quot;:{&quot;parentId&quot;:&quot;fa3f1353-2733-4369-a76b-bf2b06982263&quot;,&quot;type&quot;:&quot;GUIDE&quot;,&quot;order&quot;:&quot;5&quot;}},&quot;7286320d-2063-4fa2-9c7f-a2b5ee30e239&quot;:{&quot;id&quot;:&quot;7286320d-2063-4fa2-9c7f-a2b5ee30e239&quot;,&quot;name&quot;:&quot;Well plate (96 wells, 3D, with label)&quot;,&quot;displayName&quot;:&quot;&quot;,&quot;type&quot;:&quot;FIGURE_OBJECT&quot;,&quot;relativeTransform&quot;:{&quot;translate&quot;:{&quot;x&quot;:-25.999999999999986,&quot;y&quot;:-31.50000000000003},&quot;rotate&quot;:0,&quot;skewX&quot;:0,&quot;scale&quot;:{&quot;x&quot;:2.5100000000000002,&quot;y&quot;:2.3900187617260795}},&quot;image&quot;:{&quot;url&quot;:&quot;https://icons.biorender.com/biorender/6362d55f2c4bfe0020fd1778/well-plate-96-wells-3d-with-label-1.png&quot;,&quot;fallbackUrl&quot;:&quot;https://res.cloudinary.com/dlcjuc3ej/image/upload/v1667421530/upwc4ge0eahaeiijetfu.svg#/keystone/api/icons/6362d55f2c4bfe0020fd1778/well-plate-96-wells-3d-with-label-1.svg#/keystone/api/icons/6362d55f2c4bfe0020fd1778/well-plate-96-wells-3d-with-label-1.svg#/keystone/api/icons/6362d55f2c4bfe0020fd1778/well-plate-96-wells-3d-with-label-1.svg#/keystone/api/icons/6362d55f2c4bfe0020fd1778/well-plate-96-wells-3d-with-label-1.svg#/keystone/api/icons/6362d55f2c4bfe0020fd1778/well-plate-96-wells-3d-with-label-1.svg#/keystone/api/icons/6362d55f2c4bfe0020fd1778/well-plate-96-wells-3d-with-label-1.svg#/keystone/api/icons/6362d55f2c4bfe0020fd1778/well-plate-96-wells-3d-with-label-1.svg&quot;,&quot;isPremium&quot;:true,&quot;isOrgIcon&quot;:false,&quot;size&quot;:{&quot;x&quot;:200,&quot;y&quot;:141.00529100529099}},&quot;source&quot;:{&quot;id&quot;:&quot;5fd14117d17d4d0028347910&quot;,&quot;version&quot;:&quot;1667421228&quot;,&quot;type&quot;:&quot;ASSETS&quot;},&quot;isPremium&quot;:true,&quot;parent&quot;:{&quot;type&quot;:&quot;CHILD&quot;,&quot;parentId&quot;:&quot;1ae840d3-b88a-420a-944c-b761d6d36f84&quot;,&quot;order&quot;:&quot;5&quot;},&quot;styles&quot;:{&quot;liquid&quot;:[{&quot;styleName&quot;:&quot;MONOCHROME_COLOR&quot;,&quot;index&quot;:0,&quot;color&quot;:&quot;#E62121&quot;}],&quot;label&quot;:[{&quot;styleName&quot;:&quot;SATURATE&quot;,&quot;index&quot;:0,&quot;value&quot;:0},{&quot;styleName&quot;:&quot;TRANSPARENCY&quot;,&quot;index&quot;:0,&quot;value&quot;:100}],&quot;well_plate&quot;:[{&quot;styleName&quot;:&quot;TRANSPARENCY&quot;,&quot;index&quot;:0,&quot;value&quot;:24},{&quot;styleName&quot;:&quot;MONOCHROME_COLOR&quot;,&quot;index&quot;:0,&quot;color&quot;:&quot;#818689&quot;}]}}}}"/>
    <we:property name="66c4e139855edcbcc0871c11_1724178990093" value="{&quot;id&quot;:&quot;fa3f1353-2733-4369-a76b-bf2b06982263&quot;,&quot;objects&quot;:{&quot;fa3f1353-2733-4369-a76b-bf2b06982263&quot;:{&quot;id&quot;:&quot;fa3f1353-2733-4369-a76b-bf2b06982263&quot;,&quot;type&quot;:&quot;FIGURE_OBJECT&quot;,&quot;document&quot;:{&quot;type&quot;:&quot;DOCUMENT_GROUP&quot;,&quot;canvasType&quot;:&quot;FIGURE&quot;,&quot;units&quot;:&quot;in&quot;}},&quot;d43c02a9-8bdf-47fd-808e-d749f0012dc8&quot;:{&quot;id&quot;:&quot;d43c02a9-8bdf-47fd-808e-d749f0012dc8&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fa3f1353-2733-4369-a76b-bf2b06982263&quot;,&quot;type&quot;:&quot;FRAME&quot;,&quot;order&quot;:&quot;5&quot;}},&quot;1ae840d3-b88a-420a-944c-b761d6d36f84&quot;:{&quot;id&quot;:&quot;1ae840d3-b88a-420a-944c-b761d6d36f84&quot;,&quot;type&quot;:&quot;FIGURE_OBJECT&quot;,&quot;document&quot;:{&quot;type&quot;:&quot;FIGURE&quot;,&quot;canvasType&quot;:&quot;FIGURE&quot;,&quot;units&quot;:&quot;in&quot;},&quot;parent&quot;:{&quot;parentId&quot;:&quot;fa3f1353-2733-4369-a76b-bf2b06982263&quot;,&quot;type&quot;:&quot;DOCUMENT&quot;,&quot;order&quot;:&quot;5&quot;}},&quot;9a702ba6-d96b-4827-89c1-87117c4bfcb1&quot;:{&quot;id&quot;:&quot;9a702ba6-d96b-4827-89c1-87117c4bfcb1&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type&quot;:&quot;FRAME&quot;,&quot;parentId&quot;:&quot;1ae840d3-b88a-420a-944c-b761d6d36f84&quot;,&quot;order&quot;:&quot;5&quot;}},&quot;1d9f51c4-70d0-490a-9646-9ce87ec0f178&quot;:{&quot;id&quot;:&quot;1d9f51c4-70d0-490a-9646-9ce87ec0f178&quot;,&quot;type&quot;:&quot;FIGURE_OBJECT&quot;,&quot;guide&quot;:{&quot;type&quot;:&quot;GRID&quot;,&quot;distance&quot;:0.5,&quot;units&quot;:&quot;in&quot;},&quot;parent&quot;:{&quot;parentId&quot;:&quot;fa3f1353-2733-4369-a76b-bf2b06982263&quot;,&quot;type&quot;:&quot;GUIDE&quot;,&quot;order&quot;:&quot;5&quot;}},&quot;5d2de51d-3988-450c-8a1c-26e96f7079dd&quot;:{&quot;id&quot;:&quot;5d2de51d-3988-450c-8a1c-26e96f7079dd&quot;,&quot;name&quot;:&quot;Well plate (top view, 96 wells)&quot;,&quot;displayName&quot;:&quot;&quot;,&quot;type&quot;:&quot;FIGURE_OBJECT&quot;,&quot;relativeTransform&quot;:{&quot;translate&quot;:{&quot;x&quot;:0,&quot;y&quot;:-19.62353754469609},&quot;rotate&quot;:0,&quot;skewX&quot;:0,&quot;scale&quot;:{&quot;x&quot;:2.46,&quot;y&quot;:2.46}},&quot;image&quot;:{&quot;url&quot;:&quot;https://icons.biorender.com/biorender/5fc80c9467ae7c0028ccb9a4/well-plate-top-view-96-wells-1.png&quot;,&quot;fallbackUrl&quot;:&quot;https://res.cloudinary.com/dlcjuc3ej/image/upload/v1606945930/wz3o15utc7xgprrp72ta.svg#/keystone/api/icons/5fc80c9467ae7c0028ccb9a4/well-plate-top-view-96-wells-1.svg#/keystone/api/icons/5fc80c9467ae7c0028ccb9a4/well-plate-top-view-96-wells-1.svg#/keystone/api/icons/5fc80c9467ae7c0028ccb9a4/well-plate-top-view-96-wells-1.svg#/keystone/api/icons/5fc80c9467ae7c0028ccb9a4/well-plate-top-view-96-wells-1.svg#/keystone/api/icons/5fc80c9467ae7c0028ccb9a4/well-plate-top-view-96-wells-1.svg&quot;,&quot;isPremium&quot;:false,&quot;isOrgIcon&quot;:false,&quot;size&quot;:{&quot;x&quot;:200,&quot;y&quot;:149.46364719904648}},&quot;source&quot;:{&quot;id&quot;:&quot;5fc80c3967ae7c0028ccb982&quot;,&quot;version&quot;:&quot;1606945929&quot;,&quot;type&quot;:&quot;ASSETS&quot;},&quot;isPremium&quot;:false,&quot;parent&quot;:{&quot;type&quot;:&quot;CHILD&quot;,&quot;parentId&quot;:&quot;ed2d3352-8e3f-4655-a3ae-d531a05d98d2&quot;,&quot;order&quot;:&quot;5&quot;},&quot;styles&quot;:{&quot;liquid&quot;:[{&quot;styleName&quot;:&quot;MONOCHROME_COLOR&quot;,&quot;index&quot;:0,&quot;color&quot;:&quot;#C43E96&quot;}]}},&quot;ed2d3352-8e3f-4655-a3ae-d531a05d98d2&quot;:{&quot;type&quot;:&quot;FIGURE_OBJECT&quot;,&quot;id&quot;:&quot;ed2d3352-8e3f-4655-a3ae-d531a05d98d2&quot;,&quot;parent&quot;:{&quot;type&quot;:&quot;CHILD&quot;,&quot;parentId&quot;:&quot;1ae840d3-b88a-420a-944c-b761d6d36f84&quot;,&quot;order&quot;:&quot;9&quot;},&quot;relativeTransform&quot;:{&quot;translate&quot;:{&quot;x&quot;:1,&quot;y&quot;:0},&quot;rotate&quot;:0,&quot;skewX&quot;:0,&quot;scale&quot;:{&quot;x&quot;:1,&quot;y&quot;:1}}},&quot;e51693cb-a7f7-49ed-9655-b9885a751134&quot;:{&quot;type&quot;:&quot;FIGURE_OBJECT&quot;,&quot;id&quot;:&quot;e51693cb-a7f7-49ed-9655-b9885a751134&quot;,&quot;parent&quot;:{&quot;type&quot;:&quot;CROP&quot;,&quot;parentId&quot;:&quot;ed2d3352-8e3f-4655-a3ae-d531a05d98d2&quot;,&quot;order&quot;:&quot;5&quot;},&quot;relativeTransform&quot;:{&quot;translate&quot;:{&quot;x&quot;:-135,&quot;y&quot;:-19.62353754469609},&quot;rotate&quot;:0,&quot;skewX&quot;:0,&quot;scale&quot;:{&quot;x&quot;:111.00000000000001,&quot;y&quot;:183.84028605482717}},&quot;path&quot;:{&quot;type&quot;:&quot;RECT&quot;,&quot;size&quot;:{&quot;x&quot;:2,&quot;y&quot;:2}},&quot;pathStyles&quot;:[{&quot;type&quot;:&quot;FILL&quot;,&quot;fillStyle&quot;:&quot;#fff&quot;}],&quot;isFrozen&quot;:true},&quot;2cafb9c2-c516-4c02-95f3-8a92785aeee6&quot;:{&quot;type&quot;:&quot;FIGURE_OBJECT&quot;,&quot;id&quot;:&quot;2cafb9c2-c516-4c02-95f3-8a92785aeee6&quot;,&quot;parent&quot;:{&quot;type&quot;:&quot;CHILD&quot;,&quot;parentId&quot;:&quot;1ae840d3-b88a-420a-944c-b761d6d36f84&quot;,&quot;order&quot;:&quot;95&quot;},&quot;relativeTransform&quot;:{&quot;translate&quot;:{&quot;x&quot;:0,&quot;y&quot;:0},&quot;rotate&quot;:0,&quot;skewX&quot;:0,&quot;scale&quot;:{&quot;x&quot;:1,&quot;y&quot;:1}}},&quot;63556e78-ec49-412b-8d41-f8e29148af44&quot;:{&quot;id&quot;:&quot;63556e78-ec49-412b-8d41-f8e29148af44&quot;,&quot;name&quot;:&quot;Well plate (top view, 96 wells)&quot;,&quot;displayName&quot;:&quot;&quot;,&quot;type&quot;:&quot;FIGURE_OBJECT&quot;,&quot;relativeTransform&quot;:{&quot;translate&quot;:{&quot;x&quot;:0,&quot;y&quot;:-19.62353754469609},&quot;rotate&quot;:0,&quot;skewX&quot;:0,&quot;scale&quot;:{&quot;x&quot;:2.46,&quot;y&quot;:2.46}},&quot;image&quot;:{&quot;url&quot;:&quot;https://icons.biorender.com/biorender/5fc80c9467ae7c0028ccb9a4/well-plate-top-view-96-wells-1.png&quot;,&quot;fallbackUrl&quot;:&quot;https://res.cloudinary.com/dlcjuc3ej/image/upload/v1606945930/wz3o15utc7xgprrp72ta.svg#/keystone/api/icons/5fc80c9467ae7c0028ccb9a4/well-plate-top-view-96-wells-1.svg#/keystone/api/icons/5fc80c9467ae7c0028ccb9a4/well-plate-top-view-96-wells-1.svg#/keystone/api/icons/5fc80c9467ae7c0028ccb9a4/well-plate-top-view-96-wells-1.svg#/keystone/api/icons/5fc80c9467ae7c0028ccb9a4/well-plate-top-view-96-wells-1.svg#/keystone/api/icons/5fc80c9467ae7c0028ccb9a4/well-plate-top-view-96-wells-1.svg&quot;,&quot;isPremium&quot;:false,&quot;isOrgIcon&quot;:false,&quot;size&quot;:{&quot;x&quot;:200,&quot;y&quot;:149.46364719904648}},&quot;source&quot;:{&quot;id&quot;:&quot;5fc80c3967ae7c0028ccb982&quot;,&quot;version&quot;:&quot;1606945929&quot;,&quot;type&quot;:&quot;ASSETS&quot;},&quot;isPremium&quot;:false,&quot;parent&quot;:{&quot;type&quot;:&quot;CHILD&quot;,&quot;parentId&quot;:&quot;2cafb9c2-c516-4c02-95f3-8a92785aeee6&quot;,&quot;order&quot;:&quot;5&quot;},&quot;styles&quot;:{&quot;liquid&quot;:[{&quot;styleName&quot;:&quot;MONOCHROME_COLOR&quot;,&quot;index&quot;:0,&quot;color&quot;:&quot;#317EC2&quot;},{&quot;styleName&quot;:&quot;SATURATE&quot;,&quot;index&quot;:0,&quot;value&quot;:24}]}},&quot;2f2ce26d-7f0f-4532-9475-575c1fa6f73d&quot;:{&quot;type&quot;:&quot;FIGURE_OBJECT&quot;,&quot;id&quot;:&quot;2f2ce26d-7f0f-4532-9475-575c1fa6f73d&quot;,&quot;parent&quot;:{&quot;type&quot;:&quot;CROP&quot;,&quot;parentId&quot;:&quot;2cafb9c2-c516-4c02-95f3-8a92785aeee6&quot;,&quot;order&quot;:&quot;5&quot;},&quot;relativeTransform&quot;:{&quot;translate&quot;:{&quot;x&quot;:-5.625000000000043,&quot;y&quot;:-19.62353754469609},&quot;rotate&quot;:0,&quot;skewX&quot;:0,&quot;scale&quot;:{&quot;x&quot;:17.62499999999997,&quot;y&quot;:183.84028605482717}},&quot;path&quot;:{&quot;type&quot;:&quot;RECT&quot;,&quot;size&quot;:{&quot;x&quot;:2,&quot;y&quot;:2}},&quot;pathStyles&quot;:[{&quot;type&quot;:&quot;FILL&quot;,&quot;fillStyle&quot;:&quot;#fff&quot;}],&quot;isFrozen&quot;:true},&quot;1bfef180-b6fc-4413-9b86-9febd973b429&quot;:{&quot;type&quot;:&quot;FIGURE_OBJECT&quot;,&quot;id&quot;:&quot;1bfef180-b6fc-4413-9b86-9febd973b429&quot;,&quot;parent&quot;:{&quot;type&quot;:&quot;CHILD&quot;,&quot;parentId&quot;:&quot;1ae840d3-b88a-420a-944c-b761d6d36f84&quot;,&quot;order&quot;:&quot;97&quot;},&quot;relativeTransform&quot;:{&quot;translate&quot;:{&quot;x&quot;:2.75,&quot;y&quot;:0},&quot;rotate&quot;:0,&quot;skewX&quot;:0,&quot;scale&quot;:{&quot;x&quot;:1,&quot;y&quot;:1}}},&quot;0a8670e4-7683-4995-89a4-ff14320f6655&quot;:{&quot;id&quot;:&quot;0a8670e4-7683-4995-89a4-ff14320f6655&quot;,&quot;name&quot;:&quot;Well plate (top view, 96 wells)&quot;,&quot;displayName&quot;:&quot;&quot;,&quot;type&quot;:&quot;FIGURE_OBJECT&quot;,&quot;relativeTransform&quot;:{&quot;translate&quot;:{&quot;x&quot;:0,&quot;y&quot;:-19.62353754469609},&quot;rotate&quot;:0,&quot;skewX&quot;:0,&quot;scale&quot;:{&quot;x&quot;:2.46,&quot;y&quot;:2.46}},&quot;image&quot;:{&quot;url&quot;:&quot;https://icons.biorender.com/biorender/5fc80c9467ae7c0028ccb9a4/well-plate-top-view-96-wells-1.png&quot;,&quot;fallbackUrl&quot;:&quot;https://res.cloudinary.com/dlcjuc3ej/image/upload/v1606945930/wz3o15utc7xgprrp72ta.svg#/keystone/api/icons/5fc80c9467ae7c0028ccb9a4/well-plate-top-view-96-wells-1.svg#/keystone/api/icons/5fc80c9467ae7c0028ccb9a4/well-plate-top-view-96-wells-1.svg#/keystone/api/icons/5fc80c9467ae7c0028ccb9a4/well-plate-top-view-96-wells-1.svg#/keystone/api/icons/5fc80c9467ae7c0028ccb9a4/well-plate-top-view-96-wells-1.svg#/keystone/api/icons/5fc80c9467ae7c0028ccb9a4/well-plate-top-view-96-wells-1.svg&quot;,&quot;isPremium&quot;:false,&quot;isOrgIcon&quot;:false,&quot;size&quot;:{&quot;x&quot;:200,&quot;y&quot;:149.46364719904648}},&quot;source&quot;:{&quot;id&quot;:&quot;5fc80c3967ae7c0028ccb982&quot;,&quot;version&quot;:&quot;1606945929&quot;,&quot;type&quot;:&quot;ASSETS&quot;},&quot;isPremium&quot;:false,&quot;parent&quot;:{&quot;type&quot;:&quot;CHILD&quot;,&quot;parentId&quot;:&quot;1bfef180-b6fc-4413-9b86-9febd973b429&quot;,&quot;order&quot;:&quot;5&quot;}},&quot;c38e1d0c-6b45-4ea8-b3e2-fd52ee931e13&quot;:{&quot;type&quot;:&quot;FIGURE_OBJECT&quot;,&quot;id&quot;:&quot;c38e1d0c-6b45-4ea8-b3e2-fd52ee931e13&quot;,&quot;parent&quot;:{&quot;type&quot;:&quot;CROP&quot;,&quot;parentId&quot;:&quot;1bfef180-b6fc-4413-9b86-9febd973b429&quot;,&quot;order&quot;:&quot;5&quot;},&quot;relativeTransform&quot;:{&quot;translate&quot;:{&quot;x&quot;:127.625,&quot;y&quot;:-19.62353754469609},&quot;rotate&quot;:0,&quot;skewX&quot;:0,&quot;scale&quot;:{&quot;x&quot;:118.375,&quot;y&quot;:183.84028605482717}},&quot;path&quot;:{&quot;type&quot;:&quot;RECT&quot;,&quot;size&quot;:{&quot;x&quot;:2,&quot;y&quot;:2}},&quot;pathStyles&quot;:[{&quot;type&quot;:&quot;FILL&quot;,&quot;fillStyle&quot;:&quot;#fff&quot;}],&quot;isFrozen&quot;:true}}}"/>
    <we:property name="66c4e139855edcbcc0871c11_1724179026036" value="{&quot;id&quot;:&quot;fa3f1353-2733-4369-a76b-bf2b06982263&quot;,&quot;objects&quot;:{&quot;fa3f1353-2733-4369-a76b-bf2b06982263&quot;:{&quot;id&quot;:&quot;fa3f1353-2733-4369-a76b-bf2b06982263&quot;,&quot;type&quot;:&quot;FIGURE_OBJECT&quot;,&quot;document&quot;:{&quot;type&quot;:&quot;DOCUMENT_GROUP&quot;,&quot;canvasType&quot;:&quot;FIGURE&quot;,&quot;units&quot;:&quot;in&quot;}},&quot;d43c02a9-8bdf-47fd-808e-d749f0012dc8&quot;:{&quot;id&quot;:&quot;d43c02a9-8bdf-47fd-808e-d749f0012dc8&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fa3f1353-2733-4369-a76b-bf2b06982263&quot;,&quot;type&quot;:&quot;FRAME&quot;,&quot;order&quot;:&quot;5&quot;}},&quot;1ae840d3-b88a-420a-944c-b761d6d36f84&quot;:{&quot;id&quot;:&quot;1ae840d3-b88a-420a-944c-b761d6d36f84&quot;,&quot;type&quot;:&quot;FIGURE_OBJECT&quot;,&quot;document&quot;:{&quot;type&quot;:&quot;FIGURE&quot;,&quot;canvasType&quot;:&quot;FIGURE&quot;,&quot;units&quot;:&quot;in&quot;},&quot;parent&quot;:{&quot;parentId&quot;:&quot;fa3f1353-2733-4369-a76b-bf2b06982263&quot;,&quot;type&quot;:&quot;DOCUMENT&quot;,&quot;order&quot;:&quot;5&quot;}},&quot;9a702ba6-d96b-4827-89c1-87117c4bfcb1&quot;:{&quot;id&quot;:&quot;9a702ba6-d96b-4827-89c1-87117c4bfcb1&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type&quot;:&quot;FRAME&quot;,&quot;parentId&quot;:&quot;1ae840d3-b88a-420a-944c-b761d6d36f84&quot;,&quot;order&quot;:&quot;5&quot;}},&quot;1d9f51c4-70d0-490a-9646-9ce87ec0f178&quot;:{&quot;id&quot;:&quot;1d9f51c4-70d0-490a-9646-9ce87ec0f178&quot;,&quot;type&quot;:&quot;FIGURE_OBJECT&quot;,&quot;guide&quot;:{&quot;type&quot;:&quot;GRID&quot;,&quot;distance&quot;:0.5,&quot;units&quot;:&quot;in&quot;},&quot;parent&quot;:{&quot;parentId&quot;:&quot;fa3f1353-2733-4369-a76b-bf2b06982263&quot;,&quot;type&quot;:&quot;GUIDE&quot;,&quot;order&quot;:&quot;5&quot;}},&quot;5d2de51d-3988-450c-8a1c-26e96f7079dd&quot;:{&quot;id&quot;:&quot;5d2de51d-3988-450c-8a1c-26e96f7079dd&quot;,&quot;name&quot;:&quot;Well plate (top view, 96 wells)&quot;,&quot;displayName&quot;:&quot;&quot;,&quot;type&quot;:&quot;FIGURE_OBJECT&quot;,&quot;relativeTransform&quot;:{&quot;translate&quot;:{&quot;x&quot;:0,&quot;y&quot;:-19.62353754469609},&quot;rotate&quot;:0,&quot;skewX&quot;:0,&quot;scale&quot;:{&quot;x&quot;:2.46,&quot;y&quot;:2.46}},&quot;image&quot;:{&quot;url&quot;:&quot;https://icons.biorender.com/biorender/5fc80c9467ae7c0028ccb9a4/well-plate-top-view-96-wells-1.png&quot;,&quot;fallbackUrl&quot;:&quot;https://res.cloudinary.com/dlcjuc3ej/image/upload/v1606945930/wz3o15utc7xgprrp72ta.svg#/keystone/api/icons/5fc80c9467ae7c0028ccb9a4/well-plate-top-view-96-wells-1.svg#/keystone/api/icons/5fc80c9467ae7c0028ccb9a4/well-plate-top-view-96-wells-1.svg#/keystone/api/icons/5fc80c9467ae7c0028ccb9a4/well-plate-top-view-96-wells-1.svg#/keystone/api/icons/5fc80c9467ae7c0028ccb9a4/well-plate-top-view-96-wells-1.svg#/keystone/api/icons/5fc80c9467ae7c0028ccb9a4/well-plate-top-view-96-wells-1.svg&quot;,&quot;isPremium&quot;:false,&quot;isOrgIcon&quot;:false,&quot;size&quot;:{&quot;x&quot;:200,&quot;y&quot;:149.46364719904648}},&quot;source&quot;:{&quot;id&quot;:&quot;5fc80c3967ae7c0028ccb982&quot;,&quot;version&quot;:&quot;1606945929&quot;,&quot;type&quot;:&quot;ASSETS&quot;},&quot;isPremium&quot;:false,&quot;parent&quot;:{&quot;type&quot;:&quot;CHILD&quot;,&quot;parentId&quot;:&quot;ed2d3352-8e3f-4655-a3ae-d531a05d98d2&quot;,&quot;order&quot;:&quot;5&quot;},&quot;styles&quot;:{&quot;liquid&quot;:[{&quot;styleName&quot;:&quot;MONOCHROME_COLOR&quot;,&quot;index&quot;:0,&quot;color&quot;:&quot;#C43E96&quot;}]}},&quot;ed2d3352-8e3f-4655-a3ae-d531a05d98d2&quot;:{&quot;type&quot;:&quot;FIGURE_OBJECT&quot;,&quot;id&quot;:&quot;ed2d3352-8e3f-4655-a3ae-d531a05d98d2&quot;,&quot;parent&quot;:{&quot;type&quot;:&quot;CHILD&quot;,&quot;parentId&quot;:&quot;1ae840d3-b88a-420a-944c-b761d6d36f84&quot;,&quot;order&quot;:&quot;9&quot;},&quot;relativeTransform&quot;:{&quot;translate&quot;:{&quot;x&quot;:1,&quot;y&quot;:0},&quot;rotate&quot;:0,&quot;skewX&quot;:0,&quot;scale&quot;:{&quot;x&quot;:1,&quot;y&quot;:1}}},&quot;e51693cb-a7f7-49ed-9655-b9885a751134&quot;:{&quot;type&quot;:&quot;FIGURE_OBJECT&quot;,&quot;id&quot;:&quot;e51693cb-a7f7-49ed-9655-b9885a751134&quot;,&quot;parent&quot;:{&quot;type&quot;:&quot;CROP&quot;,&quot;parentId&quot;:&quot;ed2d3352-8e3f-4655-a3ae-d531a05d98d2&quot;,&quot;order&quot;:&quot;5&quot;},&quot;relativeTransform&quot;:{&quot;translate&quot;:{&quot;x&quot;:-135,&quot;y&quot;:-19.62353754469609},&quot;rotate&quot;:0,&quot;skewX&quot;:0,&quot;scale&quot;:{&quot;x&quot;:111.00000000000001,&quot;y&quot;:183.84028605482717}},&quot;path&quot;:{&quot;type&quot;:&quot;RECT&quot;,&quot;size&quot;:{&quot;x&quot;:2,&quot;y&quot;:2}},&quot;pathStyles&quot;:[{&quot;type&quot;:&quot;FILL&quot;,&quot;fillStyle&quot;:&quot;#fff&quot;}],&quot;isFrozen&quot;:true},&quot;2cafb9c2-c516-4c02-95f3-8a92785aeee6&quot;:{&quot;type&quot;:&quot;FIGURE_OBJECT&quot;,&quot;id&quot;:&quot;2cafb9c2-c516-4c02-95f3-8a92785aeee6&quot;,&quot;parent&quot;:{&quot;type&quot;:&quot;CHILD&quot;,&quot;parentId&quot;:&quot;1ae840d3-b88a-420a-944c-b761d6d36f84&quot;,&quot;order&quot;:&quot;95&quot;},&quot;relativeTransform&quot;:{&quot;translate&quot;:{&quot;x&quot;:0,&quot;y&quot;:0},&quot;rotate&quot;:0,&quot;skewX&quot;:0,&quot;scale&quot;:{&quot;x&quot;:1,&quot;y&quot;:1}}},&quot;63556e78-ec49-412b-8d41-f8e29148af44&quot;:{&quot;id&quot;:&quot;63556e78-ec49-412b-8d41-f8e29148af44&quot;,&quot;name&quot;:&quot;Well plate (top view, 96 wells)&quot;,&quot;displayName&quot;:&quot;&quot;,&quot;type&quot;:&quot;FIGURE_OBJECT&quot;,&quot;relativeTransform&quot;:{&quot;translate&quot;:{&quot;x&quot;:0,&quot;y&quot;:-19.62353754469609},&quot;rotate&quot;:0,&quot;skewX&quot;:0,&quot;scale&quot;:{&quot;x&quot;:2.46,&quot;y&quot;:2.46}},&quot;image&quot;:{&quot;url&quot;:&quot;https://icons.biorender.com/biorender/5fc80c9467ae7c0028ccb9a4/well-plate-top-view-96-wells-1.png&quot;,&quot;fallbackUrl&quot;:&quot;https://res.cloudinary.com/dlcjuc3ej/image/upload/v1606945930/wz3o15utc7xgprrp72ta.svg#/keystone/api/icons/5fc80c9467ae7c0028ccb9a4/well-plate-top-view-96-wells-1.svg#/keystone/api/icons/5fc80c9467ae7c0028ccb9a4/well-plate-top-view-96-wells-1.svg#/keystone/api/icons/5fc80c9467ae7c0028ccb9a4/well-plate-top-view-96-wells-1.svg#/keystone/api/icons/5fc80c9467ae7c0028ccb9a4/well-plate-top-view-96-wells-1.svg#/keystone/api/icons/5fc80c9467ae7c0028ccb9a4/well-plate-top-view-96-wells-1.svg&quot;,&quot;isPremium&quot;:false,&quot;isOrgIcon&quot;:false,&quot;size&quot;:{&quot;x&quot;:200,&quot;y&quot;:149.46364719904648}},&quot;source&quot;:{&quot;id&quot;:&quot;5fc80c3967ae7c0028ccb982&quot;,&quot;version&quot;:&quot;1606945929&quot;,&quot;type&quot;:&quot;ASSETS&quot;},&quot;isPremium&quot;:false,&quot;parent&quot;:{&quot;type&quot;:&quot;CHILD&quot;,&quot;parentId&quot;:&quot;2cafb9c2-c516-4c02-95f3-8a92785aeee6&quot;,&quot;order&quot;:&quot;5&quot;},&quot;styles&quot;:{&quot;liquid&quot;:[{&quot;styleName&quot;:&quot;MONOCHROME_COLOR&quot;,&quot;index&quot;:0,&quot;color&quot;:&quot;#317EC2&quot;},{&quot;styleName&quot;:&quot;SATURATE&quot;,&quot;index&quot;:0,&quot;value&quot;:24}]}},&quot;2f2ce26d-7f0f-4532-9475-575c1fa6f73d&quot;:{&quot;type&quot;:&quot;FIGURE_OBJECT&quot;,&quot;id&quot;:&quot;2f2ce26d-7f0f-4532-9475-575c1fa6f73d&quot;,&quot;parent&quot;:{&quot;type&quot;:&quot;CROP&quot;,&quot;parentId&quot;:&quot;2cafb9c2-c516-4c02-95f3-8a92785aeee6&quot;,&quot;order&quot;:&quot;5&quot;},&quot;relativeTransform&quot;:{&quot;translate&quot;:{&quot;x&quot;:-5.625000000000043,&quot;y&quot;:-19.62353754469609},&quot;rotate&quot;:0,&quot;skewX&quot;:0,&quot;scale&quot;:{&quot;x&quot;:17.62499999999997,&quot;y&quot;:183.84028605482717}},&quot;path&quot;:{&quot;type&quot;:&quot;RECT&quot;,&quot;size&quot;:{&quot;x&quot;:2,&quot;y&quot;:2}},&quot;pathStyles&quot;:[{&quot;type&quot;:&quot;FILL&quot;,&quot;fillStyle&quot;:&quot;#fff&quot;}],&quot;isFrozen&quot;:true},&quot;1bfef180-b6fc-4413-9b86-9febd973b429&quot;:{&quot;type&quot;:&quot;FIGURE_OBJECT&quot;,&quot;id&quot;:&quot;1bfef180-b6fc-4413-9b86-9febd973b429&quot;,&quot;parent&quot;:{&quot;type&quot;:&quot;CHILD&quot;,&quot;parentId&quot;:&quot;1ae840d3-b88a-420a-944c-b761d6d36f84&quot;,&quot;order&quot;:&quot;97&quot;},&quot;relativeTransform&quot;:{&quot;translate&quot;:{&quot;x&quot;:2.75,&quot;y&quot;:0},&quot;rotate&quot;:0,&quot;skewX&quot;:0,&quot;scale&quot;:{&quot;x&quot;:1,&quot;y&quot;:1}}},&quot;0a8670e4-7683-4995-89a4-ff14320f6655&quot;:{&quot;id&quot;:&quot;0a8670e4-7683-4995-89a4-ff14320f6655&quot;,&quot;name&quot;:&quot;Well plate (top view, 96 wells)&quot;,&quot;displayName&quot;:&quot;&quot;,&quot;type&quot;:&quot;FIGURE_OBJECT&quot;,&quot;relativeTransform&quot;:{&quot;translate&quot;:{&quot;x&quot;:0,&quot;y&quot;:-19.62353754469609},&quot;rotate&quot;:0,&quot;skewX&quot;:0,&quot;scale&quot;:{&quot;x&quot;:2.46,&quot;y&quot;:2.46}},&quot;image&quot;:{&quot;url&quot;:&quot;https://icons.biorender.com/biorender/5fc80c9467ae7c0028ccb9a4/well-plate-top-view-96-wells-1.png&quot;,&quot;fallbackUrl&quot;:&quot;https://res.cloudinary.com/dlcjuc3ej/image/upload/v1606945930/wz3o15utc7xgprrp72ta.svg#/keystone/api/icons/5fc80c9467ae7c0028ccb9a4/well-plate-top-view-96-wells-1.svg#/keystone/api/icons/5fc80c9467ae7c0028ccb9a4/well-plate-top-view-96-wells-1.svg#/keystone/api/icons/5fc80c9467ae7c0028ccb9a4/well-plate-top-view-96-wells-1.svg#/keystone/api/icons/5fc80c9467ae7c0028ccb9a4/well-plate-top-view-96-wells-1.svg#/keystone/api/icons/5fc80c9467ae7c0028ccb9a4/well-plate-top-view-96-wells-1.svg&quot;,&quot;isPremium&quot;:false,&quot;isOrgIcon&quot;:false,&quot;size&quot;:{&quot;x&quot;:200,&quot;y&quot;:149.46364719904648}},&quot;source&quot;:{&quot;id&quot;:&quot;5fc80c3967ae7c0028ccb982&quot;,&quot;version&quot;:&quot;1606945929&quot;,&quot;type&quot;:&quot;ASSETS&quot;},&quot;isPremium&quot;:false,&quot;parent&quot;:{&quot;type&quot;:&quot;CHILD&quot;,&quot;parentId&quot;:&quot;1bfef180-b6fc-4413-9b86-9febd973b429&quot;,&quot;order&quot;:&quot;5&quot;}},&quot;c38e1d0c-6b45-4ea8-b3e2-fd52ee931e13&quot;:{&quot;type&quot;:&quot;FIGURE_OBJECT&quot;,&quot;id&quot;:&quot;c38e1d0c-6b45-4ea8-b3e2-fd52ee931e13&quot;,&quot;parent&quot;:{&quot;type&quot;:&quot;CROP&quot;,&quot;parentId&quot;:&quot;1bfef180-b6fc-4413-9b86-9febd973b429&quot;,&quot;order&quot;:&quot;5&quot;},&quot;relativeTransform&quot;:{&quot;translate&quot;:{&quot;x&quot;:127.625,&quot;y&quot;:-19.62353754469609},&quot;rotate&quot;:0,&quot;skewX&quot;:0,&quot;scale&quot;:{&quot;x&quot;:118.375,&quot;y&quot;:183.84028605482717}},&quot;path&quot;:{&quot;type&quot;:&quot;RECT&quot;,&quot;size&quot;:{&quot;x&quot;:2,&quot;y&quot;:2}},&quot;pathStyles&quot;:[{&quot;type&quot;:&quot;FILL&quot;,&quot;fillStyle&quot;:&quot;#fff&quot;}],&quot;isFrozen&quot;:true}}}"/>
    <we:property name="has-seen-first-time-experience" value="true"/>
    <we:property name="has-user-completed-add" value="true"/>
    <we:property name="pptx_export_from_biorender" value="fals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ppt/webextensions/webextension2.xml><?xml version="1.0" encoding="utf-8"?>
<we:webextension xmlns:we="http://schemas.microsoft.com/office/webextensions/webextension/2010/11" id="{50ED98F1-0450-C549-9828-1DA3403AAD45}">
  <we:reference id="wa104379261" version="4.3.0.0" store="en-US" storeType="OMEX"/>
  <we:alternateReferences>
    <we:reference id="wa104379261" version="4.3.0.0" store="wa104379261" storeType="OMEX"/>
  </we:alternateReferences>
  <we:properties>
    <we:property name="MENTIMETER_QUESTION_ID_KEY" value="&quot;5jg9qq2nmq53&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9EB9059D-4B87-B942-A42D-554D4FD31ED8}">
  <we:reference id="wa104379261" version="4.3.0.0" store="en-US" storeType="OMEX"/>
  <we:alternateReferences>
    <we:reference id="wa104379261" version="4.3.0.0" store="wa104379261" storeType="OMEX"/>
  </we:alternateReferences>
  <we:properties>
    <we:property name="MENTIMETER_QUESTION_ID_KEY" value="&quot;kqfnjg7t56yz&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f7bbb1-9a17-4392-b462-fc05eca8e7b9">
      <Terms xmlns="http://schemas.microsoft.com/office/infopath/2007/PartnerControls"/>
    </lcf76f155ced4ddcb4097134ff3c332f>
    <TaxCatchAll xmlns="8d75e0e4-7eb3-4e75-a35c-301b3d8eff1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DE58C6D3D5E1429F0F32D345029CF1" ma:contentTypeVersion="13" ma:contentTypeDescription="Create a new document." ma:contentTypeScope="" ma:versionID="398a24efbdccf3364d1eefd640ab96bf">
  <xsd:schema xmlns:xsd="http://www.w3.org/2001/XMLSchema" xmlns:xs="http://www.w3.org/2001/XMLSchema" xmlns:p="http://schemas.microsoft.com/office/2006/metadata/properties" xmlns:ns2="b6f7bbb1-9a17-4392-b462-fc05eca8e7b9" xmlns:ns3="8d75e0e4-7eb3-4e75-a35c-301b3d8eff1a" targetNamespace="http://schemas.microsoft.com/office/2006/metadata/properties" ma:root="true" ma:fieldsID="1ba9b0d98d936c48e86fc0e2f82c0e87" ns2:_="" ns3:_="">
    <xsd:import namespace="b6f7bbb1-9a17-4392-b462-fc05eca8e7b9"/>
    <xsd:import namespace="8d75e0e4-7eb3-4e75-a35c-301b3d8eff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f7bbb1-9a17-4392-b462-fc05eca8e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86477d7-ad29-47e7-b319-eaa6f194967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75e0e4-7eb3-4e75-a35c-301b3d8eff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0e46f9-64b5-4169-b321-a3033fc94b3a}" ma:internalName="TaxCatchAll" ma:showField="CatchAllData" ma:web="8d75e0e4-7eb3-4e75-a35c-301b3d8eff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2DEB39-641F-427A-817B-456873C57479}">
  <ds:schemaRefs>
    <ds:schemaRef ds:uri="http://schemas.microsoft.com/sharepoint/v3/contenttype/forms"/>
  </ds:schemaRefs>
</ds:datastoreItem>
</file>

<file path=customXml/itemProps2.xml><?xml version="1.0" encoding="utf-8"?>
<ds:datastoreItem xmlns:ds="http://schemas.openxmlformats.org/officeDocument/2006/customXml" ds:itemID="{7FC75BF6-BB16-42CA-A683-F47C6C2FC4AB}">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f3dd5943-c23b-4965-ad20-b7e080503d5f"/>
    <ds:schemaRef ds:uri="c95344e2-85d8-46b8-9bb6-3bbead6320a2"/>
    <ds:schemaRef ds:uri="http://purl.org/dc/dcmitype/"/>
    <ds:schemaRef ds:uri="b6f7bbb1-9a17-4392-b462-fc05eca8e7b9"/>
    <ds:schemaRef ds:uri="8d75e0e4-7eb3-4e75-a35c-301b3d8eff1a"/>
  </ds:schemaRefs>
</ds:datastoreItem>
</file>

<file path=customXml/itemProps3.xml><?xml version="1.0" encoding="utf-8"?>
<ds:datastoreItem xmlns:ds="http://schemas.openxmlformats.org/officeDocument/2006/customXml" ds:itemID="{57D9CBC4-67D0-452A-BE9B-067E81F5B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f7bbb1-9a17-4392-b462-fc05eca8e7b9"/>
    <ds:schemaRef ds:uri="8d75e0e4-7eb3-4e75-a35c-301b3d8eff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TM16401371[[fn=Atlas]]</Template>
  <TotalTime>5291</TotalTime>
  <Words>3229</Words>
  <Application>Microsoft Office PowerPoint</Application>
  <PresentationFormat>Widescreen</PresentationFormat>
  <Paragraphs>394</Paragraphs>
  <Slides>24</Slides>
  <Notes>10</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Narrow</vt:lpstr>
      <vt:lpstr>Calibri</vt:lpstr>
      <vt:lpstr>Courier New</vt:lpstr>
      <vt:lpstr>Gineso Cond Book</vt:lpstr>
      <vt:lpstr>Gineso Cond Light</vt:lpstr>
      <vt:lpstr>Times</vt:lpstr>
      <vt:lpstr>PPT%20Theme</vt:lpstr>
      <vt:lpstr>Blanks</vt:lpstr>
      <vt:lpstr>PowerPoint Presentation</vt:lpstr>
      <vt:lpstr>PowerPoint Presentation</vt:lpstr>
      <vt:lpstr>What are polymers and why learn about them?</vt:lpstr>
      <vt:lpstr>PowerPoint Presentation</vt:lpstr>
      <vt:lpstr>Polymers are ubiquitous and unavoidable</vt:lpstr>
      <vt:lpstr>Polymeric Biomaterials</vt:lpstr>
      <vt:lpstr>Learning Objectives</vt:lpstr>
      <vt:lpstr>Market-popular biomedical polymers</vt:lpstr>
      <vt:lpstr>PowerPoint Presentation</vt:lpstr>
      <vt:lpstr>What is the Fate of a polymer in physiology?</vt:lpstr>
      <vt:lpstr>Immune system is the a key player in guiding the  Fate of a polymer in physiology</vt:lpstr>
      <vt:lpstr>Fate of a polymer in physiology</vt:lpstr>
      <vt:lpstr>PowerPoint Presentation</vt:lpstr>
      <vt:lpstr>PowerPoint Presentation</vt:lpstr>
      <vt:lpstr>PowerPoint Presentation</vt:lpstr>
      <vt:lpstr>Immune responses guide the key considerations for innovations in polymers for biomedical applications</vt:lpstr>
      <vt:lpstr>Regulatory Perspectives</vt:lpstr>
      <vt:lpstr>Regulatory Perspectives</vt:lpstr>
      <vt:lpstr>PowerPoint Presentation</vt:lpstr>
      <vt:lpstr>Case Study 1: Drug Delivery for Glioblastoma</vt:lpstr>
      <vt:lpstr>Case Study 1: A surface-eroding localized Drug Delivery system for Glioblastoma</vt:lpstr>
      <vt:lpstr>Case Study 1: An interdisciplinary success story of a polymer-based biomedical device</vt:lpstr>
      <vt:lpstr>Final Reflection Assignment (Homework)</vt:lpstr>
      <vt:lpstr>PowerPoint Presentation</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Binita Saha</dc:creator>
  <cp:keywords/>
  <dc:description/>
  <cp:lastModifiedBy>Saha, Binita</cp:lastModifiedBy>
  <cp:revision>4</cp:revision>
  <cp:lastPrinted>2024-11-03T14:02:18Z</cp:lastPrinted>
  <dcterms:created xsi:type="dcterms:W3CDTF">2016-12-05T21:48:40Z</dcterms:created>
  <dcterms:modified xsi:type="dcterms:W3CDTF">2025-06-18T14:47:57Z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0x010100C9DE58C6D3D5E1429F0F32D345029CF1</vt:lpwstr>
  </property>
  <property fmtid="{D5CDD505-2E9C-101B-9397-08002B2CF9AE}" pid="3" name="MediaServiceImageTags">
    <vt:lpwstr/>
  </property>
</Properties>
</file>