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83" r:id="rId5"/>
    <p:sldId id="269" r:id="rId6"/>
    <p:sldId id="272" r:id="rId7"/>
    <p:sldId id="273" r:id="rId8"/>
    <p:sldId id="274" r:id="rId9"/>
    <p:sldId id="261" r:id="rId10"/>
    <p:sldId id="262" r:id="rId11"/>
    <p:sldId id="266" r:id="rId12"/>
    <p:sldId id="265" r:id="rId13"/>
    <p:sldId id="275" r:id="rId14"/>
    <p:sldId id="287" r:id="rId15"/>
    <p:sldId id="290" r:id="rId16"/>
    <p:sldId id="293" r:id="rId17"/>
    <p:sldId id="291" r:id="rId18"/>
    <p:sldId id="292" r:id="rId19"/>
    <p:sldId id="294" r:id="rId20"/>
    <p:sldId id="295" r:id="rId21"/>
    <p:sldId id="288" r:id="rId22"/>
    <p:sldId id="282" r:id="rId23"/>
    <p:sldId id="284" r:id="rId24"/>
    <p:sldId id="285" r:id="rId25"/>
    <p:sldId id="286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9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CD09-AFA7-49EF-A01E-5F73651E3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8AB3C-4EB9-4F7B-9A07-5AD981FE4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48388-0868-4C08-BF66-4D355B81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BFC64-CCB3-4588-A3F8-DD549D54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01A6E-AF01-44A4-96CA-522ECF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CA4F-8D3B-4070-B91A-B10FC8C5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9909D-55DA-483A-AE4B-69766E328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ECA9-DB76-4D5D-8A04-D89B219C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ECDD2-EEE8-45C1-9DF5-A540A5A4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B484B-7B6C-4A4A-AA9F-2FCE8D5C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49CF1-707C-4104-B2C7-83697947F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F4B74-5815-4959-8ADE-A1289D32C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19CA-B28A-4F90-BB8C-C7461250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4FF3-5994-430E-B2CA-F058B620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03F3-7E93-4C12-8C42-4E78F596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B15A-E157-4F62-BA5A-CBC006DF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B5ED-D740-4FA9-9371-61D31191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CBB5-5562-42AF-9952-9E28D989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51361-74DB-4DE2-94F0-D9FF0F93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63C02-3AE0-41FB-88A7-5CAD5C20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4C02-BDE1-4CBC-808B-1D6C3510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CB920-4B3D-4614-98E4-DD0B4EA6C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95CC-AA35-48EF-A69E-54D1209E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5708-2835-4DA0-BA68-FD95566D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18C0-0940-448C-8B43-25C75D4A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EF1-9265-4CCF-B8D2-78BF49C7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DA8A-34FD-4222-B8E5-938F259B7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31CF-6C8D-42A6-9F59-8B3362B2C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3F24-8A8D-4200-809D-DC19BA14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5B30D-B8F6-47F7-A042-BC7037D6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18C44-6B35-4635-8866-F30F392D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CD59-F158-4888-819C-E55E5665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77579-A162-4D0C-AAF5-4EBA9EE3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6DB21-95BB-444E-B49C-987A9D33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03A02-5E75-4502-8F85-B12A4670D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66A89-B6CC-4A28-B60D-411DFFEC0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1F660-4356-4FCD-9CE6-FB0D3075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21569-D056-4DA8-A2BE-76D698FA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05302-1488-43A8-9E57-5B602C55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A4F0-0108-49DD-9133-FA07CB2C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5000F-0EC7-43BE-A4DB-0B2524AC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C34D9-931F-4768-80E2-0F8FBFD7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3F633-F842-4C6F-9BC8-751AE187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A24DD-23E2-4246-905B-BDCF5DA1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A54CE-5603-4F3F-A262-31754497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C148C-92BE-48A3-BB4A-5916FBC1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59D6-C3C7-4957-A6E7-92AF533F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1F86E-7AC0-4CC3-B056-B01FAA61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019FA-0A59-4798-8819-DAB11E3C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9F1A8-C988-4B63-AC0B-98454396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BDDC9-16D7-4BF0-9E6D-050FCE86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BA08D-ACB5-4108-B980-75F1363C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0679-6040-4C7C-9754-27AC8E67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F87BA-6206-4522-8F64-1374E93C6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5CF57-A1F3-4CB2-909A-56DF2F0E6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0843E-95C8-4DA4-93DE-265E9B0B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AF2EA-A316-4F5A-A5F6-659A3512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1889C-31EF-4CB5-97E8-A168AD88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6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ECE0D-31F7-4D12-8DDB-225569F3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55CC0-B2A2-461F-BE03-4479694B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B4A5-7441-4A22-8C7C-6AA156DE9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01C-FA7A-4486-9BB7-14D68835AFD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322E1-1E74-43B1-BF56-6F51FC5DC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404B8-E4FD-4DB7-A357-6A9F6D61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475E-ED25-4028-A53E-3BA785D1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/>
          <a:lstStyle/>
          <a:p>
            <a:pPr algn="ctr"/>
            <a:r>
              <a:rPr lang="en-US" dirty="0"/>
              <a:t>VIRTUAL CONFERENCE EVENTS AND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4835"/>
            <a:ext cx="10515600" cy="11668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What does a Nexus Virtual Event or Meeting </a:t>
            </a:r>
          </a:p>
          <a:p>
            <a:pPr marL="0" indent="0" algn="ctr">
              <a:buNone/>
            </a:pPr>
            <a:r>
              <a:rPr lang="en-US" sz="4000" dirty="0"/>
              <a:t>look like and work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FF6EC2-E934-4A68-B377-7DACC5D80542}"/>
              </a:ext>
            </a:extLst>
          </p:cNvPr>
          <p:cNvSpPr txBox="1"/>
          <p:nvPr/>
        </p:nvSpPr>
        <p:spPr>
          <a:xfrm>
            <a:off x="867509" y="776522"/>
            <a:ext cx="1049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DUAL SCREEN INSERT SLIDES OR LIVE PRESENTATION VISUALS SHOWN SEPARATELY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320472-442F-4CD5-8EB8-B3B767A5E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8" y="216815"/>
            <a:ext cx="3709132" cy="42284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B669E9A-B590-4AC4-87DC-9C5E5173CE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5A6249D-B7F3-4C24-9885-D377F6E84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C2D34-215C-4E85-9F20-45A374A58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8" y="1611868"/>
            <a:ext cx="3989219" cy="2243936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024810-2BC2-415D-8119-4CC149F0C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78" y="1749777"/>
            <a:ext cx="3989220" cy="22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/>
          <a:lstStyle/>
          <a:p>
            <a:pPr algn="ctr"/>
            <a:r>
              <a:rPr lang="en-US" dirty="0"/>
              <a:t>COMMUNICATING WITH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4261"/>
            <a:ext cx="10515600" cy="3062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Attendees will be shown how to ask questions, or add their comments using the built-in feature on the webcast viewer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E2AA7-8D63-4422-B5C5-84E321055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1" y="1650558"/>
            <a:ext cx="9815804" cy="4798958"/>
          </a:xfrm>
          <a:ln w="28575">
            <a:solidFill>
              <a:schemeClr val="tx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7FC63-4C71-44A8-A614-D1FEE401959D}"/>
              </a:ext>
            </a:extLst>
          </p:cNvPr>
          <p:cNvSpPr txBox="1"/>
          <p:nvPr/>
        </p:nvSpPr>
        <p:spPr>
          <a:xfrm>
            <a:off x="7206614" y="4478694"/>
            <a:ext cx="145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Click to Ask or Comment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78FDC-1967-402C-AA5E-D3C774C62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59" y="172616"/>
            <a:ext cx="4544008" cy="489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2C0D0-FB2F-4236-8D3D-705D508C851A}"/>
              </a:ext>
            </a:extLst>
          </p:cNvPr>
          <p:cNvSpPr txBox="1"/>
          <p:nvPr/>
        </p:nvSpPr>
        <p:spPr>
          <a:xfrm>
            <a:off x="2967135" y="864128"/>
            <a:ext cx="693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ASK QUESTION OR COMMENT FEATURE</a:t>
            </a:r>
          </a:p>
        </p:txBody>
      </p:sp>
    </p:spTree>
    <p:extLst>
      <p:ext uri="{BB962C8B-B14F-4D97-AF65-F5344CB8AC3E}">
        <p14:creationId xmlns:p14="http://schemas.microsoft.com/office/powerpoint/2010/main" val="1686775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ASK QUESTION/COMMENT POP-UP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351" y="2323323"/>
            <a:ext cx="6456784" cy="4033934"/>
          </a:xfr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FA5E968-8968-493D-BEA2-3A8A71A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" y="3071354"/>
            <a:ext cx="5275136" cy="27059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4A56A-4A9C-4B16-ACF5-A5A57FDCEFDF}"/>
              </a:ext>
            </a:extLst>
          </p:cNvPr>
          <p:cNvCxnSpPr>
            <a:cxnSpLocks/>
          </p:cNvCxnSpPr>
          <p:nvPr/>
        </p:nvCxnSpPr>
        <p:spPr>
          <a:xfrm flipV="1">
            <a:off x="3736622" y="2313992"/>
            <a:ext cx="1936390" cy="800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BD9A0-7CBC-4F28-8BAA-64FE9B31CABD}"/>
              </a:ext>
            </a:extLst>
          </p:cNvPr>
          <p:cNvCxnSpPr/>
          <p:nvPr/>
        </p:nvCxnSpPr>
        <p:spPr>
          <a:xfrm>
            <a:off x="2794055" y="5596655"/>
            <a:ext cx="3015633" cy="786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4C566A-B634-4813-85AB-C8726FC040EB}"/>
              </a:ext>
            </a:extLst>
          </p:cNvPr>
          <p:cNvCxnSpPr>
            <a:cxnSpLocks/>
          </p:cNvCxnSpPr>
          <p:nvPr/>
        </p:nvCxnSpPr>
        <p:spPr>
          <a:xfrm flipV="1">
            <a:off x="5337110" y="3071354"/>
            <a:ext cx="317241" cy="42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C49D2E-0ECB-4DC0-9B2F-561CAB31EDC9}"/>
              </a:ext>
            </a:extLst>
          </p:cNvPr>
          <p:cNvCxnSpPr>
            <a:cxnSpLocks/>
          </p:cNvCxnSpPr>
          <p:nvPr/>
        </p:nvCxnSpPr>
        <p:spPr>
          <a:xfrm>
            <a:off x="5439747" y="5505061"/>
            <a:ext cx="214604" cy="42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4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ASK QUESTION/COMMENT MODERATOR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6031" y="2404532"/>
            <a:ext cx="6970516" cy="3979003"/>
          </a:xfrm>
        </p:spPr>
      </p:pic>
    </p:spTree>
    <p:extLst>
      <p:ext uri="{BB962C8B-B14F-4D97-AF65-F5344CB8AC3E}">
        <p14:creationId xmlns:p14="http://schemas.microsoft.com/office/powerpoint/2010/main" val="24195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OR - ASK QUESTION/COMMENT APPEAR MODERATOR’S EMAIL INBOX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356" y="2163264"/>
            <a:ext cx="9832622" cy="4542336"/>
          </a:xfrm>
        </p:spPr>
      </p:pic>
    </p:spTree>
    <p:extLst>
      <p:ext uri="{BB962C8B-B14F-4D97-AF65-F5344CB8AC3E}">
        <p14:creationId xmlns:p14="http://schemas.microsoft.com/office/powerpoint/2010/main" val="410033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/>
          <a:lstStyle/>
          <a:p>
            <a:pPr algn="ctr"/>
            <a:r>
              <a:rPr lang="en-US" dirty="0"/>
              <a:t>POLLING ONLINE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4261"/>
            <a:ext cx="10515600" cy="3062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Attendees can be prompted to take an anonymous poll or vote or end of session survey using the built-in pop up feature, or can be directed to 3</a:t>
            </a:r>
            <a:r>
              <a:rPr lang="en-US" sz="4000" baseline="30000" dirty="0"/>
              <a:t>rd</a:t>
            </a:r>
            <a:r>
              <a:rPr lang="en-US" sz="4000" dirty="0"/>
              <a:t> party polling or opinion sites such as </a:t>
            </a:r>
            <a:r>
              <a:rPr lang="en-US" sz="4000" dirty="0" err="1"/>
              <a:t>Mentimeter</a:t>
            </a:r>
            <a:r>
              <a:rPr lang="en-US" sz="4000" dirty="0"/>
              <a:t> or </a:t>
            </a:r>
            <a:r>
              <a:rPr lang="en-US" sz="4000" dirty="0" err="1"/>
              <a:t>Slido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1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NEXUS MEDIASITE POLLING POP-UP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7878" y="3284472"/>
            <a:ext cx="4511854" cy="295859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5E968-8968-493D-BEA2-3A8A71A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269" y="2513998"/>
            <a:ext cx="6698328" cy="37290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4A56A-4A9C-4B16-ACF5-A5A57FDCEFDF}"/>
              </a:ext>
            </a:extLst>
          </p:cNvPr>
          <p:cNvCxnSpPr>
            <a:cxnSpLocks/>
          </p:cNvCxnSpPr>
          <p:nvPr/>
        </p:nvCxnSpPr>
        <p:spPr>
          <a:xfrm flipV="1">
            <a:off x="6242180" y="3284474"/>
            <a:ext cx="1035698" cy="268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BD9A0-7CBC-4F28-8BAA-64FE9B31CABD}"/>
              </a:ext>
            </a:extLst>
          </p:cNvPr>
          <p:cNvCxnSpPr>
            <a:cxnSpLocks/>
          </p:cNvCxnSpPr>
          <p:nvPr/>
        </p:nvCxnSpPr>
        <p:spPr>
          <a:xfrm>
            <a:off x="6242180" y="6102220"/>
            <a:ext cx="1035698" cy="14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49CC0E-1F6F-451E-BB4A-4B3E3FCE0391}"/>
              </a:ext>
            </a:extLst>
          </p:cNvPr>
          <p:cNvSpPr txBox="1"/>
          <p:nvPr/>
        </p:nvSpPr>
        <p:spPr>
          <a:xfrm>
            <a:off x="7100596" y="2435290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Example multiple choice poll question</a:t>
            </a:r>
          </a:p>
        </p:txBody>
      </p:sp>
    </p:spTree>
    <p:extLst>
      <p:ext uri="{BB962C8B-B14F-4D97-AF65-F5344CB8AC3E}">
        <p14:creationId xmlns:p14="http://schemas.microsoft.com/office/powerpoint/2010/main" val="267243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POLLING RESULTS REPORT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580" y="2924791"/>
            <a:ext cx="5163152" cy="325087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5E968-8968-493D-BEA2-3A8A71A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51" y="2513998"/>
            <a:ext cx="5686825" cy="37290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4A56A-4A9C-4B16-ACF5-A5A57FDCEFDF}"/>
              </a:ext>
            </a:extLst>
          </p:cNvPr>
          <p:cNvCxnSpPr>
            <a:cxnSpLocks/>
          </p:cNvCxnSpPr>
          <p:nvPr/>
        </p:nvCxnSpPr>
        <p:spPr>
          <a:xfrm flipV="1">
            <a:off x="5337110" y="2924791"/>
            <a:ext cx="1289470" cy="164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BD9A0-7CBC-4F28-8BAA-64FE9B31CABD}"/>
              </a:ext>
            </a:extLst>
          </p:cNvPr>
          <p:cNvCxnSpPr>
            <a:cxnSpLocks/>
          </p:cNvCxnSpPr>
          <p:nvPr/>
        </p:nvCxnSpPr>
        <p:spPr>
          <a:xfrm>
            <a:off x="5385608" y="4694182"/>
            <a:ext cx="1289470" cy="149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E1AC8D-B1B9-4E43-BD1E-20DFBCED79C4}"/>
              </a:ext>
            </a:extLst>
          </p:cNvPr>
          <p:cNvCxnSpPr>
            <a:cxnSpLocks/>
          </p:cNvCxnSpPr>
          <p:nvPr/>
        </p:nvCxnSpPr>
        <p:spPr>
          <a:xfrm flipV="1">
            <a:off x="5915608" y="4031945"/>
            <a:ext cx="710972" cy="518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9FC1C8-8659-473B-8502-86803B42BE62}"/>
              </a:ext>
            </a:extLst>
          </p:cNvPr>
          <p:cNvCxnSpPr>
            <a:cxnSpLocks/>
          </p:cNvCxnSpPr>
          <p:nvPr/>
        </p:nvCxnSpPr>
        <p:spPr>
          <a:xfrm>
            <a:off x="5915608" y="4694182"/>
            <a:ext cx="710972" cy="465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67045D-1189-43D9-B83E-5A0D7EF93C77}"/>
              </a:ext>
            </a:extLst>
          </p:cNvPr>
          <p:cNvSpPr txBox="1"/>
          <p:nvPr/>
        </p:nvSpPr>
        <p:spPr>
          <a:xfrm>
            <a:off x="7016620" y="2425959"/>
            <a:ext cx="392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Results from a multiple choice poll</a:t>
            </a:r>
          </a:p>
        </p:txBody>
      </p:sp>
    </p:spTree>
    <p:extLst>
      <p:ext uri="{BB962C8B-B14F-4D97-AF65-F5344CB8AC3E}">
        <p14:creationId xmlns:p14="http://schemas.microsoft.com/office/powerpoint/2010/main" val="149224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NEXUS MEDIASITE POLLING POP-UP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580" y="3210959"/>
            <a:ext cx="5163152" cy="267853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5E968-8968-493D-BEA2-3A8A71A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87" y="2513998"/>
            <a:ext cx="5778153" cy="37290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4A56A-4A9C-4B16-ACF5-A5A57FDCEFDF}"/>
              </a:ext>
            </a:extLst>
          </p:cNvPr>
          <p:cNvCxnSpPr>
            <a:cxnSpLocks/>
          </p:cNvCxnSpPr>
          <p:nvPr/>
        </p:nvCxnSpPr>
        <p:spPr>
          <a:xfrm flipV="1">
            <a:off x="5486400" y="2857391"/>
            <a:ext cx="1140180" cy="3052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BD9A0-7CBC-4F28-8BAA-64FE9B31CABD}"/>
              </a:ext>
            </a:extLst>
          </p:cNvPr>
          <p:cNvCxnSpPr>
            <a:cxnSpLocks/>
          </p:cNvCxnSpPr>
          <p:nvPr/>
        </p:nvCxnSpPr>
        <p:spPr>
          <a:xfrm>
            <a:off x="5486400" y="6139543"/>
            <a:ext cx="1140180" cy="103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49CC0E-1F6F-451E-BB4A-4B3E3FCE0391}"/>
              </a:ext>
            </a:extLst>
          </p:cNvPr>
          <p:cNvSpPr txBox="1"/>
          <p:nvPr/>
        </p:nvSpPr>
        <p:spPr>
          <a:xfrm>
            <a:off x="7100596" y="2435290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Example rating poll question</a:t>
            </a:r>
          </a:p>
        </p:txBody>
      </p:sp>
    </p:spTree>
    <p:extLst>
      <p:ext uri="{BB962C8B-B14F-4D97-AF65-F5344CB8AC3E}">
        <p14:creationId xmlns:p14="http://schemas.microsoft.com/office/powerpoint/2010/main" val="125013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8243"/>
            <a:ext cx="10515600" cy="2716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We combine a Zoom web-meeting with a live webcast using the Nexus </a:t>
            </a:r>
            <a:r>
              <a:rPr lang="en-US" sz="4000" dirty="0" err="1"/>
              <a:t>Mediasite</a:t>
            </a:r>
            <a:r>
              <a:rPr lang="en-US" sz="4000" dirty="0"/>
              <a:t> system to engage and include large audiences to participate in discussions, responding, ask questions, survey/polling and legally voting on motions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704"/>
            <a:ext cx="10515600" cy="674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NEXUS MEDIASITE POLLING POP-UP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4465"/>
            <a:ext cx="5820228" cy="66350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72AA9A-CFC7-4976-A0F3-3F98228D4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2767" y="2800588"/>
            <a:ext cx="5570376" cy="369813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5E968-8968-493D-BEA2-3A8A71A10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87" y="2513998"/>
            <a:ext cx="5778153" cy="37290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54A56A-4A9C-4B16-ACF5-A5A57FDCEFDF}"/>
              </a:ext>
            </a:extLst>
          </p:cNvPr>
          <p:cNvCxnSpPr>
            <a:cxnSpLocks/>
          </p:cNvCxnSpPr>
          <p:nvPr/>
        </p:nvCxnSpPr>
        <p:spPr>
          <a:xfrm flipV="1">
            <a:off x="5486400" y="3243182"/>
            <a:ext cx="1140180" cy="266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BD9A0-7CBC-4F28-8BAA-64FE9B31CABD}"/>
              </a:ext>
            </a:extLst>
          </p:cNvPr>
          <p:cNvCxnSpPr>
            <a:cxnSpLocks/>
          </p:cNvCxnSpPr>
          <p:nvPr/>
        </p:nvCxnSpPr>
        <p:spPr>
          <a:xfrm>
            <a:off x="5486400" y="6139543"/>
            <a:ext cx="1140180" cy="35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F49CC0E-1F6F-451E-BB4A-4B3E3FCE0391}"/>
              </a:ext>
            </a:extLst>
          </p:cNvPr>
          <p:cNvSpPr txBox="1"/>
          <p:nvPr/>
        </p:nvSpPr>
        <p:spPr>
          <a:xfrm>
            <a:off x="7100596" y="2435290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Example anonymous voting poll question</a:t>
            </a:r>
          </a:p>
        </p:txBody>
      </p:sp>
    </p:spTree>
    <p:extLst>
      <p:ext uri="{BB962C8B-B14F-4D97-AF65-F5344CB8AC3E}">
        <p14:creationId xmlns:p14="http://schemas.microsoft.com/office/powerpoint/2010/main" val="167295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A97F-502E-40A9-AD68-BE815601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39" y="1227851"/>
            <a:ext cx="10515600" cy="1030158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PUBLISHING EVENT CONTENT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B776-EA48-4741-9F65-7C3FF43B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009"/>
            <a:ext cx="10515600" cy="429951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All events are simultaneously recorded and published for on-demand.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All recorded sessions are organized and made searchable using individual links or shown in Nexus Catalogues, Channels or Showcases.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All sessions, presentations or individual segments of events are made text searchable based on titles, descriptions and any text appearing in visual slide images or optional Closed Captions.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Nexus also publishes events that can be uploaded to YouTube, Vimeo or Facebook free public video platforms.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Video contents also can be published to private hosting systems or organization server systems.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5E47A-C40D-4358-88E0-922E506C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1" y="300479"/>
            <a:ext cx="5559777" cy="6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7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4975"/>
            <a:ext cx="10515600" cy="305206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824"/>
            <a:ext cx="10515600" cy="4722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NEXUS records both the Zoom web-meeting session and the live webcast simultaneously.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Viewing analytic reports, registration report, and moderator message/votes are finalized and reported for meeting validation to regulators.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meeting remains viewable for on-demand viewing for 90 days.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digital download copy of each session is provided to organizers.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539" y="390938"/>
            <a:ext cx="5820228" cy="5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5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C4D1-BE88-4C96-B78A-623661D9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CATALOGUING OF CONTENT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E1662B-5BC8-4903-96E0-A543573C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31" y="2490788"/>
            <a:ext cx="6404937" cy="36861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260D1-410D-4884-9FFF-1C469AA7C8FA}"/>
              </a:ext>
            </a:extLst>
          </p:cNvPr>
          <p:cNvSpPr txBox="1"/>
          <p:nvPr/>
        </p:nvSpPr>
        <p:spPr>
          <a:xfrm>
            <a:off x="1194318" y="1558212"/>
            <a:ext cx="966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EXAMPLE OF CATALOGUE OF PRESENTATIONS FOR ON-DEMAND VIEWING </a:t>
            </a:r>
          </a:p>
        </p:txBody>
      </p:sp>
    </p:spTree>
    <p:extLst>
      <p:ext uri="{BB962C8B-B14F-4D97-AF65-F5344CB8AC3E}">
        <p14:creationId xmlns:p14="http://schemas.microsoft.com/office/powerpoint/2010/main" val="86053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C4D1-BE88-4C96-B78A-623661D9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05" y="74645"/>
            <a:ext cx="10515600" cy="1325563"/>
          </a:xfrm>
        </p:spPr>
        <p:txBody>
          <a:bodyPr/>
          <a:lstStyle/>
          <a:p>
            <a:pPr algn="ctr"/>
            <a:r>
              <a:rPr lang="en-CA" b="1" dirty="0"/>
              <a:t>CONTENT CHANNELS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E1662B-5BC8-4903-96E0-A543573C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151" y="1400208"/>
            <a:ext cx="10823510" cy="538314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260D1-410D-4884-9FFF-1C469AA7C8FA}"/>
              </a:ext>
            </a:extLst>
          </p:cNvPr>
          <p:cNvSpPr txBox="1"/>
          <p:nvPr/>
        </p:nvSpPr>
        <p:spPr>
          <a:xfrm>
            <a:off x="1203647" y="901478"/>
            <a:ext cx="966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EXAMPLE OF SEARCHABLE CHANNEL OF PRESENTATIONS FOR ON-DEMAND VIEWING </a:t>
            </a:r>
          </a:p>
        </p:txBody>
      </p:sp>
    </p:spTree>
    <p:extLst>
      <p:ext uri="{BB962C8B-B14F-4D97-AF65-F5344CB8AC3E}">
        <p14:creationId xmlns:p14="http://schemas.microsoft.com/office/powerpoint/2010/main" val="204821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C4D1-BE88-4C96-B78A-623661D9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112195"/>
            <a:ext cx="10515600" cy="6621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/>
              <a:t>CONTENT SHOWCASE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E1662B-5BC8-4903-96E0-A543573C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33" y="1259633"/>
            <a:ext cx="11532636" cy="55050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260D1-410D-4884-9FFF-1C469AA7C8FA}"/>
              </a:ext>
            </a:extLst>
          </p:cNvPr>
          <p:cNvSpPr txBox="1"/>
          <p:nvPr/>
        </p:nvSpPr>
        <p:spPr>
          <a:xfrm>
            <a:off x="1259401" y="764296"/>
            <a:ext cx="1001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EXAMPLE OF SEARCHABLE SHOWCASE OF PRESENTATIONS FOR ON-DEMAND VIEWING </a:t>
            </a:r>
          </a:p>
        </p:txBody>
      </p:sp>
    </p:spTree>
    <p:extLst>
      <p:ext uri="{BB962C8B-B14F-4D97-AF65-F5344CB8AC3E}">
        <p14:creationId xmlns:p14="http://schemas.microsoft.com/office/powerpoint/2010/main" val="90467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3ABD-6DBB-419E-B0F0-1D16F38C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89A0-9DBC-472D-9630-95D772D1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3536301"/>
            <a:ext cx="10515600" cy="9610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7200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F5B4C-E395-49B2-9BF1-73166434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0808"/>
            <a:ext cx="9218645" cy="9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81270"/>
            <a:ext cx="10515600" cy="855801"/>
          </a:xfrm>
        </p:spPr>
        <p:txBody>
          <a:bodyPr/>
          <a:lstStyle/>
          <a:p>
            <a:pPr algn="ctr"/>
            <a:r>
              <a:rPr lang="en-US" dirty="0"/>
              <a:t>VIRTUAL EVENT READY 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89" y="2319649"/>
            <a:ext cx="10515600" cy="15011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A room will be set up with the Zoom meeting and Nexus </a:t>
            </a:r>
            <a:r>
              <a:rPr lang="en-US" sz="4000" dirty="0" err="1"/>
              <a:t>Mediasite</a:t>
            </a:r>
            <a:r>
              <a:rPr lang="en-US" sz="4000" dirty="0"/>
              <a:t> webcast connectivity needed.  A Nexus team of technical operators, social-distance-seated will conduct the meeting with the in-room and remote speakers.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95CF3D68-B777-4EBD-ACF2-86A120F5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28" y="4325257"/>
            <a:ext cx="5428343" cy="21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89" y="1190845"/>
            <a:ext cx="10515600" cy="85580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ZOOM MEETINGS SET UP TO VIEWED BY ATTENDEES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89" y="2118414"/>
            <a:ext cx="10515600" cy="10774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The speaker ready room is set up to include in-room and remote  Zoom meeting attendees which is visible to the webcast viewer in their browsers.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F3D68-B777-4EBD-ACF2-86A120F5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829" y="4260380"/>
            <a:ext cx="4927546" cy="228336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6892313-CC7D-411B-8A4D-76E06BD9D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1" y="3606777"/>
            <a:ext cx="5350489" cy="3008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F04E64-65EF-4AB9-8CBE-BAC5043F40A8}"/>
              </a:ext>
            </a:extLst>
          </p:cNvPr>
          <p:cNvSpPr txBox="1"/>
          <p:nvPr/>
        </p:nvSpPr>
        <p:spPr>
          <a:xfrm>
            <a:off x="930889" y="3662127"/>
            <a:ext cx="330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meeting view in 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2D8FA-5E78-4689-8586-8AEACA114AED}"/>
              </a:ext>
            </a:extLst>
          </p:cNvPr>
          <p:cNvSpPr txBox="1"/>
          <p:nvPr/>
        </p:nvSpPr>
        <p:spPr>
          <a:xfrm>
            <a:off x="6734629" y="3132199"/>
            <a:ext cx="493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Nexus Webcast viewer seen on standard browser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DEDE7C-70A8-4FD1-BD96-DDDCE0EFA110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2797602" y="4260380"/>
            <a:ext cx="5253089" cy="28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96D6CC-0174-4332-94AF-9E339C5FA46C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2797602" y="5715265"/>
            <a:ext cx="5183235" cy="828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1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REGISTERED REMOTE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8243"/>
            <a:ext cx="10515600" cy="2716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Attendees register to join the webcast event, identifying themselves by their name, recognized personal email address and any other information needed to support accreditation.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124"/>
            <a:ext cx="10515600" cy="782419"/>
          </a:xfrm>
        </p:spPr>
        <p:txBody>
          <a:bodyPr/>
          <a:lstStyle/>
          <a:p>
            <a:pPr algn="ctr"/>
            <a:r>
              <a:rPr lang="en-US" dirty="0"/>
              <a:t>EXAMPLE REGISTRATION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479198"/>
            <a:ext cx="5820228" cy="654040"/>
          </a:xfrm>
          <a:prstGeom prst="rect">
            <a:avLst/>
          </a:prstGeom>
        </p:spPr>
      </p:pic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5C954E-7FD8-4539-ABDF-2447FF3DF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54" y="2235429"/>
            <a:ext cx="4010891" cy="3941534"/>
          </a:xfrm>
        </p:spPr>
      </p:pic>
    </p:spTree>
    <p:extLst>
      <p:ext uri="{BB962C8B-B14F-4D97-AF65-F5344CB8AC3E}">
        <p14:creationId xmlns:p14="http://schemas.microsoft.com/office/powerpoint/2010/main" val="24742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124"/>
            <a:ext cx="10515600" cy="782419"/>
          </a:xfrm>
        </p:spPr>
        <p:txBody>
          <a:bodyPr/>
          <a:lstStyle/>
          <a:p>
            <a:pPr algn="ctr"/>
            <a:r>
              <a:rPr lang="en-US" dirty="0"/>
              <a:t>EXCEL REGISTRATION PAGE REPORT EXAMPLE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319313"/>
            <a:ext cx="5820228" cy="97381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4124D6-91C6-417E-81B2-BF44D294D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257" y="2075543"/>
            <a:ext cx="9399209" cy="4644571"/>
          </a:xfrm>
        </p:spPr>
      </p:pic>
    </p:spTree>
    <p:extLst>
      <p:ext uri="{BB962C8B-B14F-4D97-AF65-F5344CB8AC3E}">
        <p14:creationId xmlns:p14="http://schemas.microsoft.com/office/powerpoint/2010/main" val="137647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D51F-60AD-4350-8344-EB7A02C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792"/>
            <a:ext cx="10515600" cy="855801"/>
          </a:xfrm>
        </p:spPr>
        <p:txBody>
          <a:bodyPr/>
          <a:lstStyle/>
          <a:p>
            <a:pPr algn="ctr"/>
            <a:r>
              <a:rPr lang="en-US" dirty="0"/>
              <a:t>VIRTUAL EVENT/CONFERENCE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3EC0-6627-4439-A9FD-733C55D6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4835"/>
            <a:ext cx="10515600" cy="1166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does a Nexus Virtual Event look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4BFB-D828-48BA-999F-E87B02F3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886" y="513745"/>
            <a:ext cx="5820228" cy="5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1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9AE-542D-46F7-B63C-E2E9A77C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28200" cy="1100818"/>
          </a:xfrm>
        </p:spPr>
        <p:txBody>
          <a:bodyPr/>
          <a:lstStyle/>
          <a:p>
            <a:pPr algn="ctr"/>
            <a:r>
              <a:rPr lang="en-US" dirty="0"/>
              <a:t>VIRTUAL EVENT WEBCAST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C6EB4-536A-4414-BA3D-F7D9988D9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1465943"/>
            <a:ext cx="9916886" cy="5026932"/>
          </a:xfr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42661B-3C54-48FE-B40C-7C62A215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22" y="2777067"/>
            <a:ext cx="4797778" cy="2438400"/>
          </a:xfrm>
          <a:prstGeom prst="rect">
            <a:avLst/>
          </a:prstGeom>
        </p:spPr>
      </p:pic>
      <p:pic>
        <p:nvPicPr>
          <p:cNvPr id="7" name="Picture 6" descr="A picture containing text, map, food&#10;&#10;Description automatically generated">
            <a:extLst>
              <a:ext uri="{FF2B5EF4-FFF2-40B4-BE49-F238E27FC236}">
                <a16:creationId xmlns:a16="http://schemas.microsoft.com/office/drawing/2014/main" id="{27C47DC4-9644-4D03-B06A-5C80DD85A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84" y="1463120"/>
            <a:ext cx="2657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22970</TotalTime>
  <Words>537</Words>
  <Application>Microsoft Office PowerPoint</Application>
  <PresentationFormat>Widescreen</PresentationFormat>
  <Paragraphs>52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VIRTUAL CONFERENCE EVENTS AND MEETING </vt:lpstr>
      <vt:lpstr>PowerPoint Presentation</vt:lpstr>
      <vt:lpstr>VIRTUAL EVENT READY ROOM </vt:lpstr>
      <vt:lpstr>ZOOM MEETINGS SET UP TO VIEWED BY ATTENDEES </vt:lpstr>
      <vt:lpstr>REGISTERED REMOTE ATTENDEES</vt:lpstr>
      <vt:lpstr>EXAMPLE REGISTRATION PAGE</vt:lpstr>
      <vt:lpstr>EXCEL REGISTRATION PAGE REPORT EXAMPLE</vt:lpstr>
      <vt:lpstr>VIRTUAL EVENT/CONFERENCE</vt:lpstr>
      <vt:lpstr>VIRTUAL EVENT WEBCAST EXAMPLE</vt:lpstr>
      <vt:lpstr>PowerPoint Presentation</vt:lpstr>
      <vt:lpstr>COMMUNICATING WITH ATTENDEES</vt:lpstr>
      <vt:lpstr>PowerPoint Presentation</vt:lpstr>
      <vt:lpstr>ASK QUESTION/COMMENT POP-UP</vt:lpstr>
      <vt:lpstr>ASK QUESTION/COMMENT MODERATOR PAGE</vt:lpstr>
      <vt:lpstr>OR - ASK QUESTION/COMMENT APPEAR MODERATOR’S EMAIL INBOX</vt:lpstr>
      <vt:lpstr>POLLING ONLINE ATTENDEES</vt:lpstr>
      <vt:lpstr>NEXUS MEDIASITE POLLING POP-UP EXAMPLE</vt:lpstr>
      <vt:lpstr>POLLING RESULTS REPORT EXAMPLE</vt:lpstr>
      <vt:lpstr>NEXUS MEDIASITE POLLING POP-UP EXAMPLE</vt:lpstr>
      <vt:lpstr>NEXUS MEDIASITE POLLING POP-UP EXAMPLE</vt:lpstr>
      <vt:lpstr>PUBLISHING EVENT CONTENT RECORDINGS</vt:lpstr>
      <vt:lpstr>PowerPoint Presentation</vt:lpstr>
      <vt:lpstr>CATALOGUING OF CONTENT</vt:lpstr>
      <vt:lpstr>CONTENT CHANNELS</vt:lpstr>
      <vt:lpstr>CONTENT 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AGM VOTING PROCEDURE</dc:title>
  <dc:creator>Mark Van Driel</dc:creator>
  <cp:lastModifiedBy>Mark Van Driel</cp:lastModifiedBy>
  <cp:revision>60</cp:revision>
  <dcterms:created xsi:type="dcterms:W3CDTF">2020-05-11T14:59:01Z</dcterms:created>
  <dcterms:modified xsi:type="dcterms:W3CDTF">2020-05-27T14:43:38Z</dcterms:modified>
</cp:coreProperties>
</file>