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260" r:id="rId3"/>
    <p:sldId id="269" r:id="rId4"/>
    <p:sldId id="256" r:id="rId5"/>
    <p:sldId id="261" r:id="rId6"/>
    <p:sldId id="265" r:id="rId7"/>
    <p:sldId id="262" r:id="rId8"/>
    <p:sldId id="263" r:id="rId9"/>
    <p:sldId id="268" r:id="rId10"/>
    <p:sldId id="264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218"/>
  </p:normalViewPr>
  <p:slideViewPr>
    <p:cSldViewPr snapToGrid="0" showGuides="1">
      <p:cViewPr varScale="1">
        <p:scale>
          <a:sx n="116" d="100"/>
          <a:sy n="116" d="100"/>
        </p:scale>
        <p:origin x="63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1B3303-5553-4042-BC96-C18858BD434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235E2C-583A-4B67-B7CD-44B1C9FF7A3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Attendance clerks</a:t>
          </a:r>
          <a:r>
            <a:rPr lang="en-US" dirty="0"/>
            <a:t> at the school level are responsible for entering absences and excuses into PowerSchool.</a:t>
          </a:r>
        </a:p>
      </dgm:t>
    </dgm:pt>
    <dgm:pt modelId="{700D12EC-33A4-4C82-8D0C-1594807CCED6}" type="parTrans" cxnId="{6A18B655-AB10-4B27-B5C2-0D838E913678}">
      <dgm:prSet/>
      <dgm:spPr/>
      <dgm:t>
        <a:bodyPr/>
        <a:lstStyle/>
        <a:p>
          <a:endParaRPr lang="en-US"/>
        </a:p>
      </dgm:t>
    </dgm:pt>
    <dgm:pt modelId="{0FCF288F-EA4F-49A6-A3D8-7D92872A64E0}" type="sibTrans" cxnId="{6A18B655-AB10-4B27-B5C2-0D838E913678}">
      <dgm:prSet/>
      <dgm:spPr/>
      <dgm:t>
        <a:bodyPr/>
        <a:lstStyle/>
        <a:p>
          <a:endParaRPr lang="en-US"/>
        </a:p>
      </dgm:t>
    </dgm:pt>
    <dgm:pt modelId="{C9ADB4D8-3C76-4907-8F8B-23F25390112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Expectation:</a:t>
          </a:r>
          <a:r>
            <a:rPr lang="en-US" dirty="0"/>
            <a:t> Data should be entered within one week of receiving a student excuse.</a:t>
          </a:r>
        </a:p>
      </dgm:t>
    </dgm:pt>
    <dgm:pt modelId="{0CBEAE28-34CF-4218-B39E-2207A2710F71}" type="parTrans" cxnId="{BBB04DA4-781D-42DD-9412-0921CFAE4A49}">
      <dgm:prSet/>
      <dgm:spPr/>
      <dgm:t>
        <a:bodyPr/>
        <a:lstStyle/>
        <a:p>
          <a:endParaRPr lang="en-US"/>
        </a:p>
      </dgm:t>
    </dgm:pt>
    <dgm:pt modelId="{31CC6E7E-1201-4A35-932F-6C14AFFB9938}" type="sibTrans" cxnId="{BBB04DA4-781D-42DD-9412-0921CFAE4A49}">
      <dgm:prSet/>
      <dgm:spPr/>
      <dgm:t>
        <a:bodyPr/>
        <a:lstStyle/>
        <a:p>
          <a:endParaRPr lang="en-US"/>
        </a:p>
      </dgm:t>
    </dgm:pt>
    <dgm:pt modelId="{867F204F-8764-45D5-803B-C55197E1AF0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Reality:</a:t>
          </a:r>
          <a:r>
            <a:rPr lang="en-US"/>
            <a:t> Data entry is often delayed by several weeks or even months.</a:t>
          </a:r>
        </a:p>
      </dgm:t>
    </dgm:pt>
    <dgm:pt modelId="{A43AFB46-5300-4A35-B08D-64E8230A26D2}" type="parTrans" cxnId="{BD9455FE-0541-4E9B-89EB-4263766594AF}">
      <dgm:prSet/>
      <dgm:spPr/>
      <dgm:t>
        <a:bodyPr/>
        <a:lstStyle/>
        <a:p>
          <a:endParaRPr lang="en-US"/>
        </a:p>
      </dgm:t>
    </dgm:pt>
    <dgm:pt modelId="{EC07971E-03F5-4AA9-AF1C-D38341CF9B2A}" type="sibTrans" cxnId="{BD9455FE-0541-4E9B-89EB-4263766594AF}">
      <dgm:prSet/>
      <dgm:spPr/>
      <dgm:t>
        <a:bodyPr/>
        <a:lstStyle/>
        <a:p>
          <a:endParaRPr lang="en-US"/>
        </a:p>
      </dgm:t>
    </dgm:pt>
    <dgm:pt modelId="{BA47DF96-1A5D-4AB6-9DC5-C2BFFE5044F0}" type="pres">
      <dgm:prSet presAssocID="{E91B3303-5553-4042-BC96-C18858BD4340}" presName="root" presStyleCnt="0">
        <dgm:presLayoutVars>
          <dgm:dir/>
          <dgm:resizeHandles val="exact"/>
        </dgm:presLayoutVars>
      </dgm:prSet>
      <dgm:spPr/>
    </dgm:pt>
    <dgm:pt modelId="{0661646C-1AB0-4C0B-96E5-ABEF89046B5D}" type="pres">
      <dgm:prSet presAssocID="{8A235E2C-583A-4B67-B7CD-44B1C9FF7A3D}" presName="compNode" presStyleCnt="0"/>
      <dgm:spPr/>
    </dgm:pt>
    <dgm:pt modelId="{2899535E-D028-4A2D-96CD-D610990798AC}" type="pres">
      <dgm:prSet presAssocID="{8A235E2C-583A-4B67-B7CD-44B1C9FF7A3D}" presName="bgRect" presStyleLbl="bgShp" presStyleIdx="0" presStyleCnt="3"/>
      <dgm:spPr/>
    </dgm:pt>
    <dgm:pt modelId="{BA2BB9BE-07F6-4D9A-BA3C-61ABC3BC6E56}" type="pres">
      <dgm:prSet presAssocID="{8A235E2C-583A-4B67-B7CD-44B1C9FF7A3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C051C80C-DA78-4595-A89E-9676C28B5226}" type="pres">
      <dgm:prSet presAssocID="{8A235E2C-583A-4B67-B7CD-44B1C9FF7A3D}" presName="spaceRect" presStyleCnt="0"/>
      <dgm:spPr/>
    </dgm:pt>
    <dgm:pt modelId="{729F47BB-8347-497D-9971-5DF0EBA986EE}" type="pres">
      <dgm:prSet presAssocID="{8A235E2C-583A-4B67-B7CD-44B1C9FF7A3D}" presName="parTx" presStyleLbl="revTx" presStyleIdx="0" presStyleCnt="3">
        <dgm:presLayoutVars>
          <dgm:chMax val="0"/>
          <dgm:chPref val="0"/>
        </dgm:presLayoutVars>
      </dgm:prSet>
      <dgm:spPr/>
    </dgm:pt>
    <dgm:pt modelId="{78323105-76E4-4924-BF11-91B913F8A32A}" type="pres">
      <dgm:prSet presAssocID="{0FCF288F-EA4F-49A6-A3D8-7D92872A64E0}" presName="sibTrans" presStyleCnt="0"/>
      <dgm:spPr/>
    </dgm:pt>
    <dgm:pt modelId="{199A9B92-5BFA-40AA-8646-24A4073C2A27}" type="pres">
      <dgm:prSet presAssocID="{C9ADB4D8-3C76-4907-8F8B-23F253901124}" presName="compNode" presStyleCnt="0"/>
      <dgm:spPr/>
    </dgm:pt>
    <dgm:pt modelId="{11D8182B-7A08-40CC-A53A-7D070A39739F}" type="pres">
      <dgm:prSet presAssocID="{C9ADB4D8-3C76-4907-8F8B-23F253901124}" presName="bgRect" presStyleLbl="bgShp" presStyleIdx="1" presStyleCnt="3"/>
      <dgm:spPr/>
    </dgm:pt>
    <dgm:pt modelId="{98BD7FBC-1AD1-42C2-9AF1-232FEB2A09FD}" type="pres">
      <dgm:prSet presAssocID="{C9ADB4D8-3C76-4907-8F8B-23F25390112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E467B94D-E39E-4966-9C54-D42BCFE4BDF4}" type="pres">
      <dgm:prSet presAssocID="{C9ADB4D8-3C76-4907-8F8B-23F253901124}" presName="spaceRect" presStyleCnt="0"/>
      <dgm:spPr/>
    </dgm:pt>
    <dgm:pt modelId="{77CFD1C6-79AC-45AB-94D6-2FC26477BC16}" type="pres">
      <dgm:prSet presAssocID="{C9ADB4D8-3C76-4907-8F8B-23F253901124}" presName="parTx" presStyleLbl="revTx" presStyleIdx="1" presStyleCnt="3">
        <dgm:presLayoutVars>
          <dgm:chMax val="0"/>
          <dgm:chPref val="0"/>
        </dgm:presLayoutVars>
      </dgm:prSet>
      <dgm:spPr/>
    </dgm:pt>
    <dgm:pt modelId="{1BB746C8-82A0-4B3C-8037-DE4984B4F0D2}" type="pres">
      <dgm:prSet presAssocID="{31CC6E7E-1201-4A35-932F-6C14AFFB9938}" presName="sibTrans" presStyleCnt="0"/>
      <dgm:spPr/>
    </dgm:pt>
    <dgm:pt modelId="{225B829E-94D0-4638-9D26-C91EDAEAF07A}" type="pres">
      <dgm:prSet presAssocID="{867F204F-8764-45D5-803B-C55197E1AF08}" presName="compNode" presStyleCnt="0"/>
      <dgm:spPr/>
    </dgm:pt>
    <dgm:pt modelId="{61504DA1-4313-4A31-9B76-6FEE21B6B7A7}" type="pres">
      <dgm:prSet presAssocID="{867F204F-8764-45D5-803B-C55197E1AF08}" presName="bgRect" presStyleLbl="bgShp" presStyleIdx="2" presStyleCnt="3"/>
      <dgm:spPr/>
    </dgm:pt>
    <dgm:pt modelId="{91062F1C-F373-4278-9FED-A05E089EE9A1}" type="pres">
      <dgm:prSet presAssocID="{867F204F-8764-45D5-803B-C55197E1AF0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urglass"/>
        </a:ext>
      </dgm:extLst>
    </dgm:pt>
    <dgm:pt modelId="{36104A40-751F-4C4E-BAA0-812E707042CD}" type="pres">
      <dgm:prSet presAssocID="{867F204F-8764-45D5-803B-C55197E1AF08}" presName="spaceRect" presStyleCnt="0"/>
      <dgm:spPr/>
    </dgm:pt>
    <dgm:pt modelId="{DC4A700B-8473-4524-9782-39AF960BA5F8}" type="pres">
      <dgm:prSet presAssocID="{867F204F-8764-45D5-803B-C55197E1AF0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55AAB46-2DDD-4EFB-ACC6-74E2D8FE6161}" type="presOf" srcId="{E91B3303-5553-4042-BC96-C18858BD4340}" destId="{BA47DF96-1A5D-4AB6-9DC5-C2BFFE5044F0}" srcOrd="0" destOrd="0" presId="urn:microsoft.com/office/officeart/2018/2/layout/IconVerticalSolidList"/>
    <dgm:cxn modelId="{6A18B655-AB10-4B27-B5C2-0D838E913678}" srcId="{E91B3303-5553-4042-BC96-C18858BD4340}" destId="{8A235E2C-583A-4B67-B7CD-44B1C9FF7A3D}" srcOrd="0" destOrd="0" parTransId="{700D12EC-33A4-4C82-8D0C-1594807CCED6}" sibTransId="{0FCF288F-EA4F-49A6-A3D8-7D92872A64E0}"/>
    <dgm:cxn modelId="{63852756-81C9-4065-A922-B3229DA4CA62}" type="presOf" srcId="{C9ADB4D8-3C76-4907-8F8B-23F253901124}" destId="{77CFD1C6-79AC-45AB-94D6-2FC26477BC16}" srcOrd="0" destOrd="0" presId="urn:microsoft.com/office/officeart/2018/2/layout/IconVerticalSolidList"/>
    <dgm:cxn modelId="{C2B22F82-F5D0-47E8-B856-6E8316946587}" type="presOf" srcId="{8A235E2C-583A-4B67-B7CD-44B1C9FF7A3D}" destId="{729F47BB-8347-497D-9971-5DF0EBA986EE}" srcOrd="0" destOrd="0" presId="urn:microsoft.com/office/officeart/2018/2/layout/IconVerticalSolidList"/>
    <dgm:cxn modelId="{BBB04DA4-781D-42DD-9412-0921CFAE4A49}" srcId="{E91B3303-5553-4042-BC96-C18858BD4340}" destId="{C9ADB4D8-3C76-4907-8F8B-23F253901124}" srcOrd="1" destOrd="0" parTransId="{0CBEAE28-34CF-4218-B39E-2207A2710F71}" sibTransId="{31CC6E7E-1201-4A35-932F-6C14AFFB9938}"/>
    <dgm:cxn modelId="{FB3D88F3-8654-4119-9594-EBF55D25B3D6}" type="presOf" srcId="{867F204F-8764-45D5-803B-C55197E1AF08}" destId="{DC4A700B-8473-4524-9782-39AF960BA5F8}" srcOrd="0" destOrd="0" presId="urn:microsoft.com/office/officeart/2018/2/layout/IconVerticalSolidList"/>
    <dgm:cxn modelId="{BD9455FE-0541-4E9B-89EB-4263766594AF}" srcId="{E91B3303-5553-4042-BC96-C18858BD4340}" destId="{867F204F-8764-45D5-803B-C55197E1AF08}" srcOrd="2" destOrd="0" parTransId="{A43AFB46-5300-4A35-B08D-64E8230A26D2}" sibTransId="{EC07971E-03F5-4AA9-AF1C-D38341CF9B2A}"/>
    <dgm:cxn modelId="{D8A07389-97C4-43E9-AFB3-BC556020A7D2}" type="presParOf" srcId="{BA47DF96-1A5D-4AB6-9DC5-C2BFFE5044F0}" destId="{0661646C-1AB0-4C0B-96E5-ABEF89046B5D}" srcOrd="0" destOrd="0" presId="urn:microsoft.com/office/officeart/2018/2/layout/IconVerticalSolidList"/>
    <dgm:cxn modelId="{BCF1CEBF-909C-46A6-9CAF-8E6F07641BAA}" type="presParOf" srcId="{0661646C-1AB0-4C0B-96E5-ABEF89046B5D}" destId="{2899535E-D028-4A2D-96CD-D610990798AC}" srcOrd="0" destOrd="0" presId="urn:microsoft.com/office/officeart/2018/2/layout/IconVerticalSolidList"/>
    <dgm:cxn modelId="{2FAEDFDB-817C-4C0C-98C4-2AE26F1C2656}" type="presParOf" srcId="{0661646C-1AB0-4C0B-96E5-ABEF89046B5D}" destId="{BA2BB9BE-07F6-4D9A-BA3C-61ABC3BC6E56}" srcOrd="1" destOrd="0" presId="urn:microsoft.com/office/officeart/2018/2/layout/IconVerticalSolidList"/>
    <dgm:cxn modelId="{532A158F-FDEA-40B0-8481-E0D77D0469A5}" type="presParOf" srcId="{0661646C-1AB0-4C0B-96E5-ABEF89046B5D}" destId="{C051C80C-DA78-4595-A89E-9676C28B5226}" srcOrd="2" destOrd="0" presId="urn:microsoft.com/office/officeart/2018/2/layout/IconVerticalSolidList"/>
    <dgm:cxn modelId="{E5B8C2C6-0121-4FCB-937D-41D2F302ADAA}" type="presParOf" srcId="{0661646C-1AB0-4C0B-96E5-ABEF89046B5D}" destId="{729F47BB-8347-497D-9971-5DF0EBA986EE}" srcOrd="3" destOrd="0" presId="urn:microsoft.com/office/officeart/2018/2/layout/IconVerticalSolidList"/>
    <dgm:cxn modelId="{B800643C-B75B-406A-B78A-90FA99FAB29B}" type="presParOf" srcId="{BA47DF96-1A5D-4AB6-9DC5-C2BFFE5044F0}" destId="{78323105-76E4-4924-BF11-91B913F8A32A}" srcOrd="1" destOrd="0" presId="urn:microsoft.com/office/officeart/2018/2/layout/IconVerticalSolidList"/>
    <dgm:cxn modelId="{3CDC1F96-3292-4166-9C10-D62CD47A0D35}" type="presParOf" srcId="{BA47DF96-1A5D-4AB6-9DC5-C2BFFE5044F0}" destId="{199A9B92-5BFA-40AA-8646-24A4073C2A27}" srcOrd="2" destOrd="0" presId="urn:microsoft.com/office/officeart/2018/2/layout/IconVerticalSolidList"/>
    <dgm:cxn modelId="{7B067B5C-C399-4532-8256-EB4567D752BF}" type="presParOf" srcId="{199A9B92-5BFA-40AA-8646-24A4073C2A27}" destId="{11D8182B-7A08-40CC-A53A-7D070A39739F}" srcOrd="0" destOrd="0" presId="urn:microsoft.com/office/officeart/2018/2/layout/IconVerticalSolidList"/>
    <dgm:cxn modelId="{C9E5022D-B968-4767-A7CC-01F425E4850C}" type="presParOf" srcId="{199A9B92-5BFA-40AA-8646-24A4073C2A27}" destId="{98BD7FBC-1AD1-42C2-9AF1-232FEB2A09FD}" srcOrd="1" destOrd="0" presId="urn:microsoft.com/office/officeart/2018/2/layout/IconVerticalSolidList"/>
    <dgm:cxn modelId="{D4EA2C5E-310C-43B6-881A-8A034A538D83}" type="presParOf" srcId="{199A9B92-5BFA-40AA-8646-24A4073C2A27}" destId="{E467B94D-E39E-4966-9C54-D42BCFE4BDF4}" srcOrd="2" destOrd="0" presId="urn:microsoft.com/office/officeart/2018/2/layout/IconVerticalSolidList"/>
    <dgm:cxn modelId="{19FF3D09-4F9A-46AB-98A7-128B0576787A}" type="presParOf" srcId="{199A9B92-5BFA-40AA-8646-24A4073C2A27}" destId="{77CFD1C6-79AC-45AB-94D6-2FC26477BC16}" srcOrd="3" destOrd="0" presId="urn:microsoft.com/office/officeart/2018/2/layout/IconVerticalSolidList"/>
    <dgm:cxn modelId="{F9938451-1AF1-4D40-A10C-B6F075235D46}" type="presParOf" srcId="{BA47DF96-1A5D-4AB6-9DC5-C2BFFE5044F0}" destId="{1BB746C8-82A0-4B3C-8037-DE4984B4F0D2}" srcOrd="3" destOrd="0" presId="urn:microsoft.com/office/officeart/2018/2/layout/IconVerticalSolidList"/>
    <dgm:cxn modelId="{04C8D6DB-D2F6-4B29-B579-A2FADF29DF90}" type="presParOf" srcId="{BA47DF96-1A5D-4AB6-9DC5-C2BFFE5044F0}" destId="{225B829E-94D0-4638-9D26-C91EDAEAF07A}" srcOrd="4" destOrd="0" presId="urn:microsoft.com/office/officeart/2018/2/layout/IconVerticalSolidList"/>
    <dgm:cxn modelId="{500F25AA-E20C-423B-ABAA-84A3CC9A88E2}" type="presParOf" srcId="{225B829E-94D0-4638-9D26-C91EDAEAF07A}" destId="{61504DA1-4313-4A31-9B76-6FEE21B6B7A7}" srcOrd="0" destOrd="0" presId="urn:microsoft.com/office/officeart/2018/2/layout/IconVerticalSolidList"/>
    <dgm:cxn modelId="{5D4F2F7C-19B8-49A0-B81A-1FD97E796EB5}" type="presParOf" srcId="{225B829E-94D0-4638-9D26-C91EDAEAF07A}" destId="{91062F1C-F373-4278-9FED-A05E089EE9A1}" srcOrd="1" destOrd="0" presId="urn:microsoft.com/office/officeart/2018/2/layout/IconVerticalSolidList"/>
    <dgm:cxn modelId="{D45FD1BA-5AD8-4EC7-B4A2-2D31455B901D}" type="presParOf" srcId="{225B829E-94D0-4638-9D26-C91EDAEAF07A}" destId="{36104A40-751F-4C4E-BAA0-812E707042CD}" srcOrd="2" destOrd="0" presId="urn:microsoft.com/office/officeart/2018/2/layout/IconVerticalSolidList"/>
    <dgm:cxn modelId="{D1A46C7E-3BBA-4CB8-80AF-8D0509FE5DE1}" type="presParOf" srcId="{225B829E-94D0-4638-9D26-C91EDAEAF07A}" destId="{DC4A700B-8473-4524-9782-39AF960BA5F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99535E-D028-4A2D-96CD-D610990798AC}">
      <dsp:nvSpPr>
        <dsp:cNvPr id="0" name=""/>
        <dsp:cNvSpPr/>
      </dsp:nvSpPr>
      <dsp:spPr>
        <a:xfrm>
          <a:off x="0" y="594"/>
          <a:ext cx="6172199" cy="139212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2BB9BE-07F6-4D9A-BA3C-61ABC3BC6E56}">
      <dsp:nvSpPr>
        <dsp:cNvPr id="0" name=""/>
        <dsp:cNvSpPr/>
      </dsp:nvSpPr>
      <dsp:spPr>
        <a:xfrm>
          <a:off x="421117" y="313822"/>
          <a:ext cx="765668" cy="7656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9F47BB-8347-497D-9971-5DF0EBA986EE}">
      <dsp:nvSpPr>
        <dsp:cNvPr id="0" name=""/>
        <dsp:cNvSpPr/>
      </dsp:nvSpPr>
      <dsp:spPr>
        <a:xfrm>
          <a:off x="1607903" y="594"/>
          <a:ext cx="4564296" cy="1392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333" tIns="147333" rIns="147333" bIns="14733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Attendance clerks</a:t>
          </a:r>
          <a:r>
            <a:rPr lang="en-US" sz="2000" kern="1200" dirty="0"/>
            <a:t> at the school level are responsible for entering absences and excuses into PowerSchool.</a:t>
          </a:r>
        </a:p>
      </dsp:txBody>
      <dsp:txXfrm>
        <a:off x="1607903" y="594"/>
        <a:ext cx="4564296" cy="1392124"/>
      </dsp:txXfrm>
    </dsp:sp>
    <dsp:sp modelId="{11D8182B-7A08-40CC-A53A-7D070A39739F}">
      <dsp:nvSpPr>
        <dsp:cNvPr id="0" name=""/>
        <dsp:cNvSpPr/>
      </dsp:nvSpPr>
      <dsp:spPr>
        <a:xfrm>
          <a:off x="0" y="1740750"/>
          <a:ext cx="6172199" cy="139212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BD7FBC-1AD1-42C2-9AF1-232FEB2A09FD}">
      <dsp:nvSpPr>
        <dsp:cNvPr id="0" name=""/>
        <dsp:cNvSpPr/>
      </dsp:nvSpPr>
      <dsp:spPr>
        <a:xfrm>
          <a:off x="421117" y="2053978"/>
          <a:ext cx="765668" cy="7656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CFD1C6-79AC-45AB-94D6-2FC26477BC16}">
      <dsp:nvSpPr>
        <dsp:cNvPr id="0" name=""/>
        <dsp:cNvSpPr/>
      </dsp:nvSpPr>
      <dsp:spPr>
        <a:xfrm>
          <a:off x="1607903" y="1740750"/>
          <a:ext cx="4564296" cy="1392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333" tIns="147333" rIns="147333" bIns="14733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Expectation:</a:t>
          </a:r>
          <a:r>
            <a:rPr lang="en-US" sz="2000" kern="1200" dirty="0"/>
            <a:t> Data should be entered within one week of receiving a student excuse.</a:t>
          </a:r>
        </a:p>
      </dsp:txBody>
      <dsp:txXfrm>
        <a:off x="1607903" y="1740750"/>
        <a:ext cx="4564296" cy="1392124"/>
      </dsp:txXfrm>
    </dsp:sp>
    <dsp:sp modelId="{61504DA1-4313-4A31-9B76-6FEE21B6B7A7}">
      <dsp:nvSpPr>
        <dsp:cNvPr id="0" name=""/>
        <dsp:cNvSpPr/>
      </dsp:nvSpPr>
      <dsp:spPr>
        <a:xfrm>
          <a:off x="0" y="3480905"/>
          <a:ext cx="6172199" cy="139212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062F1C-F373-4278-9FED-A05E089EE9A1}">
      <dsp:nvSpPr>
        <dsp:cNvPr id="0" name=""/>
        <dsp:cNvSpPr/>
      </dsp:nvSpPr>
      <dsp:spPr>
        <a:xfrm>
          <a:off x="421117" y="3794133"/>
          <a:ext cx="765668" cy="7656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4A700B-8473-4524-9782-39AF960BA5F8}">
      <dsp:nvSpPr>
        <dsp:cNvPr id="0" name=""/>
        <dsp:cNvSpPr/>
      </dsp:nvSpPr>
      <dsp:spPr>
        <a:xfrm>
          <a:off x="1607903" y="3480905"/>
          <a:ext cx="4564296" cy="1392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333" tIns="147333" rIns="147333" bIns="14733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Reality:</a:t>
          </a:r>
          <a:r>
            <a:rPr lang="en-US" sz="2000" kern="1200"/>
            <a:t> Data entry is often delayed by several weeks or even months.</a:t>
          </a:r>
        </a:p>
      </dsp:txBody>
      <dsp:txXfrm>
        <a:off x="1607903" y="3480905"/>
        <a:ext cx="4564296" cy="13921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7CB95-572B-1849-8A50-611F944F96DF}" type="datetimeFigureOut">
              <a:rPr lang="en-US" smtClean="0"/>
              <a:t>7/20/25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2B3A9-A405-C84A-88D3-412FA328B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39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2B3A9-A405-C84A-88D3-412FA328B5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51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4B85C-D6CD-87D6-923F-53FD59833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1E3FB9-2DB9-7835-EC2F-29A543E772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99B44B-B810-3D69-0632-50927ADCA3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tx1"/>
                </a:solidFill>
              </a:rPr>
              <a:t>Attend school events: Participating in events like plays, sporting events, or parent-teacher conferences shows you are invested in the school's success.</a:t>
            </a:r>
          </a:p>
          <a:p>
            <a:r>
              <a:rPr lang="en-US" sz="1400" dirty="0">
                <a:solidFill>
                  <a:schemeClr val="tx1"/>
                </a:solidFill>
              </a:rPr>
              <a:t>Volunteer your time or talents: Offer to help with school activities, classroom support, or fundraising efforts.</a:t>
            </a:r>
          </a:p>
          <a:p>
            <a:r>
              <a:rPr lang="en-US" sz="1400" dirty="0">
                <a:solidFill>
                  <a:schemeClr val="tx1"/>
                </a:solidFill>
              </a:rPr>
              <a:t>Join school organizations: Becoming part of parent groups like the PTA or a school council allows you to contribute to school decisions and initiatives.</a:t>
            </a:r>
          </a:p>
          <a:p>
            <a:r>
              <a:rPr lang="en-US" sz="1400" dirty="0">
                <a:solidFill>
                  <a:schemeClr val="tx1"/>
                </a:solidFill>
              </a:rPr>
              <a:t>Offer support during challenging times: Reach out to staff members when they face difficulties, offering a listening ear or practical help.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13730-3905-77A7-B887-B0F28525A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2B3A9-A405-C84A-88D3-412FA328B5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17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2B3A9-A405-C84A-88D3-412FA328B5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45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A sense of basic trust if a fundamental cornerstone of every relationship. Without trust, a relationship cannot progress to the higher levels of autonomy, initiative, identity, Intimacy, generativity, or integrity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2B3A9-A405-C84A-88D3-412FA328B5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52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959A4-C4C0-A56A-C704-0C422CC72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B247F8-AB76-B4F5-B93A-0AB7A49668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D6DA29-E1E9-7869-F349-309890CCA5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Establish consistent and transparent communication channels. Be approachable, listen actively to concerns and feedback, and provide clear and consistent updates on what is happening in the school or with a particular student. Consider proactively asking about communication preferences and sticking to them. This openness fosters trust and minimizes misunderstandings,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Prioritize open and frequent communication Establishing clear communication channels and actively using them can build trust and understanding.</a:t>
            </a:r>
          </a:p>
          <a:p>
            <a:pPr lvl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Establish communication preferences: Proactively ask teachers and administrators about their preferred methods and times for communication (e.g., email, phone calls, in-person meetings).</a:t>
            </a:r>
          </a:p>
          <a:p>
            <a:pPr lvl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Communicate regularly: Share updates on student progress, achievements, and challenges, and encourage teachers to do the same.</a:t>
            </a:r>
          </a:p>
          <a:p>
            <a:pPr lvl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 active listening: During conversations, give your full attention, ask clarifying questions, and show empathy to ensure you understand their perspectives.</a:t>
            </a:r>
          </a:p>
          <a:p>
            <a:pPr lvl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Address concerns directly and constructively: When issues arise, approach the conversation calmly, focus on finding solutions together, and avoid blame.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29577-191E-A9FF-78B0-834074A4D0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2B3A9-A405-C84A-88D3-412FA328B5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65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8257D-D5D7-A72F-EB44-879DE4CAF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71F0A1-76D3-CB26-F2F7-6C72C19E72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F46CC2-5BF7-06D3-D4DF-124F8DF7B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Acknowledge the hard work and dedication of school staff. Express gratitude for their efforts, whether verbally, through thank-you notes, or by recognizing their contributions publicly or privately. Showing appreciation boosts morale and demonstrates that their efforts are valued and appreciated,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CBAC2-9F92-1FA0-1BB0-86C32DC73B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2B3A9-A405-C84A-88D3-412FA328B5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81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6B144-7708-4E3E-4985-EA89EBD46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59530F-7FA2-7BF8-7A1B-0ADB90CD1A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C41B2F-7155-732A-FB35-2CCB3B95AE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View school staff as partners in education and actively seek opportunities to collaborate and cooperate. Involve them in decision-making processes, especially those that directly impact them or students. For example, sharing successes, seeking input on new initiatives, or working together to address challenges fosters a sense of teamwork and shared purpose. This collaborative approach builds trust and demonstrates that you value their expertise and insights. 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5B2B9-9646-8554-94ED-DD31413590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2B3A9-A405-C84A-88D3-412FA328B5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31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142F9-1E96-A234-A244-A801F6082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C7D7CE-61D7-E056-7F91-56A14B3502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A2DB9F-A1C1-2E99-5DCA-636B52C5EC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tx1"/>
                </a:solidFill>
              </a:rPr>
              <a:t>Attend school events: Participating in events like plays, sporting events, or parent-teacher conferences shows you are invested in the school's success.</a:t>
            </a:r>
          </a:p>
          <a:p>
            <a:r>
              <a:rPr lang="en-US" sz="1400" dirty="0">
                <a:solidFill>
                  <a:schemeClr val="tx1"/>
                </a:solidFill>
              </a:rPr>
              <a:t>Volunteer your time or talents: Offer to help with school activities, classroom support, or fundraising efforts.</a:t>
            </a:r>
          </a:p>
          <a:p>
            <a:r>
              <a:rPr lang="en-US" sz="1400" dirty="0">
                <a:solidFill>
                  <a:schemeClr val="tx1"/>
                </a:solidFill>
              </a:rPr>
              <a:t>Join school organizations: Becoming part of parent groups like the PTA or a school council allows you to contribute to school decisions and initiatives.</a:t>
            </a:r>
          </a:p>
          <a:p>
            <a:r>
              <a:rPr lang="en-US" sz="1400" dirty="0">
                <a:solidFill>
                  <a:schemeClr val="tx1"/>
                </a:solidFill>
              </a:rPr>
              <a:t>Offer support during challenging times: Reach out to staff members when they face difficulties, offering a listening ear or practical help.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2672C-A505-EC1F-EA45-FC6EB7C7CA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2B3A9-A405-C84A-88D3-412FA328B5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92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2B3A9-A405-C84A-88D3-412FA328B5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20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024C3-89E4-01E7-175C-F584FF4BE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47913-D9F7-735B-ADDC-F399ED47F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FD9EA-C9A0-0AC0-6974-D60E4EDD4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291F-2D39-734B-AF6F-95A6D172ADBD}" type="datetimeFigureOut">
              <a:rPr lang="en-US" smtClean="0"/>
              <a:t>7/20/25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DBC55-E5E5-1E0B-EC13-49F5A7379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62E39-D25A-26C8-AE6D-FE2B69F35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A3FC-1E52-B341-98B8-CC50B4BE6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93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EF2E1-FE45-57E7-7136-04D1F3247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0962B-DA2A-1FC1-D51B-F51BDD2B47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90095-4822-FE48-18D4-595196461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291F-2D39-734B-AF6F-95A6D172ADBD}" type="datetimeFigureOut">
              <a:rPr lang="en-US" smtClean="0"/>
              <a:t>7/20/25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DF4ED-CBD9-0C0F-E049-2C97FB6AE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EDF31-68C3-9D3C-4F49-9A24562C1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A3FC-1E52-B341-98B8-CC50B4BE6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28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F9012A-23A0-C9E2-9F88-B1EC7EB3FF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449136-7173-D79C-A99A-62FE301B1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9AA52-1647-88B0-9F6C-0364FA6D0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291F-2D39-734B-AF6F-95A6D172ADBD}" type="datetimeFigureOut">
              <a:rPr lang="en-US" smtClean="0"/>
              <a:t>7/20/25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2DBD9-528B-7220-5C27-3D948E93A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5001D-7BF0-DABE-B978-F53DCCD8C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A3FC-1E52-B341-98B8-CC50B4BE6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86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D7C74-FEE4-454A-EAF8-E4E55033C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5D06-A8B8-CD89-8978-FF14677A7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5A435-BB4C-CB0F-F487-D3E4DAD9F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291F-2D39-734B-AF6F-95A6D172ADBD}" type="datetimeFigureOut">
              <a:rPr lang="en-US" smtClean="0"/>
              <a:t>7/20/25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6000F-7BFE-8A9F-CC7B-3CB41D271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37CC9-FECA-9BB1-6BAF-2708C0E87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A3FC-1E52-B341-98B8-CC50B4BE6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09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828A3-99B9-5085-1311-C505639A4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9EBC8-5DCE-4A0F-084C-8502FEB87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3C6BF-EED5-3289-55CF-403B198CB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291F-2D39-734B-AF6F-95A6D172ADBD}" type="datetimeFigureOut">
              <a:rPr lang="en-US" smtClean="0"/>
              <a:t>7/20/25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25A31-477E-D8FB-FE72-CB3491AF7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3747C-D644-B9C3-BD1E-B36C3D415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A3FC-1E52-B341-98B8-CC50B4BE6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91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0B297-3E5A-AE7E-17A7-DE1B36DEE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A1986-479C-7479-A0EA-9E8C2F6222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C9F22-1DEE-2CFE-4EA0-3EE6B271E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4245D-8346-ABA7-0980-41F0D48A9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291F-2D39-734B-AF6F-95A6D172ADBD}" type="datetimeFigureOut">
              <a:rPr lang="en-US" smtClean="0"/>
              <a:t>7/20/25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4F345E-ABD3-4828-DEBF-A0AECA0DE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128FBD-EB33-2A43-CABC-8FED4F07B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A3FC-1E52-B341-98B8-CC50B4BE6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74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FDA0A-2C19-55D7-BE0B-6B0EF4568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5FDA9-21E3-8CF0-AB61-B18626F78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1174E-2477-FD7E-A067-BC3AE3F08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A95FF8-E3CF-38C4-4533-7A7D08B58C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26DBC5-CEC0-0A11-7AC3-2A4149C7EA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76AF72-8F96-10AC-76BD-7AE9A0052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291F-2D39-734B-AF6F-95A6D172ADBD}" type="datetimeFigureOut">
              <a:rPr lang="en-US" smtClean="0"/>
              <a:t>7/20/25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04429B-F69C-478D-CA69-229BCF29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6662C5-896A-1CD2-4F38-6C7FAF4CF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A3FC-1E52-B341-98B8-CC50B4BE6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48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499AA-3892-FBC9-A753-322EF04C5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F8AD31-66B5-F031-90E6-0730AC3DC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291F-2D39-734B-AF6F-95A6D172ADBD}" type="datetimeFigureOut">
              <a:rPr lang="en-US" smtClean="0"/>
              <a:t>7/20/25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4955C3-1C08-64E3-D89E-06281D259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CCD4AE-9BEE-0AE6-8950-49D981BF5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A3FC-1E52-B341-98B8-CC50B4BE6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00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AB588A-928F-5E07-D9E2-F75864CBB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291F-2D39-734B-AF6F-95A6D172ADBD}" type="datetimeFigureOut">
              <a:rPr lang="en-US" smtClean="0"/>
              <a:t>7/20/25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47E339-FF42-1CB8-E54A-06C87BCDE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0D7426-E9AD-A526-4D90-6B66D18A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A3FC-1E52-B341-98B8-CC50B4BE6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74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5009-48AF-CB83-EE5E-720943E0E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AF3CC-744F-89DD-908F-B56F21758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8E65D2-F4CD-6715-E926-E0D39A668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A34D99-BD43-5D46-56B6-5464D9A07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291F-2D39-734B-AF6F-95A6D172ADBD}" type="datetimeFigureOut">
              <a:rPr lang="en-US" smtClean="0"/>
              <a:t>7/20/25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98CBCC-4DE2-E782-FE1A-C52E07382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4E4D14-DFC8-A78D-D329-81184980A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A3FC-1E52-B341-98B8-CC50B4BE6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77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838FE-B6F0-77D3-862C-D57DC3907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866F1E-CAD3-DF78-48FF-F231B1CFC6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D244B-9926-92C2-A161-BDD137C73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4E7A56-B4A7-1A61-FED9-7F8D05EDF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291F-2D39-734B-AF6F-95A6D172ADBD}" type="datetimeFigureOut">
              <a:rPr lang="en-US" smtClean="0"/>
              <a:t>7/20/25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E60EBF-921D-BBD5-BD08-1B52D242E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00E1B3-CD2D-988D-619F-D68D05931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A3FC-1E52-B341-98B8-CC50B4BE6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45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40797B-4FD8-2E06-C518-21D527503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2C5D0-333D-601D-76F3-C8D6BA685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35D66-E5E5-C5E7-10DF-AD25E0C5A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1D291F-2D39-734B-AF6F-95A6D172ADBD}" type="datetimeFigureOut">
              <a:rPr lang="en-US" smtClean="0"/>
              <a:t>7/20/25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AF5A1-B975-074B-5166-E6C0864F9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A860D-7D9F-6E74-C8EF-45493A18D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C7A3FC-1E52-B341-98B8-CC50B4BE6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9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2F3706-0CA9-C808-08BE-03B076A3E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714" y="5490971"/>
            <a:ext cx="6962072" cy="1159200"/>
          </a:xfrm>
        </p:spPr>
        <p:txBody>
          <a:bodyPr anchor="ctr">
            <a:normAutofit/>
          </a:bodyPr>
          <a:lstStyle/>
          <a:p>
            <a:pPr algn="l"/>
            <a:r>
              <a:rPr lang="en-US" sz="4000" dirty="0">
                <a:solidFill>
                  <a:srgbClr val="FFFFFF"/>
                </a:solidFill>
              </a:rPr>
              <a:t>Helping Families Initiative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D591BC-975A-FBBE-4972-737B5C05AE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6522" y="5633765"/>
            <a:ext cx="3408555" cy="873612"/>
          </a:xfrm>
        </p:spPr>
        <p:txBody>
          <a:bodyPr anchor="ctr">
            <a:normAutofit/>
          </a:bodyPr>
          <a:lstStyle/>
          <a:p>
            <a:pPr algn="l"/>
            <a:r>
              <a:rPr lang="en-US" sz="2000" dirty="0">
                <a:solidFill>
                  <a:srgbClr val="FFFFFF"/>
                </a:solidFill>
              </a:rPr>
              <a:t>Summer Conference 2025</a:t>
            </a:r>
          </a:p>
          <a:p>
            <a:pPr algn="l"/>
            <a:r>
              <a:rPr lang="en-US" sz="2000" dirty="0">
                <a:solidFill>
                  <a:srgbClr val="FFFFFF"/>
                </a:solidFill>
              </a:rPr>
              <a:t>Birmingham, Alabama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C44FDD-1BA9-4950-1A72-F3651B321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35" y="1531793"/>
            <a:ext cx="11327549" cy="22371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0AD15B-5D4E-0D63-5ACB-57BE972B0DDB}"/>
              </a:ext>
            </a:extLst>
          </p:cNvPr>
          <p:cNvSpPr txBox="1"/>
          <p:nvPr/>
        </p:nvSpPr>
        <p:spPr>
          <a:xfrm>
            <a:off x="2382929" y="3757532"/>
            <a:ext cx="7435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Best Practices for Timely Data</a:t>
            </a:r>
          </a:p>
        </p:txBody>
      </p:sp>
    </p:spTree>
    <p:extLst>
      <p:ext uri="{BB962C8B-B14F-4D97-AF65-F5344CB8AC3E}">
        <p14:creationId xmlns:p14="http://schemas.microsoft.com/office/powerpoint/2010/main" val="2313557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E14522-4A76-96A0-CC09-60B1F916D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91B8BC-3113-0ECF-FE41-D3C40840C7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Mission Accomplished</a:t>
            </a:r>
          </a:p>
        </p:txBody>
      </p:sp>
      <p:pic>
        <p:nvPicPr>
          <p:cNvPr id="4" name="Picture 3" descr="A person handing a paper to another person&#10;&#10;AI-generated content may be incorrect.">
            <a:extLst>
              <a:ext uri="{FF2B5EF4-FFF2-40B4-BE49-F238E27FC236}">
                <a16:creationId xmlns:a16="http://schemas.microsoft.com/office/drawing/2014/main" id="{B554AFFE-63A0-E9AE-39D3-A755CB045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428" y="1017407"/>
            <a:ext cx="7225748" cy="482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2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2F3706-0CA9-C808-08BE-03B076A3E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714" y="5490971"/>
            <a:ext cx="6962072" cy="1159200"/>
          </a:xfrm>
        </p:spPr>
        <p:txBody>
          <a:bodyPr anchor="ctr">
            <a:normAutofit/>
          </a:bodyPr>
          <a:lstStyle/>
          <a:p>
            <a:pPr algn="l"/>
            <a:r>
              <a:rPr lang="en-US" sz="4000" dirty="0">
                <a:solidFill>
                  <a:srgbClr val="FFFFFF"/>
                </a:solidFill>
              </a:rPr>
              <a:t>Helping Families Initiative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D591BC-975A-FBBE-4972-737B5C05AE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6522" y="5633765"/>
            <a:ext cx="3408555" cy="873612"/>
          </a:xfrm>
        </p:spPr>
        <p:txBody>
          <a:bodyPr anchor="ctr">
            <a:normAutofit/>
          </a:bodyPr>
          <a:lstStyle/>
          <a:p>
            <a:pPr algn="l"/>
            <a:r>
              <a:rPr lang="en-US" sz="2000" dirty="0">
                <a:solidFill>
                  <a:srgbClr val="FFFFFF"/>
                </a:solidFill>
              </a:rPr>
              <a:t>Summer Conference 2025</a:t>
            </a:r>
          </a:p>
          <a:p>
            <a:pPr algn="l"/>
            <a:r>
              <a:rPr lang="en-US" sz="2000" dirty="0">
                <a:solidFill>
                  <a:srgbClr val="FFFFFF"/>
                </a:solidFill>
              </a:rPr>
              <a:t>Birmingham, Alabama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C44FDD-1BA9-4950-1A72-F3651B321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35" y="1531793"/>
            <a:ext cx="11327549" cy="22371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0AD15B-5D4E-0D63-5ACB-57BE972B0DDB}"/>
              </a:ext>
            </a:extLst>
          </p:cNvPr>
          <p:cNvSpPr txBox="1"/>
          <p:nvPr/>
        </p:nvSpPr>
        <p:spPr>
          <a:xfrm>
            <a:off x="2382929" y="3757532"/>
            <a:ext cx="7435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Best Practices for Timely Data</a:t>
            </a:r>
          </a:p>
        </p:txBody>
      </p:sp>
    </p:spTree>
    <p:extLst>
      <p:ext uri="{BB962C8B-B14F-4D97-AF65-F5344CB8AC3E}">
        <p14:creationId xmlns:p14="http://schemas.microsoft.com/office/powerpoint/2010/main" val="536896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hand holding a stopwatch on a road&#10;&#10;AI-generated content may be incorrect.">
            <a:extLst>
              <a:ext uri="{FF2B5EF4-FFF2-40B4-BE49-F238E27FC236}">
                <a16:creationId xmlns:a16="http://schemas.microsoft.com/office/drawing/2014/main" id="{7756214B-BA2E-BC81-F195-9D812F0D1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360"/>
            <a:ext cx="12192000" cy="686136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A03662-059E-F538-F397-CAF0CDD7E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29" y="3166281"/>
            <a:ext cx="5117910" cy="2944511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FFFFFF"/>
                </a:solidFill>
              </a:rPr>
              <a:t>Best Practices for Timely Data: Behavior and Attendance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2325090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932A72-5B07-DAE0-27DB-50B8B8823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76E0720-EFA2-2805-59B1-8AAF29E22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ADCA6F-E83C-ED56-485D-3BA6329E7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5153E0-3CD8-2CFB-726B-E68615F16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6F8AF9-C0E0-9EA7-0B25-5D6026232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F64F0F6-EE44-E6C2-0448-3A94968E1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B8A2D6-A065-6975-37C0-925D06B46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Current Situation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04773-1364-7ACC-8618-8970371A5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042" y="313900"/>
            <a:ext cx="2919738" cy="1987042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BF805C-1DFE-F6EB-B702-6C90C24E6918}"/>
              </a:ext>
            </a:extLst>
          </p:cNvPr>
          <p:cNvSpPr/>
          <p:nvPr/>
        </p:nvSpPr>
        <p:spPr>
          <a:xfrm>
            <a:off x="4012442" y="0"/>
            <a:ext cx="8179558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0BA9669-3CD2-9FF2-F06F-52F85D45F4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8215629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A person sitting at a desk with a computer and a pile of papers&#10;&#10;AI-generated content may be incorrect.">
            <a:extLst>
              <a:ext uri="{FF2B5EF4-FFF2-40B4-BE49-F238E27FC236}">
                <a16:creationId xmlns:a16="http://schemas.microsoft.com/office/drawing/2014/main" id="{D2A1B161-04BA-0AA6-A7CE-91049FEB02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930" y="4144246"/>
            <a:ext cx="3807912" cy="253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8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899535E-D028-4A2D-96CD-D610990798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2BB9BE-07F6-4D9A-BA3C-61ABC3BC6E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9F47BB-8347-497D-9971-5DF0EBA986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D8182B-7A08-40CC-A53A-7D070A397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8BD7FBC-1AD1-42C2-9AF1-232FEB2A09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CFD1C6-79AC-45AB-94D6-2FC26477B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1062F1C-F373-4278-9FED-A05E089EE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1504DA1-4313-4A31-9B76-6FEE21B6B7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C4A700B-8473-4524-9782-39AF960BA5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erson typing on a computer&#10;&#10;AI-generated content may be incorrect.">
            <a:extLst>
              <a:ext uri="{FF2B5EF4-FFF2-40B4-BE49-F238E27FC236}">
                <a16:creationId xmlns:a16="http://schemas.microsoft.com/office/drawing/2014/main" id="{5A840908-F01E-54A0-A0DC-BA5077E2D698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363255" y="2553744"/>
            <a:ext cx="5183187" cy="345598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11C08B-F94A-B9C3-6B6A-B4F1F744C1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5424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How Do We Solve This Issue?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56EC21-E1E6-9F47-6D99-13015ED0D5B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23082" y="1681163"/>
            <a:ext cx="5157788" cy="8239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Cultivate the Relationship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22AA54-90FD-D795-1831-B6E478ECF9D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008813" y="1681163"/>
            <a:ext cx="5183187" cy="8239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Help Your Partner Help You</a:t>
            </a:r>
          </a:p>
        </p:txBody>
      </p:sp>
      <p:pic>
        <p:nvPicPr>
          <p:cNvPr id="11" name="Content Placeholder 10" descr="A person sitting at a desk with a computer and a pile of papers&#10;&#10;AI-generated content may be incorrect.">
            <a:extLst>
              <a:ext uri="{FF2B5EF4-FFF2-40B4-BE49-F238E27FC236}">
                <a16:creationId xmlns:a16="http://schemas.microsoft.com/office/drawing/2014/main" id="{E104F48A-C2BA-123D-DB5C-989D833CAB4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356096" y="2572794"/>
            <a:ext cx="5157788" cy="3436938"/>
          </a:xfrm>
        </p:spPr>
      </p:pic>
    </p:spTree>
    <p:extLst>
      <p:ext uri="{BB962C8B-B14F-4D97-AF65-F5344CB8AC3E}">
        <p14:creationId xmlns:p14="http://schemas.microsoft.com/office/powerpoint/2010/main" val="3139276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198 -0.00047 L 0.51198 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98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build="p"/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4313C-9A36-086E-8B8E-46E3AEE27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737" y="1384296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Relationships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07BD-86D6-22AF-0D1D-63B18E72C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87737" y="3863971"/>
            <a:ext cx="4605340" cy="1655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Establish a Sense of Basic Trust</a:t>
            </a:r>
          </a:p>
        </p:txBody>
      </p:sp>
      <p:pic>
        <p:nvPicPr>
          <p:cNvPr id="7" name="Picture 6" descr="A collage of people hugging&#10;&#10;AI-generated content may be incorrect.">
            <a:extLst>
              <a:ext uri="{FF2B5EF4-FFF2-40B4-BE49-F238E27FC236}">
                <a16:creationId xmlns:a16="http://schemas.microsoft.com/office/drawing/2014/main" id="{CE12F62B-C14D-3E4C-6C01-FC32205331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1302" r="5429" b="2"/>
          <a:stretch>
            <a:fillRect/>
          </a:stretch>
        </p:blipFill>
        <p:spPr>
          <a:xfrm>
            <a:off x="473874" y="1057275"/>
            <a:ext cx="5917401" cy="47434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36B2BE-65F4-46E3-AFDD-A9AE9E885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19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623FFD-E968-72E6-7EFD-3956CEC26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-1500"/>
            <a:ext cx="12191998" cy="6858000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5" y="-1500"/>
            <a:ext cx="8119933" cy="6858001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272" y="-3000"/>
            <a:ext cx="12201265" cy="6859501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8536" y="0"/>
            <a:ext cx="11718098" cy="6858000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334E4C-5356-707C-0880-636A3EF71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639" y="561203"/>
            <a:ext cx="9932691" cy="11659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Communicate Openly and Regularly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2888341"/>
            <a:ext cx="12203819" cy="396815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BEEF9-F73C-DEC7-4C25-4F68B4E34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7570" y="5791201"/>
            <a:ext cx="9932690" cy="508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1500">
                <a:solidFill>
                  <a:srgbClr val="FFFFFF"/>
                </a:solidFill>
              </a:rPr>
              <a:t>Proactively ask school staff and administrators about their preferred methods and times for communication (e.g., email, phone calls, in-person meetings).</a:t>
            </a:r>
          </a:p>
          <a:p>
            <a:pPr algn="ctr"/>
            <a:endParaRPr lang="en-US" sz="1500">
              <a:solidFill>
                <a:srgbClr val="FFFFFF"/>
              </a:solidFill>
            </a:endParaRPr>
          </a:p>
        </p:txBody>
      </p:sp>
      <p:pic>
        <p:nvPicPr>
          <p:cNvPr id="6" name="Picture 5" descr="A person yelling at a person crying&#10;&#10;AI-generated content may be incorrect.">
            <a:extLst>
              <a:ext uri="{FF2B5EF4-FFF2-40B4-BE49-F238E27FC236}">
                <a16:creationId xmlns:a16="http://schemas.microsoft.com/office/drawing/2014/main" id="{11463AF8-3B88-9069-28C2-4EF009475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935" y="2255781"/>
            <a:ext cx="4481866" cy="2991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DAA797-2E53-B07D-FBED-0D667313D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724" y="2254250"/>
            <a:ext cx="4486215" cy="299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0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02A0AC-6BF2-3D29-7927-C283E087F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07EF2-FDE6-9A5D-9CE6-07D3470D0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Show appreciation and recognition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74A0E-E196-3A2D-A309-CEBCC1AA5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806824"/>
            <a:ext cx="3985146" cy="149411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Acknowledge the hard work and dedication of school staff. Express gratitude for their efforts, whether verbally, through thank-you notes, or by recognizing their contributions publicly or privately. Showing appreciation boosts morale and demonstrates that their efforts are valued and appreciated.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2F0850-A94B-67A0-AA59-7597C617E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428" y="1017407"/>
            <a:ext cx="7225748" cy="482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78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3E2CE8-03E0-9C70-D896-A5038EA83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6EE28-FA4A-07B3-C34D-7DAF8A134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3794078"/>
            <a:ext cx="2880828" cy="20449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Collaborate and Share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ECA23-FD41-08B9-95C0-357F7AEF0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36477"/>
            <a:ext cx="4012442" cy="296156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View school staff as partners.</a:t>
            </a:r>
          </a:p>
          <a:p>
            <a:r>
              <a:rPr lang="en-US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Actively seek opportunities to collaborate and cooperate. </a:t>
            </a:r>
          </a:p>
          <a:p>
            <a:r>
              <a:rPr lang="en-US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Involve them in decision-making processes. For example, sharing successes, seeking input on new initiatives, or working together to address challenges fosters a sense of teamwork and shared purpose. </a:t>
            </a:r>
          </a:p>
          <a:p>
            <a:r>
              <a:rPr lang="en-US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This collaborative approach builds trust and demonstrates that you value their expertise and insights. </a:t>
            </a:r>
          </a:p>
        </p:txBody>
      </p:sp>
      <p:pic>
        <p:nvPicPr>
          <p:cNvPr id="5" name="Picture 4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C18C7D50-76D3-7FAA-75F7-DF5E05312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428" y="1017407"/>
            <a:ext cx="7225748" cy="482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7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E0D12C-F683-D52E-F897-188C5B31B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8EAAA7-B80B-DBE8-F496-E3A71CE9F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Engage in the School Community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FB2DBD-8C9C-37C8-48E0-F94AC30CD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042" y="313900"/>
            <a:ext cx="2919738" cy="19870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Attend school events</a:t>
            </a:r>
          </a:p>
          <a:p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Volunteer your time or talents</a:t>
            </a:r>
          </a:p>
          <a:p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Offer support during challenging times</a:t>
            </a:r>
          </a:p>
        </p:txBody>
      </p:sp>
      <p:pic>
        <p:nvPicPr>
          <p:cNvPr id="5" name="Picture 4" descr="A collage of people smiling&#10;&#10;AI-generated content may be incorrect.">
            <a:extLst>
              <a:ext uri="{FF2B5EF4-FFF2-40B4-BE49-F238E27FC236}">
                <a16:creationId xmlns:a16="http://schemas.microsoft.com/office/drawing/2014/main" id="{7866BB4A-B038-0CA3-6CBF-F5D88DCA6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428" y="1017407"/>
            <a:ext cx="7225748" cy="482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60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</TotalTime>
  <Words>804</Words>
  <Application>Microsoft Macintosh PowerPoint</Application>
  <PresentationFormat>Widescreen</PresentationFormat>
  <Paragraphs>59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Theme</vt:lpstr>
      <vt:lpstr>Helping Families Initiative</vt:lpstr>
      <vt:lpstr>Best Practices for Timely Data: Behavior and Attendance</vt:lpstr>
      <vt:lpstr>Current Situation</vt:lpstr>
      <vt:lpstr>How Do We Solve This Issue?</vt:lpstr>
      <vt:lpstr>Relationships</vt:lpstr>
      <vt:lpstr>Communicate Openly and Regularly</vt:lpstr>
      <vt:lpstr>Show appreciation and recognition</vt:lpstr>
      <vt:lpstr>Collaborate and Share</vt:lpstr>
      <vt:lpstr>Engage in the School Community</vt:lpstr>
      <vt:lpstr>Mission Accomplished</vt:lpstr>
      <vt:lpstr>Helping Families Initiative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philfeldman projectinnovation.com</dc:creator>
  <cp:lastModifiedBy>philfeldman projectinnovation.com</cp:lastModifiedBy>
  <cp:revision>38</cp:revision>
  <dcterms:created xsi:type="dcterms:W3CDTF">2025-07-09T20:05:42Z</dcterms:created>
  <dcterms:modified xsi:type="dcterms:W3CDTF">2025-07-20T19:59:45Z</dcterms:modified>
</cp:coreProperties>
</file>