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8" r:id="rId2"/>
    <p:sldId id="270" r:id="rId3"/>
    <p:sldId id="271" r:id="rId4"/>
    <p:sldId id="272" r:id="rId5"/>
    <p:sldId id="273" r:id="rId6"/>
    <p:sldId id="274" r:id="rId7"/>
    <p:sldId id="275" r:id="rId8"/>
    <p:sldId id="276" r:id="rId9"/>
    <p:sldId id="277" r:id="rId10"/>
    <p:sldId id="278" r:id="rId11"/>
    <p:sldId id="266" r:id="rId12"/>
    <p:sldId id="259" r:id="rId13"/>
    <p:sldId id="260" r:id="rId14"/>
    <p:sldId id="264" r:id="rId15"/>
    <p:sldId id="262" r:id="rId16"/>
    <p:sldId id="263"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p:restoredTop sz="94694"/>
  </p:normalViewPr>
  <p:slideViewPr>
    <p:cSldViewPr snapToGrid="0" showGuides="1">
      <p:cViewPr varScale="1">
        <p:scale>
          <a:sx n="117" d="100"/>
          <a:sy n="117" d="100"/>
        </p:scale>
        <p:origin x="616" y="16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2E41F-5B20-4754-9ACA-EB9A444891E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83C51E3-53EA-4ACE-9EFC-AEC4B12E24D6}">
      <dgm:prSet/>
      <dgm:spPr/>
      <dgm:t>
        <a:bodyPr/>
        <a:lstStyle/>
        <a:p>
          <a:r>
            <a:rPr lang="en-US"/>
            <a:t>Focused student, family, and neighborhood interventions that prevent crimes BEFORE anyone suffers</a:t>
          </a:r>
        </a:p>
      </dgm:t>
    </dgm:pt>
    <dgm:pt modelId="{4C2AFFEF-DBB2-45CA-8D74-3913A1D6E8D4}" type="parTrans" cxnId="{A85BB8A2-7A05-472C-A5F2-681E40F62759}">
      <dgm:prSet/>
      <dgm:spPr/>
      <dgm:t>
        <a:bodyPr/>
        <a:lstStyle/>
        <a:p>
          <a:endParaRPr lang="en-US"/>
        </a:p>
      </dgm:t>
    </dgm:pt>
    <dgm:pt modelId="{D55E18CA-F27C-4610-81DB-8521CF057CBC}" type="sibTrans" cxnId="{A85BB8A2-7A05-472C-A5F2-681E40F62759}">
      <dgm:prSet/>
      <dgm:spPr/>
      <dgm:t>
        <a:bodyPr/>
        <a:lstStyle/>
        <a:p>
          <a:endParaRPr lang="en-US"/>
        </a:p>
      </dgm:t>
    </dgm:pt>
    <dgm:pt modelId="{4947B930-8E5E-4129-BD96-F9A9761EBC9F}">
      <dgm:prSet/>
      <dgm:spPr/>
      <dgm:t>
        <a:bodyPr/>
        <a:lstStyle/>
        <a:p>
          <a:r>
            <a:rPr lang="en-US"/>
            <a:t>Fair, prompt prosecution under the law AFTER crimes are committed</a:t>
          </a:r>
        </a:p>
      </dgm:t>
    </dgm:pt>
    <dgm:pt modelId="{74694C51-9ECB-4AF1-B9DF-2755F3AEBDD2}" type="parTrans" cxnId="{4CCEAE63-7DD9-4C02-9E0B-FFCBBC62B34C}">
      <dgm:prSet/>
      <dgm:spPr/>
      <dgm:t>
        <a:bodyPr/>
        <a:lstStyle/>
        <a:p>
          <a:endParaRPr lang="en-US"/>
        </a:p>
      </dgm:t>
    </dgm:pt>
    <dgm:pt modelId="{00FA3572-10FF-4F03-A6B1-5BF6AB3B422E}" type="sibTrans" cxnId="{4CCEAE63-7DD9-4C02-9E0B-FFCBBC62B34C}">
      <dgm:prSet/>
      <dgm:spPr/>
      <dgm:t>
        <a:bodyPr/>
        <a:lstStyle/>
        <a:p>
          <a:endParaRPr lang="en-US"/>
        </a:p>
      </dgm:t>
    </dgm:pt>
    <dgm:pt modelId="{5EB8F264-5493-4B18-A404-664318AD3507}">
      <dgm:prSet/>
      <dgm:spPr/>
      <dgm:t>
        <a:bodyPr/>
        <a:lstStyle/>
        <a:p>
          <a:r>
            <a:rPr lang="en-US"/>
            <a:t>Support for Alabama’s students and educators</a:t>
          </a:r>
        </a:p>
      </dgm:t>
    </dgm:pt>
    <dgm:pt modelId="{16FAC3CB-B986-416E-93D9-8A620DC05958}" type="parTrans" cxnId="{79728875-7C78-41F4-9522-201950E29032}">
      <dgm:prSet/>
      <dgm:spPr/>
      <dgm:t>
        <a:bodyPr/>
        <a:lstStyle/>
        <a:p>
          <a:endParaRPr lang="en-US"/>
        </a:p>
      </dgm:t>
    </dgm:pt>
    <dgm:pt modelId="{7E81880B-0CBA-45B8-B9DE-61202D1B269C}" type="sibTrans" cxnId="{79728875-7C78-41F4-9522-201950E29032}">
      <dgm:prSet/>
      <dgm:spPr/>
      <dgm:t>
        <a:bodyPr/>
        <a:lstStyle/>
        <a:p>
          <a:endParaRPr lang="en-US"/>
        </a:p>
      </dgm:t>
    </dgm:pt>
    <dgm:pt modelId="{D9CC8645-CEC5-1745-B070-C6EF31F14BB9}" type="pres">
      <dgm:prSet presAssocID="{9D02E41F-5B20-4754-9ACA-EB9A444891E2}" presName="linear" presStyleCnt="0">
        <dgm:presLayoutVars>
          <dgm:animLvl val="lvl"/>
          <dgm:resizeHandles val="exact"/>
        </dgm:presLayoutVars>
      </dgm:prSet>
      <dgm:spPr/>
    </dgm:pt>
    <dgm:pt modelId="{AD8EFFDD-BC28-5344-908F-732FCFCA640A}" type="pres">
      <dgm:prSet presAssocID="{983C51E3-53EA-4ACE-9EFC-AEC4B12E24D6}" presName="parentText" presStyleLbl="node1" presStyleIdx="0" presStyleCnt="3">
        <dgm:presLayoutVars>
          <dgm:chMax val="0"/>
          <dgm:bulletEnabled val="1"/>
        </dgm:presLayoutVars>
      </dgm:prSet>
      <dgm:spPr/>
    </dgm:pt>
    <dgm:pt modelId="{DBA8A222-AE64-5D46-A2E2-95273F04E096}" type="pres">
      <dgm:prSet presAssocID="{D55E18CA-F27C-4610-81DB-8521CF057CBC}" presName="spacer" presStyleCnt="0"/>
      <dgm:spPr/>
    </dgm:pt>
    <dgm:pt modelId="{6C67F900-37DB-CD45-BBDF-EE82A5A2DD71}" type="pres">
      <dgm:prSet presAssocID="{4947B930-8E5E-4129-BD96-F9A9761EBC9F}" presName="parentText" presStyleLbl="node1" presStyleIdx="1" presStyleCnt="3">
        <dgm:presLayoutVars>
          <dgm:chMax val="0"/>
          <dgm:bulletEnabled val="1"/>
        </dgm:presLayoutVars>
      </dgm:prSet>
      <dgm:spPr/>
    </dgm:pt>
    <dgm:pt modelId="{C96BC4AF-DD70-BD43-8ABC-BD518C879C86}" type="pres">
      <dgm:prSet presAssocID="{00FA3572-10FF-4F03-A6B1-5BF6AB3B422E}" presName="spacer" presStyleCnt="0"/>
      <dgm:spPr/>
    </dgm:pt>
    <dgm:pt modelId="{F1699A60-7A23-E84A-BF6D-EE773E31E900}" type="pres">
      <dgm:prSet presAssocID="{5EB8F264-5493-4B18-A404-664318AD3507}" presName="parentText" presStyleLbl="node1" presStyleIdx="2" presStyleCnt="3">
        <dgm:presLayoutVars>
          <dgm:chMax val="0"/>
          <dgm:bulletEnabled val="1"/>
        </dgm:presLayoutVars>
      </dgm:prSet>
      <dgm:spPr/>
    </dgm:pt>
  </dgm:ptLst>
  <dgm:cxnLst>
    <dgm:cxn modelId="{869E3E53-F5DC-9E48-B671-40D796EF85D1}" type="presOf" srcId="{4947B930-8E5E-4129-BD96-F9A9761EBC9F}" destId="{6C67F900-37DB-CD45-BBDF-EE82A5A2DD71}" srcOrd="0" destOrd="0" presId="urn:microsoft.com/office/officeart/2005/8/layout/vList2"/>
    <dgm:cxn modelId="{4CCEAE63-7DD9-4C02-9E0B-FFCBBC62B34C}" srcId="{9D02E41F-5B20-4754-9ACA-EB9A444891E2}" destId="{4947B930-8E5E-4129-BD96-F9A9761EBC9F}" srcOrd="1" destOrd="0" parTransId="{74694C51-9ECB-4AF1-B9DF-2755F3AEBDD2}" sibTransId="{00FA3572-10FF-4F03-A6B1-5BF6AB3B422E}"/>
    <dgm:cxn modelId="{79728875-7C78-41F4-9522-201950E29032}" srcId="{9D02E41F-5B20-4754-9ACA-EB9A444891E2}" destId="{5EB8F264-5493-4B18-A404-664318AD3507}" srcOrd="2" destOrd="0" parTransId="{16FAC3CB-B986-416E-93D9-8A620DC05958}" sibTransId="{7E81880B-0CBA-45B8-B9DE-61202D1B269C}"/>
    <dgm:cxn modelId="{91E2B79F-37C9-1444-9892-6F6CC40AFCC5}" type="presOf" srcId="{9D02E41F-5B20-4754-9ACA-EB9A444891E2}" destId="{D9CC8645-CEC5-1745-B070-C6EF31F14BB9}" srcOrd="0" destOrd="0" presId="urn:microsoft.com/office/officeart/2005/8/layout/vList2"/>
    <dgm:cxn modelId="{A85BB8A2-7A05-472C-A5F2-681E40F62759}" srcId="{9D02E41F-5B20-4754-9ACA-EB9A444891E2}" destId="{983C51E3-53EA-4ACE-9EFC-AEC4B12E24D6}" srcOrd="0" destOrd="0" parTransId="{4C2AFFEF-DBB2-45CA-8D74-3913A1D6E8D4}" sibTransId="{D55E18CA-F27C-4610-81DB-8521CF057CBC}"/>
    <dgm:cxn modelId="{02793BB6-8132-314B-BA9E-92ACE16F74EF}" type="presOf" srcId="{983C51E3-53EA-4ACE-9EFC-AEC4B12E24D6}" destId="{AD8EFFDD-BC28-5344-908F-732FCFCA640A}" srcOrd="0" destOrd="0" presId="urn:microsoft.com/office/officeart/2005/8/layout/vList2"/>
    <dgm:cxn modelId="{882F70F0-CF1F-6642-B117-2B271B871057}" type="presOf" srcId="{5EB8F264-5493-4B18-A404-664318AD3507}" destId="{F1699A60-7A23-E84A-BF6D-EE773E31E900}" srcOrd="0" destOrd="0" presId="urn:microsoft.com/office/officeart/2005/8/layout/vList2"/>
    <dgm:cxn modelId="{55782815-1E8C-D540-9A24-B61A22B6A0A7}" type="presParOf" srcId="{D9CC8645-CEC5-1745-B070-C6EF31F14BB9}" destId="{AD8EFFDD-BC28-5344-908F-732FCFCA640A}" srcOrd="0" destOrd="0" presId="urn:microsoft.com/office/officeart/2005/8/layout/vList2"/>
    <dgm:cxn modelId="{7BBB1496-E52A-0644-AB60-3CBE1D15575E}" type="presParOf" srcId="{D9CC8645-CEC5-1745-B070-C6EF31F14BB9}" destId="{DBA8A222-AE64-5D46-A2E2-95273F04E096}" srcOrd="1" destOrd="0" presId="urn:microsoft.com/office/officeart/2005/8/layout/vList2"/>
    <dgm:cxn modelId="{1E82D98E-FA07-3947-AB40-79AA237503C9}" type="presParOf" srcId="{D9CC8645-CEC5-1745-B070-C6EF31F14BB9}" destId="{6C67F900-37DB-CD45-BBDF-EE82A5A2DD71}" srcOrd="2" destOrd="0" presId="urn:microsoft.com/office/officeart/2005/8/layout/vList2"/>
    <dgm:cxn modelId="{093C32BB-E77E-8A42-A66A-3595D530B934}" type="presParOf" srcId="{D9CC8645-CEC5-1745-B070-C6EF31F14BB9}" destId="{C96BC4AF-DD70-BD43-8ABC-BD518C879C86}" srcOrd="3" destOrd="0" presId="urn:microsoft.com/office/officeart/2005/8/layout/vList2"/>
    <dgm:cxn modelId="{23197BF9-DCF7-AC4F-BB72-8A45B2EFBFBB}" type="presParOf" srcId="{D9CC8645-CEC5-1745-B070-C6EF31F14BB9}" destId="{F1699A60-7A23-E84A-BF6D-EE773E31E90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B6FFFB-03F8-4570-97B8-EB3559A341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A57F33-D428-6E49-8E44-A8578681804E}">
      <dgm:prSet/>
      <dgm:spPr/>
      <dgm:t>
        <a:bodyPr/>
        <a:lstStyle/>
        <a:p>
          <a:pPr>
            <a:buFont typeface="+mj-lt"/>
            <a:buAutoNum type="arabicPeriod"/>
          </a:pPr>
          <a:r>
            <a:rPr lang="en-US" dirty="0"/>
            <a:t>Establish measurements necessary to ensure our effectiveness and relevance to all Alabamians and to comply with the provisions of the Fiscal Year 2025 Appropriations Act by August 29, 2024.</a:t>
          </a:r>
        </a:p>
      </dgm:t>
    </dgm:pt>
    <dgm:pt modelId="{AEA6D3A7-0B04-EA48-94F5-4D7EA9B977AF}" type="parTrans" cxnId="{0279A535-70DD-414D-8025-1147830E45C8}">
      <dgm:prSet/>
      <dgm:spPr/>
      <dgm:t>
        <a:bodyPr/>
        <a:lstStyle/>
        <a:p>
          <a:endParaRPr lang="en-US"/>
        </a:p>
      </dgm:t>
    </dgm:pt>
    <dgm:pt modelId="{10297AC5-D306-284E-AB04-70B6E08AFAB3}" type="sibTrans" cxnId="{0279A535-70DD-414D-8025-1147830E45C8}">
      <dgm:prSet/>
      <dgm:spPr/>
      <dgm:t>
        <a:bodyPr/>
        <a:lstStyle/>
        <a:p>
          <a:endParaRPr lang="en-US"/>
        </a:p>
      </dgm:t>
    </dgm:pt>
    <dgm:pt modelId="{168CB2CC-8E7B-6446-A83B-A1EDD920F639}" type="pres">
      <dgm:prSet presAssocID="{4BB6FFFB-03F8-4570-97B8-EB3559A3416C}" presName="linear" presStyleCnt="0">
        <dgm:presLayoutVars>
          <dgm:animLvl val="lvl"/>
          <dgm:resizeHandles val="exact"/>
        </dgm:presLayoutVars>
      </dgm:prSet>
      <dgm:spPr/>
    </dgm:pt>
    <dgm:pt modelId="{481F1F03-52FC-DC47-BDED-4B81FA3AFBA3}" type="pres">
      <dgm:prSet presAssocID="{C6A57F33-D428-6E49-8E44-A8578681804E}" presName="parentText" presStyleLbl="node1" presStyleIdx="0" presStyleCnt="1">
        <dgm:presLayoutVars>
          <dgm:chMax val="0"/>
          <dgm:bulletEnabled val="1"/>
        </dgm:presLayoutVars>
      </dgm:prSet>
      <dgm:spPr/>
    </dgm:pt>
  </dgm:ptLst>
  <dgm:cxnLst>
    <dgm:cxn modelId="{F008E823-044A-B048-96C6-CEC7D01403D9}" type="presOf" srcId="{C6A57F33-D428-6E49-8E44-A8578681804E}" destId="{481F1F03-52FC-DC47-BDED-4B81FA3AFBA3}" srcOrd="0" destOrd="0" presId="urn:microsoft.com/office/officeart/2005/8/layout/vList2"/>
    <dgm:cxn modelId="{0279A535-70DD-414D-8025-1147830E45C8}" srcId="{4BB6FFFB-03F8-4570-97B8-EB3559A3416C}" destId="{C6A57F33-D428-6E49-8E44-A8578681804E}" srcOrd="0" destOrd="0" parTransId="{AEA6D3A7-0B04-EA48-94F5-4D7EA9B977AF}" sibTransId="{10297AC5-D306-284E-AB04-70B6E08AFAB3}"/>
    <dgm:cxn modelId="{BF2C1078-E8F8-9240-A896-F2EC5EF4EC3B}" type="presOf" srcId="{4BB6FFFB-03F8-4570-97B8-EB3559A3416C}" destId="{168CB2CC-8E7B-6446-A83B-A1EDD920F639}" srcOrd="0" destOrd="0" presId="urn:microsoft.com/office/officeart/2005/8/layout/vList2"/>
    <dgm:cxn modelId="{D5E32EC9-BBA9-3D48-92F4-EAA49D46448A}" type="presParOf" srcId="{168CB2CC-8E7B-6446-A83B-A1EDD920F639}" destId="{481F1F03-52FC-DC47-BDED-4B81FA3AFBA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05CB0-7716-4B4E-B41A-4D660012935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F73F0E-9818-4B8C-82A4-DBCF6733775F}">
      <dgm:prSet/>
      <dgm:spPr/>
      <dgm:t>
        <a:bodyPr/>
        <a:lstStyle/>
        <a:p>
          <a:r>
            <a:rPr lang="en-US"/>
            <a:t>Required by Alabama’s Mandatory School Attendance Act.</a:t>
          </a:r>
        </a:p>
      </dgm:t>
    </dgm:pt>
    <dgm:pt modelId="{EB9053C3-93E1-416C-9C45-9F1713616269}" type="parTrans" cxnId="{8D589148-241C-447B-8D3C-49F7285F1ED3}">
      <dgm:prSet/>
      <dgm:spPr/>
      <dgm:t>
        <a:bodyPr/>
        <a:lstStyle/>
        <a:p>
          <a:endParaRPr lang="en-US"/>
        </a:p>
      </dgm:t>
    </dgm:pt>
    <dgm:pt modelId="{DB47D084-1F4E-46E0-AD90-114983DEB5CD}" type="sibTrans" cxnId="{8D589148-241C-447B-8D3C-49F7285F1ED3}">
      <dgm:prSet/>
      <dgm:spPr/>
      <dgm:t>
        <a:bodyPr/>
        <a:lstStyle/>
        <a:p>
          <a:endParaRPr lang="en-US"/>
        </a:p>
      </dgm:t>
    </dgm:pt>
    <dgm:pt modelId="{98BF4DE6-F961-41CF-8B2F-6752D8299B66}">
      <dgm:prSet/>
      <dgm:spPr/>
      <dgm:t>
        <a:bodyPr/>
        <a:lstStyle/>
        <a:p>
          <a:r>
            <a:rPr lang="en-US"/>
            <a:t>Education may well be the single best crime prevention technique ever invented</a:t>
          </a:r>
        </a:p>
      </dgm:t>
    </dgm:pt>
    <dgm:pt modelId="{0F60BFA9-D5DD-4580-AFD4-3D4EF52B3F6E}" type="parTrans" cxnId="{26911994-066E-47D7-94F2-E34DE64A30F5}">
      <dgm:prSet/>
      <dgm:spPr/>
      <dgm:t>
        <a:bodyPr/>
        <a:lstStyle/>
        <a:p>
          <a:endParaRPr lang="en-US"/>
        </a:p>
      </dgm:t>
    </dgm:pt>
    <dgm:pt modelId="{BEC78778-177A-4AD5-9CFE-F4BC382A98D1}" type="sibTrans" cxnId="{26911994-066E-47D7-94F2-E34DE64A30F5}">
      <dgm:prSet/>
      <dgm:spPr/>
      <dgm:t>
        <a:bodyPr/>
        <a:lstStyle/>
        <a:p>
          <a:endParaRPr lang="en-US"/>
        </a:p>
      </dgm:t>
    </dgm:pt>
    <dgm:pt modelId="{80EEEE44-8466-2440-8C47-2D25B83B430E}" type="pres">
      <dgm:prSet presAssocID="{17B05CB0-7716-4B4E-B41A-4D660012935B}" presName="linear" presStyleCnt="0">
        <dgm:presLayoutVars>
          <dgm:animLvl val="lvl"/>
          <dgm:resizeHandles val="exact"/>
        </dgm:presLayoutVars>
      </dgm:prSet>
      <dgm:spPr/>
    </dgm:pt>
    <dgm:pt modelId="{83576728-1BC3-FE43-BB78-CAED2513B28A}" type="pres">
      <dgm:prSet presAssocID="{8EF73F0E-9818-4B8C-82A4-DBCF6733775F}" presName="parentText" presStyleLbl="node1" presStyleIdx="0" presStyleCnt="2">
        <dgm:presLayoutVars>
          <dgm:chMax val="0"/>
          <dgm:bulletEnabled val="1"/>
        </dgm:presLayoutVars>
      </dgm:prSet>
      <dgm:spPr/>
    </dgm:pt>
    <dgm:pt modelId="{A15BCAA6-531C-5F4D-ACC8-A9FED1B74D3F}" type="pres">
      <dgm:prSet presAssocID="{DB47D084-1F4E-46E0-AD90-114983DEB5CD}" presName="spacer" presStyleCnt="0"/>
      <dgm:spPr/>
    </dgm:pt>
    <dgm:pt modelId="{43C65290-B446-1F47-A439-3A48546B5977}" type="pres">
      <dgm:prSet presAssocID="{98BF4DE6-F961-41CF-8B2F-6752D8299B66}" presName="parentText" presStyleLbl="node1" presStyleIdx="1" presStyleCnt="2">
        <dgm:presLayoutVars>
          <dgm:chMax val="0"/>
          <dgm:bulletEnabled val="1"/>
        </dgm:presLayoutVars>
      </dgm:prSet>
      <dgm:spPr/>
    </dgm:pt>
  </dgm:ptLst>
  <dgm:cxnLst>
    <dgm:cxn modelId="{5AE75A2A-D3AE-0A49-9E68-C5508673470B}" type="presOf" srcId="{8EF73F0E-9818-4B8C-82A4-DBCF6733775F}" destId="{83576728-1BC3-FE43-BB78-CAED2513B28A}" srcOrd="0" destOrd="0" presId="urn:microsoft.com/office/officeart/2005/8/layout/vList2"/>
    <dgm:cxn modelId="{8D589148-241C-447B-8D3C-49F7285F1ED3}" srcId="{17B05CB0-7716-4B4E-B41A-4D660012935B}" destId="{8EF73F0E-9818-4B8C-82A4-DBCF6733775F}" srcOrd="0" destOrd="0" parTransId="{EB9053C3-93E1-416C-9C45-9F1713616269}" sibTransId="{DB47D084-1F4E-46E0-AD90-114983DEB5CD}"/>
    <dgm:cxn modelId="{B97CDA56-051C-2246-B0AC-61D4BB83153C}" type="presOf" srcId="{17B05CB0-7716-4B4E-B41A-4D660012935B}" destId="{80EEEE44-8466-2440-8C47-2D25B83B430E}" srcOrd="0" destOrd="0" presId="urn:microsoft.com/office/officeart/2005/8/layout/vList2"/>
    <dgm:cxn modelId="{2A191B81-5C71-F641-A926-3657F67EF94E}" type="presOf" srcId="{98BF4DE6-F961-41CF-8B2F-6752D8299B66}" destId="{43C65290-B446-1F47-A439-3A48546B5977}" srcOrd="0" destOrd="0" presId="urn:microsoft.com/office/officeart/2005/8/layout/vList2"/>
    <dgm:cxn modelId="{26911994-066E-47D7-94F2-E34DE64A30F5}" srcId="{17B05CB0-7716-4B4E-B41A-4D660012935B}" destId="{98BF4DE6-F961-41CF-8B2F-6752D8299B66}" srcOrd="1" destOrd="0" parTransId="{0F60BFA9-D5DD-4580-AFD4-3D4EF52B3F6E}" sibTransId="{BEC78778-177A-4AD5-9CFE-F4BC382A98D1}"/>
    <dgm:cxn modelId="{72A47FDE-11D9-8E41-97E7-4A795C94CEB3}" type="presParOf" srcId="{80EEEE44-8466-2440-8C47-2D25B83B430E}" destId="{83576728-1BC3-FE43-BB78-CAED2513B28A}" srcOrd="0" destOrd="0" presId="urn:microsoft.com/office/officeart/2005/8/layout/vList2"/>
    <dgm:cxn modelId="{6D0F9D04-A891-384D-811B-73A7E9ECCC0E}" type="presParOf" srcId="{80EEEE44-8466-2440-8C47-2D25B83B430E}" destId="{A15BCAA6-531C-5F4D-ACC8-A9FED1B74D3F}" srcOrd="1" destOrd="0" presId="urn:microsoft.com/office/officeart/2005/8/layout/vList2"/>
    <dgm:cxn modelId="{ED6A36EE-E71B-F046-944B-C55A238C41D2}" type="presParOf" srcId="{80EEEE44-8466-2440-8C47-2D25B83B430E}" destId="{43C65290-B446-1F47-A439-3A48546B597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E08450-E0FB-4558-A2C2-24BC5EE76D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1DAE630-4F55-4FA5-BDEE-B28F5989FF21}">
      <dgm:prSet/>
      <dgm:spPr/>
      <dgm:t>
        <a:bodyPr/>
        <a:lstStyle/>
        <a:p>
          <a:r>
            <a:rPr lang="en-US"/>
            <a:t>The compelling Focus contains only a partial list of our customers.</a:t>
          </a:r>
        </a:p>
      </dgm:t>
    </dgm:pt>
    <dgm:pt modelId="{666F4E6C-9D44-4E99-8776-19DB99ADDC06}" type="parTrans" cxnId="{6B8FE139-0E97-4F47-8B9E-F8D3404CE1E8}">
      <dgm:prSet/>
      <dgm:spPr/>
      <dgm:t>
        <a:bodyPr/>
        <a:lstStyle/>
        <a:p>
          <a:endParaRPr lang="en-US"/>
        </a:p>
      </dgm:t>
    </dgm:pt>
    <dgm:pt modelId="{E29C092E-ADFF-4087-82ED-3F15B726DE1E}" type="sibTrans" cxnId="{6B8FE139-0E97-4F47-8B9E-F8D3404CE1E8}">
      <dgm:prSet/>
      <dgm:spPr/>
      <dgm:t>
        <a:bodyPr/>
        <a:lstStyle/>
        <a:p>
          <a:endParaRPr lang="en-US"/>
        </a:p>
      </dgm:t>
    </dgm:pt>
    <dgm:pt modelId="{2DB860E3-365B-4325-81A8-EE9AD28A87BC}">
      <dgm:prSet/>
      <dgm:spPr/>
      <dgm:t>
        <a:bodyPr/>
        <a:lstStyle/>
        <a:p>
          <a:r>
            <a:rPr lang="en-US"/>
            <a:t>There are many more.</a:t>
          </a:r>
        </a:p>
      </dgm:t>
    </dgm:pt>
    <dgm:pt modelId="{AA9B986A-09FB-44F0-AB11-3FD30018F4FC}" type="parTrans" cxnId="{D1305C60-8F59-4430-9621-A38621EEC137}">
      <dgm:prSet/>
      <dgm:spPr/>
      <dgm:t>
        <a:bodyPr/>
        <a:lstStyle/>
        <a:p>
          <a:endParaRPr lang="en-US"/>
        </a:p>
      </dgm:t>
    </dgm:pt>
    <dgm:pt modelId="{06D9BBF2-D1CA-4741-993A-47D88036CAD5}" type="sibTrans" cxnId="{D1305C60-8F59-4430-9621-A38621EEC137}">
      <dgm:prSet/>
      <dgm:spPr/>
      <dgm:t>
        <a:bodyPr/>
        <a:lstStyle/>
        <a:p>
          <a:endParaRPr lang="en-US"/>
        </a:p>
      </dgm:t>
    </dgm:pt>
    <dgm:pt modelId="{1D09CA80-76AD-413E-804D-4F2F1222EF68}">
      <dgm:prSet/>
      <dgm:spPr/>
      <dgm:t>
        <a:bodyPr/>
        <a:lstStyle/>
        <a:p>
          <a:r>
            <a:rPr lang="en-US" dirty="0"/>
            <a:t>The Compelling Focus motivates us as we think about all of our customers and what they need and what we can deliver</a:t>
          </a:r>
        </a:p>
      </dgm:t>
    </dgm:pt>
    <dgm:pt modelId="{54FC2CFB-2AFC-4173-969C-E4938A6D3569}" type="parTrans" cxnId="{1869918A-C908-47B9-B5B5-8E64766703FE}">
      <dgm:prSet/>
      <dgm:spPr/>
      <dgm:t>
        <a:bodyPr/>
        <a:lstStyle/>
        <a:p>
          <a:endParaRPr lang="en-US"/>
        </a:p>
      </dgm:t>
    </dgm:pt>
    <dgm:pt modelId="{78F21FE2-A3B8-4CEA-B381-3C9D99FFBA08}" type="sibTrans" cxnId="{1869918A-C908-47B9-B5B5-8E64766703FE}">
      <dgm:prSet/>
      <dgm:spPr/>
      <dgm:t>
        <a:bodyPr/>
        <a:lstStyle/>
        <a:p>
          <a:endParaRPr lang="en-US"/>
        </a:p>
      </dgm:t>
    </dgm:pt>
    <dgm:pt modelId="{0A488740-059E-4C49-AB71-D024A2D2519A}" type="pres">
      <dgm:prSet presAssocID="{76E08450-E0FB-4558-A2C2-24BC5EE76D80}" presName="linear" presStyleCnt="0">
        <dgm:presLayoutVars>
          <dgm:animLvl val="lvl"/>
          <dgm:resizeHandles val="exact"/>
        </dgm:presLayoutVars>
      </dgm:prSet>
      <dgm:spPr/>
    </dgm:pt>
    <dgm:pt modelId="{A13892E1-5967-BD47-B0AA-D66FB3AF4B31}" type="pres">
      <dgm:prSet presAssocID="{31DAE630-4F55-4FA5-BDEE-B28F5989FF21}" presName="parentText" presStyleLbl="node1" presStyleIdx="0" presStyleCnt="3">
        <dgm:presLayoutVars>
          <dgm:chMax val="0"/>
          <dgm:bulletEnabled val="1"/>
        </dgm:presLayoutVars>
      </dgm:prSet>
      <dgm:spPr/>
    </dgm:pt>
    <dgm:pt modelId="{BC105977-6123-BD4E-A4E4-657BB0F07806}" type="pres">
      <dgm:prSet presAssocID="{E29C092E-ADFF-4087-82ED-3F15B726DE1E}" presName="spacer" presStyleCnt="0"/>
      <dgm:spPr/>
    </dgm:pt>
    <dgm:pt modelId="{F57EA3B3-5DE1-664E-B597-E685C776257A}" type="pres">
      <dgm:prSet presAssocID="{2DB860E3-365B-4325-81A8-EE9AD28A87BC}" presName="parentText" presStyleLbl="node1" presStyleIdx="1" presStyleCnt="3">
        <dgm:presLayoutVars>
          <dgm:chMax val="0"/>
          <dgm:bulletEnabled val="1"/>
        </dgm:presLayoutVars>
      </dgm:prSet>
      <dgm:spPr/>
    </dgm:pt>
    <dgm:pt modelId="{62162B63-4CE1-3B4A-85F9-71C93F067454}" type="pres">
      <dgm:prSet presAssocID="{06D9BBF2-D1CA-4741-993A-47D88036CAD5}" presName="spacer" presStyleCnt="0"/>
      <dgm:spPr/>
    </dgm:pt>
    <dgm:pt modelId="{4BDB486E-C7C4-E94A-AEC2-A52826015906}" type="pres">
      <dgm:prSet presAssocID="{1D09CA80-76AD-413E-804D-4F2F1222EF68}" presName="parentText" presStyleLbl="node1" presStyleIdx="2" presStyleCnt="3">
        <dgm:presLayoutVars>
          <dgm:chMax val="0"/>
          <dgm:bulletEnabled val="1"/>
        </dgm:presLayoutVars>
      </dgm:prSet>
      <dgm:spPr/>
    </dgm:pt>
  </dgm:ptLst>
  <dgm:cxnLst>
    <dgm:cxn modelId="{B6545920-C22B-584F-B613-A43B84BA4333}" type="presOf" srcId="{31DAE630-4F55-4FA5-BDEE-B28F5989FF21}" destId="{A13892E1-5967-BD47-B0AA-D66FB3AF4B31}" srcOrd="0" destOrd="0" presId="urn:microsoft.com/office/officeart/2005/8/layout/vList2"/>
    <dgm:cxn modelId="{6B8FE139-0E97-4F47-8B9E-F8D3404CE1E8}" srcId="{76E08450-E0FB-4558-A2C2-24BC5EE76D80}" destId="{31DAE630-4F55-4FA5-BDEE-B28F5989FF21}" srcOrd="0" destOrd="0" parTransId="{666F4E6C-9D44-4E99-8776-19DB99ADDC06}" sibTransId="{E29C092E-ADFF-4087-82ED-3F15B726DE1E}"/>
    <dgm:cxn modelId="{A566D15B-E9F6-044F-8E53-6C4E1C555E5B}" type="presOf" srcId="{2DB860E3-365B-4325-81A8-EE9AD28A87BC}" destId="{F57EA3B3-5DE1-664E-B597-E685C776257A}" srcOrd="0" destOrd="0" presId="urn:microsoft.com/office/officeart/2005/8/layout/vList2"/>
    <dgm:cxn modelId="{D1305C60-8F59-4430-9621-A38621EEC137}" srcId="{76E08450-E0FB-4558-A2C2-24BC5EE76D80}" destId="{2DB860E3-365B-4325-81A8-EE9AD28A87BC}" srcOrd="1" destOrd="0" parTransId="{AA9B986A-09FB-44F0-AB11-3FD30018F4FC}" sibTransId="{06D9BBF2-D1CA-4741-993A-47D88036CAD5}"/>
    <dgm:cxn modelId="{2E174171-3CFC-8D40-AACE-28D7B4208EC7}" type="presOf" srcId="{76E08450-E0FB-4558-A2C2-24BC5EE76D80}" destId="{0A488740-059E-4C49-AB71-D024A2D2519A}" srcOrd="0" destOrd="0" presId="urn:microsoft.com/office/officeart/2005/8/layout/vList2"/>
    <dgm:cxn modelId="{1869918A-C908-47B9-B5B5-8E64766703FE}" srcId="{76E08450-E0FB-4558-A2C2-24BC5EE76D80}" destId="{1D09CA80-76AD-413E-804D-4F2F1222EF68}" srcOrd="2" destOrd="0" parTransId="{54FC2CFB-2AFC-4173-969C-E4938A6D3569}" sibTransId="{78F21FE2-A3B8-4CEA-B381-3C9D99FFBA08}"/>
    <dgm:cxn modelId="{8AA2BDAC-F460-684F-9014-409BC80434BC}" type="presOf" srcId="{1D09CA80-76AD-413E-804D-4F2F1222EF68}" destId="{4BDB486E-C7C4-E94A-AEC2-A52826015906}" srcOrd="0" destOrd="0" presId="urn:microsoft.com/office/officeart/2005/8/layout/vList2"/>
    <dgm:cxn modelId="{25E1C2F7-83F0-8646-A076-1B53556C8452}" type="presParOf" srcId="{0A488740-059E-4C49-AB71-D024A2D2519A}" destId="{A13892E1-5967-BD47-B0AA-D66FB3AF4B31}" srcOrd="0" destOrd="0" presId="urn:microsoft.com/office/officeart/2005/8/layout/vList2"/>
    <dgm:cxn modelId="{F588A328-766C-2046-A1BD-B4B0F69529A9}" type="presParOf" srcId="{0A488740-059E-4C49-AB71-D024A2D2519A}" destId="{BC105977-6123-BD4E-A4E4-657BB0F07806}" srcOrd="1" destOrd="0" presId="urn:microsoft.com/office/officeart/2005/8/layout/vList2"/>
    <dgm:cxn modelId="{0BB453FA-D145-BA45-8EF6-D2FFE5132515}" type="presParOf" srcId="{0A488740-059E-4C49-AB71-D024A2D2519A}" destId="{F57EA3B3-5DE1-664E-B597-E685C776257A}" srcOrd="2" destOrd="0" presId="urn:microsoft.com/office/officeart/2005/8/layout/vList2"/>
    <dgm:cxn modelId="{B1D9AF6B-4B0E-7646-90C1-9ACF535BCFD8}" type="presParOf" srcId="{0A488740-059E-4C49-AB71-D024A2D2519A}" destId="{62162B63-4CE1-3B4A-85F9-71C93F067454}" srcOrd="3" destOrd="0" presId="urn:microsoft.com/office/officeart/2005/8/layout/vList2"/>
    <dgm:cxn modelId="{016CAE80-4CE6-5C4E-AF17-0B49A9924A2A}" type="presParOf" srcId="{0A488740-059E-4C49-AB71-D024A2D2519A}" destId="{4BDB486E-C7C4-E94A-AEC2-A5282601590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B6FFFB-03F8-4570-97B8-EB3559A341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3C1DB9-F545-4261-9398-B0B6A5EE44F0}">
      <dgm:prSet/>
      <dgm:spPr/>
      <dgm:t>
        <a:bodyPr/>
        <a:lstStyle/>
        <a:p>
          <a:r>
            <a:rPr lang="en-US"/>
            <a:t>How does this action, attitude, thinking, or decision make Alabama’s laws benefit everyone?</a:t>
          </a:r>
        </a:p>
      </dgm:t>
    </dgm:pt>
    <dgm:pt modelId="{A8AF4FBC-F2D7-4731-846A-8ABDEAC8C9EC}" type="parTrans" cxnId="{9036C8D2-856F-41B9-BCEE-80BDD8DE9869}">
      <dgm:prSet/>
      <dgm:spPr/>
      <dgm:t>
        <a:bodyPr/>
        <a:lstStyle/>
        <a:p>
          <a:endParaRPr lang="en-US"/>
        </a:p>
      </dgm:t>
    </dgm:pt>
    <dgm:pt modelId="{5E220E42-801D-4221-84D5-7922F401F9D9}" type="sibTrans" cxnId="{9036C8D2-856F-41B9-BCEE-80BDD8DE9869}">
      <dgm:prSet/>
      <dgm:spPr/>
      <dgm:t>
        <a:bodyPr/>
        <a:lstStyle/>
        <a:p>
          <a:endParaRPr lang="en-US"/>
        </a:p>
      </dgm:t>
    </dgm:pt>
    <dgm:pt modelId="{6B79130F-E71A-42E2-973F-4E41FB839383}">
      <dgm:prSet/>
      <dgm:spPr/>
      <dgm:t>
        <a:bodyPr/>
        <a:lstStyle/>
        <a:p>
          <a:r>
            <a:rPr lang="en-US"/>
            <a:t>Who are our customers and partners?</a:t>
          </a:r>
        </a:p>
      </dgm:t>
    </dgm:pt>
    <dgm:pt modelId="{A8F6B4C8-EFC2-4039-B56D-2AA711366ABB}" type="parTrans" cxnId="{7752587B-9D24-4BAD-A9E3-CCD43AF79A1E}">
      <dgm:prSet/>
      <dgm:spPr/>
      <dgm:t>
        <a:bodyPr/>
        <a:lstStyle/>
        <a:p>
          <a:endParaRPr lang="en-US"/>
        </a:p>
      </dgm:t>
    </dgm:pt>
    <dgm:pt modelId="{2FE3945E-778E-40C6-A4B1-4DBE8ABDFEDA}" type="sibTrans" cxnId="{7752587B-9D24-4BAD-A9E3-CCD43AF79A1E}">
      <dgm:prSet/>
      <dgm:spPr/>
      <dgm:t>
        <a:bodyPr/>
        <a:lstStyle/>
        <a:p>
          <a:endParaRPr lang="en-US"/>
        </a:p>
      </dgm:t>
    </dgm:pt>
    <dgm:pt modelId="{0C703559-38BA-41F0-BF62-3B53D1E96699}">
      <dgm:prSet/>
      <dgm:spPr/>
      <dgm:t>
        <a:bodyPr/>
        <a:lstStyle/>
        <a:p>
          <a:r>
            <a:rPr lang="en-US"/>
            <a:t>What are their specific benefits?</a:t>
          </a:r>
        </a:p>
      </dgm:t>
    </dgm:pt>
    <dgm:pt modelId="{E4CD284D-40AD-4C5A-9889-70A6F9510F65}" type="parTrans" cxnId="{D6DB1377-E60E-4E09-BAFE-13C5223BB43D}">
      <dgm:prSet/>
      <dgm:spPr/>
      <dgm:t>
        <a:bodyPr/>
        <a:lstStyle/>
        <a:p>
          <a:endParaRPr lang="en-US"/>
        </a:p>
      </dgm:t>
    </dgm:pt>
    <dgm:pt modelId="{9BE2160C-CCD0-4038-97CA-C30A55454205}" type="sibTrans" cxnId="{D6DB1377-E60E-4E09-BAFE-13C5223BB43D}">
      <dgm:prSet/>
      <dgm:spPr/>
      <dgm:t>
        <a:bodyPr/>
        <a:lstStyle/>
        <a:p>
          <a:endParaRPr lang="en-US"/>
        </a:p>
      </dgm:t>
    </dgm:pt>
    <dgm:pt modelId="{168CB2CC-8E7B-6446-A83B-A1EDD920F639}" type="pres">
      <dgm:prSet presAssocID="{4BB6FFFB-03F8-4570-97B8-EB3559A3416C}" presName="linear" presStyleCnt="0">
        <dgm:presLayoutVars>
          <dgm:animLvl val="lvl"/>
          <dgm:resizeHandles val="exact"/>
        </dgm:presLayoutVars>
      </dgm:prSet>
      <dgm:spPr/>
    </dgm:pt>
    <dgm:pt modelId="{865D2F60-8E95-014F-A240-970B06FF11A0}" type="pres">
      <dgm:prSet presAssocID="{E33C1DB9-F545-4261-9398-B0B6A5EE44F0}" presName="parentText" presStyleLbl="node1" presStyleIdx="0" presStyleCnt="3">
        <dgm:presLayoutVars>
          <dgm:chMax val="0"/>
          <dgm:bulletEnabled val="1"/>
        </dgm:presLayoutVars>
      </dgm:prSet>
      <dgm:spPr/>
    </dgm:pt>
    <dgm:pt modelId="{7B2F84B7-3874-8E4B-8765-A80286F4FFC3}" type="pres">
      <dgm:prSet presAssocID="{5E220E42-801D-4221-84D5-7922F401F9D9}" presName="spacer" presStyleCnt="0"/>
      <dgm:spPr/>
    </dgm:pt>
    <dgm:pt modelId="{A3B8DC77-11A6-BE4A-A16C-FDFB2B36F135}" type="pres">
      <dgm:prSet presAssocID="{6B79130F-E71A-42E2-973F-4E41FB839383}" presName="parentText" presStyleLbl="node1" presStyleIdx="1" presStyleCnt="3">
        <dgm:presLayoutVars>
          <dgm:chMax val="0"/>
          <dgm:bulletEnabled val="1"/>
        </dgm:presLayoutVars>
      </dgm:prSet>
      <dgm:spPr/>
    </dgm:pt>
    <dgm:pt modelId="{EA0A819E-D769-9E44-9BF4-0F5DC9B5642E}" type="pres">
      <dgm:prSet presAssocID="{2FE3945E-778E-40C6-A4B1-4DBE8ABDFEDA}" presName="spacer" presStyleCnt="0"/>
      <dgm:spPr/>
    </dgm:pt>
    <dgm:pt modelId="{739EB50B-F251-654D-B58D-8E01849FD1C4}" type="pres">
      <dgm:prSet presAssocID="{0C703559-38BA-41F0-BF62-3B53D1E96699}" presName="parentText" presStyleLbl="node1" presStyleIdx="2" presStyleCnt="3">
        <dgm:presLayoutVars>
          <dgm:chMax val="0"/>
          <dgm:bulletEnabled val="1"/>
        </dgm:presLayoutVars>
      </dgm:prSet>
      <dgm:spPr/>
    </dgm:pt>
  </dgm:ptLst>
  <dgm:cxnLst>
    <dgm:cxn modelId="{02F18321-B9B1-424E-895E-F158030D7363}" type="presOf" srcId="{0C703559-38BA-41F0-BF62-3B53D1E96699}" destId="{739EB50B-F251-654D-B58D-8E01849FD1C4}" srcOrd="0" destOrd="0" presId="urn:microsoft.com/office/officeart/2005/8/layout/vList2"/>
    <dgm:cxn modelId="{D6DB1377-E60E-4E09-BAFE-13C5223BB43D}" srcId="{4BB6FFFB-03F8-4570-97B8-EB3559A3416C}" destId="{0C703559-38BA-41F0-BF62-3B53D1E96699}" srcOrd="2" destOrd="0" parTransId="{E4CD284D-40AD-4C5A-9889-70A6F9510F65}" sibTransId="{9BE2160C-CCD0-4038-97CA-C30A55454205}"/>
    <dgm:cxn modelId="{BF2C1078-E8F8-9240-A896-F2EC5EF4EC3B}" type="presOf" srcId="{4BB6FFFB-03F8-4570-97B8-EB3559A3416C}" destId="{168CB2CC-8E7B-6446-A83B-A1EDD920F639}" srcOrd="0" destOrd="0" presId="urn:microsoft.com/office/officeart/2005/8/layout/vList2"/>
    <dgm:cxn modelId="{7752587B-9D24-4BAD-A9E3-CCD43AF79A1E}" srcId="{4BB6FFFB-03F8-4570-97B8-EB3559A3416C}" destId="{6B79130F-E71A-42E2-973F-4E41FB839383}" srcOrd="1" destOrd="0" parTransId="{A8F6B4C8-EFC2-4039-B56D-2AA711366ABB}" sibTransId="{2FE3945E-778E-40C6-A4B1-4DBE8ABDFEDA}"/>
    <dgm:cxn modelId="{603C8A9D-F05B-DE45-A535-FF7105A53872}" type="presOf" srcId="{E33C1DB9-F545-4261-9398-B0B6A5EE44F0}" destId="{865D2F60-8E95-014F-A240-970B06FF11A0}" srcOrd="0" destOrd="0" presId="urn:microsoft.com/office/officeart/2005/8/layout/vList2"/>
    <dgm:cxn modelId="{9036C8D2-856F-41B9-BCEE-80BDD8DE9869}" srcId="{4BB6FFFB-03F8-4570-97B8-EB3559A3416C}" destId="{E33C1DB9-F545-4261-9398-B0B6A5EE44F0}" srcOrd="0" destOrd="0" parTransId="{A8AF4FBC-F2D7-4731-846A-8ABDEAC8C9EC}" sibTransId="{5E220E42-801D-4221-84D5-7922F401F9D9}"/>
    <dgm:cxn modelId="{027F3ED4-2804-D344-864E-B2AFDD14928C}" type="presOf" srcId="{6B79130F-E71A-42E2-973F-4E41FB839383}" destId="{A3B8DC77-11A6-BE4A-A16C-FDFB2B36F135}" srcOrd="0" destOrd="0" presId="urn:microsoft.com/office/officeart/2005/8/layout/vList2"/>
    <dgm:cxn modelId="{7A818897-F2A7-2B41-B2AE-2675B7371245}" type="presParOf" srcId="{168CB2CC-8E7B-6446-A83B-A1EDD920F639}" destId="{865D2F60-8E95-014F-A240-970B06FF11A0}" srcOrd="0" destOrd="0" presId="urn:microsoft.com/office/officeart/2005/8/layout/vList2"/>
    <dgm:cxn modelId="{4C7BAB6F-79EF-4247-8A09-3347DDC6C50C}" type="presParOf" srcId="{168CB2CC-8E7B-6446-A83B-A1EDD920F639}" destId="{7B2F84B7-3874-8E4B-8765-A80286F4FFC3}" srcOrd="1" destOrd="0" presId="urn:microsoft.com/office/officeart/2005/8/layout/vList2"/>
    <dgm:cxn modelId="{BA311201-428C-ED4F-8125-0BAF2B5C4ACE}" type="presParOf" srcId="{168CB2CC-8E7B-6446-A83B-A1EDD920F639}" destId="{A3B8DC77-11A6-BE4A-A16C-FDFB2B36F135}" srcOrd="2" destOrd="0" presId="urn:microsoft.com/office/officeart/2005/8/layout/vList2"/>
    <dgm:cxn modelId="{35F627B7-9FEA-9E44-97F2-DF2DE5E3C7E8}" type="presParOf" srcId="{168CB2CC-8E7B-6446-A83B-A1EDD920F639}" destId="{EA0A819E-D769-9E44-9BF4-0F5DC9B5642E}" srcOrd="3" destOrd="0" presId="urn:microsoft.com/office/officeart/2005/8/layout/vList2"/>
    <dgm:cxn modelId="{CC77A3C9-8795-A443-9030-476132CC1BDF}" type="presParOf" srcId="{168CB2CC-8E7B-6446-A83B-A1EDD920F639}" destId="{739EB50B-F251-654D-B58D-8E01849FD1C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B6FFFB-03F8-4570-97B8-EB3559A341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DC5952-209C-E44E-8266-8B59F7385957}">
      <dgm:prSet/>
      <dgm:spPr/>
      <dgm:t>
        <a:bodyPr/>
        <a:lstStyle/>
        <a:p>
          <a:pPr>
            <a:buFont typeface="+mj-lt"/>
            <a:buAutoNum type="arabicPeriod"/>
          </a:pPr>
          <a:r>
            <a:rPr lang="en-US" dirty="0"/>
            <a:t>Increase the number of schools, school systems, students, and families served in each participating Circuit by 50% by the end of the School Year 2024-2025.</a:t>
          </a:r>
        </a:p>
      </dgm:t>
    </dgm:pt>
    <dgm:pt modelId="{73FC4191-CAA6-6543-B0AC-6F15A9EA4589}" type="parTrans" cxnId="{2F038821-E1F5-7A4E-B720-DDBF3E7928D1}">
      <dgm:prSet/>
      <dgm:spPr/>
      <dgm:t>
        <a:bodyPr/>
        <a:lstStyle/>
        <a:p>
          <a:endParaRPr lang="en-US"/>
        </a:p>
      </dgm:t>
    </dgm:pt>
    <dgm:pt modelId="{2DE209BB-12C5-FB4D-8BDA-38EF3E04411D}" type="sibTrans" cxnId="{2F038821-E1F5-7A4E-B720-DDBF3E7928D1}">
      <dgm:prSet/>
      <dgm:spPr/>
      <dgm:t>
        <a:bodyPr/>
        <a:lstStyle/>
        <a:p>
          <a:endParaRPr lang="en-US"/>
        </a:p>
      </dgm:t>
    </dgm:pt>
    <dgm:pt modelId="{168CB2CC-8E7B-6446-A83B-A1EDD920F639}" type="pres">
      <dgm:prSet presAssocID="{4BB6FFFB-03F8-4570-97B8-EB3559A3416C}" presName="linear" presStyleCnt="0">
        <dgm:presLayoutVars>
          <dgm:animLvl val="lvl"/>
          <dgm:resizeHandles val="exact"/>
        </dgm:presLayoutVars>
      </dgm:prSet>
      <dgm:spPr/>
    </dgm:pt>
    <dgm:pt modelId="{8F09F563-B39D-024D-8A4A-8E0D457C79C2}" type="pres">
      <dgm:prSet presAssocID="{45DC5952-209C-E44E-8266-8B59F7385957}" presName="parentText" presStyleLbl="node1" presStyleIdx="0" presStyleCnt="1">
        <dgm:presLayoutVars>
          <dgm:chMax val="0"/>
          <dgm:bulletEnabled val="1"/>
        </dgm:presLayoutVars>
      </dgm:prSet>
      <dgm:spPr/>
    </dgm:pt>
  </dgm:ptLst>
  <dgm:cxnLst>
    <dgm:cxn modelId="{2F038821-E1F5-7A4E-B720-DDBF3E7928D1}" srcId="{4BB6FFFB-03F8-4570-97B8-EB3559A3416C}" destId="{45DC5952-209C-E44E-8266-8B59F7385957}" srcOrd="0" destOrd="0" parTransId="{73FC4191-CAA6-6543-B0AC-6F15A9EA4589}" sibTransId="{2DE209BB-12C5-FB4D-8BDA-38EF3E04411D}"/>
    <dgm:cxn modelId="{BF2C1078-E8F8-9240-A896-F2EC5EF4EC3B}" type="presOf" srcId="{4BB6FFFB-03F8-4570-97B8-EB3559A3416C}" destId="{168CB2CC-8E7B-6446-A83B-A1EDD920F639}" srcOrd="0" destOrd="0" presId="urn:microsoft.com/office/officeart/2005/8/layout/vList2"/>
    <dgm:cxn modelId="{20099EFA-73C2-6C4B-9AB3-2E58998B5F9A}" type="presOf" srcId="{45DC5952-209C-E44E-8266-8B59F7385957}" destId="{8F09F563-B39D-024D-8A4A-8E0D457C79C2}" srcOrd="0" destOrd="0" presId="urn:microsoft.com/office/officeart/2005/8/layout/vList2"/>
    <dgm:cxn modelId="{794CDCE2-7EDF-AE4A-9AE2-7930BA2D8FF8}" type="presParOf" srcId="{168CB2CC-8E7B-6446-A83B-A1EDD920F639}" destId="{8F09F563-B39D-024D-8A4A-8E0D457C79C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B6FFFB-03F8-4570-97B8-EB3559A341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4146D6-F106-CD40-8B7A-11DF623E590D}">
      <dgm:prSet/>
      <dgm:spPr/>
      <dgm:t>
        <a:bodyPr/>
        <a:lstStyle/>
        <a:p>
          <a:pPr>
            <a:buFont typeface="+mj-lt"/>
            <a:buAutoNum type="arabicPeriod"/>
          </a:pPr>
          <a:r>
            <a:rPr lang="en-US" dirty="0"/>
            <a:t>Develop, install, adjust, troubleshoot, and implement our new Case Management by August 15, 2024. All Team Leaders and Case Officers must demonstrate their individual proficiency with the new Case Management System by August 15, 2024. All future Team Leaders and Case Officers must demonstrate their proficiency with the new Case Management System withing two weeks of their employment.</a:t>
          </a:r>
        </a:p>
      </dgm:t>
    </dgm:pt>
    <dgm:pt modelId="{DA2457B3-B5B6-6843-8E56-EC9B7E70F63A}" type="parTrans" cxnId="{96C536F8-1771-384A-A62B-615509210B15}">
      <dgm:prSet/>
      <dgm:spPr/>
      <dgm:t>
        <a:bodyPr/>
        <a:lstStyle/>
        <a:p>
          <a:endParaRPr lang="en-US"/>
        </a:p>
      </dgm:t>
    </dgm:pt>
    <dgm:pt modelId="{CD100E62-49BA-2A48-BE27-F637C3053872}" type="sibTrans" cxnId="{96C536F8-1771-384A-A62B-615509210B15}">
      <dgm:prSet/>
      <dgm:spPr/>
      <dgm:t>
        <a:bodyPr/>
        <a:lstStyle/>
        <a:p>
          <a:endParaRPr lang="en-US"/>
        </a:p>
      </dgm:t>
    </dgm:pt>
    <dgm:pt modelId="{168CB2CC-8E7B-6446-A83B-A1EDD920F639}" type="pres">
      <dgm:prSet presAssocID="{4BB6FFFB-03F8-4570-97B8-EB3559A3416C}" presName="linear" presStyleCnt="0">
        <dgm:presLayoutVars>
          <dgm:animLvl val="lvl"/>
          <dgm:resizeHandles val="exact"/>
        </dgm:presLayoutVars>
      </dgm:prSet>
      <dgm:spPr/>
    </dgm:pt>
    <dgm:pt modelId="{F2EC1442-536E-4E4A-8A4E-ADD5CE1640BA}" type="pres">
      <dgm:prSet presAssocID="{A34146D6-F106-CD40-8B7A-11DF623E590D}" presName="parentText" presStyleLbl="node1" presStyleIdx="0" presStyleCnt="1">
        <dgm:presLayoutVars>
          <dgm:chMax val="0"/>
          <dgm:bulletEnabled val="1"/>
        </dgm:presLayoutVars>
      </dgm:prSet>
      <dgm:spPr/>
    </dgm:pt>
  </dgm:ptLst>
  <dgm:cxnLst>
    <dgm:cxn modelId="{3866745D-7BB6-3D45-A511-1122341196C5}" type="presOf" srcId="{A34146D6-F106-CD40-8B7A-11DF623E590D}" destId="{F2EC1442-536E-4E4A-8A4E-ADD5CE1640BA}" srcOrd="0" destOrd="0" presId="urn:microsoft.com/office/officeart/2005/8/layout/vList2"/>
    <dgm:cxn modelId="{BF2C1078-E8F8-9240-A896-F2EC5EF4EC3B}" type="presOf" srcId="{4BB6FFFB-03F8-4570-97B8-EB3559A3416C}" destId="{168CB2CC-8E7B-6446-A83B-A1EDD920F639}" srcOrd="0" destOrd="0" presId="urn:microsoft.com/office/officeart/2005/8/layout/vList2"/>
    <dgm:cxn modelId="{96C536F8-1771-384A-A62B-615509210B15}" srcId="{4BB6FFFB-03F8-4570-97B8-EB3559A3416C}" destId="{A34146D6-F106-CD40-8B7A-11DF623E590D}" srcOrd="0" destOrd="0" parTransId="{DA2457B3-B5B6-6843-8E56-EC9B7E70F63A}" sibTransId="{CD100E62-49BA-2A48-BE27-F637C3053872}"/>
    <dgm:cxn modelId="{9430E04E-38B1-BA46-89CF-B075C285C653}" type="presParOf" srcId="{168CB2CC-8E7B-6446-A83B-A1EDD920F639}" destId="{F2EC1442-536E-4E4A-8A4E-ADD5CE1640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B6FFFB-03F8-4570-97B8-EB3559A341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20D8A8-621B-CF42-9BB7-9EAD7CD1E841}">
      <dgm:prSet/>
      <dgm:spPr/>
      <dgm:t>
        <a:bodyPr/>
        <a:lstStyle/>
        <a:p>
          <a:pPr>
            <a:buFont typeface="+mj-lt"/>
            <a:buAutoNum type="arabicPeriod"/>
          </a:pPr>
          <a:r>
            <a:rPr lang="en-US"/>
            <a:t>Establish and improve the effectiveness of Helping Families Initiative Inter-Agency Teams in every participating circuit by September 30, 2024.</a:t>
          </a:r>
        </a:p>
      </dgm:t>
    </dgm:pt>
    <dgm:pt modelId="{3E941C9A-CE8B-E04A-BC65-6D5F479CB743}" type="parTrans" cxnId="{4C3961E2-D0F0-C64D-9F85-1E0C775A2859}">
      <dgm:prSet/>
      <dgm:spPr/>
      <dgm:t>
        <a:bodyPr/>
        <a:lstStyle/>
        <a:p>
          <a:endParaRPr lang="en-US"/>
        </a:p>
      </dgm:t>
    </dgm:pt>
    <dgm:pt modelId="{D99C475D-8857-C749-9BFB-1F7678555E24}" type="sibTrans" cxnId="{4C3961E2-D0F0-C64D-9F85-1E0C775A2859}">
      <dgm:prSet/>
      <dgm:spPr/>
      <dgm:t>
        <a:bodyPr/>
        <a:lstStyle/>
        <a:p>
          <a:endParaRPr lang="en-US"/>
        </a:p>
      </dgm:t>
    </dgm:pt>
    <dgm:pt modelId="{168CB2CC-8E7B-6446-A83B-A1EDD920F639}" type="pres">
      <dgm:prSet presAssocID="{4BB6FFFB-03F8-4570-97B8-EB3559A3416C}" presName="linear" presStyleCnt="0">
        <dgm:presLayoutVars>
          <dgm:animLvl val="lvl"/>
          <dgm:resizeHandles val="exact"/>
        </dgm:presLayoutVars>
      </dgm:prSet>
      <dgm:spPr/>
    </dgm:pt>
    <dgm:pt modelId="{D6A068B9-2698-A14D-80AB-0B5E1C67204E}" type="pres">
      <dgm:prSet presAssocID="{B020D8A8-621B-CF42-9BB7-9EAD7CD1E841}" presName="parentText" presStyleLbl="node1" presStyleIdx="0" presStyleCnt="1">
        <dgm:presLayoutVars>
          <dgm:chMax val="0"/>
          <dgm:bulletEnabled val="1"/>
        </dgm:presLayoutVars>
      </dgm:prSet>
      <dgm:spPr/>
    </dgm:pt>
  </dgm:ptLst>
  <dgm:cxnLst>
    <dgm:cxn modelId="{DAD57E18-7024-5C4A-9160-2ADD7FC91812}" type="presOf" srcId="{B020D8A8-621B-CF42-9BB7-9EAD7CD1E841}" destId="{D6A068B9-2698-A14D-80AB-0B5E1C67204E}" srcOrd="0" destOrd="0" presId="urn:microsoft.com/office/officeart/2005/8/layout/vList2"/>
    <dgm:cxn modelId="{BF2C1078-E8F8-9240-A896-F2EC5EF4EC3B}" type="presOf" srcId="{4BB6FFFB-03F8-4570-97B8-EB3559A3416C}" destId="{168CB2CC-8E7B-6446-A83B-A1EDD920F639}" srcOrd="0" destOrd="0" presId="urn:microsoft.com/office/officeart/2005/8/layout/vList2"/>
    <dgm:cxn modelId="{4C3961E2-D0F0-C64D-9F85-1E0C775A2859}" srcId="{4BB6FFFB-03F8-4570-97B8-EB3559A3416C}" destId="{B020D8A8-621B-CF42-9BB7-9EAD7CD1E841}" srcOrd="0" destOrd="0" parTransId="{3E941C9A-CE8B-E04A-BC65-6D5F479CB743}" sibTransId="{D99C475D-8857-C749-9BFB-1F7678555E24}"/>
    <dgm:cxn modelId="{6680126C-5928-914B-A2EC-10415E8B4F94}" type="presParOf" srcId="{168CB2CC-8E7B-6446-A83B-A1EDD920F639}" destId="{D6A068B9-2698-A14D-80AB-0B5E1C67204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B6FFFB-03F8-4570-97B8-EB3559A341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AB9550-47F2-B649-995D-53DCD7F84861}">
      <dgm:prSet/>
      <dgm:spPr/>
      <dgm:t>
        <a:bodyPr/>
        <a:lstStyle/>
        <a:p>
          <a:pPr>
            <a:buFont typeface="+mj-lt"/>
            <a:buAutoNum type="arabicPeriod"/>
          </a:pPr>
          <a:r>
            <a:rPr lang="en-US"/>
            <a:t>All Helping Families Initiative Teams begin using Accomplishment Reports and filing them with the State Team every month, effective immediately.</a:t>
          </a:r>
        </a:p>
      </dgm:t>
    </dgm:pt>
    <dgm:pt modelId="{5AB53192-D73B-6C48-AEA1-075F59279E32}" type="parTrans" cxnId="{EEADDDD2-D3E7-A14F-A79E-10D8EF191C7F}">
      <dgm:prSet/>
      <dgm:spPr/>
      <dgm:t>
        <a:bodyPr/>
        <a:lstStyle/>
        <a:p>
          <a:endParaRPr lang="en-US"/>
        </a:p>
      </dgm:t>
    </dgm:pt>
    <dgm:pt modelId="{AE634509-38D4-A446-BF52-D525B10F3E56}" type="sibTrans" cxnId="{EEADDDD2-D3E7-A14F-A79E-10D8EF191C7F}">
      <dgm:prSet/>
      <dgm:spPr/>
      <dgm:t>
        <a:bodyPr/>
        <a:lstStyle/>
        <a:p>
          <a:endParaRPr lang="en-US"/>
        </a:p>
      </dgm:t>
    </dgm:pt>
    <dgm:pt modelId="{168CB2CC-8E7B-6446-A83B-A1EDD920F639}" type="pres">
      <dgm:prSet presAssocID="{4BB6FFFB-03F8-4570-97B8-EB3559A3416C}" presName="linear" presStyleCnt="0">
        <dgm:presLayoutVars>
          <dgm:animLvl val="lvl"/>
          <dgm:resizeHandles val="exact"/>
        </dgm:presLayoutVars>
      </dgm:prSet>
      <dgm:spPr/>
    </dgm:pt>
    <dgm:pt modelId="{90A30A9D-CE04-0249-92F3-B3B61914A60D}" type="pres">
      <dgm:prSet presAssocID="{D4AB9550-47F2-B649-995D-53DCD7F84861}" presName="parentText" presStyleLbl="node1" presStyleIdx="0" presStyleCnt="1">
        <dgm:presLayoutVars>
          <dgm:chMax val="0"/>
          <dgm:bulletEnabled val="1"/>
        </dgm:presLayoutVars>
      </dgm:prSet>
      <dgm:spPr/>
    </dgm:pt>
  </dgm:ptLst>
  <dgm:cxnLst>
    <dgm:cxn modelId="{BF2C1078-E8F8-9240-A896-F2EC5EF4EC3B}" type="presOf" srcId="{4BB6FFFB-03F8-4570-97B8-EB3559A3416C}" destId="{168CB2CC-8E7B-6446-A83B-A1EDD920F639}" srcOrd="0" destOrd="0" presId="urn:microsoft.com/office/officeart/2005/8/layout/vList2"/>
    <dgm:cxn modelId="{EEADDDD2-D3E7-A14F-A79E-10D8EF191C7F}" srcId="{4BB6FFFB-03F8-4570-97B8-EB3559A3416C}" destId="{D4AB9550-47F2-B649-995D-53DCD7F84861}" srcOrd="0" destOrd="0" parTransId="{5AB53192-D73B-6C48-AEA1-075F59279E32}" sibTransId="{AE634509-38D4-A446-BF52-D525B10F3E56}"/>
    <dgm:cxn modelId="{A971F3E8-C5A1-8E4B-9B29-F481242CC5B7}" type="presOf" srcId="{D4AB9550-47F2-B649-995D-53DCD7F84861}" destId="{90A30A9D-CE04-0249-92F3-B3B61914A60D}" srcOrd="0" destOrd="0" presId="urn:microsoft.com/office/officeart/2005/8/layout/vList2"/>
    <dgm:cxn modelId="{2080CDED-A5C5-E74B-B837-C1274D60D04E}" type="presParOf" srcId="{168CB2CC-8E7B-6446-A83B-A1EDD920F639}" destId="{90A30A9D-CE04-0249-92F3-B3B61914A60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B6FFFB-03F8-4570-97B8-EB3559A341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B17C8D-D7A6-6047-BD55-450ADB77DC06}">
      <dgm:prSet/>
      <dgm:spPr/>
      <dgm:t>
        <a:bodyPr/>
        <a:lstStyle/>
        <a:p>
          <a:pPr>
            <a:buFont typeface="+mj-lt"/>
            <a:buAutoNum type="arabicPeriod"/>
          </a:pPr>
          <a:r>
            <a:rPr lang="en-US"/>
            <a:t>Establish a new financial reporting system beginning immediately, and a new distribution of funds system beginning October 1, 2024</a:t>
          </a:r>
        </a:p>
      </dgm:t>
    </dgm:pt>
    <dgm:pt modelId="{650A1B3E-21C3-1F47-B505-48DB68F996AD}" type="parTrans" cxnId="{B6B15C53-9723-D74C-A30E-958A46084EEE}">
      <dgm:prSet/>
      <dgm:spPr/>
      <dgm:t>
        <a:bodyPr/>
        <a:lstStyle/>
        <a:p>
          <a:endParaRPr lang="en-US"/>
        </a:p>
      </dgm:t>
    </dgm:pt>
    <dgm:pt modelId="{9651A735-FE5C-B54A-B9C1-C6F8338E4C90}" type="sibTrans" cxnId="{B6B15C53-9723-D74C-A30E-958A46084EEE}">
      <dgm:prSet/>
      <dgm:spPr/>
      <dgm:t>
        <a:bodyPr/>
        <a:lstStyle/>
        <a:p>
          <a:endParaRPr lang="en-US"/>
        </a:p>
      </dgm:t>
    </dgm:pt>
    <dgm:pt modelId="{168CB2CC-8E7B-6446-A83B-A1EDD920F639}" type="pres">
      <dgm:prSet presAssocID="{4BB6FFFB-03F8-4570-97B8-EB3559A3416C}" presName="linear" presStyleCnt="0">
        <dgm:presLayoutVars>
          <dgm:animLvl val="lvl"/>
          <dgm:resizeHandles val="exact"/>
        </dgm:presLayoutVars>
      </dgm:prSet>
      <dgm:spPr/>
    </dgm:pt>
    <dgm:pt modelId="{FF7756D3-8653-1341-9BD4-8EE3314A52A0}" type="pres">
      <dgm:prSet presAssocID="{E0B17C8D-D7A6-6047-BD55-450ADB77DC06}" presName="parentText" presStyleLbl="node1" presStyleIdx="0" presStyleCnt="1">
        <dgm:presLayoutVars>
          <dgm:chMax val="0"/>
          <dgm:bulletEnabled val="1"/>
        </dgm:presLayoutVars>
      </dgm:prSet>
      <dgm:spPr/>
    </dgm:pt>
  </dgm:ptLst>
  <dgm:cxnLst>
    <dgm:cxn modelId="{B6B15C53-9723-D74C-A30E-958A46084EEE}" srcId="{4BB6FFFB-03F8-4570-97B8-EB3559A3416C}" destId="{E0B17C8D-D7A6-6047-BD55-450ADB77DC06}" srcOrd="0" destOrd="0" parTransId="{650A1B3E-21C3-1F47-B505-48DB68F996AD}" sibTransId="{9651A735-FE5C-B54A-B9C1-C6F8338E4C90}"/>
    <dgm:cxn modelId="{BF2C1078-E8F8-9240-A896-F2EC5EF4EC3B}" type="presOf" srcId="{4BB6FFFB-03F8-4570-97B8-EB3559A3416C}" destId="{168CB2CC-8E7B-6446-A83B-A1EDD920F639}" srcOrd="0" destOrd="0" presId="urn:microsoft.com/office/officeart/2005/8/layout/vList2"/>
    <dgm:cxn modelId="{5E1A2A90-E35A-4548-8275-99EF61730E57}" type="presOf" srcId="{E0B17C8D-D7A6-6047-BD55-450ADB77DC06}" destId="{FF7756D3-8653-1341-9BD4-8EE3314A52A0}" srcOrd="0" destOrd="0" presId="urn:microsoft.com/office/officeart/2005/8/layout/vList2"/>
    <dgm:cxn modelId="{ED77328E-F1BF-0F48-BE9C-F91A2163492A}" type="presParOf" srcId="{168CB2CC-8E7B-6446-A83B-A1EDD920F639}" destId="{FF7756D3-8653-1341-9BD4-8EE3314A52A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EFFDD-BC28-5344-908F-732FCFCA640A}">
      <dsp:nvSpPr>
        <dsp:cNvPr id="0" name=""/>
        <dsp:cNvSpPr/>
      </dsp:nvSpPr>
      <dsp:spPr>
        <a:xfrm>
          <a:off x="0" y="131957"/>
          <a:ext cx="6172199" cy="1484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Focused student, family, and neighborhood interventions that prevent crimes BEFORE anyone suffers</a:t>
          </a:r>
        </a:p>
      </dsp:txBody>
      <dsp:txXfrm>
        <a:off x="72479" y="204436"/>
        <a:ext cx="6027241" cy="1339772"/>
      </dsp:txXfrm>
    </dsp:sp>
    <dsp:sp modelId="{6C67F900-37DB-CD45-BBDF-EE82A5A2DD71}">
      <dsp:nvSpPr>
        <dsp:cNvPr id="0" name=""/>
        <dsp:cNvSpPr/>
      </dsp:nvSpPr>
      <dsp:spPr>
        <a:xfrm>
          <a:off x="0" y="1694447"/>
          <a:ext cx="6172199" cy="1484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Fair, prompt prosecution under the law AFTER crimes are committed</a:t>
          </a:r>
        </a:p>
      </dsp:txBody>
      <dsp:txXfrm>
        <a:off x="72479" y="1766926"/>
        <a:ext cx="6027241" cy="1339772"/>
      </dsp:txXfrm>
    </dsp:sp>
    <dsp:sp modelId="{F1699A60-7A23-E84A-BF6D-EE773E31E900}">
      <dsp:nvSpPr>
        <dsp:cNvPr id="0" name=""/>
        <dsp:cNvSpPr/>
      </dsp:nvSpPr>
      <dsp:spPr>
        <a:xfrm>
          <a:off x="0" y="3256937"/>
          <a:ext cx="6172199" cy="1484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Support for Alabama’s students and educators</a:t>
          </a:r>
        </a:p>
      </dsp:txBody>
      <dsp:txXfrm>
        <a:off x="72479" y="3329416"/>
        <a:ext cx="6027241" cy="13397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F1F03-52FC-DC47-BDED-4B81FA3AFBA3}">
      <dsp:nvSpPr>
        <dsp:cNvPr id="0" name=""/>
        <dsp:cNvSpPr/>
      </dsp:nvSpPr>
      <dsp:spPr>
        <a:xfrm>
          <a:off x="0" y="102662"/>
          <a:ext cx="6172199" cy="46682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Font typeface="+mj-lt"/>
            <a:buNone/>
          </a:pPr>
          <a:r>
            <a:rPr lang="en-US" sz="3500" kern="1200" dirty="0"/>
            <a:t>Establish measurements necessary to ensure our effectiveness and relevance to all Alabamians and to comply with the provisions of the Fiscal Year 2025 Appropriations Act by August 29, 2024.</a:t>
          </a:r>
        </a:p>
      </dsp:txBody>
      <dsp:txXfrm>
        <a:off x="227888" y="330550"/>
        <a:ext cx="5716423" cy="4212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76728-1BC3-FE43-BB78-CAED2513B28A}">
      <dsp:nvSpPr>
        <dsp:cNvPr id="0" name=""/>
        <dsp:cNvSpPr/>
      </dsp:nvSpPr>
      <dsp:spPr>
        <a:xfrm>
          <a:off x="0" y="405332"/>
          <a:ext cx="6172199" cy="19796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Required by Alabama’s Mandatory School Attendance Act.</a:t>
          </a:r>
        </a:p>
      </dsp:txBody>
      <dsp:txXfrm>
        <a:off x="96638" y="501970"/>
        <a:ext cx="5978923" cy="1786364"/>
      </dsp:txXfrm>
    </dsp:sp>
    <dsp:sp modelId="{43C65290-B446-1F47-A439-3A48546B5977}">
      <dsp:nvSpPr>
        <dsp:cNvPr id="0" name=""/>
        <dsp:cNvSpPr/>
      </dsp:nvSpPr>
      <dsp:spPr>
        <a:xfrm>
          <a:off x="0" y="2488652"/>
          <a:ext cx="6172199" cy="19796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Education may well be the single best crime prevention technique ever invented</a:t>
          </a:r>
        </a:p>
      </dsp:txBody>
      <dsp:txXfrm>
        <a:off x="96638" y="2585290"/>
        <a:ext cx="5978923" cy="1786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892E1-5967-BD47-B0AA-D66FB3AF4B31}">
      <dsp:nvSpPr>
        <dsp:cNvPr id="0" name=""/>
        <dsp:cNvSpPr/>
      </dsp:nvSpPr>
      <dsp:spPr>
        <a:xfrm>
          <a:off x="0" y="180248"/>
          <a:ext cx="6172199" cy="14544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compelling Focus contains only a partial list of our customers.</a:t>
          </a:r>
        </a:p>
      </dsp:txBody>
      <dsp:txXfrm>
        <a:off x="71001" y="251249"/>
        <a:ext cx="6030197" cy="1312454"/>
      </dsp:txXfrm>
    </dsp:sp>
    <dsp:sp modelId="{F57EA3B3-5DE1-664E-B597-E685C776257A}">
      <dsp:nvSpPr>
        <dsp:cNvPr id="0" name=""/>
        <dsp:cNvSpPr/>
      </dsp:nvSpPr>
      <dsp:spPr>
        <a:xfrm>
          <a:off x="0" y="1709584"/>
          <a:ext cx="6172199" cy="14544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There are many more.</a:t>
          </a:r>
        </a:p>
      </dsp:txBody>
      <dsp:txXfrm>
        <a:off x="71001" y="1780585"/>
        <a:ext cx="6030197" cy="1312454"/>
      </dsp:txXfrm>
    </dsp:sp>
    <dsp:sp modelId="{4BDB486E-C7C4-E94A-AEC2-A52826015906}">
      <dsp:nvSpPr>
        <dsp:cNvPr id="0" name=""/>
        <dsp:cNvSpPr/>
      </dsp:nvSpPr>
      <dsp:spPr>
        <a:xfrm>
          <a:off x="0" y="3238920"/>
          <a:ext cx="6172199" cy="14544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Compelling Focus motivates us as we think about all of our customers and what they need and what we can deliver</a:t>
          </a:r>
        </a:p>
      </dsp:txBody>
      <dsp:txXfrm>
        <a:off x="71001" y="3309921"/>
        <a:ext cx="6030197" cy="1312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D2F60-8E95-014F-A240-970B06FF11A0}">
      <dsp:nvSpPr>
        <dsp:cNvPr id="0" name=""/>
        <dsp:cNvSpPr/>
      </dsp:nvSpPr>
      <dsp:spPr>
        <a:xfrm>
          <a:off x="0" y="46592"/>
          <a:ext cx="6172199" cy="15397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How does this action, attitude, thinking, or decision make Alabama’s laws benefit everyone?</a:t>
          </a:r>
        </a:p>
      </dsp:txBody>
      <dsp:txXfrm>
        <a:off x="75163" y="121755"/>
        <a:ext cx="6021873" cy="1389393"/>
      </dsp:txXfrm>
    </dsp:sp>
    <dsp:sp modelId="{A3B8DC77-11A6-BE4A-A16C-FDFB2B36F135}">
      <dsp:nvSpPr>
        <dsp:cNvPr id="0" name=""/>
        <dsp:cNvSpPr/>
      </dsp:nvSpPr>
      <dsp:spPr>
        <a:xfrm>
          <a:off x="0" y="1666952"/>
          <a:ext cx="6172199" cy="15397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Who are our customers and partners?</a:t>
          </a:r>
        </a:p>
      </dsp:txBody>
      <dsp:txXfrm>
        <a:off x="75163" y="1742115"/>
        <a:ext cx="6021873" cy="1389393"/>
      </dsp:txXfrm>
    </dsp:sp>
    <dsp:sp modelId="{739EB50B-F251-654D-B58D-8E01849FD1C4}">
      <dsp:nvSpPr>
        <dsp:cNvPr id="0" name=""/>
        <dsp:cNvSpPr/>
      </dsp:nvSpPr>
      <dsp:spPr>
        <a:xfrm>
          <a:off x="0" y="3287312"/>
          <a:ext cx="6172199" cy="15397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What are their specific benefits?</a:t>
          </a:r>
        </a:p>
      </dsp:txBody>
      <dsp:txXfrm>
        <a:off x="75163" y="3362475"/>
        <a:ext cx="6021873" cy="1389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9F563-B39D-024D-8A4A-8E0D457C79C2}">
      <dsp:nvSpPr>
        <dsp:cNvPr id="0" name=""/>
        <dsp:cNvSpPr/>
      </dsp:nvSpPr>
      <dsp:spPr>
        <a:xfrm>
          <a:off x="0" y="38312"/>
          <a:ext cx="6172199" cy="4797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Font typeface="+mj-lt"/>
            <a:buNone/>
          </a:pPr>
          <a:r>
            <a:rPr lang="en-US" sz="4100" kern="1200" dirty="0"/>
            <a:t>Increase the number of schools, school systems, students, and families served in each participating Circuit by 50% by the end of the School Year 2024-2025.</a:t>
          </a:r>
        </a:p>
      </dsp:txBody>
      <dsp:txXfrm>
        <a:off x="234170" y="272482"/>
        <a:ext cx="5703859" cy="4328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C1442-536E-4E4A-8A4E-ADD5CE1640BA}">
      <dsp:nvSpPr>
        <dsp:cNvPr id="0" name=""/>
        <dsp:cNvSpPr/>
      </dsp:nvSpPr>
      <dsp:spPr>
        <a:xfrm>
          <a:off x="0" y="155312"/>
          <a:ext cx="6172199" cy="4563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Develop, install, adjust, troubleshoot, and implement our new Case Management by August 15, 2024. All Team Leaders and Case Officers must demonstrate their individual proficiency with the new Case Management System by August 15, 2024. All future Team Leaders and Case Officers must demonstrate their proficiency with the new Case Management System withing two weeks of their employment.</a:t>
          </a:r>
        </a:p>
      </dsp:txBody>
      <dsp:txXfrm>
        <a:off x="222747" y="378059"/>
        <a:ext cx="5726705" cy="41175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068B9-2698-A14D-80AB-0B5E1C67204E}">
      <dsp:nvSpPr>
        <dsp:cNvPr id="0" name=""/>
        <dsp:cNvSpPr/>
      </dsp:nvSpPr>
      <dsp:spPr>
        <a:xfrm>
          <a:off x="0" y="38312"/>
          <a:ext cx="6172199" cy="4797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Font typeface="+mj-lt"/>
            <a:buNone/>
          </a:pPr>
          <a:r>
            <a:rPr lang="en-US" sz="4100" kern="1200"/>
            <a:t>Establish and improve the effectiveness of Helping Families Initiative Inter-Agency Teams in every participating circuit by September 30, 2024.</a:t>
          </a:r>
        </a:p>
      </dsp:txBody>
      <dsp:txXfrm>
        <a:off x="234170" y="272482"/>
        <a:ext cx="5703859" cy="43286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30A9D-CE04-0249-92F3-B3B61914A60D}">
      <dsp:nvSpPr>
        <dsp:cNvPr id="0" name=""/>
        <dsp:cNvSpPr/>
      </dsp:nvSpPr>
      <dsp:spPr>
        <a:xfrm>
          <a:off x="0" y="38312"/>
          <a:ext cx="6172199" cy="4797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Font typeface="+mj-lt"/>
            <a:buNone/>
          </a:pPr>
          <a:r>
            <a:rPr lang="en-US" sz="4100" kern="1200"/>
            <a:t>All Helping Families Initiative Teams begin using Accomplishment Reports and filing them with the State Team every month, effective immediately.</a:t>
          </a:r>
        </a:p>
      </dsp:txBody>
      <dsp:txXfrm>
        <a:off x="234170" y="272482"/>
        <a:ext cx="5703859" cy="43286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756D3-8653-1341-9BD4-8EE3314A52A0}">
      <dsp:nvSpPr>
        <dsp:cNvPr id="0" name=""/>
        <dsp:cNvSpPr/>
      </dsp:nvSpPr>
      <dsp:spPr>
        <a:xfrm>
          <a:off x="0" y="38312"/>
          <a:ext cx="6172199" cy="4797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Font typeface="+mj-lt"/>
            <a:buNone/>
          </a:pPr>
          <a:r>
            <a:rPr lang="en-US" sz="4100" kern="1200"/>
            <a:t>Establish a new financial reporting system beginning immediately, and a new distribution of funds system beginning October 1, 2024</a:t>
          </a:r>
        </a:p>
      </dsp:txBody>
      <dsp:txXfrm>
        <a:off x="234170" y="272482"/>
        <a:ext cx="5703859" cy="43286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4D95B-2725-844E-9B5C-290D426F7382}" type="datetimeFigureOut">
              <a:rPr lang="en-US" smtClean="0"/>
              <a:t>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9BB49-6897-7041-B55D-2462CE121B23}" type="slidenum">
              <a:rPr lang="en-US" smtClean="0"/>
              <a:t>‹#›</a:t>
            </a:fld>
            <a:endParaRPr lang="en-US"/>
          </a:p>
        </p:txBody>
      </p:sp>
    </p:spTree>
    <p:extLst>
      <p:ext uri="{BB962C8B-B14F-4D97-AF65-F5344CB8AC3E}">
        <p14:creationId xmlns:p14="http://schemas.microsoft.com/office/powerpoint/2010/main" val="158503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A2B3A9-A405-C84A-88D3-412FA328B5A5}" type="slidenum">
              <a:rPr lang="en-US" smtClean="0"/>
              <a:t>2</a:t>
            </a:fld>
            <a:endParaRPr lang="en-US"/>
          </a:p>
        </p:txBody>
      </p:sp>
    </p:spTree>
    <p:extLst>
      <p:ext uri="{BB962C8B-B14F-4D97-AF65-F5344CB8AC3E}">
        <p14:creationId xmlns:p14="http://schemas.microsoft.com/office/powerpoint/2010/main" val="157989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6C83-974F-138C-761A-773A1E0930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F4877D-80A5-CB24-5389-FBED48157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DF490D-6DB5-D5C1-1EB6-8406D9B7F0E6}"/>
              </a:ext>
            </a:extLst>
          </p:cNvPr>
          <p:cNvSpPr>
            <a:spLocks noGrp="1"/>
          </p:cNvSpPr>
          <p:nvPr>
            <p:ph type="dt" sz="half" idx="10"/>
          </p:nvPr>
        </p:nvSpPr>
        <p:spPr/>
        <p:txBody>
          <a:bodyPr/>
          <a:lstStyle/>
          <a:p>
            <a:fld id="{D2C948A1-2296-5E46-B7CF-45D11E1379DB}" type="datetimeFigureOut">
              <a:rPr lang="en-US" smtClean="0"/>
              <a:t>7/20/25</a:t>
            </a:fld>
            <a:endParaRPr lang="en-US"/>
          </a:p>
        </p:txBody>
      </p:sp>
      <p:sp>
        <p:nvSpPr>
          <p:cNvPr id="5" name="Footer Placeholder 4">
            <a:extLst>
              <a:ext uri="{FF2B5EF4-FFF2-40B4-BE49-F238E27FC236}">
                <a16:creationId xmlns:a16="http://schemas.microsoft.com/office/drawing/2014/main" id="{213F721F-BB4E-337D-F465-A0C47366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22C36-2825-7DD7-623E-D7435B166C7D}"/>
              </a:ext>
            </a:extLst>
          </p:cNvPr>
          <p:cNvSpPr>
            <a:spLocks noGrp="1"/>
          </p:cNvSpPr>
          <p:nvPr>
            <p:ph type="sldNum" sz="quarter" idx="12"/>
          </p:nvPr>
        </p:nvSpPr>
        <p:spPr/>
        <p:txBody>
          <a:bodyPr/>
          <a:lstStyle/>
          <a:p>
            <a:fld id="{4506EB66-D4EA-2741-9012-440F1F4B31AA}" type="slidenum">
              <a:rPr lang="en-US" smtClean="0"/>
              <a:t>‹#›</a:t>
            </a:fld>
            <a:endParaRPr lang="en-US"/>
          </a:p>
        </p:txBody>
      </p:sp>
    </p:spTree>
    <p:extLst>
      <p:ext uri="{BB962C8B-B14F-4D97-AF65-F5344CB8AC3E}">
        <p14:creationId xmlns:p14="http://schemas.microsoft.com/office/powerpoint/2010/main" val="345794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C11B-87AB-A2AB-EA40-E80BA4C5A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03B54D-1101-2E58-DDA7-9089CFC3B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2AF3C-D6C8-D58F-4844-A5AB546E9511}"/>
              </a:ext>
            </a:extLst>
          </p:cNvPr>
          <p:cNvSpPr>
            <a:spLocks noGrp="1"/>
          </p:cNvSpPr>
          <p:nvPr>
            <p:ph type="dt" sz="half" idx="10"/>
          </p:nvPr>
        </p:nvSpPr>
        <p:spPr/>
        <p:txBody>
          <a:bodyPr/>
          <a:lstStyle/>
          <a:p>
            <a:fld id="{D2C948A1-2296-5E46-B7CF-45D11E1379DB}" type="datetimeFigureOut">
              <a:rPr lang="en-US" smtClean="0"/>
              <a:t>7/20/25</a:t>
            </a:fld>
            <a:endParaRPr lang="en-US"/>
          </a:p>
        </p:txBody>
      </p:sp>
      <p:sp>
        <p:nvSpPr>
          <p:cNvPr id="5" name="Footer Placeholder 4">
            <a:extLst>
              <a:ext uri="{FF2B5EF4-FFF2-40B4-BE49-F238E27FC236}">
                <a16:creationId xmlns:a16="http://schemas.microsoft.com/office/drawing/2014/main" id="{A91DC5CB-D00C-1BBA-A348-9A0BA862C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735DB-253C-156E-957B-4E672407FDF6}"/>
              </a:ext>
            </a:extLst>
          </p:cNvPr>
          <p:cNvSpPr>
            <a:spLocks noGrp="1"/>
          </p:cNvSpPr>
          <p:nvPr>
            <p:ph type="sldNum" sz="quarter" idx="12"/>
          </p:nvPr>
        </p:nvSpPr>
        <p:spPr/>
        <p:txBody>
          <a:bodyPr/>
          <a:lstStyle/>
          <a:p>
            <a:fld id="{4506EB66-D4EA-2741-9012-440F1F4B31AA}" type="slidenum">
              <a:rPr lang="en-US" smtClean="0"/>
              <a:t>‹#›</a:t>
            </a:fld>
            <a:endParaRPr lang="en-US"/>
          </a:p>
        </p:txBody>
      </p:sp>
    </p:spTree>
    <p:extLst>
      <p:ext uri="{BB962C8B-B14F-4D97-AF65-F5344CB8AC3E}">
        <p14:creationId xmlns:p14="http://schemas.microsoft.com/office/powerpoint/2010/main" val="426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67294C-09AD-9DF8-30AF-02900FF9F3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93C7C6-671B-A164-738D-B8E7E0D8FE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29044-07D2-EB5F-A172-14F0BBD51879}"/>
              </a:ext>
            </a:extLst>
          </p:cNvPr>
          <p:cNvSpPr>
            <a:spLocks noGrp="1"/>
          </p:cNvSpPr>
          <p:nvPr>
            <p:ph type="dt" sz="half" idx="10"/>
          </p:nvPr>
        </p:nvSpPr>
        <p:spPr/>
        <p:txBody>
          <a:bodyPr/>
          <a:lstStyle/>
          <a:p>
            <a:fld id="{D2C948A1-2296-5E46-B7CF-45D11E1379DB}" type="datetimeFigureOut">
              <a:rPr lang="en-US" smtClean="0"/>
              <a:t>7/20/25</a:t>
            </a:fld>
            <a:endParaRPr lang="en-US"/>
          </a:p>
        </p:txBody>
      </p:sp>
      <p:sp>
        <p:nvSpPr>
          <p:cNvPr id="5" name="Footer Placeholder 4">
            <a:extLst>
              <a:ext uri="{FF2B5EF4-FFF2-40B4-BE49-F238E27FC236}">
                <a16:creationId xmlns:a16="http://schemas.microsoft.com/office/drawing/2014/main" id="{0DEE61EE-DB84-717D-CF84-381BD2665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B635E-9D49-1164-4CB7-990217CC4D80}"/>
              </a:ext>
            </a:extLst>
          </p:cNvPr>
          <p:cNvSpPr>
            <a:spLocks noGrp="1"/>
          </p:cNvSpPr>
          <p:nvPr>
            <p:ph type="sldNum" sz="quarter" idx="12"/>
          </p:nvPr>
        </p:nvSpPr>
        <p:spPr/>
        <p:txBody>
          <a:bodyPr/>
          <a:lstStyle/>
          <a:p>
            <a:fld id="{4506EB66-D4EA-2741-9012-440F1F4B31AA}" type="slidenum">
              <a:rPr lang="en-US" smtClean="0"/>
              <a:t>‹#›</a:t>
            </a:fld>
            <a:endParaRPr lang="en-US"/>
          </a:p>
        </p:txBody>
      </p:sp>
    </p:spTree>
    <p:extLst>
      <p:ext uri="{BB962C8B-B14F-4D97-AF65-F5344CB8AC3E}">
        <p14:creationId xmlns:p14="http://schemas.microsoft.com/office/powerpoint/2010/main" val="416162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644D-1F7D-57D6-CBEF-90E718AD6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4D855-F377-A90E-1F7F-D4EBA93670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88C83-A990-3B8A-EA9B-2C0002C3D012}"/>
              </a:ext>
            </a:extLst>
          </p:cNvPr>
          <p:cNvSpPr>
            <a:spLocks noGrp="1"/>
          </p:cNvSpPr>
          <p:nvPr>
            <p:ph type="dt" sz="half" idx="10"/>
          </p:nvPr>
        </p:nvSpPr>
        <p:spPr/>
        <p:txBody>
          <a:bodyPr/>
          <a:lstStyle/>
          <a:p>
            <a:fld id="{D2C948A1-2296-5E46-B7CF-45D11E1379DB}" type="datetimeFigureOut">
              <a:rPr lang="en-US" smtClean="0"/>
              <a:t>7/20/25</a:t>
            </a:fld>
            <a:endParaRPr lang="en-US"/>
          </a:p>
        </p:txBody>
      </p:sp>
      <p:sp>
        <p:nvSpPr>
          <p:cNvPr id="5" name="Footer Placeholder 4">
            <a:extLst>
              <a:ext uri="{FF2B5EF4-FFF2-40B4-BE49-F238E27FC236}">
                <a16:creationId xmlns:a16="http://schemas.microsoft.com/office/drawing/2014/main" id="{C4B86F90-1746-442D-4B14-3C40E662E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28AE5-1C61-833C-7EBB-7A9D8BFC797D}"/>
              </a:ext>
            </a:extLst>
          </p:cNvPr>
          <p:cNvSpPr>
            <a:spLocks noGrp="1"/>
          </p:cNvSpPr>
          <p:nvPr>
            <p:ph type="sldNum" sz="quarter" idx="12"/>
          </p:nvPr>
        </p:nvSpPr>
        <p:spPr/>
        <p:txBody>
          <a:bodyPr/>
          <a:lstStyle/>
          <a:p>
            <a:fld id="{4506EB66-D4EA-2741-9012-440F1F4B31AA}" type="slidenum">
              <a:rPr lang="en-US" smtClean="0"/>
              <a:t>‹#›</a:t>
            </a:fld>
            <a:endParaRPr lang="en-US"/>
          </a:p>
        </p:txBody>
      </p:sp>
    </p:spTree>
    <p:extLst>
      <p:ext uri="{BB962C8B-B14F-4D97-AF65-F5344CB8AC3E}">
        <p14:creationId xmlns:p14="http://schemas.microsoft.com/office/powerpoint/2010/main" val="168896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4D35-7C08-4784-1C19-BBC402DA29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DD6865-FB39-D14D-7DB1-75A3374C670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B8BB5F-5FFF-63E7-A178-312FC23CA596}"/>
              </a:ext>
            </a:extLst>
          </p:cNvPr>
          <p:cNvSpPr>
            <a:spLocks noGrp="1"/>
          </p:cNvSpPr>
          <p:nvPr>
            <p:ph type="dt" sz="half" idx="10"/>
          </p:nvPr>
        </p:nvSpPr>
        <p:spPr/>
        <p:txBody>
          <a:bodyPr/>
          <a:lstStyle/>
          <a:p>
            <a:fld id="{D2C948A1-2296-5E46-B7CF-45D11E1379DB}" type="datetimeFigureOut">
              <a:rPr lang="en-US" smtClean="0"/>
              <a:t>7/20/25</a:t>
            </a:fld>
            <a:endParaRPr lang="en-US"/>
          </a:p>
        </p:txBody>
      </p:sp>
      <p:sp>
        <p:nvSpPr>
          <p:cNvPr id="5" name="Footer Placeholder 4">
            <a:extLst>
              <a:ext uri="{FF2B5EF4-FFF2-40B4-BE49-F238E27FC236}">
                <a16:creationId xmlns:a16="http://schemas.microsoft.com/office/drawing/2014/main" id="{61FB0A4C-CB61-B952-0B5A-833EDB5CC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18707-C98C-5B01-1844-C254FF96C816}"/>
              </a:ext>
            </a:extLst>
          </p:cNvPr>
          <p:cNvSpPr>
            <a:spLocks noGrp="1"/>
          </p:cNvSpPr>
          <p:nvPr>
            <p:ph type="sldNum" sz="quarter" idx="12"/>
          </p:nvPr>
        </p:nvSpPr>
        <p:spPr/>
        <p:txBody>
          <a:bodyPr/>
          <a:lstStyle/>
          <a:p>
            <a:fld id="{4506EB66-D4EA-2741-9012-440F1F4B31AA}" type="slidenum">
              <a:rPr lang="en-US" smtClean="0"/>
              <a:t>‹#›</a:t>
            </a:fld>
            <a:endParaRPr lang="en-US"/>
          </a:p>
        </p:txBody>
      </p:sp>
    </p:spTree>
    <p:extLst>
      <p:ext uri="{BB962C8B-B14F-4D97-AF65-F5344CB8AC3E}">
        <p14:creationId xmlns:p14="http://schemas.microsoft.com/office/powerpoint/2010/main" val="191083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3B77-CBAD-4927-420A-C01DED6504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1289E-3E1C-2C3E-2C0C-6E5E093274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51EDFD-C60A-1DD0-FDE0-55CB3925F6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6202F2-F77F-5205-A46A-3269EFEAB805}"/>
              </a:ext>
            </a:extLst>
          </p:cNvPr>
          <p:cNvSpPr>
            <a:spLocks noGrp="1"/>
          </p:cNvSpPr>
          <p:nvPr>
            <p:ph type="dt" sz="half" idx="10"/>
          </p:nvPr>
        </p:nvSpPr>
        <p:spPr/>
        <p:txBody>
          <a:bodyPr/>
          <a:lstStyle/>
          <a:p>
            <a:fld id="{D2C948A1-2296-5E46-B7CF-45D11E1379DB}" type="datetimeFigureOut">
              <a:rPr lang="en-US" smtClean="0"/>
              <a:t>7/20/25</a:t>
            </a:fld>
            <a:endParaRPr lang="en-US"/>
          </a:p>
        </p:txBody>
      </p:sp>
      <p:sp>
        <p:nvSpPr>
          <p:cNvPr id="6" name="Footer Placeholder 5">
            <a:extLst>
              <a:ext uri="{FF2B5EF4-FFF2-40B4-BE49-F238E27FC236}">
                <a16:creationId xmlns:a16="http://schemas.microsoft.com/office/drawing/2014/main" id="{BF004E60-3E03-42F1-2A92-837E4F94B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FD8BD7-2D90-940D-214E-6B3E5A3E302E}"/>
              </a:ext>
            </a:extLst>
          </p:cNvPr>
          <p:cNvSpPr>
            <a:spLocks noGrp="1"/>
          </p:cNvSpPr>
          <p:nvPr>
            <p:ph type="sldNum" sz="quarter" idx="12"/>
          </p:nvPr>
        </p:nvSpPr>
        <p:spPr/>
        <p:txBody>
          <a:bodyPr/>
          <a:lstStyle/>
          <a:p>
            <a:fld id="{4506EB66-D4EA-2741-9012-440F1F4B31AA}" type="slidenum">
              <a:rPr lang="en-US" smtClean="0"/>
              <a:t>‹#›</a:t>
            </a:fld>
            <a:endParaRPr lang="en-US"/>
          </a:p>
        </p:txBody>
      </p:sp>
    </p:spTree>
    <p:extLst>
      <p:ext uri="{BB962C8B-B14F-4D97-AF65-F5344CB8AC3E}">
        <p14:creationId xmlns:p14="http://schemas.microsoft.com/office/powerpoint/2010/main" val="191197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208B1-B5E3-ACDF-1BB9-339CAC76F7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47CF9E-3B4B-0EFA-DDAA-8A49CE333B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DFCA6B-FE9A-8B02-2D94-F70A13C858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0A068B-D6E7-8652-B88A-4E0BE8D9DB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D881C-607F-2327-1F0C-61129AA57A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DE1069-7BE6-D51D-4ABC-028EEE9CFB88}"/>
              </a:ext>
            </a:extLst>
          </p:cNvPr>
          <p:cNvSpPr>
            <a:spLocks noGrp="1"/>
          </p:cNvSpPr>
          <p:nvPr>
            <p:ph type="dt" sz="half" idx="10"/>
          </p:nvPr>
        </p:nvSpPr>
        <p:spPr/>
        <p:txBody>
          <a:bodyPr/>
          <a:lstStyle/>
          <a:p>
            <a:fld id="{D2C948A1-2296-5E46-B7CF-45D11E1379DB}" type="datetimeFigureOut">
              <a:rPr lang="en-US" smtClean="0"/>
              <a:t>7/20/25</a:t>
            </a:fld>
            <a:endParaRPr lang="en-US"/>
          </a:p>
        </p:txBody>
      </p:sp>
      <p:sp>
        <p:nvSpPr>
          <p:cNvPr id="8" name="Footer Placeholder 7">
            <a:extLst>
              <a:ext uri="{FF2B5EF4-FFF2-40B4-BE49-F238E27FC236}">
                <a16:creationId xmlns:a16="http://schemas.microsoft.com/office/drawing/2014/main" id="{9B53F806-DD97-570C-991D-1C5B8658D9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FD9DDE-5C9F-8DD7-4DF7-1D5B05AD3817}"/>
              </a:ext>
            </a:extLst>
          </p:cNvPr>
          <p:cNvSpPr>
            <a:spLocks noGrp="1"/>
          </p:cNvSpPr>
          <p:nvPr>
            <p:ph type="sldNum" sz="quarter" idx="12"/>
          </p:nvPr>
        </p:nvSpPr>
        <p:spPr/>
        <p:txBody>
          <a:bodyPr/>
          <a:lstStyle/>
          <a:p>
            <a:fld id="{4506EB66-D4EA-2741-9012-440F1F4B31AA}" type="slidenum">
              <a:rPr lang="en-US" smtClean="0"/>
              <a:t>‹#›</a:t>
            </a:fld>
            <a:endParaRPr lang="en-US"/>
          </a:p>
        </p:txBody>
      </p:sp>
    </p:spTree>
    <p:extLst>
      <p:ext uri="{BB962C8B-B14F-4D97-AF65-F5344CB8AC3E}">
        <p14:creationId xmlns:p14="http://schemas.microsoft.com/office/powerpoint/2010/main" val="260186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4AED-E7F0-EF61-7841-12C26A6E7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21294-4426-F74E-5CDE-BD0F261BECA3}"/>
              </a:ext>
            </a:extLst>
          </p:cNvPr>
          <p:cNvSpPr>
            <a:spLocks noGrp="1"/>
          </p:cNvSpPr>
          <p:nvPr>
            <p:ph type="dt" sz="half" idx="10"/>
          </p:nvPr>
        </p:nvSpPr>
        <p:spPr/>
        <p:txBody>
          <a:bodyPr/>
          <a:lstStyle/>
          <a:p>
            <a:fld id="{D2C948A1-2296-5E46-B7CF-45D11E1379DB}" type="datetimeFigureOut">
              <a:rPr lang="en-US" smtClean="0"/>
              <a:t>7/20/25</a:t>
            </a:fld>
            <a:endParaRPr lang="en-US"/>
          </a:p>
        </p:txBody>
      </p:sp>
      <p:sp>
        <p:nvSpPr>
          <p:cNvPr id="4" name="Footer Placeholder 3">
            <a:extLst>
              <a:ext uri="{FF2B5EF4-FFF2-40B4-BE49-F238E27FC236}">
                <a16:creationId xmlns:a16="http://schemas.microsoft.com/office/drawing/2014/main" id="{DF219D54-CADA-381D-0210-918763B020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07446D-47E5-E052-0425-71EF75CBE551}"/>
              </a:ext>
            </a:extLst>
          </p:cNvPr>
          <p:cNvSpPr>
            <a:spLocks noGrp="1"/>
          </p:cNvSpPr>
          <p:nvPr>
            <p:ph type="sldNum" sz="quarter" idx="12"/>
          </p:nvPr>
        </p:nvSpPr>
        <p:spPr/>
        <p:txBody>
          <a:bodyPr/>
          <a:lstStyle/>
          <a:p>
            <a:fld id="{4506EB66-D4EA-2741-9012-440F1F4B31AA}" type="slidenum">
              <a:rPr lang="en-US" smtClean="0"/>
              <a:t>‹#›</a:t>
            </a:fld>
            <a:endParaRPr lang="en-US"/>
          </a:p>
        </p:txBody>
      </p:sp>
    </p:spTree>
    <p:extLst>
      <p:ext uri="{BB962C8B-B14F-4D97-AF65-F5344CB8AC3E}">
        <p14:creationId xmlns:p14="http://schemas.microsoft.com/office/powerpoint/2010/main" val="133731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4DCF80-97ED-78AC-86F1-CC5A423A50CC}"/>
              </a:ext>
            </a:extLst>
          </p:cNvPr>
          <p:cNvSpPr>
            <a:spLocks noGrp="1"/>
          </p:cNvSpPr>
          <p:nvPr>
            <p:ph type="dt" sz="half" idx="10"/>
          </p:nvPr>
        </p:nvSpPr>
        <p:spPr/>
        <p:txBody>
          <a:bodyPr/>
          <a:lstStyle/>
          <a:p>
            <a:fld id="{D2C948A1-2296-5E46-B7CF-45D11E1379DB}" type="datetimeFigureOut">
              <a:rPr lang="en-US" smtClean="0"/>
              <a:t>7/20/25</a:t>
            </a:fld>
            <a:endParaRPr lang="en-US"/>
          </a:p>
        </p:txBody>
      </p:sp>
      <p:sp>
        <p:nvSpPr>
          <p:cNvPr id="3" name="Footer Placeholder 2">
            <a:extLst>
              <a:ext uri="{FF2B5EF4-FFF2-40B4-BE49-F238E27FC236}">
                <a16:creationId xmlns:a16="http://schemas.microsoft.com/office/drawing/2014/main" id="{92D90102-1EA8-6216-708C-DFC01F7981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91C66-7A20-C7A8-8B59-C4F31F512C58}"/>
              </a:ext>
            </a:extLst>
          </p:cNvPr>
          <p:cNvSpPr>
            <a:spLocks noGrp="1"/>
          </p:cNvSpPr>
          <p:nvPr>
            <p:ph type="sldNum" sz="quarter" idx="12"/>
          </p:nvPr>
        </p:nvSpPr>
        <p:spPr/>
        <p:txBody>
          <a:bodyPr/>
          <a:lstStyle/>
          <a:p>
            <a:fld id="{4506EB66-D4EA-2741-9012-440F1F4B31AA}" type="slidenum">
              <a:rPr lang="en-US" smtClean="0"/>
              <a:t>‹#›</a:t>
            </a:fld>
            <a:endParaRPr lang="en-US"/>
          </a:p>
        </p:txBody>
      </p:sp>
    </p:spTree>
    <p:extLst>
      <p:ext uri="{BB962C8B-B14F-4D97-AF65-F5344CB8AC3E}">
        <p14:creationId xmlns:p14="http://schemas.microsoft.com/office/powerpoint/2010/main" val="15122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1704-5FB5-53B1-4E5F-65265E05B3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E03B48-569B-1928-D855-B912D6167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4C06A6-5273-5296-B8AA-EB01B91D3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1DB247-8120-52E1-0C04-9D4AB70E77E9}"/>
              </a:ext>
            </a:extLst>
          </p:cNvPr>
          <p:cNvSpPr>
            <a:spLocks noGrp="1"/>
          </p:cNvSpPr>
          <p:nvPr>
            <p:ph type="dt" sz="half" idx="10"/>
          </p:nvPr>
        </p:nvSpPr>
        <p:spPr/>
        <p:txBody>
          <a:bodyPr/>
          <a:lstStyle/>
          <a:p>
            <a:fld id="{D2C948A1-2296-5E46-B7CF-45D11E1379DB}" type="datetimeFigureOut">
              <a:rPr lang="en-US" smtClean="0"/>
              <a:t>7/20/25</a:t>
            </a:fld>
            <a:endParaRPr lang="en-US"/>
          </a:p>
        </p:txBody>
      </p:sp>
      <p:sp>
        <p:nvSpPr>
          <p:cNvPr id="6" name="Footer Placeholder 5">
            <a:extLst>
              <a:ext uri="{FF2B5EF4-FFF2-40B4-BE49-F238E27FC236}">
                <a16:creationId xmlns:a16="http://schemas.microsoft.com/office/drawing/2014/main" id="{54A0EAE0-260C-7C2F-BB31-73174DC08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4C3A81-6BB9-F91D-D074-9B5A1A598BD5}"/>
              </a:ext>
            </a:extLst>
          </p:cNvPr>
          <p:cNvSpPr>
            <a:spLocks noGrp="1"/>
          </p:cNvSpPr>
          <p:nvPr>
            <p:ph type="sldNum" sz="quarter" idx="12"/>
          </p:nvPr>
        </p:nvSpPr>
        <p:spPr/>
        <p:txBody>
          <a:bodyPr/>
          <a:lstStyle/>
          <a:p>
            <a:fld id="{4506EB66-D4EA-2741-9012-440F1F4B31AA}" type="slidenum">
              <a:rPr lang="en-US" smtClean="0"/>
              <a:t>‹#›</a:t>
            </a:fld>
            <a:endParaRPr lang="en-US"/>
          </a:p>
        </p:txBody>
      </p:sp>
    </p:spTree>
    <p:extLst>
      <p:ext uri="{BB962C8B-B14F-4D97-AF65-F5344CB8AC3E}">
        <p14:creationId xmlns:p14="http://schemas.microsoft.com/office/powerpoint/2010/main" val="306299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1FD3-34B7-7867-B08F-EFA3EBE8C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D16CC6-E553-A770-CC44-0F6A56FC1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1C5783-312B-65C1-E8E8-33CD1A419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749CF-C26A-03C0-CA2D-AF0F03DDAC74}"/>
              </a:ext>
            </a:extLst>
          </p:cNvPr>
          <p:cNvSpPr>
            <a:spLocks noGrp="1"/>
          </p:cNvSpPr>
          <p:nvPr>
            <p:ph type="dt" sz="half" idx="10"/>
          </p:nvPr>
        </p:nvSpPr>
        <p:spPr/>
        <p:txBody>
          <a:bodyPr/>
          <a:lstStyle/>
          <a:p>
            <a:fld id="{D2C948A1-2296-5E46-B7CF-45D11E1379DB}" type="datetimeFigureOut">
              <a:rPr lang="en-US" smtClean="0"/>
              <a:t>7/20/25</a:t>
            </a:fld>
            <a:endParaRPr lang="en-US"/>
          </a:p>
        </p:txBody>
      </p:sp>
      <p:sp>
        <p:nvSpPr>
          <p:cNvPr id="6" name="Footer Placeholder 5">
            <a:extLst>
              <a:ext uri="{FF2B5EF4-FFF2-40B4-BE49-F238E27FC236}">
                <a16:creationId xmlns:a16="http://schemas.microsoft.com/office/drawing/2014/main" id="{3DF551E1-F4D5-4072-9129-60E1A2A40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8779B8-CE12-25ED-A549-D7B406253C94}"/>
              </a:ext>
            </a:extLst>
          </p:cNvPr>
          <p:cNvSpPr>
            <a:spLocks noGrp="1"/>
          </p:cNvSpPr>
          <p:nvPr>
            <p:ph type="sldNum" sz="quarter" idx="12"/>
          </p:nvPr>
        </p:nvSpPr>
        <p:spPr/>
        <p:txBody>
          <a:bodyPr/>
          <a:lstStyle/>
          <a:p>
            <a:fld id="{4506EB66-D4EA-2741-9012-440F1F4B31AA}" type="slidenum">
              <a:rPr lang="en-US" smtClean="0"/>
              <a:t>‹#›</a:t>
            </a:fld>
            <a:endParaRPr lang="en-US"/>
          </a:p>
        </p:txBody>
      </p:sp>
    </p:spTree>
    <p:extLst>
      <p:ext uri="{BB962C8B-B14F-4D97-AF65-F5344CB8AC3E}">
        <p14:creationId xmlns:p14="http://schemas.microsoft.com/office/powerpoint/2010/main" val="172407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B6A30-5FCA-2F4B-84CF-E1AA7E44F5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24B222-4CEA-F416-7964-027682A45F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DEF0C-7A13-1FA2-8664-3843186B3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C948A1-2296-5E46-B7CF-45D11E1379DB}" type="datetimeFigureOut">
              <a:rPr lang="en-US" smtClean="0"/>
              <a:t>7/20/25</a:t>
            </a:fld>
            <a:endParaRPr lang="en-US"/>
          </a:p>
        </p:txBody>
      </p:sp>
      <p:sp>
        <p:nvSpPr>
          <p:cNvPr id="5" name="Footer Placeholder 4">
            <a:extLst>
              <a:ext uri="{FF2B5EF4-FFF2-40B4-BE49-F238E27FC236}">
                <a16:creationId xmlns:a16="http://schemas.microsoft.com/office/drawing/2014/main" id="{3D247954-7C22-0B9D-AD2C-315AE3FBF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C972696-32E2-1B67-AF5F-F32493F052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06EB66-D4EA-2741-9012-440F1F4B31AA}" type="slidenum">
              <a:rPr lang="en-US" smtClean="0"/>
              <a:t>‹#›</a:t>
            </a:fld>
            <a:endParaRPr lang="en-US"/>
          </a:p>
        </p:txBody>
      </p:sp>
    </p:spTree>
    <p:extLst>
      <p:ext uri="{BB962C8B-B14F-4D97-AF65-F5344CB8AC3E}">
        <p14:creationId xmlns:p14="http://schemas.microsoft.com/office/powerpoint/2010/main" val="391031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openclipart.org/detail/196364/check%20mark" TargetMode="External"/><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hyperlink" Target="https://openclipart.org/detail/196364/check%20mark" TargetMode="External"/><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ihtatho/627226315/" TargetMode="External"/><Relationship Id="rId3" Type="http://schemas.openxmlformats.org/officeDocument/2006/relationships/diagramLayout" Target="../diagrams/layout4.xml"/><Relationship Id="rId7" Type="http://schemas.openxmlformats.org/officeDocument/2006/relationships/image" Target="../media/image2.jp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gimp.org/news/2021/05/08/gimp-2-99-6-released/" TargetMode="External"/><Relationship Id="rId3" Type="http://schemas.openxmlformats.org/officeDocument/2006/relationships/diagramLayout" Target="../diagrams/layout5.xml"/><Relationship Id="rId7" Type="http://schemas.openxmlformats.org/officeDocument/2006/relationships/image" Target="../media/image3.jp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clipart.org/detail/196364/check%20mark" TargetMode="External"/><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hyperlink" Target="https://www.gimp.org/news/2021/05/08/gimp-2-99-6-released/" TargetMode="External"/><Relationship Id="rId3" Type="http://schemas.openxmlformats.org/officeDocument/2006/relationships/diagramLayout" Target="../diagrams/layout7.xml"/><Relationship Id="rId7" Type="http://schemas.openxmlformats.org/officeDocument/2006/relationships/image" Target="../media/image3.jpg"/><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openclipart.org/detail/196364/check%20mark" TargetMode="External"/><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2F3706-0CA9-C808-08BE-03B076A3EC90}"/>
              </a:ext>
            </a:extLst>
          </p:cNvPr>
          <p:cNvSpPr>
            <a:spLocks noGrp="1"/>
          </p:cNvSpPr>
          <p:nvPr>
            <p:ph type="ctrTitle"/>
          </p:nvPr>
        </p:nvSpPr>
        <p:spPr>
          <a:xfrm>
            <a:off x="699714" y="5490971"/>
            <a:ext cx="6962072" cy="1159200"/>
          </a:xfrm>
        </p:spPr>
        <p:txBody>
          <a:bodyPr anchor="ctr">
            <a:normAutofit/>
          </a:bodyPr>
          <a:lstStyle/>
          <a:p>
            <a:pPr algn="l"/>
            <a:r>
              <a:rPr lang="en-US" sz="4000">
                <a:solidFill>
                  <a:srgbClr val="FFFFFF"/>
                </a:solidFill>
              </a:rPr>
              <a:t>Helping Families Initiative</a:t>
            </a:r>
          </a:p>
        </p:txBody>
      </p:sp>
      <p:sp>
        <p:nvSpPr>
          <p:cNvPr id="3" name="Subtitle 2">
            <a:extLst>
              <a:ext uri="{FF2B5EF4-FFF2-40B4-BE49-F238E27FC236}">
                <a16:creationId xmlns:a16="http://schemas.microsoft.com/office/drawing/2014/main" id="{DBD591BC-975A-FBBE-4972-737B5C05AE1C}"/>
              </a:ext>
            </a:extLst>
          </p:cNvPr>
          <p:cNvSpPr>
            <a:spLocks noGrp="1"/>
          </p:cNvSpPr>
          <p:nvPr>
            <p:ph type="subTitle" idx="1"/>
          </p:nvPr>
        </p:nvSpPr>
        <p:spPr>
          <a:xfrm>
            <a:off x="8456522" y="5633765"/>
            <a:ext cx="3408555" cy="873612"/>
          </a:xfrm>
        </p:spPr>
        <p:txBody>
          <a:bodyPr anchor="ctr">
            <a:normAutofit/>
          </a:bodyPr>
          <a:lstStyle/>
          <a:p>
            <a:pPr algn="l"/>
            <a:r>
              <a:rPr lang="en-US" sz="2000">
                <a:solidFill>
                  <a:srgbClr val="FFFFFF"/>
                </a:solidFill>
              </a:rPr>
              <a:t>Summer Conference 2025</a:t>
            </a:r>
          </a:p>
          <a:p>
            <a:pPr algn="l"/>
            <a:r>
              <a:rPr lang="en-US" sz="2000">
                <a:solidFill>
                  <a:srgbClr val="FFFFFF"/>
                </a:solidFill>
              </a:rPr>
              <a:t>Birmingham, Alabama</a:t>
            </a:r>
          </a:p>
        </p:txBody>
      </p:sp>
      <p:pic>
        <p:nvPicPr>
          <p:cNvPr id="4" name="Picture 3">
            <a:extLst>
              <a:ext uri="{FF2B5EF4-FFF2-40B4-BE49-F238E27FC236}">
                <a16:creationId xmlns:a16="http://schemas.microsoft.com/office/drawing/2014/main" id="{8DC44FDD-1BA9-4950-1A72-F3651B3216D3}"/>
              </a:ext>
            </a:extLst>
          </p:cNvPr>
          <p:cNvPicPr>
            <a:picLocks noChangeAspect="1"/>
          </p:cNvPicPr>
          <p:nvPr/>
        </p:nvPicPr>
        <p:blipFill>
          <a:blip r:embed="rId2"/>
          <a:stretch>
            <a:fillRect/>
          </a:stretch>
        </p:blipFill>
        <p:spPr>
          <a:xfrm>
            <a:off x="478535" y="1531793"/>
            <a:ext cx="11327549" cy="2237191"/>
          </a:xfrm>
          <a:prstGeom prst="rect">
            <a:avLst/>
          </a:prstGeom>
        </p:spPr>
      </p:pic>
      <p:sp>
        <p:nvSpPr>
          <p:cNvPr id="5" name="TextBox 4">
            <a:extLst>
              <a:ext uri="{FF2B5EF4-FFF2-40B4-BE49-F238E27FC236}">
                <a16:creationId xmlns:a16="http://schemas.microsoft.com/office/drawing/2014/main" id="{B255006B-4349-3AAA-2AD2-172F984964E0}"/>
              </a:ext>
            </a:extLst>
          </p:cNvPr>
          <p:cNvSpPr txBox="1"/>
          <p:nvPr/>
        </p:nvSpPr>
        <p:spPr>
          <a:xfrm>
            <a:off x="2382929" y="3757213"/>
            <a:ext cx="7435987" cy="646331"/>
          </a:xfrm>
          <a:prstGeom prst="rect">
            <a:avLst/>
          </a:prstGeom>
          <a:noFill/>
        </p:spPr>
        <p:txBody>
          <a:bodyPr wrap="square" rtlCol="0">
            <a:spAutoFit/>
          </a:bodyPr>
          <a:lstStyle/>
          <a:p>
            <a:pPr algn="ctr"/>
            <a:r>
              <a:rPr lang="en-US" sz="3600" b="1" dirty="0"/>
              <a:t>Legislative Requirements for HFI</a:t>
            </a:r>
          </a:p>
        </p:txBody>
      </p:sp>
    </p:spTree>
    <p:extLst>
      <p:ext uri="{BB962C8B-B14F-4D97-AF65-F5344CB8AC3E}">
        <p14:creationId xmlns:p14="http://schemas.microsoft.com/office/powerpoint/2010/main" val="324906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F0A77-3466-4C11-CF37-1A41E59BE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8A31E-9F99-AD61-E616-5D5B2A433D9D}"/>
              </a:ext>
            </a:extLst>
          </p:cNvPr>
          <p:cNvSpPr>
            <a:spLocks noGrp="1"/>
          </p:cNvSpPr>
          <p:nvPr>
            <p:ph type="title"/>
          </p:nvPr>
        </p:nvSpPr>
        <p:spPr>
          <a:xfrm>
            <a:off x="839788" y="457200"/>
            <a:ext cx="3932237" cy="1600200"/>
          </a:xfrm>
        </p:spPr>
        <p:txBody>
          <a:bodyPr anchor="b">
            <a:normAutofit/>
          </a:bodyPr>
          <a:lstStyle/>
          <a:p>
            <a:r>
              <a:rPr lang="en-US" dirty="0"/>
              <a:t>Objective 5</a:t>
            </a:r>
          </a:p>
        </p:txBody>
      </p:sp>
      <p:sp>
        <p:nvSpPr>
          <p:cNvPr id="12" name="Text Placeholder 3">
            <a:extLst>
              <a:ext uri="{FF2B5EF4-FFF2-40B4-BE49-F238E27FC236}">
                <a16:creationId xmlns:a16="http://schemas.microsoft.com/office/drawing/2014/main" id="{8DA4E053-3285-C898-2210-BF480E9BE28F}"/>
              </a:ext>
            </a:extLst>
          </p:cNvPr>
          <p:cNvSpPr>
            <a:spLocks noGrp="1"/>
          </p:cNvSpPr>
          <p:nvPr>
            <p:ph type="body" sz="half" idx="2"/>
          </p:nvPr>
        </p:nvSpPr>
        <p:spPr>
          <a:xfrm>
            <a:off x="839788" y="2057400"/>
            <a:ext cx="3932237" cy="3811588"/>
          </a:xfrm>
        </p:spPr>
        <p:txBody>
          <a:bodyPr/>
          <a:lstStyle/>
          <a:p>
            <a:endParaRPr lang="en-US"/>
          </a:p>
        </p:txBody>
      </p:sp>
      <p:graphicFrame>
        <p:nvGraphicFramePr>
          <p:cNvPr id="7" name="Content Placeholder 3">
            <a:extLst>
              <a:ext uri="{FF2B5EF4-FFF2-40B4-BE49-F238E27FC236}">
                <a16:creationId xmlns:a16="http://schemas.microsoft.com/office/drawing/2014/main" id="{D71340A6-195D-7252-EBF5-49CE23664FDB}"/>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46CC44AE-36E8-0E61-F3C6-491E913CFFC1}"/>
              </a:ext>
            </a:extLst>
          </p:cNvPr>
          <p:cNvSpPr/>
          <p:nvPr/>
        </p:nvSpPr>
        <p:spPr>
          <a:xfrm>
            <a:off x="-13648" y="5786651"/>
            <a:ext cx="8898341" cy="10918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6A65179-6D40-0BD5-91CF-DC93DE5A44BB}"/>
              </a:ext>
            </a:extLst>
          </p:cNvPr>
          <p:cNvSpPr txBox="1">
            <a:spLocks/>
          </p:cNvSpPr>
          <p:nvPr/>
        </p:nvSpPr>
        <p:spPr>
          <a:xfrm>
            <a:off x="863490" y="5950425"/>
            <a:ext cx="6962072" cy="822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rgbClr val="FFFFFF"/>
                </a:solidFill>
              </a:rPr>
              <a:t>Helping Families Initiative</a:t>
            </a:r>
          </a:p>
        </p:txBody>
      </p:sp>
      <p:sp>
        <p:nvSpPr>
          <p:cNvPr id="5" name="Rectangle 4">
            <a:extLst>
              <a:ext uri="{FF2B5EF4-FFF2-40B4-BE49-F238E27FC236}">
                <a16:creationId xmlns:a16="http://schemas.microsoft.com/office/drawing/2014/main" id="{2F341303-D622-757C-538F-5D41ADF3567F}"/>
              </a:ext>
            </a:extLst>
          </p:cNvPr>
          <p:cNvSpPr/>
          <p:nvPr/>
        </p:nvSpPr>
        <p:spPr>
          <a:xfrm>
            <a:off x="8898340" y="5786651"/>
            <a:ext cx="3332333" cy="1091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7EC674BD-E4CA-06C9-7907-208ACFA0D872}"/>
              </a:ext>
            </a:extLst>
          </p:cNvPr>
          <p:cNvSpPr txBox="1">
            <a:spLocks/>
          </p:cNvSpPr>
          <p:nvPr/>
        </p:nvSpPr>
        <p:spPr>
          <a:xfrm>
            <a:off x="8797718" y="587942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FFFFFF"/>
                </a:solidFill>
              </a:rPr>
              <a:t>Summer Conference 2025</a:t>
            </a:r>
          </a:p>
          <a:p>
            <a:r>
              <a:rPr lang="en-US" sz="2000" dirty="0">
                <a:solidFill>
                  <a:srgbClr val="FFFFFF"/>
                </a:solidFill>
              </a:rPr>
              <a:t>Birmingham, Alabama</a:t>
            </a:r>
          </a:p>
        </p:txBody>
      </p:sp>
      <p:pic>
        <p:nvPicPr>
          <p:cNvPr id="8" name="Picture 7" descr="A black check mark on a green background&#10;&#10;AI-generated content may be incorrect.">
            <a:extLst>
              <a:ext uri="{FF2B5EF4-FFF2-40B4-BE49-F238E27FC236}">
                <a16:creationId xmlns:a16="http://schemas.microsoft.com/office/drawing/2014/main" id="{A19AABCC-AEA9-3AEC-C209-CBCB61A8B8D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95129" y="2025925"/>
            <a:ext cx="3765275" cy="3765275"/>
          </a:xfrm>
          <a:prstGeom prst="rect">
            <a:avLst/>
          </a:prstGeom>
        </p:spPr>
      </p:pic>
    </p:spTree>
    <p:extLst>
      <p:ext uri="{BB962C8B-B14F-4D97-AF65-F5344CB8AC3E}">
        <p14:creationId xmlns:p14="http://schemas.microsoft.com/office/powerpoint/2010/main" val="39213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86923-FE1B-CBD4-0430-584D895B2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8F4269-C74D-0D82-C5EF-8BBE6EACF22D}"/>
              </a:ext>
            </a:extLst>
          </p:cNvPr>
          <p:cNvSpPr>
            <a:spLocks noGrp="1"/>
          </p:cNvSpPr>
          <p:nvPr>
            <p:ph type="title"/>
          </p:nvPr>
        </p:nvSpPr>
        <p:spPr>
          <a:xfrm>
            <a:off x="839788" y="457200"/>
            <a:ext cx="3932237" cy="1600200"/>
          </a:xfrm>
        </p:spPr>
        <p:txBody>
          <a:bodyPr anchor="b">
            <a:normAutofit/>
          </a:bodyPr>
          <a:lstStyle/>
          <a:p>
            <a:r>
              <a:rPr lang="en-US"/>
              <a:t>Objective 6</a:t>
            </a:r>
            <a:endParaRPr lang="en-US" dirty="0"/>
          </a:p>
        </p:txBody>
      </p:sp>
      <p:sp>
        <p:nvSpPr>
          <p:cNvPr id="12" name="Text Placeholder 3">
            <a:extLst>
              <a:ext uri="{FF2B5EF4-FFF2-40B4-BE49-F238E27FC236}">
                <a16:creationId xmlns:a16="http://schemas.microsoft.com/office/drawing/2014/main" id="{A8BD628D-79E3-0BEE-E3B7-0073D01469D4}"/>
              </a:ext>
            </a:extLst>
          </p:cNvPr>
          <p:cNvSpPr>
            <a:spLocks noGrp="1"/>
          </p:cNvSpPr>
          <p:nvPr>
            <p:ph type="body" sz="half" idx="2"/>
          </p:nvPr>
        </p:nvSpPr>
        <p:spPr>
          <a:xfrm>
            <a:off x="839788" y="2057400"/>
            <a:ext cx="3932237" cy="3811588"/>
          </a:xfrm>
        </p:spPr>
        <p:txBody>
          <a:bodyPr/>
          <a:lstStyle/>
          <a:p>
            <a:endParaRPr lang="en-US"/>
          </a:p>
        </p:txBody>
      </p:sp>
      <p:graphicFrame>
        <p:nvGraphicFramePr>
          <p:cNvPr id="7" name="Content Placeholder 3">
            <a:extLst>
              <a:ext uri="{FF2B5EF4-FFF2-40B4-BE49-F238E27FC236}">
                <a16:creationId xmlns:a16="http://schemas.microsoft.com/office/drawing/2014/main" id="{24FD380F-57B0-F65C-1836-DA995F023777}"/>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A6BFCEEB-E736-3386-86A1-7F544077F55D}"/>
              </a:ext>
            </a:extLst>
          </p:cNvPr>
          <p:cNvSpPr/>
          <p:nvPr/>
        </p:nvSpPr>
        <p:spPr>
          <a:xfrm>
            <a:off x="-13648" y="5786651"/>
            <a:ext cx="8898341" cy="10918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2170F40-2663-BDCB-ADAA-42013B56122C}"/>
              </a:ext>
            </a:extLst>
          </p:cNvPr>
          <p:cNvSpPr txBox="1">
            <a:spLocks/>
          </p:cNvSpPr>
          <p:nvPr/>
        </p:nvSpPr>
        <p:spPr>
          <a:xfrm>
            <a:off x="863490" y="5950425"/>
            <a:ext cx="6962072" cy="822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rgbClr val="FFFFFF"/>
                </a:solidFill>
              </a:rPr>
              <a:t>Helping Families Initiative</a:t>
            </a:r>
          </a:p>
        </p:txBody>
      </p:sp>
      <p:sp>
        <p:nvSpPr>
          <p:cNvPr id="5" name="Rectangle 4">
            <a:extLst>
              <a:ext uri="{FF2B5EF4-FFF2-40B4-BE49-F238E27FC236}">
                <a16:creationId xmlns:a16="http://schemas.microsoft.com/office/drawing/2014/main" id="{65EBBAAB-4167-6676-386F-FAC769C66C4C}"/>
              </a:ext>
            </a:extLst>
          </p:cNvPr>
          <p:cNvSpPr/>
          <p:nvPr/>
        </p:nvSpPr>
        <p:spPr>
          <a:xfrm>
            <a:off x="8898340" y="5786651"/>
            <a:ext cx="3332333" cy="1091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BE398399-3704-A27E-9D5A-F81E93E61449}"/>
              </a:ext>
            </a:extLst>
          </p:cNvPr>
          <p:cNvSpPr txBox="1">
            <a:spLocks/>
          </p:cNvSpPr>
          <p:nvPr/>
        </p:nvSpPr>
        <p:spPr>
          <a:xfrm>
            <a:off x="8797718" y="587942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FFFFFF"/>
                </a:solidFill>
              </a:rPr>
              <a:t>Summer Conference 2025</a:t>
            </a:r>
          </a:p>
          <a:p>
            <a:r>
              <a:rPr lang="en-US" sz="2000" dirty="0">
                <a:solidFill>
                  <a:srgbClr val="FFFFFF"/>
                </a:solidFill>
              </a:rPr>
              <a:t>Birmingham, Alabama</a:t>
            </a:r>
          </a:p>
        </p:txBody>
      </p:sp>
      <p:pic>
        <p:nvPicPr>
          <p:cNvPr id="8" name="Picture 7" descr="A black check mark on a green background&#10;&#10;AI-generated content may be incorrect.">
            <a:extLst>
              <a:ext uri="{FF2B5EF4-FFF2-40B4-BE49-F238E27FC236}">
                <a16:creationId xmlns:a16="http://schemas.microsoft.com/office/drawing/2014/main" id="{EB918E5B-EDDE-F882-F60F-0C84D11287D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95129" y="2012673"/>
            <a:ext cx="3765275" cy="3765275"/>
          </a:xfrm>
          <a:prstGeom prst="rect">
            <a:avLst/>
          </a:prstGeom>
        </p:spPr>
      </p:pic>
    </p:spTree>
    <p:extLst>
      <p:ext uri="{BB962C8B-B14F-4D97-AF65-F5344CB8AC3E}">
        <p14:creationId xmlns:p14="http://schemas.microsoft.com/office/powerpoint/2010/main" val="334590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258F2-E067-ED56-015C-A99E61872274}"/>
              </a:ext>
            </a:extLst>
          </p:cNvPr>
          <p:cNvSpPr>
            <a:spLocks noGrp="1"/>
          </p:cNvSpPr>
          <p:nvPr>
            <p:ph type="title"/>
          </p:nvPr>
        </p:nvSpPr>
        <p:spPr>
          <a:xfrm>
            <a:off x="3144033" y="1050595"/>
            <a:ext cx="5699342" cy="1618489"/>
          </a:xfrm>
        </p:spPr>
        <p:txBody>
          <a:bodyPr anchor="ctr">
            <a:normAutofit fontScale="90000"/>
          </a:bodyPr>
          <a:lstStyle/>
          <a:p>
            <a:pPr algn="ctr"/>
            <a:r>
              <a:rPr lang="en-US" sz="7200" dirty="0"/>
              <a:t>Legislative Requirements</a:t>
            </a:r>
          </a:p>
        </p:txBody>
      </p:sp>
      <p:sp>
        <p:nvSpPr>
          <p:cNvPr id="3" name="Content Placeholder 2">
            <a:extLst>
              <a:ext uri="{FF2B5EF4-FFF2-40B4-BE49-F238E27FC236}">
                <a16:creationId xmlns:a16="http://schemas.microsoft.com/office/drawing/2014/main" id="{9F8B0F75-CC11-7EFD-E115-06B8D41FA7F8}"/>
              </a:ext>
            </a:extLst>
          </p:cNvPr>
          <p:cNvSpPr>
            <a:spLocks noGrp="1"/>
          </p:cNvSpPr>
          <p:nvPr>
            <p:ph idx="1"/>
          </p:nvPr>
        </p:nvSpPr>
        <p:spPr>
          <a:xfrm>
            <a:off x="1285240" y="2969469"/>
            <a:ext cx="8074815" cy="2800395"/>
          </a:xfrm>
        </p:spPr>
        <p:txBody>
          <a:bodyPr anchor="t">
            <a:normAutofit fontScale="85000" lnSpcReduction="20000"/>
          </a:bodyPr>
          <a:lstStyle/>
          <a:p>
            <a:r>
              <a:rPr lang="en-US" sz="3000" dirty="0"/>
              <a:t>Number of students directly served.</a:t>
            </a:r>
          </a:p>
          <a:p>
            <a:r>
              <a:rPr lang="en-US" sz="3000" dirty="0"/>
              <a:t>Individual students’ absenteeism rates before and after HFI by school system.</a:t>
            </a:r>
          </a:p>
          <a:p>
            <a:r>
              <a:rPr lang="en-US" sz="3000" dirty="0"/>
              <a:t>Number of family assessments completed.</a:t>
            </a:r>
          </a:p>
          <a:p>
            <a:r>
              <a:rPr lang="en-US" sz="3000" dirty="0"/>
              <a:t>Number of students referred to services.</a:t>
            </a:r>
          </a:p>
          <a:p>
            <a:r>
              <a:rPr lang="en-US" sz="3000" dirty="0"/>
              <a:t>Number of students receiving referral services.</a:t>
            </a:r>
          </a:p>
          <a:p>
            <a:r>
              <a:rPr lang="en-US" sz="3000" dirty="0"/>
              <a:t>Number of follow-up assessments completed</a:t>
            </a:r>
          </a:p>
          <a:p>
            <a:endParaRPr lang="en-US" sz="2400" dirty="0"/>
          </a:p>
          <a:p>
            <a:endParaRPr lang="en-US" sz="2400" dirty="0"/>
          </a:p>
        </p:txBody>
      </p:sp>
      <p:pic>
        <p:nvPicPr>
          <p:cNvPr id="4" name="Picture 3" descr="A logo of the state of alabama&#10;&#10;AI-generated content may be incorrect.">
            <a:extLst>
              <a:ext uri="{FF2B5EF4-FFF2-40B4-BE49-F238E27FC236}">
                <a16:creationId xmlns:a16="http://schemas.microsoft.com/office/drawing/2014/main" id="{634A025D-3DCA-0D89-0228-0652338EDE65}"/>
              </a:ext>
            </a:extLst>
          </p:cNvPr>
          <p:cNvPicPr>
            <a:picLocks noChangeAspect="1"/>
          </p:cNvPicPr>
          <p:nvPr/>
        </p:nvPicPr>
        <p:blipFill>
          <a:blip r:embed="rId2"/>
          <a:stretch>
            <a:fillRect/>
          </a:stretch>
        </p:blipFill>
        <p:spPr>
          <a:xfrm>
            <a:off x="9802128" y="631344"/>
            <a:ext cx="1645324" cy="1645324"/>
          </a:xfrm>
          <a:prstGeom prst="rect">
            <a:avLst/>
          </a:prstGeom>
        </p:spPr>
      </p:pic>
      <p:pic>
        <p:nvPicPr>
          <p:cNvPr id="6" name="Picture 5" descr="A state seal of alabama&#10;&#10;AI-generated content may be incorrect.">
            <a:extLst>
              <a:ext uri="{FF2B5EF4-FFF2-40B4-BE49-F238E27FC236}">
                <a16:creationId xmlns:a16="http://schemas.microsoft.com/office/drawing/2014/main" id="{8DFD6546-EC56-2B40-F704-36519BA5EB70}"/>
              </a:ext>
            </a:extLst>
          </p:cNvPr>
          <p:cNvPicPr>
            <a:picLocks noChangeAspect="1"/>
          </p:cNvPicPr>
          <p:nvPr/>
        </p:nvPicPr>
        <p:blipFill>
          <a:blip r:embed="rId3"/>
          <a:stretch>
            <a:fillRect/>
          </a:stretch>
        </p:blipFill>
        <p:spPr>
          <a:xfrm>
            <a:off x="772249" y="631344"/>
            <a:ext cx="1652637" cy="1630699"/>
          </a:xfrm>
          <a:prstGeom prst="rect">
            <a:avLst/>
          </a:prstGeom>
        </p:spPr>
      </p:pic>
    </p:spTree>
    <p:extLst>
      <p:ext uri="{BB962C8B-B14F-4D97-AF65-F5344CB8AC3E}">
        <p14:creationId xmlns:p14="http://schemas.microsoft.com/office/powerpoint/2010/main" val="8723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1C4AF-050C-A90C-184B-45530D832D2D}"/>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BC13308-4945-1956-BAB0-728FD61D5B62}"/>
              </a:ext>
            </a:extLst>
          </p:cNvPr>
          <p:cNvSpPr>
            <a:spLocks noGrp="1"/>
          </p:cNvSpPr>
          <p:nvPr>
            <p:ph idx="1"/>
          </p:nvPr>
        </p:nvSpPr>
        <p:spPr/>
        <p:txBody>
          <a:bodyPr/>
          <a:lstStyle/>
          <a:p>
            <a:endParaRPr lang="en-US" dirty="0"/>
          </a:p>
        </p:txBody>
      </p:sp>
      <p:sp useBgFill="1">
        <p:nvSpPr>
          <p:cNvPr id="8" name="Rectangle 7">
            <a:extLst>
              <a:ext uri="{FF2B5EF4-FFF2-40B4-BE49-F238E27FC236}">
                <a16:creationId xmlns:a16="http://schemas.microsoft.com/office/drawing/2014/main" id="{8D752275-A97C-9381-4ED2-9BE218735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A7926921-6BAB-C141-5CAE-FDA5F401B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DE39B0B-0AA9-D7BF-8740-187569662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70862A-A951-97FD-F109-FD60D2D6E54A}"/>
              </a:ext>
            </a:extLst>
          </p:cNvPr>
          <p:cNvSpPr>
            <a:spLocks noGrp="1"/>
          </p:cNvSpPr>
          <p:nvPr>
            <p:ph type="title"/>
          </p:nvPr>
        </p:nvSpPr>
        <p:spPr>
          <a:xfrm>
            <a:off x="3144033" y="1050595"/>
            <a:ext cx="5699342" cy="1618489"/>
          </a:xfrm>
        </p:spPr>
        <p:txBody>
          <a:bodyPr anchor="ctr">
            <a:normAutofit/>
          </a:bodyPr>
          <a:lstStyle/>
          <a:p>
            <a:pPr algn="ctr"/>
            <a:r>
              <a:rPr lang="en-US" sz="7200" dirty="0"/>
              <a:t>Data Sources</a:t>
            </a:r>
          </a:p>
        </p:txBody>
      </p:sp>
      <p:pic>
        <p:nvPicPr>
          <p:cNvPr id="6" name="Picture 5">
            <a:extLst>
              <a:ext uri="{FF2B5EF4-FFF2-40B4-BE49-F238E27FC236}">
                <a16:creationId xmlns:a16="http://schemas.microsoft.com/office/drawing/2014/main" id="{1D2BBDB2-2D9A-3E4D-5676-34B39889578C}"/>
              </a:ext>
            </a:extLst>
          </p:cNvPr>
          <p:cNvPicPr>
            <a:picLocks noChangeAspect="1"/>
          </p:cNvPicPr>
          <p:nvPr/>
        </p:nvPicPr>
        <p:blipFill>
          <a:blip r:embed="rId2"/>
          <a:stretch>
            <a:fillRect/>
          </a:stretch>
        </p:blipFill>
        <p:spPr>
          <a:xfrm>
            <a:off x="651353" y="2787720"/>
            <a:ext cx="3139354" cy="3080724"/>
          </a:xfrm>
          <a:prstGeom prst="rect">
            <a:avLst/>
          </a:prstGeom>
        </p:spPr>
      </p:pic>
      <p:pic>
        <p:nvPicPr>
          <p:cNvPr id="3" name="Picture 2">
            <a:extLst>
              <a:ext uri="{FF2B5EF4-FFF2-40B4-BE49-F238E27FC236}">
                <a16:creationId xmlns:a16="http://schemas.microsoft.com/office/drawing/2014/main" id="{09583800-222B-3D75-A552-2060E127BE20}"/>
              </a:ext>
            </a:extLst>
          </p:cNvPr>
          <p:cNvPicPr>
            <a:picLocks noChangeAspect="1"/>
          </p:cNvPicPr>
          <p:nvPr/>
        </p:nvPicPr>
        <p:blipFill>
          <a:blip r:embed="rId3"/>
          <a:stretch>
            <a:fillRect/>
          </a:stretch>
        </p:blipFill>
        <p:spPr>
          <a:xfrm>
            <a:off x="4658138" y="2722493"/>
            <a:ext cx="5612297" cy="2752184"/>
          </a:xfrm>
          <a:prstGeom prst="rect">
            <a:avLst/>
          </a:prstGeom>
        </p:spPr>
      </p:pic>
      <p:pic>
        <p:nvPicPr>
          <p:cNvPr id="4" name="Picture 3" descr="A logo of the state of alabama&#10;&#10;AI-generated content may be incorrect.">
            <a:extLst>
              <a:ext uri="{FF2B5EF4-FFF2-40B4-BE49-F238E27FC236}">
                <a16:creationId xmlns:a16="http://schemas.microsoft.com/office/drawing/2014/main" id="{6FBF2051-1171-536C-C9A1-8D8C894BE9DF}"/>
              </a:ext>
            </a:extLst>
          </p:cNvPr>
          <p:cNvPicPr>
            <a:picLocks noChangeAspect="1"/>
          </p:cNvPicPr>
          <p:nvPr/>
        </p:nvPicPr>
        <p:blipFill>
          <a:blip r:embed="rId4"/>
          <a:stretch>
            <a:fillRect/>
          </a:stretch>
        </p:blipFill>
        <p:spPr>
          <a:xfrm>
            <a:off x="9802128" y="631344"/>
            <a:ext cx="1645324" cy="1645324"/>
          </a:xfrm>
          <a:prstGeom prst="rect">
            <a:avLst/>
          </a:prstGeom>
        </p:spPr>
      </p:pic>
      <p:pic>
        <p:nvPicPr>
          <p:cNvPr id="9" name="Picture 8" descr="A state seal of alabama&#10;&#10;AI-generated content may be incorrect.">
            <a:extLst>
              <a:ext uri="{FF2B5EF4-FFF2-40B4-BE49-F238E27FC236}">
                <a16:creationId xmlns:a16="http://schemas.microsoft.com/office/drawing/2014/main" id="{4AA6BEA5-C7C1-9E15-AB18-979CC93E59F8}"/>
              </a:ext>
            </a:extLst>
          </p:cNvPr>
          <p:cNvPicPr>
            <a:picLocks noChangeAspect="1"/>
          </p:cNvPicPr>
          <p:nvPr/>
        </p:nvPicPr>
        <p:blipFill>
          <a:blip r:embed="rId5"/>
          <a:stretch>
            <a:fillRect/>
          </a:stretch>
        </p:blipFill>
        <p:spPr>
          <a:xfrm>
            <a:off x="772249" y="631344"/>
            <a:ext cx="1652637" cy="1630699"/>
          </a:xfrm>
          <a:prstGeom prst="rect">
            <a:avLst/>
          </a:prstGeom>
        </p:spPr>
      </p:pic>
    </p:spTree>
    <p:extLst>
      <p:ext uri="{BB962C8B-B14F-4D97-AF65-F5344CB8AC3E}">
        <p14:creationId xmlns:p14="http://schemas.microsoft.com/office/powerpoint/2010/main" val="71272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8AC55A-E2C7-8683-628B-EF7C094EDC7D}"/>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F3F135A-64FC-55EC-889B-80FB75AB95D6}"/>
              </a:ext>
            </a:extLst>
          </p:cNvPr>
          <p:cNvSpPr>
            <a:spLocks noGrp="1"/>
          </p:cNvSpPr>
          <p:nvPr>
            <p:ph idx="1"/>
          </p:nvPr>
        </p:nvSpPr>
        <p:spPr/>
        <p:txBody>
          <a:bodyPr/>
          <a:lstStyle/>
          <a:p>
            <a:endParaRPr lang="en-US" dirty="0"/>
          </a:p>
        </p:txBody>
      </p:sp>
      <p:sp useBgFill="1">
        <p:nvSpPr>
          <p:cNvPr id="8" name="Rectangle 7">
            <a:extLst>
              <a:ext uri="{FF2B5EF4-FFF2-40B4-BE49-F238E27FC236}">
                <a16:creationId xmlns:a16="http://schemas.microsoft.com/office/drawing/2014/main" id="{B8BF9C44-AB86-D255-F366-95B8F156B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17906CB5-ECA3-673C-87D6-D69CB2B78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B6C878B-438B-E65D-0F6E-FE1306659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08718-0E19-78C8-E531-61433EBE6DC4}"/>
              </a:ext>
            </a:extLst>
          </p:cNvPr>
          <p:cNvSpPr>
            <a:spLocks noGrp="1"/>
          </p:cNvSpPr>
          <p:nvPr>
            <p:ph type="title"/>
          </p:nvPr>
        </p:nvSpPr>
        <p:spPr>
          <a:xfrm>
            <a:off x="3144033" y="1050595"/>
            <a:ext cx="5699342" cy="1618489"/>
          </a:xfrm>
        </p:spPr>
        <p:txBody>
          <a:bodyPr anchor="ctr">
            <a:normAutofit/>
          </a:bodyPr>
          <a:lstStyle/>
          <a:p>
            <a:pPr algn="ctr"/>
            <a:r>
              <a:rPr lang="en-US" sz="7200" dirty="0"/>
              <a:t>HFI Reports</a:t>
            </a:r>
          </a:p>
        </p:txBody>
      </p:sp>
      <p:pic>
        <p:nvPicPr>
          <p:cNvPr id="4" name="Picture 3" descr="A logo of the state of alabama&#10;&#10;AI-generated content may be incorrect.">
            <a:extLst>
              <a:ext uri="{FF2B5EF4-FFF2-40B4-BE49-F238E27FC236}">
                <a16:creationId xmlns:a16="http://schemas.microsoft.com/office/drawing/2014/main" id="{9AB24849-A872-14A7-318C-9E49AD981A80}"/>
              </a:ext>
            </a:extLst>
          </p:cNvPr>
          <p:cNvPicPr>
            <a:picLocks noChangeAspect="1"/>
          </p:cNvPicPr>
          <p:nvPr/>
        </p:nvPicPr>
        <p:blipFill>
          <a:blip r:embed="rId2"/>
          <a:stretch>
            <a:fillRect/>
          </a:stretch>
        </p:blipFill>
        <p:spPr>
          <a:xfrm>
            <a:off x="9802128" y="631344"/>
            <a:ext cx="1645324" cy="1645324"/>
          </a:xfrm>
          <a:prstGeom prst="rect">
            <a:avLst/>
          </a:prstGeom>
        </p:spPr>
      </p:pic>
      <p:pic>
        <p:nvPicPr>
          <p:cNvPr id="9" name="Picture 8" descr="A state seal of alabama&#10;&#10;AI-generated content may be incorrect.">
            <a:extLst>
              <a:ext uri="{FF2B5EF4-FFF2-40B4-BE49-F238E27FC236}">
                <a16:creationId xmlns:a16="http://schemas.microsoft.com/office/drawing/2014/main" id="{AF02575E-F963-C92C-3917-FA5ED5319BCF}"/>
              </a:ext>
            </a:extLst>
          </p:cNvPr>
          <p:cNvPicPr>
            <a:picLocks noChangeAspect="1"/>
          </p:cNvPicPr>
          <p:nvPr/>
        </p:nvPicPr>
        <p:blipFill>
          <a:blip r:embed="rId3"/>
          <a:stretch>
            <a:fillRect/>
          </a:stretch>
        </p:blipFill>
        <p:spPr>
          <a:xfrm>
            <a:off x="772249" y="631344"/>
            <a:ext cx="1652637" cy="1630699"/>
          </a:xfrm>
          <a:prstGeom prst="rect">
            <a:avLst/>
          </a:prstGeom>
        </p:spPr>
      </p:pic>
      <p:sp>
        <p:nvSpPr>
          <p:cNvPr id="5" name="Content Placeholder 8">
            <a:extLst>
              <a:ext uri="{FF2B5EF4-FFF2-40B4-BE49-F238E27FC236}">
                <a16:creationId xmlns:a16="http://schemas.microsoft.com/office/drawing/2014/main" id="{1CB27AE1-51B4-6182-04F0-766879E81FCF}"/>
              </a:ext>
            </a:extLst>
          </p:cNvPr>
          <p:cNvSpPr txBox="1">
            <a:spLocks/>
          </p:cNvSpPr>
          <p:nvPr/>
        </p:nvSpPr>
        <p:spPr>
          <a:xfrm>
            <a:off x="6172200" y="227194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State Reports</a:t>
            </a:r>
            <a:endParaRPr lang="en-US" dirty="0"/>
          </a:p>
        </p:txBody>
      </p:sp>
      <p:pic>
        <p:nvPicPr>
          <p:cNvPr id="7" name="Picture 6">
            <a:extLst>
              <a:ext uri="{FF2B5EF4-FFF2-40B4-BE49-F238E27FC236}">
                <a16:creationId xmlns:a16="http://schemas.microsoft.com/office/drawing/2014/main" id="{96012000-479C-0C03-9BD2-43A9068EEF1D}"/>
              </a:ext>
            </a:extLst>
          </p:cNvPr>
          <p:cNvPicPr>
            <a:picLocks noChangeAspect="1"/>
          </p:cNvPicPr>
          <p:nvPr/>
        </p:nvPicPr>
        <p:blipFill>
          <a:blip r:embed="rId4"/>
          <a:stretch>
            <a:fillRect/>
          </a:stretch>
        </p:blipFill>
        <p:spPr>
          <a:xfrm>
            <a:off x="6427057" y="2791925"/>
            <a:ext cx="4832678" cy="3313836"/>
          </a:xfrm>
          <a:prstGeom prst="rect">
            <a:avLst/>
          </a:prstGeom>
        </p:spPr>
      </p:pic>
      <p:sp>
        <p:nvSpPr>
          <p:cNvPr id="13" name="Content Placeholder 20">
            <a:extLst>
              <a:ext uri="{FF2B5EF4-FFF2-40B4-BE49-F238E27FC236}">
                <a16:creationId xmlns:a16="http://schemas.microsoft.com/office/drawing/2014/main" id="{7EBCF95A-6E8E-B2F4-52DE-B2651B24C924}"/>
              </a:ext>
            </a:extLst>
          </p:cNvPr>
          <p:cNvSpPr txBox="1">
            <a:spLocks/>
          </p:cNvSpPr>
          <p:nvPr/>
        </p:nvSpPr>
        <p:spPr>
          <a:xfrm>
            <a:off x="838200" y="2271940"/>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Circuit Reports</a:t>
            </a:r>
            <a:endParaRPr lang="en-US" dirty="0"/>
          </a:p>
        </p:txBody>
      </p:sp>
      <p:pic>
        <p:nvPicPr>
          <p:cNvPr id="14" name="Content Placeholder 18">
            <a:extLst>
              <a:ext uri="{FF2B5EF4-FFF2-40B4-BE49-F238E27FC236}">
                <a16:creationId xmlns:a16="http://schemas.microsoft.com/office/drawing/2014/main" id="{0E26BE1F-178D-14C8-7B67-C7D732030958}"/>
              </a:ext>
            </a:extLst>
          </p:cNvPr>
          <p:cNvPicPr>
            <a:picLocks noChangeAspect="1"/>
          </p:cNvPicPr>
          <p:nvPr/>
        </p:nvPicPr>
        <p:blipFill>
          <a:blip r:embed="rId5"/>
          <a:stretch>
            <a:fillRect/>
          </a:stretch>
        </p:blipFill>
        <p:spPr>
          <a:xfrm>
            <a:off x="883673" y="2791925"/>
            <a:ext cx="4581631" cy="3313836"/>
          </a:xfrm>
          <a:prstGeom prst="rect">
            <a:avLst/>
          </a:prstGeom>
        </p:spPr>
      </p:pic>
    </p:spTree>
    <p:extLst>
      <p:ext uri="{BB962C8B-B14F-4D97-AF65-F5344CB8AC3E}">
        <p14:creationId xmlns:p14="http://schemas.microsoft.com/office/powerpoint/2010/main" val="137040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4C9F20-A400-EFDD-74D3-32045BEEE5E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63B321-B0E5-ABB2-D53C-06FDDF1AB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169A8325-2FEE-7A7D-4D3D-70270315F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7175431-DADA-2960-023F-F52AF13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F5DB75-A359-E425-1820-D5FA84354C34}"/>
              </a:ext>
            </a:extLst>
          </p:cNvPr>
          <p:cNvSpPr>
            <a:spLocks noGrp="1"/>
          </p:cNvSpPr>
          <p:nvPr>
            <p:ph type="title"/>
          </p:nvPr>
        </p:nvSpPr>
        <p:spPr>
          <a:xfrm>
            <a:off x="2490046" y="1063847"/>
            <a:ext cx="7246766" cy="1618489"/>
          </a:xfrm>
        </p:spPr>
        <p:txBody>
          <a:bodyPr anchor="ctr">
            <a:normAutofit/>
          </a:bodyPr>
          <a:lstStyle/>
          <a:p>
            <a:pPr algn="ctr"/>
            <a:r>
              <a:rPr lang="en-US" sz="7200" dirty="0"/>
              <a:t>HFI Circuit Reports</a:t>
            </a:r>
          </a:p>
        </p:txBody>
      </p:sp>
      <p:pic>
        <p:nvPicPr>
          <p:cNvPr id="4" name="Picture 3">
            <a:extLst>
              <a:ext uri="{FF2B5EF4-FFF2-40B4-BE49-F238E27FC236}">
                <a16:creationId xmlns:a16="http://schemas.microsoft.com/office/drawing/2014/main" id="{725F55D2-5C51-7DB5-3D34-9A419D2B48E3}"/>
              </a:ext>
            </a:extLst>
          </p:cNvPr>
          <p:cNvPicPr>
            <a:picLocks noChangeAspect="1"/>
          </p:cNvPicPr>
          <p:nvPr/>
        </p:nvPicPr>
        <p:blipFill>
          <a:blip r:embed="rId2"/>
          <a:stretch>
            <a:fillRect/>
          </a:stretch>
        </p:blipFill>
        <p:spPr>
          <a:xfrm>
            <a:off x="740227" y="2495034"/>
            <a:ext cx="5138054" cy="3711288"/>
          </a:xfrm>
          <a:prstGeom prst="rect">
            <a:avLst/>
          </a:prstGeom>
        </p:spPr>
      </p:pic>
      <p:sp>
        <p:nvSpPr>
          <p:cNvPr id="3" name="Content Placeholder 2">
            <a:extLst>
              <a:ext uri="{FF2B5EF4-FFF2-40B4-BE49-F238E27FC236}">
                <a16:creationId xmlns:a16="http://schemas.microsoft.com/office/drawing/2014/main" id="{7FF4C7E5-4630-1FEB-4DFB-3908A112A9EC}"/>
              </a:ext>
            </a:extLst>
          </p:cNvPr>
          <p:cNvSpPr>
            <a:spLocks noGrp="1"/>
          </p:cNvSpPr>
          <p:nvPr>
            <p:ph idx="1"/>
          </p:nvPr>
        </p:nvSpPr>
        <p:spPr>
          <a:xfrm>
            <a:off x="6237514" y="2394856"/>
            <a:ext cx="4561114" cy="3749449"/>
          </a:xfrm>
        </p:spPr>
        <p:txBody>
          <a:bodyPr anchor="t">
            <a:normAutofit fontScale="85000" lnSpcReduction="10000"/>
          </a:bodyPr>
          <a:lstStyle/>
          <a:p>
            <a:r>
              <a:rPr lang="en-US" sz="2400" dirty="0"/>
              <a:t>Number of students referred to services.</a:t>
            </a:r>
          </a:p>
          <a:p>
            <a:r>
              <a:rPr lang="en-US" sz="2400" dirty="0"/>
              <a:t>Number of family assessments completed.</a:t>
            </a:r>
          </a:p>
          <a:p>
            <a:r>
              <a:rPr lang="en-US" sz="2400" dirty="0"/>
              <a:t>Number of follow-up assessments completed</a:t>
            </a:r>
          </a:p>
          <a:p>
            <a:r>
              <a:rPr lang="en-US" sz="2400" dirty="0"/>
              <a:t>Individual students’ absenteeism rates before and after HFI by school system.</a:t>
            </a:r>
          </a:p>
          <a:p>
            <a:r>
              <a:rPr lang="en-US" sz="2400" dirty="0"/>
              <a:t>Number of students receiving referral services.</a:t>
            </a:r>
          </a:p>
          <a:p>
            <a:r>
              <a:rPr lang="en-US" sz="2400" dirty="0"/>
              <a:t>Number of students directly served</a:t>
            </a:r>
          </a:p>
        </p:txBody>
      </p:sp>
      <p:cxnSp>
        <p:nvCxnSpPr>
          <p:cNvPr id="14" name="Straight Arrow Connector 13">
            <a:extLst>
              <a:ext uri="{FF2B5EF4-FFF2-40B4-BE49-F238E27FC236}">
                <a16:creationId xmlns:a16="http://schemas.microsoft.com/office/drawing/2014/main" id="{DB6F403E-EC95-5C6E-2934-A8B166567479}"/>
              </a:ext>
            </a:extLst>
          </p:cNvPr>
          <p:cNvCxnSpPr>
            <a:cxnSpLocks/>
          </p:cNvCxnSpPr>
          <p:nvPr/>
        </p:nvCxnSpPr>
        <p:spPr>
          <a:xfrm flipH="1">
            <a:off x="4107700" y="3343807"/>
            <a:ext cx="2398644" cy="131196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B1CCF5D-5986-A07A-1774-8C8747C6B1FD}"/>
              </a:ext>
            </a:extLst>
          </p:cNvPr>
          <p:cNvCxnSpPr>
            <a:cxnSpLocks/>
          </p:cNvCxnSpPr>
          <p:nvPr/>
        </p:nvCxnSpPr>
        <p:spPr>
          <a:xfrm flipH="1">
            <a:off x="4093029" y="3763617"/>
            <a:ext cx="2201754" cy="873697"/>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79EDC75-0E71-DFD7-0167-A0FCAB9B1BE1}"/>
              </a:ext>
            </a:extLst>
          </p:cNvPr>
          <p:cNvCxnSpPr>
            <a:cxnSpLocks/>
          </p:cNvCxnSpPr>
          <p:nvPr/>
        </p:nvCxnSpPr>
        <p:spPr>
          <a:xfrm flipH="1">
            <a:off x="1828800" y="2525486"/>
            <a:ext cx="4550229" cy="1839685"/>
          </a:xfrm>
          <a:prstGeom prst="straightConnector1">
            <a:avLst/>
          </a:prstGeom>
          <a:ln w="28575">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66E78CED-7362-144A-02E9-83C01D19D812}"/>
              </a:ext>
            </a:extLst>
          </p:cNvPr>
          <p:cNvCxnSpPr>
            <a:cxnSpLocks/>
          </p:cNvCxnSpPr>
          <p:nvPr/>
        </p:nvCxnSpPr>
        <p:spPr>
          <a:xfrm flipH="1">
            <a:off x="4419600" y="5261113"/>
            <a:ext cx="1888435" cy="247058"/>
          </a:xfrm>
          <a:prstGeom prst="straightConnector1">
            <a:avLst/>
          </a:prstGeom>
          <a:ln w="28575">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60" name="Freeform 59">
            <a:extLst>
              <a:ext uri="{FF2B5EF4-FFF2-40B4-BE49-F238E27FC236}">
                <a16:creationId xmlns:a16="http://schemas.microsoft.com/office/drawing/2014/main" id="{959A761C-A29F-28A6-2587-460F3C6AC297}"/>
              </a:ext>
            </a:extLst>
          </p:cNvPr>
          <p:cNvSpPr/>
          <p:nvPr/>
        </p:nvSpPr>
        <p:spPr>
          <a:xfrm>
            <a:off x="2385391" y="5857462"/>
            <a:ext cx="3988904" cy="238539"/>
          </a:xfrm>
          <a:custGeom>
            <a:avLst/>
            <a:gdLst>
              <a:gd name="connsiteX0" fmla="*/ 3988904 w 3988904"/>
              <a:gd name="connsiteY0" fmla="*/ 66260 h 238539"/>
              <a:gd name="connsiteX1" fmla="*/ 3909391 w 3988904"/>
              <a:gd name="connsiteY1" fmla="*/ 106017 h 238539"/>
              <a:gd name="connsiteX2" fmla="*/ 3869635 w 3988904"/>
              <a:gd name="connsiteY2" fmla="*/ 132521 h 238539"/>
              <a:gd name="connsiteX3" fmla="*/ 3776870 w 3988904"/>
              <a:gd name="connsiteY3" fmla="*/ 159026 h 238539"/>
              <a:gd name="connsiteX4" fmla="*/ 3684104 w 3988904"/>
              <a:gd name="connsiteY4" fmla="*/ 185530 h 238539"/>
              <a:gd name="connsiteX5" fmla="*/ 3432313 w 3988904"/>
              <a:gd name="connsiteY5" fmla="*/ 212034 h 238539"/>
              <a:gd name="connsiteX6" fmla="*/ 3127513 w 3988904"/>
              <a:gd name="connsiteY6" fmla="*/ 225286 h 238539"/>
              <a:gd name="connsiteX7" fmla="*/ 2133600 w 3988904"/>
              <a:gd name="connsiteY7" fmla="*/ 238539 h 238539"/>
              <a:gd name="connsiteX8" fmla="*/ 861391 w 3988904"/>
              <a:gd name="connsiteY8" fmla="*/ 212034 h 238539"/>
              <a:gd name="connsiteX9" fmla="*/ 265044 w 3988904"/>
              <a:gd name="connsiteY9" fmla="*/ 198782 h 238539"/>
              <a:gd name="connsiteX10" fmla="*/ 212035 w 3988904"/>
              <a:gd name="connsiteY10" fmla="*/ 185530 h 238539"/>
              <a:gd name="connsiteX11" fmla="*/ 79513 w 3988904"/>
              <a:gd name="connsiteY11" fmla="*/ 159026 h 238539"/>
              <a:gd name="connsiteX12" fmla="*/ 13252 w 3988904"/>
              <a:gd name="connsiteY12" fmla="*/ 66260 h 238539"/>
              <a:gd name="connsiteX13" fmla="*/ 0 w 3988904"/>
              <a:gd name="connsiteY13" fmla="*/ 0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8904" h="238539">
                <a:moveTo>
                  <a:pt x="3988904" y="66260"/>
                </a:moveTo>
                <a:cubicBezTo>
                  <a:pt x="3962400" y="79512"/>
                  <a:pt x="3935295" y="91626"/>
                  <a:pt x="3909391" y="106017"/>
                </a:cubicBezTo>
                <a:cubicBezTo>
                  <a:pt x="3895468" y="113752"/>
                  <a:pt x="3883881" y="125398"/>
                  <a:pt x="3869635" y="132521"/>
                </a:cubicBezTo>
                <a:cubicBezTo>
                  <a:pt x="3848458" y="143110"/>
                  <a:pt x="3796677" y="153367"/>
                  <a:pt x="3776870" y="159026"/>
                </a:cubicBezTo>
                <a:cubicBezTo>
                  <a:pt x="3717937" y="175865"/>
                  <a:pt x="3753139" y="171723"/>
                  <a:pt x="3684104" y="185530"/>
                </a:cubicBezTo>
                <a:cubicBezTo>
                  <a:pt x="3592977" y="203755"/>
                  <a:pt x="3534501" y="206357"/>
                  <a:pt x="3432313" y="212034"/>
                </a:cubicBezTo>
                <a:cubicBezTo>
                  <a:pt x="3330774" y="217675"/>
                  <a:pt x="3229188" y="223211"/>
                  <a:pt x="3127513" y="225286"/>
                </a:cubicBezTo>
                <a:lnTo>
                  <a:pt x="2133600" y="238539"/>
                </a:lnTo>
                <a:cubicBezTo>
                  <a:pt x="1540253" y="203634"/>
                  <a:pt x="2074747" y="231604"/>
                  <a:pt x="861391" y="212034"/>
                </a:cubicBezTo>
                <a:lnTo>
                  <a:pt x="265044" y="198782"/>
                </a:lnTo>
                <a:cubicBezTo>
                  <a:pt x="247374" y="194365"/>
                  <a:pt x="229955" y="188788"/>
                  <a:pt x="212035" y="185530"/>
                </a:cubicBezTo>
                <a:cubicBezTo>
                  <a:pt x="78031" y="161166"/>
                  <a:pt x="161161" y="186241"/>
                  <a:pt x="79513" y="159026"/>
                </a:cubicBezTo>
                <a:cubicBezTo>
                  <a:pt x="29239" y="108752"/>
                  <a:pt x="27355" y="122672"/>
                  <a:pt x="13252" y="66260"/>
                </a:cubicBezTo>
                <a:cubicBezTo>
                  <a:pt x="7789" y="44408"/>
                  <a:pt x="0" y="0"/>
                  <a:pt x="0" y="0"/>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of the state of alabama&#10;&#10;AI-generated content may be incorrect.">
            <a:extLst>
              <a:ext uri="{FF2B5EF4-FFF2-40B4-BE49-F238E27FC236}">
                <a16:creationId xmlns:a16="http://schemas.microsoft.com/office/drawing/2014/main" id="{60DE9E29-3904-CAE2-978D-AD275A6A0DCB}"/>
              </a:ext>
            </a:extLst>
          </p:cNvPr>
          <p:cNvPicPr>
            <a:picLocks noChangeAspect="1"/>
          </p:cNvPicPr>
          <p:nvPr/>
        </p:nvPicPr>
        <p:blipFill>
          <a:blip r:embed="rId3"/>
          <a:stretch>
            <a:fillRect/>
          </a:stretch>
        </p:blipFill>
        <p:spPr>
          <a:xfrm>
            <a:off x="9802128" y="631344"/>
            <a:ext cx="1645324" cy="1645324"/>
          </a:xfrm>
          <a:prstGeom prst="rect">
            <a:avLst/>
          </a:prstGeom>
        </p:spPr>
      </p:pic>
      <p:pic>
        <p:nvPicPr>
          <p:cNvPr id="9" name="Picture 8" descr="A state seal of alabama&#10;&#10;AI-generated content may be incorrect.">
            <a:extLst>
              <a:ext uri="{FF2B5EF4-FFF2-40B4-BE49-F238E27FC236}">
                <a16:creationId xmlns:a16="http://schemas.microsoft.com/office/drawing/2014/main" id="{517DC61D-17BA-E314-0029-B3C76E4C7BBD}"/>
              </a:ext>
            </a:extLst>
          </p:cNvPr>
          <p:cNvPicPr>
            <a:picLocks noChangeAspect="1"/>
          </p:cNvPicPr>
          <p:nvPr/>
        </p:nvPicPr>
        <p:blipFill>
          <a:blip r:embed="rId4"/>
          <a:stretch>
            <a:fillRect/>
          </a:stretch>
        </p:blipFill>
        <p:spPr>
          <a:xfrm>
            <a:off x="772249" y="631344"/>
            <a:ext cx="1652637" cy="1630699"/>
          </a:xfrm>
          <a:prstGeom prst="rect">
            <a:avLst/>
          </a:prstGeom>
        </p:spPr>
      </p:pic>
    </p:spTree>
    <p:extLst>
      <p:ext uri="{BB962C8B-B14F-4D97-AF65-F5344CB8AC3E}">
        <p14:creationId xmlns:p14="http://schemas.microsoft.com/office/powerpoint/2010/main" val="27833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378540-E917-D578-E389-E87B4A0F7F3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A1E72-1E6C-CC70-0C95-E936E9B2E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34D7FCDB-10BC-702E-3AF2-AAD5E5C63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CC3CB5C-8370-9797-07CE-620BE1A6F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8848C-600C-F099-F0ED-F9966136CFF0}"/>
              </a:ext>
            </a:extLst>
          </p:cNvPr>
          <p:cNvSpPr>
            <a:spLocks noGrp="1"/>
          </p:cNvSpPr>
          <p:nvPr>
            <p:ph type="title"/>
          </p:nvPr>
        </p:nvSpPr>
        <p:spPr>
          <a:xfrm>
            <a:off x="2791816" y="686018"/>
            <a:ext cx="6636069" cy="1618489"/>
          </a:xfrm>
        </p:spPr>
        <p:txBody>
          <a:bodyPr anchor="ctr">
            <a:normAutofit/>
          </a:bodyPr>
          <a:lstStyle/>
          <a:p>
            <a:pPr algn="ctr"/>
            <a:r>
              <a:rPr lang="en-US" sz="7200" dirty="0"/>
              <a:t>HFI State Report</a:t>
            </a:r>
          </a:p>
        </p:txBody>
      </p:sp>
      <p:pic>
        <p:nvPicPr>
          <p:cNvPr id="6" name="Picture 5">
            <a:extLst>
              <a:ext uri="{FF2B5EF4-FFF2-40B4-BE49-F238E27FC236}">
                <a16:creationId xmlns:a16="http://schemas.microsoft.com/office/drawing/2014/main" id="{68483302-D9FB-0D12-B596-E5429E807626}"/>
              </a:ext>
            </a:extLst>
          </p:cNvPr>
          <p:cNvPicPr>
            <a:picLocks noGrp="1" noRot="1" noChangeAspect="1" noMove="1" noResize="1" noEditPoints="1" noAdjustHandles="1" noChangeArrowheads="1" noChangeShapeType="1" noCrop="1"/>
          </p:cNvPicPr>
          <p:nvPr/>
        </p:nvPicPr>
        <p:blipFill>
          <a:blip r:embed="rId2"/>
          <a:stretch>
            <a:fillRect/>
          </a:stretch>
        </p:blipFill>
        <p:spPr>
          <a:xfrm>
            <a:off x="663389" y="2174654"/>
            <a:ext cx="10867638" cy="4086132"/>
          </a:xfrm>
          <a:prstGeom prst="rect">
            <a:avLst/>
          </a:prstGeom>
        </p:spPr>
      </p:pic>
      <p:pic>
        <p:nvPicPr>
          <p:cNvPr id="5" name="Picture 4" descr="A logo of the state of alabama&#10;&#10;AI-generated content may be incorrect.">
            <a:extLst>
              <a:ext uri="{FF2B5EF4-FFF2-40B4-BE49-F238E27FC236}">
                <a16:creationId xmlns:a16="http://schemas.microsoft.com/office/drawing/2014/main" id="{209FD114-330D-3E01-4151-52421BDD3766}"/>
              </a:ext>
            </a:extLst>
          </p:cNvPr>
          <p:cNvPicPr>
            <a:picLocks noChangeAspect="1"/>
          </p:cNvPicPr>
          <p:nvPr/>
        </p:nvPicPr>
        <p:blipFill>
          <a:blip r:embed="rId3"/>
          <a:stretch>
            <a:fillRect/>
          </a:stretch>
        </p:blipFill>
        <p:spPr>
          <a:xfrm>
            <a:off x="9802128" y="631344"/>
            <a:ext cx="1645324" cy="1645324"/>
          </a:xfrm>
          <a:prstGeom prst="rect">
            <a:avLst/>
          </a:prstGeom>
        </p:spPr>
      </p:pic>
      <p:pic>
        <p:nvPicPr>
          <p:cNvPr id="7" name="Picture 6" descr="A state seal of alabama&#10;&#10;AI-generated content may be incorrect.">
            <a:extLst>
              <a:ext uri="{FF2B5EF4-FFF2-40B4-BE49-F238E27FC236}">
                <a16:creationId xmlns:a16="http://schemas.microsoft.com/office/drawing/2014/main" id="{EE9330E1-C488-F4FC-CDB2-0E4FA7ADEED5}"/>
              </a:ext>
            </a:extLst>
          </p:cNvPr>
          <p:cNvPicPr>
            <a:picLocks noChangeAspect="1"/>
          </p:cNvPicPr>
          <p:nvPr/>
        </p:nvPicPr>
        <p:blipFill>
          <a:blip r:embed="rId4"/>
          <a:stretch>
            <a:fillRect/>
          </a:stretch>
        </p:blipFill>
        <p:spPr>
          <a:xfrm>
            <a:off x="772249" y="631344"/>
            <a:ext cx="1652637" cy="1630699"/>
          </a:xfrm>
          <a:prstGeom prst="rect">
            <a:avLst/>
          </a:prstGeom>
        </p:spPr>
      </p:pic>
      <p:sp>
        <p:nvSpPr>
          <p:cNvPr id="19" name="Rectangle 18">
            <a:extLst>
              <a:ext uri="{FF2B5EF4-FFF2-40B4-BE49-F238E27FC236}">
                <a16:creationId xmlns:a16="http://schemas.microsoft.com/office/drawing/2014/main" id="{A4E201ED-418B-48ED-093B-5D18FBA36E56}"/>
              </a:ext>
            </a:extLst>
          </p:cNvPr>
          <p:cNvSpPr/>
          <p:nvPr/>
        </p:nvSpPr>
        <p:spPr>
          <a:xfrm>
            <a:off x="5874865" y="2262043"/>
            <a:ext cx="2234991" cy="38976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BE14051-45D4-34A7-7B56-07C298E04555}"/>
              </a:ext>
            </a:extLst>
          </p:cNvPr>
          <p:cNvSpPr/>
          <p:nvPr/>
        </p:nvSpPr>
        <p:spPr>
          <a:xfrm>
            <a:off x="1567543" y="2262043"/>
            <a:ext cx="674914" cy="38976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B9EE692-4DE8-38E7-FBCB-19CFF8AA4C16}"/>
              </a:ext>
            </a:extLst>
          </p:cNvPr>
          <p:cNvSpPr/>
          <p:nvPr/>
        </p:nvSpPr>
        <p:spPr>
          <a:xfrm>
            <a:off x="9492343" y="2272928"/>
            <a:ext cx="2036268" cy="38976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17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2F3706-0CA9-C808-08BE-03B076A3EC90}"/>
              </a:ext>
            </a:extLst>
          </p:cNvPr>
          <p:cNvSpPr>
            <a:spLocks noGrp="1"/>
          </p:cNvSpPr>
          <p:nvPr>
            <p:ph type="ctrTitle"/>
          </p:nvPr>
        </p:nvSpPr>
        <p:spPr>
          <a:xfrm>
            <a:off x="699714" y="5490971"/>
            <a:ext cx="6962072" cy="1159200"/>
          </a:xfrm>
        </p:spPr>
        <p:txBody>
          <a:bodyPr anchor="ctr">
            <a:normAutofit/>
          </a:bodyPr>
          <a:lstStyle/>
          <a:p>
            <a:pPr algn="l"/>
            <a:r>
              <a:rPr lang="en-US" sz="4000">
                <a:solidFill>
                  <a:srgbClr val="FFFFFF"/>
                </a:solidFill>
              </a:rPr>
              <a:t>Helping Families Initiative</a:t>
            </a:r>
          </a:p>
        </p:txBody>
      </p:sp>
      <p:sp>
        <p:nvSpPr>
          <p:cNvPr id="3" name="Subtitle 2">
            <a:extLst>
              <a:ext uri="{FF2B5EF4-FFF2-40B4-BE49-F238E27FC236}">
                <a16:creationId xmlns:a16="http://schemas.microsoft.com/office/drawing/2014/main" id="{DBD591BC-975A-FBBE-4972-737B5C05AE1C}"/>
              </a:ext>
            </a:extLst>
          </p:cNvPr>
          <p:cNvSpPr>
            <a:spLocks noGrp="1"/>
          </p:cNvSpPr>
          <p:nvPr>
            <p:ph type="subTitle" idx="1"/>
          </p:nvPr>
        </p:nvSpPr>
        <p:spPr>
          <a:xfrm>
            <a:off x="8456522" y="5633765"/>
            <a:ext cx="3408555" cy="873612"/>
          </a:xfrm>
        </p:spPr>
        <p:txBody>
          <a:bodyPr anchor="ctr">
            <a:normAutofit/>
          </a:bodyPr>
          <a:lstStyle/>
          <a:p>
            <a:pPr algn="l"/>
            <a:r>
              <a:rPr lang="en-US" sz="2000">
                <a:solidFill>
                  <a:srgbClr val="FFFFFF"/>
                </a:solidFill>
              </a:rPr>
              <a:t>Summer Conference 2025</a:t>
            </a:r>
          </a:p>
          <a:p>
            <a:pPr algn="l"/>
            <a:r>
              <a:rPr lang="en-US" sz="2000">
                <a:solidFill>
                  <a:srgbClr val="FFFFFF"/>
                </a:solidFill>
              </a:rPr>
              <a:t>Birmingham, Alabama</a:t>
            </a:r>
          </a:p>
        </p:txBody>
      </p:sp>
      <p:pic>
        <p:nvPicPr>
          <p:cNvPr id="4" name="Picture 3">
            <a:extLst>
              <a:ext uri="{FF2B5EF4-FFF2-40B4-BE49-F238E27FC236}">
                <a16:creationId xmlns:a16="http://schemas.microsoft.com/office/drawing/2014/main" id="{8DC44FDD-1BA9-4950-1A72-F3651B3216D3}"/>
              </a:ext>
            </a:extLst>
          </p:cNvPr>
          <p:cNvPicPr>
            <a:picLocks noChangeAspect="1"/>
          </p:cNvPicPr>
          <p:nvPr/>
        </p:nvPicPr>
        <p:blipFill>
          <a:blip r:embed="rId2"/>
          <a:stretch>
            <a:fillRect/>
          </a:stretch>
        </p:blipFill>
        <p:spPr>
          <a:xfrm>
            <a:off x="478535" y="1531793"/>
            <a:ext cx="11327549" cy="2237191"/>
          </a:xfrm>
          <a:prstGeom prst="rect">
            <a:avLst/>
          </a:prstGeom>
        </p:spPr>
      </p:pic>
      <p:sp>
        <p:nvSpPr>
          <p:cNvPr id="5" name="TextBox 4">
            <a:extLst>
              <a:ext uri="{FF2B5EF4-FFF2-40B4-BE49-F238E27FC236}">
                <a16:creationId xmlns:a16="http://schemas.microsoft.com/office/drawing/2014/main" id="{B255006B-4349-3AAA-2AD2-172F984964E0}"/>
              </a:ext>
            </a:extLst>
          </p:cNvPr>
          <p:cNvSpPr txBox="1"/>
          <p:nvPr/>
        </p:nvSpPr>
        <p:spPr>
          <a:xfrm>
            <a:off x="2382929" y="3757213"/>
            <a:ext cx="7435987" cy="646331"/>
          </a:xfrm>
          <a:prstGeom prst="rect">
            <a:avLst/>
          </a:prstGeom>
          <a:noFill/>
        </p:spPr>
        <p:txBody>
          <a:bodyPr wrap="square" rtlCol="0">
            <a:spAutoFit/>
          </a:bodyPr>
          <a:lstStyle/>
          <a:p>
            <a:pPr algn="ctr"/>
            <a:r>
              <a:rPr lang="en-US" sz="3600" b="1" dirty="0"/>
              <a:t>Legislative Requirements for HFI</a:t>
            </a:r>
          </a:p>
        </p:txBody>
      </p:sp>
    </p:spTree>
    <p:extLst>
      <p:ext uri="{BB962C8B-B14F-4D97-AF65-F5344CB8AC3E}">
        <p14:creationId xmlns:p14="http://schemas.microsoft.com/office/powerpoint/2010/main" val="111340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AC81-72B5-BA1C-B80F-7C7B7797DD00}"/>
              </a:ext>
            </a:extLst>
          </p:cNvPr>
          <p:cNvSpPr>
            <a:spLocks noGrp="1"/>
          </p:cNvSpPr>
          <p:nvPr>
            <p:ph type="title"/>
          </p:nvPr>
        </p:nvSpPr>
        <p:spPr/>
        <p:txBody>
          <a:bodyPr/>
          <a:lstStyle/>
          <a:p>
            <a:r>
              <a:rPr lang="en-US" dirty="0"/>
              <a:t>Our Goal:</a:t>
            </a:r>
          </a:p>
        </p:txBody>
      </p:sp>
      <p:graphicFrame>
        <p:nvGraphicFramePr>
          <p:cNvPr id="7" name="Content Placeholder 3">
            <a:extLst>
              <a:ext uri="{FF2B5EF4-FFF2-40B4-BE49-F238E27FC236}">
                <a16:creationId xmlns:a16="http://schemas.microsoft.com/office/drawing/2014/main" id="{36BAF809-CBD3-2084-D475-010C440F79DE}"/>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6AA040ED-800E-0413-EEC5-B96FEB5DCA16}"/>
              </a:ext>
            </a:extLst>
          </p:cNvPr>
          <p:cNvSpPr>
            <a:spLocks noGrp="1"/>
          </p:cNvSpPr>
          <p:nvPr>
            <p:ph type="body" sz="half" idx="2"/>
          </p:nvPr>
        </p:nvSpPr>
        <p:spPr/>
        <p:txBody>
          <a:bodyPr>
            <a:normAutofit/>
          </a:bodyPr>
          <a:lstStyle/>
          <a:p>
            <a:r>
              <a:rPr lang="en-US" sz="4000" dirty="0"/>
              <a:t>Making Life Better for ALL Alabama Citizens</a:t>
            </a:r>
          </a:p>
        </p:txBody>
      </p:sp>
      <p:sp>
        <p:nvSpPr>
          <p:cNvPr id="3" name="Rectangle 2">
            <a:extLst>
              <a:ext uri="{FF2B5EF4-FFF2-40B4-BE49-F238E27FC236}">
                <a16:creationId xmlns:a16="http://schemas.microsoft.com/office/drawing/2014/main" id="{500743A0-0B54-1614-7246-49E1AC95F8CD}"/>
              </a:ext>
            </a:extLst>
          </p:cNvPr>
          <p:cNvSpPr/>
          <p:nvPr/>
        </p:nvSpPr>
        <p:spPr>
          <a:xfrm>
            <a:off x="-13648" y="5786651"/>
            <a:ext cx="8898341" cy="10918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456A497-20F8-F8C6-BADB-005B6F55C5A8}"/>
              </a:ext>
            </a:extLst>
          </p:cNvPr>
          <p:cNvSpPr txBox="1">
            <a:spLocks/>
          </p:cNvSpPr>
          <p:nvPr/>
        </p:nvSpPr>
        <p:spPr>
          <a:xfrm>
            <a:off x="863490" y="5950425"/>
            <a:ext cx="6962072" cy="822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rgbClr val="FFFFFF"/>
                </a:solidFill>
              </a:rPr>
              <a:t>Helping Families Initiative</a:t>
            </a:r>
          </a:p>
        </p:txBody>
      </p:sp>
      <p:sp>
        <p:nvSpPr>
          <p:cNvPr id="6" name="Rectangle 5">
            <a:extLst>
              <a:ext uri="{FF2B5EF4-FFF2-40B4-BE49-F238E27FC236}">
                <a16:creationId xmlns:a16="http://schemas.microsoft.com/office/drawing/2014/main" id="{E295B1D9-E5CE-7FCF-2443-4D2142CD49B8}"/>
              </a:ext>
            </a:extLst>
          </p:cNvPr>
          <p:cNvSpPr/>
          <p:nvPr/>
        </p:nvSpPr>
        <p:spPr>
          <a:xfrm>
            <a:off x="8898340" y="5786651"/>
            <a:ext cx="3332333" cy="1091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21142BE-9806-7084-B2B8-ED603B1524D3}"/>
              </a:ext>
            </a:extLst>
          </p:cNvPr>
          <p:cNvSpPr txBox="1">
            <a:spLocks/>
          </p:cNvSpPr>
          <p:nvPr/>
        </p:nvSpPr>
        <p:spPr>
          <a:xfrm>
            <a:off x="8797718" y="587942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FFFFFF"/>
                </a:solidFill>
              </a:rPr>
              <a:t>Summer Conference 2025</a:t>
            </a:r>
          </a:p>
          <a:p>
            <a:r>
              <a:rPr lang="en-US" sz="2000" dirty="0">
                <a:solidFill>
                  <a:srgbClr val="FFFFFF"/>
                </a:solidFill>
              </a:rPr>
              <a:t>Birmingham, Alabama</a:t>
            </a:r>
          </a:p>
        </p:txBody>
      </p:sp>
    </p:spTree>
    <p:extLst>
      <p:ext uri="{BB962C8B-B14F-4D97-AF65-F5344CB8AC3E}">
        <p14:creationId xmlns:p14="http://schemas.microsoft.com/office/powerpoint/2010/main" val="149569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AD296-3350-461E-6262-CFCD5935BB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B8985-ABA0-4388-CE7F-D6E10D3B5B0D}"/>
              </a:ext>
            </a:extLst>
          </p:cNvPr>
          <p:cNvSpPr>
            <a:spLocks noGrp="1"/>
          </p:cNvSpPr>
          <p:nvPr>
            <p:ph type="title"/>
          </p:nvPr>
        </p:nvSpPr>
        <p:spPr>
          <a:xfrm>
            <a:off x="839788" y="457200"/>
            <a:ext cx="3932237" cy="1600200"/>
          </a:xfrm>
        </p:spPr>
        <p:txBody>
          <a:bodyPr anchor="b">
            <a:normAutofit/>
          </a:bodyPr>
          <a:lstStyle/>
          <a:p>
            <a:r>
              <a:rPr lang="en-US" dirty="0"/>
              <a:t>Our Promise:</a:t>
            </a:r>
          </a:p>
        </p:txBody>
      </p:sp>
      <p:sp>
        <p:nvSpPr>
          <p:cNvPr id="5" name="Text Placeholder 4">
            <a:extLst>
              <a:ext uri="{FF2B5EF4-FFF2-40B4-BE49-F238E27FC236}">
                <a16:creationId xmlns:a16="http://schemas.microsoft.com/office/drawing/2014/main" id="{C7D5A8DD-50C0-E07A-AE24-8958C26BA25F}"/>
              </a:ext>
            </a:extLst>
          </p:cNvPr>
          <p:cNvSpPr>
            <a:spLocks noGrp="1"/>
          </p:cNvSpPr>
          <p:nvPr>
            <p:ph type="body" sz="half" idx="2"/>
          </p:nvPr>
        </p:nvSpPr>
        <p:spPr>
          <a:xfrm>
            <a:off x="839788" y="2057400"/>
            <a:ext cx="3932237" cy="3811588"/>
          </a:xfrm>
        </p:spPr>
        <p:txBody>
          <a:bodyPr>
            <a:normAutofit/>
          </a:bodyPr>
          <a:lstStyle/>
          <a:p>
            <a:r>
              <a:rPr lang="en-US" sz="4000" dirty="0"/>
              <a:t>Helping Make Alabama’s Education Laws Benefit Everyone</a:t>
            </a:r>
          </a:p>
        </p:txBody>
      </p:sp>
      <p:graphicFrame>
        <p:nvGraphicFramePr>
          <p:cNvPr id="7" name="Content Placeholder 3">
            <a:extLst>
              <a:ext uri="{FF2B5EF4-FFF2-40B4-BE49-F238E27FC236}">
                <a16:creationId xmlns:a16="http://schemas.microsoft.com/office/drawing/2014/main" id="{827372BF-CD33-851E-E5FA-BA3D3096D554}"/>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BD5C38E5-AFAC-2AD2-4D6C-CA4C86E7F517}"/>
              </a:ext>
            </a:extLst>
          </p:cNvPr>
          <p:cNvSpPr/>
          <p:nvPr/>
        </p:nvSpPr>
        <p:spPr>
          <a:xfrm>
            <a:off x="-13648" y="5786651"/>
            <a:ext cx="8898341" cy="10918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5D2A0AE-6847-9ECF-C191-7B4ECD6BBC58}"/>
              </a:ext>
            </a:extLst>
          </p:cNvPr>
          <p:cNvSpPr txBox="1">
            <a:spLocks/>
          </p:cNvSpPr>
          <p:nvPr/>
        </p:nvSpPr>
        <p:spPr>
          <a:xfrm>
            <a:off x="863490" y="5950425"/>
            <a:ext cx="6962072" cy="822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rgbClr val="FFFFFF"/>
                </a:solidFill>
              </a:rPr>
              <a:t>Helping Families Initiative</a:t>
            </a:r>
          </a:p>
        </p:txBody>
      </p:sp>
      <p:sp>
        <p:nvSpPr>
          <p:cNvPr id="11" name="Rectangle 10">
            <a:extLst>
              <a:ext uri="{FF2B5EF4-FFF2-40B4-BE49-F238E27FC236}">
                <a16:creationId xmlns:a16="http://schemas.microsoft.com/office/drawing/2014/main" id="{500EE02E-E783-B95E-09B3-F6DC83EB4854}"/>
              </a:ext>
            </a:extLst>
          </p:cNvPr>
          <p:cNvSpPr/>
          <p:nvPr/>
        </p:nvSpPr>
        <p:spPr>
          <a:xfrm>
            <a:off x="8898340" y="5786651"/>
            <a:ext cx="3332333" cy="1091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DDAEFB84-677C-D996-E192-0DB3A254E447}"/>
              </a:ext>
            </a:extLst>
          </p:cNvPr>
          <p:cNvSpPr txBox="1">
            <a:spLocks/>
          </p:cNvSpPr>
          <p:nvPr/>
        </p:nvSpPr>
        <p:spPr>
          <a:xfrm>
            <a:off x="8797718" y="587942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FFFFFF"/>
                </a:solidFill>
              </a:rPr>
              <a:t>Summer Conference 2025</a:t>
            </a:r>
          </a:p>
          <a:p>
            <a:r>
              <a:rPr lang="en-US" sz="2000" dirty="0">
                <a:solidFill>
                  <a:srgbClr val="FFFFFF"/>
                </a:solidFill>
              </a:rPr>
              <a:t>Birmingham, Alabama</a:t>
            </a:r>
          </a:p>
        </p:txBody>
      </p:sp>
    </p:spTree>
    <p:extLst>
      <p:ext uri="{BB962C8B-B14F-4D97-AF65-F5344CB8AC3E}">
        <p14:creationId xmlns:p14="http://schemas.microsoft.com/office/powerpoint/2010/main" val="364958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1E253-5968-7DAF-1EC8-F6FBB383E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0094C-A91C-A93E-6DBE-5F926860BD90}"/>
              </a:ext>
            </a:extLst>
          </p:cNvPr>
          <p:cNvSpPr>
            <a:spLocks noGrp="1"/>
          </p:cNvSpPr>
          <p:nvPr>
            <p:ph type="title"/>
          </p:nvPr>
        </p:nvSpPr>
        <p:spPr>
          <a:xfrm>
            <a:off x="839788" y="457200"/>
            <a:ext cx="4178526" cy="1240971"/>
          </a:xfrm>
        </p:spPr>
        <p:txBody>
          <a:bodyPr anchor="b">
            <a:normAutofit/>
          </a:bodyPr>
          <a:lstStyle/>
          <a:p>
            <a:r>
              <a:rPr lang="en-US" dirty="0"/>
              <a:t>Our Compelling Focus:</a:t>
            </a:r>
          </a:p>
        </p:txBody>
      </p:sp>
      <p:sp>
        <p:nvSpPr>
          <p:cNvPr id="5" name="Text Placeholder 4">
            <a:extLst>
              <a:ext uri="{FF2B5EF4-FFF2-40B4-BE49-F238E27FC236}">
                <a16:creationId xmlns:a16="http://schemas.microsoft.com/office/drawing/2014/main" id="{B19A1EA4-CA38-ED7B-97F3-08CD643B31D3}"/>
              </a:ext>
            </a:extLst>
          </p:cNvPr>
          <p:cNvSpPr>
            <a:spLocks noGrp="1"/>
          </p:cNvSpPr>
          <p:nvPr>
            <p:ph type="body" sz="half" idx="2"/>
          </p:nvPr>
        </p:nvSpPr>
        <p:spPr>
          <a:xfrm>
            <a:off x="839788" y="2057400"/>
            <a:ext cx="3932237" cy="3811588"/>
          </a:xfrm>
        </p:spPr>
        <p:txBody>
          <a:bodyPr>
            <a:normAutofit/>
          </a:bodyPr>
          <a:lstStyle/>
          <a:p>
            <a:r>
              <a:rPr lang="en-US" sz="2800" dirty="0"/>
              <a:t>We help students, their families, district attorneys, service agencies, and businesses demonstrate that the benefits of Alabama’s education laws are for everyone.</a:t>
            </a:r>
          </a:p>
        </p:txBody>
      </p:sp>
      <p:graphicFrame>
        <p:nvGraphicFramePr>
          <p:cNvPr id="7" name="Content Placeholder 3">
            <a:extLst>
              <a:ext uri="{FF2B5EF4-FFF2-40B4-BE49-F238E27FC236}">
                <a16:creationId xmlns:a16="http://schemas.microsoft.com/office/drawing/2014/main" id="{4DD31BDA-FE5F-527B-DB98-D8A3892C0976}"/>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CA27C5E7-5CE7-0BD8-9B1F-CEF043A4122C}"/>
              </a:ext>
            </a:extLst>
          </p:cNvPr>
          <p:cNvSpPr/>
          <p:nvPr/>
        </p:nvSpPr>
        <p:spPr>
          <a:xfrm>
            <a:off x="-13648" y="5786651"/>
            <a:ext cx="8898341" cy="10918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34BFC09-C6AA-CEA5-F118-9F57697AC9E8}"/>
              </a:ext>
            </a:extLst>
          </p:cNvPr>
          <p:cNvSpPr txBox="1">
            <a:spLocks/>
          </p:cNvSpPr>
          <p:nvPr/>
        </p:nvSpPr>
        <p:spPr>
          <a:xfrm>
            <a:off x="863490" y="5950425"/>
            <a:ext cx="6962072" cy="822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rgbClr val="FFFFFF"/>
                </a:solidFill>
              </a:rPr>
              <a:t>Helping Families Initiative</a:t>
            </a:r>
          </a:p>
        </p:txBody>
      </p:sp>
      <p:sp>
        <p:nvSpPr>
          <p:cNvPr id="6" name="Rectangle 5">
            <a:extLst>
              <a:ext uri="{FF2B5EF4-FFF2-40B4-BE49-F238E27FC236}">
                <a16:creationId xmlns:a16="http://schemas.microsoft.com/office/drawing/2014/main" id="{A2B41DDD-6173-E75A-FC60-41AF3DA31798}"/>
              </a:ext>
            </a:extLst>
          </p:cNvPr>
          <p:cNvSpPr/>
          <p:nvPr/>
        </p:nvSpPr>
        <p:spPr>
          <a:xfrm>
            <a:off x="8898340" y="5786651"/>
            <a:ext cx="3332333" cy="1091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2505445A-9935-5ACB-4980-C2E372790998}"/>
              </a:ext>
            </a:extLst>
          </p:cNvPr>
          <p:cNvSpPr txBox="1">
            <a:spLocks/>
          </p:cNvSpPr>
          <p:nvPr/>
        </p:nvSpPr>
        <p:spPr>
          <a:xfrm>
            <a:off x="8797718" y="587942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FFFFFF"/>
                </a:solidFill>
              </a:rPr>
              <a:t>Summer Conference 2025</a:t>
            </a:r>
          </a:p>
          <a:p>
            <a:r>
              <a:rPr lang="en-US" sz="2000" dirty="0">
                <a:solidFill>
                  <a:srgbClr val="FFFFFF"/>
                </a:solidFill>
              </a:rPr>
              <a:t>Birmingham, Alabama</a:t>
            </a:r>
          </a:p>
        </p:txBody>
      </p:sp>
    </p:spTree>
    <p:extLst>
      <p:ext uri="{BB962C8B-B14F-4D97-AF65-F5344CB8AC3E}">
        <p14:creationId xmlns:p14="http://schemas.microsoft.com/office/powerpoint/2010/main" val="386014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6BCEB-5525-EB3B-C187-03722472E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082AC-B080-CB29-9DBA-C19278C0B7CE}"/>
              </a:ext>
            </a:extLst>
          </p:cNvPr>
          <p:cNvSpPr>
            <a:spLocks noGrp="1"/>
          </p:cNvSpPr>
          <p:nvPr>
            <p:ph type="title"/>
          </p:nvPr>
        </p:nvSpPr>
        <p:spPr>
          <a:xfrm>
            <a:off x="839788" y="457200"/>
            <a:ext cx="3932237" cy="1600200"/>
          </a:xfrm>
        </p:spPr>
        <p:txBody>
          <a:bodyPr anchor="b">
            <a:normAutofit/>
          </a:bodyPr>
          <a:lstStyle/>
          <a:p>
            <a:r>
              <a:rPr lang="en-US" dirty="0"/>
              <a:t>Our Compelling Focus Questions:</a:t>
            </a:r>
          </a:p>
        </p:txBody>
      </p:sp>
      <p:sp>
        <p:nvSpPr>
          <p:cNvPr id="12" name="Text Placeholder 3">
            <a:extLst>
              <a:ext uri="{FF2B5EF4-FFF2-40B4-BE49-F238E27FC236}">
                <a16:creationId xmlns:a16="http://schemas.microsoft.com/office/drawing/2014/main" id="{737E4866-4E14-CD20-4D3D-B1B689F9AC94}"/>
              </a:ext>
            </a:extLst>
          </p:cNvPr>
          <p:cNvSpPr>
            <a:spLocks noGrp="1"/>
          </p:cNvSpPr>
          <p:nvPr>
            <p:ph type="body" sz="half" idx="2"/>
          </p:nvPr>
        </p:nvSpPr>
        <p:spPr>
          <a:xfrm>
            <a:off x="839788" y="2057400"/>
            <a:ext cx="3932237" cy="3811588"/>
          </a:xfrm>
        </p:spPr>
        <p:txBody>
          <a:bodyPr/>
          <a:lstStyle/>
          <a:p>
            <a:endParaRPr lang="en-US"/>
          </a:p>
        </p:txBody>
      </p:sp>
      <p:graphicFrame>
        <p:nvGraphicFramePr>
          <p:cNvPr id="7" name="Content Placeholder 3">
            <a:extLst>
              <a:ext uri="{FF2B5EF4-FFF2-40B4-BE49-F238E27FC236}">
                <a16:creationId xmlns:a16="http://schemas.microsoft.com/office/drawing/2014/main" id="{64E26E05-232A-7974-1D0A-2D177F3E6444}"/>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AF6F87D1-8B75-B675-E245-1FEED2518246}"/>
              </a:ext>
            </a:extLst>
          </p:cNvPr>
          <p:cNvSpPr/>
          <p:nvPr/>
        </p:nvSpPr>
        <p:spPr>
          <a:xfrm>
            <a:off x="-13648" y="5786651"/>
            <a:ext cx="8898341" cy="10918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E5A2C21-0024-0FA5-B91D-964BF6037950}"/>
              </a:ext>
            </a:extLst>
          </p:cNvPr>
          <p:cNvSpPr txBox="1">
            <a:spLocks/>
          </p:cNvSpPr>
          <p:nvPr/>
        </p:nvSpPr>
        <p:spPr>
          <a:xfrm>
            <a:off x="863490" y="5950425"/>
            <a:ext cx="6962072" cy="822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rgbClr val="FFFFFF"/>
                </a:solidFill>
              </a:rPr>
              <a:t>Helping Families Initiative</a:t>
            </a:r>
          </a:p>
        </p:txBody>
      </p:sp>
      <p:sp>
        <p:nvSpPr>
          <p:cNvPr id="5" name="Rectangle 4">
            <a:extLst>
              <a:ext uri="{FF2B5EF4-FFF2-40B4-BE49-F238E27FC236}">
                <a16:creationId xmlns:a16="http://schemas.microsoft.com/office/drawing/2014/main" id="{9463505C-3399-AE52-5A8C-F81351F08E0C}"/>
              </a:ext>
            </a:extLst>
          </p:cNvPr>
          <p:cNvSpPr/>
          <p:nvPr/>
        </p:nvSpPr>
        <p:spPr>
          <a:xfrm>
            <a:off x="8898340" y="5786651"/>
            <a:ext cx="3332333" cy="1091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C0C294B8-4731-0C55-6448-8FA66BED67AA}"/>
              </a:ext>
            </a:extLst>
          </p:cNvPr>
          <p:cNvSpPr txBox="1">
            <a:spLocks/>
          </p:cNvSpPr>
          <p:nvPr/>
        </p:nvSpPr>
        <p:spPr>
          <a:xfrm>
            <a:off x="8797718" y="587942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FFFFFF"/>
                </a:solidFill>
              </a:rPr>
              <a:t>Summer Conference 2025</a:t>
            </a:r>
          </a:p>
          <a:p>
            <a:r>
              <a:rPr lang="en-US" sz="2000" dirty="0">
                <a:solidFill>
                  <a:srgbClr val="FFFFFF"/>
                </a:solidFill>
              </a:rPr>
              <a:t>Birmingham, Alabama</a:t>
            </a:r>
          </a:p>
        </p:txBody>
      </p:sp>
      <p:pic>
        <p:nvPicPr>
          <p:cNvPr id="17" name="Picture 16" descr="Close-up of a word in a dictionary&#10;&#10;AI-generated content may be incorrect.">
            <a:extLst>
              <a:ext uri="{FF2B5EF4-FFF2-40B4-BE49-F238E27FC236}">
                <a16:creationId xmlns:a16="http://schemas.microsoft.com/office/drawing/2014/main" id="{541D0175-FBFD-74DC-536F-7159D285427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45654" y="2027584"/>
            <a:ext cx="4018256" cy="3764962"/>
          </a:xfrm>
          <a:prstGeom prst="rect">
            <a:avLst/>
          </a:prstGeom>
        </p:spPr>
      </p:pic>
      <p:sp>
        <p:nvSpPr>
          <p:cNvPr id="18" name="TextBox 17">
            <a:extLst>
              <a:ext uri="{FF2B5EF4-FFF2-40B4-BE49-F238E27FC236}">
                <a16:creationId xmlns:a16="http://schemas.microsoft.com/office/drawing/2014/main" id="{27BDC95D-4B30-B48D-88B5-BEADC2E8D8FC}"/>
              </a:ext>
            </a:extLst>
          </p:cNvPr>
          <p:cNvSpPr txBox="1"/>
          <p:nvPr/>
        </p:nvSpPr>
        <p:spPr>
          <a:xfrm>
            <a:off x="845654" y="4459908"/>
            <a:ext cx="1102415" cy="646331"/>
          </a:xfrm>
          <a:prstGeom prst="rect">
            <a:avLst/>
          </a:prstGeom>
          <a:noFill/>
        </p:spPr>
        <p:txBody>
          <a:bodyPr wrap="square" rtlCol="0">
            <a:spAutoFit/>
          </a:bodyPr>
          <a:lstStyle/>
          <a:p>
            <a:r>
              <a:rPr lang="en-US" sz="900">
                <a:hlinkClick r:id="rId8" tooltip="https://www.flickr.com/photos/ihtatho/627226315/"/>
              </a:rPr>
              <a:t>This Photo</a:t>
            </a:r>
            <a:r>
              <a:rPr lang="en-US" sz="900"/>
              <a:t> by Unknown Author is licensed under </a:t>
            </a:r>
            <a:r>
              <a:rPr lang="en-US" sz="900">
                <a:hlinkClick r:id="rId9" tooltip="https://creativecommons.org/licenses/by-nc/3.0/"/>
              </a:rPr>
              <a:t>CC BY-NC</a:t>
            </a:r>
            <a:endParaRPr lang="en-US" sz="900"/>
          </a:p>
        </p:txBody>
      </p:sp>
    </p:spTree>
    <p:extLst>
      <p:ext uri="{BB962C8B-B14F-4D97-AF65-F5344CB8AC3E}">
        <p14:creationId xmlns:p14="http://schemas.microsoft.com/office/powerpoint/2010/main" val="108399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DD40A-32BA-8238-E920-91A67F179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390452-FDA8-6541-93D5-01147E474838}"/>
              </a:ext>
            </a:extLst>
          </p:cNvPr>
          <p:cNvSpPr>
            <a:spLocks noGrp="1"/>
          </p:cNvSpPr>
          <p:nvPr>
            <p:ph type="title"/>
          </p:nvPr>
        </p:nvSpPr>
        <p:spPr>
          <a:xfrm>
            <a:off x="839788" y="457200"/>
            <a:ext cx="3932237" cy="1600200"/>
          </a:xfrm>
        </p:spPr>
        <p:txBody>
          <a:bodyPr anchor="b">
            <a:normAutofit/>
          </a:bodyPr>
          <a:lstStyle/>
          <a:p>
            <a:r>
              <a:rPr lang="en-US" dirty="0"/>
              <a:t>Objective 1</a:t>
            </a:r>
          </a:p>
        </p:txBody>
      </p:sp>
      <p:sp>
        <p:nvSpPr>
          <p:cNvPr id="12" name="Text Placeholder 3">
            <a:extLst>
              <a:ext uri="{FF2B5EF4-FFF2-40B4-BE49-F238E27FC236}">
                <a16:creationId xmlns:a16="http://schemas.microsoft.com/office/drawing/2014/main" id="{2ED899EA-A2A9-B2CC-8144-AB8930A8AA2F}"/>
              </a:ext>
            </a:extLst>
          </p:cNvPr>
          <p:cNvSpPr>
            <a:spLocks noGrp="1"/>
          </p:cNvSpPr>
          <p:nvPr>
            <p:ph type="body" sz="half" idx="2"/>
          </p:nvPr>
        </p:nvSpPr>
        <p:spPr>
          <a:xfrm>
            <a:off x="839788" y="2057400"/>
            <a:ext cx="3932237" cy="3811588"/>
          </a:xfrm>
        </p:spPr>
        <p:txBody>
          <a:bodyPr/>
          <a:lstStyle/>
          <a:p>
            <a:endParaRPr lang="en-US"/>
          </a:p>
        </p:txBody>
      </p:sp>
      <p:graphicFrame>
        <p:nvGraphicFramePr>
          <p:cNvPr id="7" name="Content Placeholder 3">
            <a:extLst>
              <a:ext uri="{FF2B5EF4-FFF2-40B4-BE49-F238E27FC236}">
                <a16:creationId xmlns:a16="http://schemas.microsoft.com/office/drawing/2014/main" id="{ECBED070-6170-85CB-EDEF-FFC695A53EF6}"/>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9188CF74-74DA-6FDF-9057-00853F5A6E28}"/>
              </a:ext>
            </a:extLst>
          </p:cNvPr>
          <p:cNvSpPr/>
          <p:nvPr/>
        </p:nvSpPr>
        <p:spPr>
          <a:xfrm>
            <a:off x="-13648" y="5786651"/>
            <a:ext cx="8898341" cy="10918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B294F07-3FE9-E98B-9118-548770281FEB}"/>
              </a:ext>
            </a:extLst>
          </p:cNvPr>
          <p:cNvSpPr txBox="1">
            <a:spLocks/>
          </p:cNvSpPr>
          <p:nvPr/>
        </p:nvSpPr>
        <p:spPr>
          <a:xfrm>
            <a:off x="863490" y="5950425"/>
            <a:ext cx="6962072" cy="822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rgbClr val="FFFFFF"/>
                </a:solidFill>
              </a:rPr>
              <a:t>Helping Families Initiative</a:t>
            </a:r>
          </a:p>
        </p:txBody>
      </p:sp>
      <p:sp>
        <p:nvSpPr>
          <p:cNvPr id="5" name="Rectangle 4">
            <a:extLst>
              <a:ext uri="{FF2B5EF4-FFF2-40B4-BE49-F238E27FC236}">
                <a16:creationId xmlns:a16="http://schemas.microsoft.com/office/drawing/2014/main" id="{E8A23C27-C5C5-3B72-6FBC-14DB0FF4D04E}"/>
              </a:ext>
            </a:extLst>
          </p:cNvPr>
          <p:cNvSpPr/>
          <p:nvPr/>
        </p:nvSpPr>
        <p:spPr>
          <a:xfrm>
            <a:off x="8898340" y="5786651"/>
            <a:ext cx="3332333" cy="1091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0C273567-3822-8E05-85E6-12DCD6A782FC}"/>
              </a:ext>
            </a:extLst>
          </p:cNvPr>
          <p:cNvSpPr txBox="1">
            <a:spLocks/>
          </p:cNvSpPr>
          <p:nvPr/>
        </p:nvSpPr>
        <p:spPr>
          <a:xfrm>
            <a:off x="8797718" y="587942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FFFFFF"/>
                </a:solidFill>
              </a:rPr>
              <a:t>Summer Conference 2025</a:t>
            </a:r>
          </a:p>
          <a:p>
            <a:r>
              <a:rPr lang="en-US" sz="2000" dirty="0">
                <a:solidFill>
                  <a:srgbClr val="FFFFFF"/>
                </a:solidFill>
              </a:rPr>
              <a:t>Birmingham, Alabama</a:t>
            </a:r>
          </a:p>
        </p:txBody>
      </p:sp>
      <p:pic>
        <p:nvPicPr>
          <p:cNvPr id="8" name="Picture 7" descr="A cartoon of a sign next to a toolbox&#10;&#10;AI-generated content may be incorrect.">
            <a:extLst>
              <a:ext uri="{FF2B5EF4-FFF2-40B4-BE49-F238E27FC236}">
                <a16:creationId xmlns:a16="http://schemas.microsoft.com/office/drawing/2014/main" id="{7AA62AAA-83EA-B6D9-1A36-BCFB01EA30A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87896" y="2080591"/>
            <a:ext cx="3935895" cy="3697356"/>
          </a:xfrm>
          <a:prstGeom prst="rect">
            <a:avLst/>
          </a:prstGeom>
        </p:spPr>
      </p:pic>
      <p:sp>
        <p:nvSpPr>
          <p:cNvPr id="9" name="TextBox 8">
            <a:extLst>
              <a:ext uri="{FF2B5EF4-FFF2-40B4-BE49-F238E27FC236}">
                <a16:creationId xmlns:a16="http://schemas.microsoft.com/office/drawing/2014/main" id="{EB38EE95-B1F3-B750-9583-5512893C2EAD}"/>
              </a:ext>
            </a:extLst>
          </p:cNvPr>
          <p:cNvSpPr txBox="1"/>
          <p:nvPr/>
        </p:nvSpPr>
        <p:spPr>
          <a:xfrm>
            <a:off x="887896" y="5282061"/>
            <a:ext cx="3935895" cy="230832"/>
          </a:xfrm>
          <a:prstGeom prst="rect">
            <a:avLst/>
          </a:prstGeom>
          <a:noFill/>
        </p:spPr>
        <p:txBody>
          <a:bodyPr wrap="square" rtlCol="0">
            <a:spAutoFit/>
          </a:bodyPr>
          <a:lstStyle/>
          <a:p>
            <a:r>
              <a:rPr lang="en-US" sz="900">
                <a:hlinkClick r:id="rId8" tooltip="https://www.gimp.org/news/2021/05/08/gimp-2-99-6-released/"/>
              </a:rPr>
              <a:t>This Photo</a:t>
            </a:r>
            <a:r>
              <a:rPr lang="en-US" sz="900"/>
              <a:t> by Unknown Author is licensed under </a:t>
            </a:r>
            <a:r>
              <a:rPr lang="en-US" sz="900">
                <a:hlinkClick r:id="rId9" tooltip="https://creativecommons.org/licenses/by-sa/3.0/"/>
              </a:rPr>
              <a:t>CC BY-SA</a:t>
            </a:r>
            <a:endParaRPr lang="en-US" sz="900"/>
          </a:p>
        </p:txBody>
      </p:sp>
    </p:spTree>
    <p:extLst>
      <p:ext uri="{BB962C8B-B14F-4D97-AF65-F5344CB8AC3E}">
        <p14:creationId xmlns:p14="http://schemas.microsoft.com/office/powerpoint/2010/main" val="347710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9BD5-47C4-1334-B34C-808F11C34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1ED2F-B7A9-1761-0F39-DA2E156F71CE}"/>
              </a:ext>
            </a:extLst>
          </p:cNvPr>
          <p:cNvSpPr>
            <a:spLocks noGrp="1"/>
          </p:cNvSpPr>
          <p:nvPr>
            <p:ph type="title"/>
          </p:nvPr>
        </p:nvSpPr>
        <p:spPr>
          <a:xfrm>
            <a:off x="839788" y="457200"/>
            <a:ext cx="3932237" cy="1600200"/>
          </a:xfrm>
        </p:spPr>
        <p:txBody>
          <a:bodyPr anchor="b">
            <a:normAutofit/>
          </a:bodyPr>
          <a:lstStyle/>
          <a:p>
            <a:r>
              <a:rPr lang="en-US" dirty="0"/>
              <a:t>Objective 2</a:t>
            </a:r>
          </a:p>
        </p:txBody>
      </p:sp>
      <p:sp>
        <p:nvSpPr>
          <p:cNvPr id="12" name="Text Placeholder 3">
            <a:extLst>
              <a:ext uri="{FF2B5EF4-FFF2-40B4-BE49-F238E27FC236}">
                <a16:creationId xmlns:a16="http://schemas.microsoft.com/office/drawing/2014/main" id="{53D09A00-6199-D4E2-EB89-508612CB12AB}"/>
              </a:ext>
            </a:extLst>
          </p:cNvPr>
          <p:cNvSpPr>
            <a:spLocks noGrp="1"/>
          </p:cNvSpPr>
          <p:nvPr>
            <p:ph type="body" sz="half" idx="2"/>
          </p:nvPr>
        </p:nvSpPr>
        <p:spPr>
          <a:xfrm>
            <a:off x="839788" y="2057400"/>
            <a:ext cx="3932237" cy="3811588"/>
          </a:xfrm>
        </p:spPr>
        <p:txBody>
          <a:bodyPr/>
          <a:lstStyle/>
          <a:p>
            <a:endParaRPr lang="en-US"/>
          </a:p>
        </p:txBody>
      </p:sp>
      <p:graphicFrame>
        <p:nvGraphicFramePr>
          <p:cNvPr id="7" name="Content Placeholder 3">
            <a:extLst>
              <a:ext uri="{FF2B5EF4-FFF2-40B4-BE49-F238E27FC236}">
                <a16:creationId xmlns:a16="http://schemas.microsoft.com/office/drawing/2014/main" id="{11D75B67-C7F8-2D30-6040-E7F3D774A8D9}"/>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37638C87-13FE-C99F-B38C-52D1BCA96B54}"/>
              </a:ext>
            </a:extLst>
          </p:cNvPr>
          <p:cNvSpPr/>
          <p:nvPr/>
        </p:nvSpPr>
        <p:spPr>
          <a:xfrm>
            <a:off x="-13648" y="5786651"/>
            <a:ext cx="8898341" cy="10918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143451B-C624-0CD8-D7E8-0471B37F50B2}"/>
              </a:ext>
            </a:extLst>
          </p:cNvPr>
          <p:cNvSpPr txBox="1">
            <a:spLocks/>
          </p:cNvSpPr>
          <p:nvPr/>
        </p:nvSpPr>
        <p:spPr>
          <a:xfrm>
            <a:off x="863490" y="5950425"/>
            <a:ext cx="6962072" cy="822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rgbClr val="FFFFFF"/>
                </a:solidFill>
              </a:rPr>
              <a:t>Helping Families Initiative</a:t>
            </a:r>
          </a:p>
        </p:txBody>
      </p:sp>
      <p:sp>
        <p:nvSpPr>
          <p:cNvPr id="5" name="Rectangle 4">
            <a:extLst>
              <a:ext uri="{FF2B5EF4-FFF2-40B4-BE49-F238E27FC236}">
                <a16:creationId xmlns:a16="http://schemas.microsoft.com/office/drawing/2014/main" id="{B1B8AEE1-4BF3-47D9-A927-C76C17484ECC}"/>
              </a:ext>
            </a:extLst>
          </p:cNvPr>
          <p:cNvSpPr/>
          <p:nvPr/>
        </p:nvSpPr>
        <p:spPr>
          <a:xfrm>
            <a:off x="8898340" y="5786651"/>
            <a:ext cx="3332333" cy="1091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5813FCA7-67EC-74E8-39C9-2C4C82B5809A}"/>
              </a:ext>
            </a:extLst>
          </p:cNvPr>
          <p:cNvSpPr txBox="1">
            <a:spLocks/>
          </p:cNvSpPr>
          <p:nvPr/>
        </p:nvSpPr>
        <p:spPr>
          <a:xfrm>
            <a:off x="8797718" y="587942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FFFFFF"/>
                </a:solidFill>
              </a:rPr>
              <a:t>Summer Conference 2025</a:t>
            </a:r>
          </a:p>
          <a:p>
            <a:r>
              <a:rPr lang="en-US" sz="2000" dirty="0">
                <a:solidFill>
                  <a:srgbClr val="FFFFFF"/>
                </a:solidFill>
              </a:rPr>
              <a:t>Birmingham, Alabama</a:t>
            </a:r>
          </a:p>
        </p:txBody>
      </p:sp>
      <p:pic>
        <p:nvPicPr>
          <p:cNvPr id="8" name="Picture 7" descr="A black check mark on a green background&#10;&#10;AI-generated content may be incorrect.">
            <a:extLst>
              <a:ext uri="{FF2B5EF4-FFF2-40B4-BE49-F238E27FC236}">
                <a16:creationId xmlns:a16="http://schemas.microsoft.com/office/drawing/2014/main" id="{862D899B-A2A0-BADC-F69D-F872A724BC8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95129" y="2012673"/>
            <a:ext cx="3765275" cy="3765275"/>
          </a:xfrm>
          <a:prstGeom prst="rect">
            <a:avLst/>
          </a:prstGeom>
        </p:spPr>
      </p:pic>
    </p:spTree>
    <p:extLst>
      <p:ext uri="{BB962C8B-B14F-4D97-AF65-F5344CB8AC3E}">
        <p14:creationId xmlns:p14="http://schemas.microsoft.com/office/powerpoint/2010/main" val="216061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15738-E874-6457-BD67-0A7E602CC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20EC2-3A12-C87B-4A5E-9FB533294277}"/>
              </a:ext>
            </a:extLst>
          </p:cNvPr>
          <p:cNvSpPr>
            <a:spLocks noGrp="1"/>
          </p:cNvSpPr>
          <p:nvPr>
            <p:ph type="title"/>
          </p:nvPr>
        </p:nvSpPr>
        <p:spPr>
          <a:xfrm>
            <a:off x="839788" y="457200"/>
            <a:ext cx="3932237" cy="1600200"/>
          </a:xfrm>
        </p:spPr>
        <p:txBody>
          <a:bodyPr anchor="b">
            <a:normAutofit/>
          </a:bodyPr>
          <a:lstStyle/>
          <a:p>
            <a:r>
              <a:rPr lang="en-US" dirty="0"/>
              <a:t>Objective 3</a:t>
            </a:r>
          </a:p>
        </p:txBody>
      </p:sp>
      <p:sp>
        <p:nvSpPr>
          <p:cNvPr id="12" name="Text Placeholder 3">
            <a:extLst>
              <a:ext uri="{FF2B5EF4-FFF2-40B4-BE49-F238E27FC236}">
                <a16:creationId xmlns:a16="http://schemas.microsoft.com/office/drawing/2014/main" id="{5702C6D5-C6C1-EBB4-7374-07CF83FB7C19}"/>
              </a:ext>
            </a:extLst>
          </p:cNvPr>
          <p:cNvSpPr>
            <a:spLocks noGrp="1"/>
          </p:cNvSpPr>
          <p:nvPr>
            <p:ph type="body" sz="half" idx="2"/>
          </p:nvPr>
        </p:nvSpPr>
        <p:spPr>
          <a:xfrm>
            <a:off x="839788" y="2057400"/>
            <a:ext cx="3932237" cy="3811588"/>
          </a:xfrm>
        </p:spPr>
        <p:txBody>
          <a:bodyPr/>
          <a:lstStyle/>
          <a:p>
            <a:endParaRPr lang="en-US"/>
          </a:p>
        </p:txBody>
      </p:sp>
      <p:graphicFrame>
        <p:nvGraphicFramePr>
          <p:cNvPr id="7" name="Content Placeholder 3">
            <a:extLst>
              <a:ext uri="{FF2B5EF4-FFF2-40B4-BE49-F238E27FC236}">
                <a16:creationId xmlns:a16="http://schemas.microsoft.com/office/drawing/2014/main" id="{232F954D-E3EB-F88D-7749-3B188FE81E87}"/>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567FE89D-DF2F-B2F9-6868-A127453F9AFF}"/>
              </a:ext>
            </a:extLst>
          </p:cNvPr>
          <p:cNvSpPr/>
          <p:nvPr/>
        </p:nvSpPr>
        <p:spPr>
          <a:xfrm>
            <a:off x="-13648" y="5786651"/>
            <a:ext cx="8898341" cy="10918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0F3F8F5-4C4E-A0D6-A159-04A3233888F9}"/>
              </a:ext>
            </a:extLst>
          </p:cNvPr>
          <p:cNvSpPr txBox="1">
            <a:spLocks/>
          </p:cNvSpPr>
          <p:nvPr/>
        </p:nvSpPr>
        <p:spPr>
          <a:xfrm>
            <a:off x="863490" y="5950425"/>
            <a:ext cx="6962072" cy="822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rgbClr val="FFFFFF"/>
                </a:solidFill>
              </a:rPr>
              <a:t>Helping Families Initiative</a:t>
            </a:r>
          </a:p>
        </p:txBody>
      </p:sp>
      <p:sp>
        <p:nvSpPr>
          <p:cNvPr id="5" name="Rectangle 4">
            <a:extLst>
              <a:ext uri="{FF2B5EF4-FFF2-40B4-BE49-F238E27FC236}">
                <a16:creationId xmlns:a16="http://schemas.microsoft.com/office/drawing/2014/main" id="{5FCC57B6-92C8-1D0B-ACD1-E1B780F996A7}"/>
              </a:ext>
            </a:extLst>
          </p:cNvPr>
          <p:cNvSpPr/>
          <p:nvPr/>
        </p:nvSpPr>
        <p:spPr>
          <a:xfrm>
            <a:off x="8898340" y="5786651"/>
            <a:ext cx="3332333" cy="1091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ACF7E471-23F5-236B-6289-9DCEE8CBD577}"/>
              </a:ext>
            </a:extLst>
          </p:cNvPr>
          <p:cNvSpPr txBox="1">
            <a:spLocks/>
          </p:cNvSpPr>
          <p:nvPr/>
        </p:nvSpPr>
        <p:spPr>
          <a:xfrm>
            <a:off x="8797718" y="587942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FFFFFF"/>
                </a:solidFill>
              </a:rPr>
              <a:t>Summer Conference 2025</a:t>
            </a:r>
          </a:p>
          <a:p>
            <a:r>
              <a:rPr lang="en-US" sz="2000" dirty="0">
                <a:solidFill>
                  <a:srgbClr val="FFFFFF"/>
                </a:solidFill>
              </a:rPr>
              <a:t>Birmingham, Alabama</a:t>
            </a:r>
          </a:p>
        </p:txBody>
      </p:sp>
      <p:pic>
        <p:nvPicPr>
          <p:cNvPr id="9" name="Picture 8" descr="A cartoon of a sign next to a toolbox&#10;&#10;AI-generated content may be incorrect.">
            <a:extLst>
              <a:ext uri="{FF2B5EF4-FFF2-40B4-BE49-F238E27FC236}">
                <a16:creationId xmlns:a16="http://schemas.microsoft.com/office/drawing/2014/main" id="{1B545872-5329-9CC6-47CC-CBAB2B1F817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87896" y="2080591"/>
            <a:ext cx="3935895" cy="3697356"/>
          </a:xfrm>
          <a:prstGeom prst="rect">
            <a:avLst/>
          </a:prstGeom>
        </p:spPr>
      </p:pic>
      <p:sp>
        <p:nvSpPr>
          <p:cNvPr id="10" name="TextBox 9">
            <a:extLst>
              <a:ext uri="{FF2B5EF4-FFF2-40B4-BE49-F238E27FC236}">
                <a16:creationId xmlns:a16="http://schemas.microsoft.com/office/drawing/2014/main" id="{61372D2E-4AED-8F5E-341F-C77198D34CBE}"/>
              </a:ext>
            </a:extLst>
          </p:cNvPr>
          <p:cNvSpPr txBox="1"/>
          <p:nvPr/>
        </p:nvSpPr>
        <p:spPr>
          <a:xfrm>
            <a:off x="887896" y="5282061"/>
            <a:ext cx="3935895" cy="230832"/>
          </a:xfrm>
          <a:prstGeom prst="rect">
            <a:avLst/>
          </a:prstGeom>
          <a:noFill/>
        </p:spPr>
        <p:txBody>
          <a:bodyPr wrap="square" rtlCol="0">
            <a:spAutoFit/>
          </a:bodyPr>
          <a:lstStyle/>
          <a:p>
            <a:r>
              <a:rPr lang="en-US" sz="900">
                <a:hlinkClick r:id="rId8" tooltip="https://www.gimp.org/news/2021/05/08/gimp-2-99-6-released/"/>
              </a:rPr>
              <a:t>This Photo</a:t>
            </a:r>
            <a:r>
              <a:rPr lang="en-US" sz="900"/>
              <a:t> by Unknown Author is licensed under </a:t>
            </a:r>
            <a:r>
              <a:rPr lang="en-US" sz="900">
                <a:hlinkClick r:id="rId9" tooltip="https://creativecommons.org/licenses/by-sa/3.0/"/>
              </a:rPr>
              <a:t>CC BY-SA</a:t>
            </a:r>
            <a:endParaRPr lang="en-US" sz="900"/>
          </a:p>
        </p:txBody>
      </p:sp>
    </p:spTree>
    <p:extLst>
      <p:ext uri="{BB962C8B-B14F-4D97-AF65-F5344CB8AC3E}">
        <p14:creationId xmlns:p14="http://schemas.microsoft.com/office/powerpoint/2010/main" val="310604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52A67-9021-753F-941C-383084E90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DDF4D-D40C-C439-EC9D-7FA56DD1121D}"/>
              </a:ext>
            </a:extLst>
          </p:cNvPr>
          <p:cNvSpPr>
            <a:spLocks noGrp="1"/>
          </p:cNvSpPr>
          <p:nvPr>
            <p:ph type="title"/>
          </p:nvPr>
        </p:nvSpPr>
        <p:spPr>
          <a:xfrm>
            <a:off x="839788" y="457200"/>
            <a:ext cx="3932237" cy="1600200"/>
          </a:xfrm>
        </p:spPr>
        <p:txBody>
          <a:bodyPr anchor="b">
            <a:normAutofit/>
          </a:bodyPr>
          <a:lstStyle/>
          <a:p>
            <a:r>
              <a:rPr lang="en-US" dirty="0"/>
              <a:t>Objective 4</a:t>
            </a:r>
          </a:p>
        </p:txBody>
      </p:sp>
      <p:sp>
        <p:nvSpPr>
          <p:cNvPr id="12" name="Text Placeholder 3">
            <a:extLst>
              <a:ext uri="{FF2B5EF4-FFF2-40B4-BE49-F238E27FC236}">
                <a16:creationId xmlns:a16="http://schemas.microsoft.com/office/drawing/2014/main" id="{4118A799-B153-E118-7EA9-26050CE554CE}"/>
              </a:ext>
            </a:extLst>
          </p:cNvPr>
          <p:cNvSpPr>
            <a:spLocks noGrp="1"/>
          </p:cNvSpPr>
          <p:nvPr>
            <p:ph type="body" sz="half" idx="2"/>
          </p:nvPr>
        </p:nvSpPr>
        <p:spPr>
          <a:xfrm>
            <a:off x="839788" y="2057400"/>
            <a:ext cx="3932237" cy="3811588"/>
          </a:xfrm>
        </p:spPr>
        <p:txBody>
          <a:bodyPr/>
          <a:lstStyle/>
          <a:p>
            <a:endParaRPr lang="en-US"/>
          </a:p>
        </p:txBody>
      </p:sp>
      <p:graphicFrame>
        <p:nvGraphicFramePr>
          <p:cNvPr id="7" name="Content Placeholder 3">
            <a:extLst>
              <a:ext uri="{FF2B5EF4-FFF2-40B4-BE49-F238E27FC236}">
                <a16:creationId xmlns:a16="http://schemas.microsoft.com/office/drawing/2014/main" id="{315C630A-8148-88A7-FDFA-6C324646ABF0}"/>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1ABA167C-7DA9-E31E-E8D7-14D51FDEB29F}"/>
              </a:ext>
            </a:extLst>
          </p:cNvPr>
          <p:cNvSpPr/>
          <p:nvPr/>
        </p:nvSpPr>
        <p:spPr>
          <a:xfrm>
            <a:off x="-13648" y="5786651"/>
            <a:ext cx="8898341" cy="10918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D4B8E3B-0FE5-AC82-C5C0-192759A93125}"/>
              </a:ext>
            </a:extLst>
          </p:cNvPr>
          <p:cNvSpPr txBox="1">
            <a:spLocks/>
          </p:cNvSpPr>
          <p:nvPr/>
        </p:nvSpPr>
        <p:spPr>
          <a:xfrm>
            <a:off x="863490" y="5950425"/>
            <a:ext cx="6962072" cy="822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rgbClr val="FFFFFF"/>
                </a:solidFill>
              </a:rPr>
              <a:t>Helping Families Initiative</a:t>
            </a:r>
          </a:p>
        </p:txBody>
      </p:sp>
      <p:sp>
        <p:nvSpPr>
          <p:cNvPr id="5" name="Rectangle 4">
            <a:extLst>
              <a:ext uri="{FF2B5EF4-FFF2-40B4-BE49-F238E27FC236}">
                <a16:creationId xmlns:a16="http://schemas.microsoft.com/office/drawing/2014/main" id="{16D4AABA-EA68-512C-3C01-73BC4D0BEE45}"/>
              </a:ext>
            </a:extLst>
          </p:cNvPr>
          <p:cNvSpPr/>
          <p:nvPr/>
        </p:nvSpPr>
        <p:spPr>
          <a:xfrm>
            <a:off x="8898340" y="5786651"/>
            <a:ext cx="3332333" cy="1091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EC01E1A7-6E0A-A707-7E2D-056D02D3CE60}"/>
              </a:ext>
            </a:extLst>
          </p:cNvPr>
          <p:cNvSpPr txBox="1">
            <a:spLocks/>
          </p:cNvSpPr>
          <p:nvPr/>
        </p:nvSpPr>
        <p:spPr>
          <a:xfrm>
            <a:off x="8797718" y="587942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FFFFFF"/>
                </a:solidFill>
              </a:rPr>
              <a:t>Summer Conference 2025</a:t>
            </a:r>
          </a:p>
          <a:p>
            <a:r>
              <a:rPr lang="en-US" sz="2000" dirty="0">
                <a:solidFill>
                  <a:srgbClr val="FFFFFF"/>
                </a:solidFill>
              </a:rPr>
              <a:t>Birmingham, Alabama</a:t>
            </a:r>
          </a:p>
        </p:txBody>
      </p:sp>
      <p:pic>
        <p:nvPicPr>
          <p:cNvPr id="8" name="Picture 7" descr="A black check mark on a green background&#10;&#10;AI-generated content may be incorrect.">
            <a:extLst>
              <a:ext uri="{FF2B5EF4-FFF2-40B4-BE49-F238E27FC236}">
                <a16:creationId xmlns:a16="http://schemas.microsoft.com/office/drawing/2014/main" id="{1C847813-7C0E-485A-B7ED-CE56BAE10F9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95129" y="2025925"/>
            <a:ext cx="3765275" cy="3765275"/>
          </a:xfrm>
          <a:prstGeom prst="rect">
            <a:avLst/>
          </a:prstGeom>
        </p:spPr>
      </p:pic>
    </p:spTree>
    <p:extLst>
      <p:ext uri="{BB962C8B-B14F-4D97-AF65-F5344CB8AC3E}">
        <p14:creationId xmlns:p14="http://schemas.microsoft.com/office/powerpoint/2010/main" val="2914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TotalTime>
  <Words>630</Words>
  <Application>Microsoft Macintosh PowerPoint</Application>
  <PresentationFormat>Widescreen</PresentationFormat>
  <Paragraphs>91</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Helping Families Initiative</vt:lpstr>
      <vt:lpstr>Our Goal:</vt:lpstr>
      <vt:lpstr>Our Promise:</vt:lpstr>
      <vt:lpstr>Our Compelling Focus:</vt:lpstr>
      <vt:lpstr>Our Compelling Focus Questions:</vt:lpstr>
      <vt:lpstr>Objective 1</vt:lpstr>
      <vt:lpstr>Objective 2</vt:lpstr>
      <vt:lpstr>Objective 3</vt:lpstr>
      <vt:lpstr>Objective 4</vt:lpstr>
      <vt:lpstr>Objective 5</vt:lpstr>
      <vt:lpstr>Objective 6</vt:lpstr>
      <vt:lpstr>Legislative Requirements</vt:lpstr>
      <vt:lpstr>Data Sources</vt:lpstr>
      <vt:lpstr>HFI Reports</vt:lpstr>
      <vt:lpstr>HFI Circuit Reports</vt:lpstr>
      <vt:lpstr>HFI State Report</vt:lpstr>
      <vt:lpstr>Helping Families Initiative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philfeldman projectinnovation.com</dc:creator>
  <cp:lastModifiedBy>philfeldman projectinnovation.com</cp:lastModifiedBy>
  <cp:revision>22</cp:revision>
  <dcterms:created xsi:type="dcterms:W3CDTF">2025-07-11T13:29:59Z</dcterms:created>
  <dcterms:modified xsi:type="dcterms:W3CDTF">2025-07-20T19:59:10Z</dcterms:modified>
</cp:coreProperties>
</file>