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0" d="100"/>
          <a:sy n="150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77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hyperlink" Target="mailto:madeline@radialpointadvisory.co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D7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0"/>
            <a:ext cx="4114800" cy="5143500"/>
          </a:xfrm>
          <a:prstGeom prst="rect">
            <a:avLst/>
          </a:prstGeom>
          <a:solidFill>
            <a:srgbClr val="4A9689">
              <a:alpha val="40000"/>
            </a:srgbClr>
          </a:solidFill>
          <a:ln w="12700">
            <a:solidFill>
              <a:srgbClr val="4A9689">
                <a:alpha val="4000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5394960" y="457200"/>
            <a:ext cx="3566160" cy="302666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01168"/>
            <a:ext cx="2926080" cy="841248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320040" y="1170432"/>
            <a:ext cx="4480560" cy="0"/>
          </a:xfrm>
          <a:prstGeom prst="line">
            <a:avLst/>
          </a:prstGeom>
          <a:noFill/>
          <a:ln w="12700">
            <a:solidFill>
              <a:srgbClr val="C9A84C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320040" y="1298448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RADIAL POINT</a:t>
            </a:r>
            <a:endParaRPr lang="en-US" sz="3600" dirty="0"/>
          </a:p>
        </p:txBody>
      </p:sp>
      <p:sp>
        <p:nvSpPr>
          <p:cNvPr id="8" name="Text 4"/>
          <p:cNvSpPr/>
          <p:nvPr/>
        </p:nvSpPr>
        <p:spPr>
          <a:xfrm>
            <a:off x="320040" y="1847088"/>
            <a:ext cx="44805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kern="0" spc="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MORTGAGE ADVISORY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320040" y="2377440"/>
            <a:ext cx="4480560" cy="0"/>
          </a:xfrm>
          <a:prstGeom prst="line">
            <a:avLst/>
          </a:prstGeom>
          <a:noFill/>
          <a:ln w="19050">
            <a:solidFill>
              <a:srgbClr val="C9A84C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20040" y="2523744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Advisory for the Mortgage Finance Ecosystem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20040" y="3072384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EEF7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expertise across origination, credit risk, and loan servicing for lenders, GSEs, Ginnie Mae participants, and mortgage banking stakeholders.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0" y="4773168"/>
            <a:ext cx="9144000" cy="370332"/>
          </a:xfrm>
          <a:prstGeom prst="rect">
            <a:avLst/>
          </a:prstGeom>
          <a:solidFill>
            <a:srgbClr val="C9A84C">
              <a:alpha val="75000"/>
            </a:srgbClr>
          </a:solidFill>
          <a:ln w="12700">
            <a:solidFill>
              <a:srgbClr val="C9A84C">
                <a:alpha val="75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47472" y="4791456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— For Prospective Client Use Only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3D7F74"/>
          </a:solidFill>
          <a:ln w="12700">
            <a:solidFill>
              <a:srgbClr val="3D7F74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109728"/>
            <a:ext cx="2926080" cy="29626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0040" y="3154680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ARE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320040" y="3511296"/>
            <a:ext cx="2560320" cy="0"/>
          </a:xfrm>
          <a:prstGeom prst="line">
            <a:avLst/>
          </a:prstGeom>
          <a:noFill/>
          <a:ln w="15240">
            <a:solidFill>
              <a:srgbClr val="C9A84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320040" y="3639312"/>
            <a:ext cx="2834640" cy="1170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6ED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Independent.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>
                <a:solidFill>
                  <a:srgbClr val="D6ED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Objective.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>
                <a:solidFill>
                  <a:srgbClr val="D6ED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Experienced.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3703320" y="411480"/>
            <a:ext cx="5166360" cy="1170432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858768" y="649224"/>
            <a:ext cx="457200" cy="457200"/>
          </a:xfrm>
          <a:prstGeom prst="ellipse">
            <a:avLst/>
          </a:prstGeom>
          <a:solidFill>
            <a:srgbClr val="EEF7F6"/>
          </a:solidFill>
          <a:ln w="6350">
            <a:solidFill>
              <a:srgbClr val="D6EDEA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776" y="713232"/>
            <a:ext cx="329184" cy="3291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443984" y="502920"/>
            <a:ext cx="4251960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 err="1">
                <a:solidFill>
                  <a:srgbClr val="1A3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RadialPoint</a:t>
            </a:r>
            <a:r>
              <a:rPr lang="en-US" sz="1250" dirty="0">
                <a:solidFill>
                  <a:srgbClr val="1A3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Mortgage Advisory is an independent consulting firm established to deliver experienced, objective guidance to the mortgage finance industry.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3703320" y="1783080"/>
            <a:ext cx="5166360" cy="1170432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858768" y="2020824"/>
            <a:ext cx="457200" cy="457200"/>
          </a:xfrm>
          <a:prstGeom prst="ellipse">
            <a:avLst/>
          </a:prstGeom>
          <a:solidFill>
            <a:srgbClr val="EEF7F6"/>
          </a:solidFill>
          <a:ln w="6350">
            <a:solidFill>
              <a:srgbClr val="D6EDEA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2776" y="2084832"/>
            <a:ext cx="329184" cy="32918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443984" y="1874520"/>
            <a:ext cx="4251960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3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firm brings a holistic origination-to-servicing perspective informed by deep familiarity with agency, government, and private-market structures.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3703320" y="3154680"/>
            <a:ext cx="5166360" cy="1170432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3858768" y="3392424"/>
            <a:ext cx="457200" cy="457200"/>
          </a:xfrm>
          <a:prstGeom prst="ellipse">
            <a:avLst/>
          </a:prstGeom>
          <a:solidFill>
            <a:srgbClr val="EEF7F6"/>
          </a:solidFill>
          <a:ln w="6350">
            <a:solidFill>
              <a:srgbClr val="D6EDEA"/>
            </a:solidFill>
            <a:prstDash val="solid"/>
          </a:ln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2776" y="3456432"/>
            <a:ext cx="329184" cy="32918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443984" y="3246120"/>
            <a:ext cx="4251960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 err="1">
                <a:solidFill>
                  <a:srgbClr val="1A3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RadialPoint</a:t>
            </a:r>
            <a:r>
              <a:rPr lang="en-US" sz="1250" dirty="0">
                <a:solidFill>
                  <a:srgbClr val="1A3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emphasizes disciplined analysis, practical execution, and independence—allowing clients to make informed decisions aligned with long-term institutional and market stability.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320040" y="4956048"/>
            <a:ext cx="8503920" cy="0"/>
          </a:xfrm>
          <a:prstGeom prst="line">
            <a:avLst/>
          </a:prstGeom>
          <a:noFill/>
          <a:ln w="9525">
            <a:solidFill>
              <a:srgbClr val="D6EDEA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320040" y="4992624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 err="1">
                <a:solidFill>
                  <a:srgbClr val="68B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RadialPoint</a:t>
            </a:r>
            <a:r>
              <a:rPr lang="en-US" sz="800" i="1" dirty="0">
                <a:solidFill>
                  <a:srgbClr val="68B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Mortgage Advisory  |  Confidential — For Prospective Client Use Only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3D7F74"/>
          </a:solidFill>
          <a:ln w="12700">
            <a:solidFill>
              <a:srgbClr val="3D7F74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45720" y="0"/>
            <a:ext cx="1133856" cy="9601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64008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 SERVICES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365760"/>
            <a:ext cx="5029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We Do</a:t>
            </a:r>
            <a:endParaRPr lang="en-US" sz="2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137160"/>
            <a:ext cx="2468880" cy="694944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228600" y="1078992"/>
            <a:ext cx="269748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228600" y="1078992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384048" y="1243584"/>
            <a:ext cx="475488" cy="475488"/>
          </a:xfrm>
          <a:prstGeom prst="ellipse">
            <a:avLst/>
          </a:prstGeom>
          <a:solidFill>
            <a:srgbClr val="EEF7F6"/>
          </a:solidFill>
          <a:ln w="6350">
            <a:solidFill>
              <a:srgbClr val="D6EDEA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056" y="1307592"/>
            <a:ext cx="347472" cy="34747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78408" y="11887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M&amp;A Advisory &amp; Due Diligence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384048" y="1828800"/>
            <a:ext cx="242316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M&amp;A advisory and rigorous due diligence for mortgage finance transactions and counterparty evaluations.</a:t>
            </a:r>
            <a:endParaRPr lang="en-US" sz="1050" dirty="0"/>
          </a:p>
        </p:txBody>
      </p:sp>
      <p:sp>
        <p:nvSpPr>
          <p:cNvPr id="13" name="Shape 8"/>
          <p:cNvSpPr/>
          <p:nvPr/>
        </p:nvSpPr>
        <p:spPr>
          <a:xfrm>
            <a:off x="3246120" y="1078992"/>
            <a:ext cx="269748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9"/>
          <p:cNvSpPr/>
          <p:nvPr/>
        </p:nvSpPr>
        <p:spPr>
          <a:xfrm>
            <a:off x="3246120" y="1078992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3401568" y="1243584"/>
            <a:ext cx="475488" cy="475488"/>
          </a:xfrm>
          <a:prstGeom prst="ellipse">
            <a:avLst/>
          </a:prstGeom>
          <a:solidFill>
            <a:srgbClr val="EEF7F6"/>
          </a:solidFill>
          <a:ln w="6350">
            <a:solidFill>
              <a:srgbClr val="D6EDEA"/>
            </a:solidFill>
            <a:prstDash val="solid"/>
          </a:ln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5576" y="1307592"/>
            <a:ext cx="347472" cy="34747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3995928" y="11887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Credit Risk Management</a:t>
            </a:r>
            <a:endParaRPr lang="en-US" sz="1150" dirty="0"/>
          </a:p>
        </p:txBody>
      </p:sp>
      <p:sp>
        <p:nvSpPr>
          <p:cNvPr id="18" name="Text 12"/>
          <p:cNvSpPr/>
          <p:nvPr/>
        </p:nvSpPr>
        <p:spPr>
          <a:xfrm>
            <a:off x="3401568" y="1828800"/>
            <a:ext cx="242316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Design, evaluation, and oversight of credit and counterparty risk frameworks across mortgage banking relationships.</a:t>
            </a:r>
            <a:endParaRPr lang="en-US" sz="1050" dirty="0"/>
          </a:p>
        </p:txBody>
      </p:sp>
      <p:sp>
        <p:nvSpPr>
          <p:cNvPr id="19" name="Shape 13"/>
          <p:cNvSpPr/>
          <p:nvPr/>
        </p:nvSpPr>
        <p:spPr>
          <a:xfrm>
            <a:off x="6263640" y="1078992"/>
            <a:ext cx="269748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6263640" y="1078992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6419088" y="1243584"/>
            <a:ext cx="475488" cy="475488"/>
          </a:xfrm>
          <a:prstGeom prst="ellipse">
            <a:avLst/>
          </a:prstGeom>
          <a:solidFill>
            <a:srgbClr val="EEF7F6"/>
          </a:solidFill>
          <a:ln w="6350">
            <a:solidFill>
              <a:srgbClr val="D6EDEA"/>
            </a:solidFill>
            <a:prstDash val="solid"/>
          </a:ln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3096" y="1307592"/>
            <a:ext cx="347472" cy="34747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013448" y="11887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Enterprise Risk Management</a:t>
            </a:r>
            <a:endParaRPr lang="en-US" sz="1150" dirty="0"/>
          </a:p>
        </p:txBody>
      </p:sp>
      <p:sp>
        <p:nvSpPr>
          <p:cNvPr id="24" name="Text 17"/>
          <p:cNvSpPr/>
          <p:nvPr/>
        </p:nvSpPr>
        <p:spPr>
          <a:xfrm>
            <a:off x="6419088" y="1828800"/>
            <a:ext cx="242316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 enterprise risk advisory spanning regulatory awareness, risk governance, and execution.</a:t>
            </a:r>
            <a:endParaRPr lang="en-US" sz="1050" dirty="0"/>
          </a:p>
        </p:txBody>
      </p:sp>
      <p:sp>
        <p:nvSpPr>
          <p:cNvPr id="25" name="Shape 18"/>
          <p:cNvSpPr/>
          <p:nvPr/>
        </p:nvSpPr>
        <p:spPr>
          <a:xfrm>
            <a:off x="1737360" y="3035808"/>
            <a:ext cx="269748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1737360" y="3035808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7" name="Shape 20"/>
          <p:cNvSpPr/>
          <p:nvPr/>
        </p:nvSpPr>
        <p:spPr>
          <a:xfrm>
            <a:off x="1892808" y="3200400"/>
            <a:ext cx="475488" cy="475488"/>
          </a:xfrm>
          <a:prstGeom prst="ellipse">
            <a:avLst/>
          </a:prstGeom>
          <a:solidFill>
            <a:srgbClr val="EEF7F6"/>
          </a:solidFill>
          <a:ln w="6350">
            <a:solidFill>
              <a:srgbClr val="D6EDEA"/>
            </a:solidFill>
            <a:prstDash val="solid"/>
          </a:ln>
        </p:spPr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6816" y="3264408"/>
            <a:ext cx="347472" cy="347472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2487168" y="3145536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Mortgage Insurer Advisory</a:t>
            </a:r>
            <a:endParaRPr lang="en-US" sz="1150" dirty="0"/>
          </a:p>
        </p:txBody>
      </p:sp>
      <p:sp>
        <p:nvSpPr>
          <p:cNvPr id="30" name="Text 22"/>
          <p:cNvSpPr/>
          <p:nvPr/>
        </p:nvSpPr>
        <p:spPr>
          <a:xfrm>
            <a:off x="1892808" y="3785616"/>
            <a:ext cx="242316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Specialized advisory for mortgage insurers and reinsurers on risk policy, structured transactions, and GSE engagement.</a:t>
            </a:r>
            <a:endParaRPr lang="en-US" sz="1050" dirty="0"/>
          </a:p>
        </p:txBody>
      </p:sp>
      <p:sp>
        <p:nvSpPr>
          <p:cNvPr id="31" name="Shape 23"/>
          <p:cNvSpPr/>
          <p:nvPr/>
        </p:nvSpPr>
        <p:spPr>
          <a:xfrm>
            <a:off x="4754880" y="3035808"/>
            <a:ext cx="269748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4754880" y="3035808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3" name="Shape 25"/>
          <p:cNvSpPr/>
          <p:nvPr/>
        </p:nvSpPr>
        <p:spPr>
          <a:xfrm>
            <a:off x="4910328" y="3200400"/>
            <a:ext cx="475488" cy="475488"/>
          </a:xfrm>
          <a:prstGeom prst="ellipse">
            <a:avLst/>
          </a:prstGeom>
          <a:solidFill>
            <a:srgbClr val="EEF7F6"/>
          </a:solidFill>
          <a:ln w="6350">
            <a:solidFill>
              <a:srgbClr val="D6EDEA"/>
            </a:solidFill>
            <a:prstDash val="solid"/>
          </a:ln>
        </p:spPr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4336" y="3264408"/>
            <a:ext cx="347472" cy="347472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5504688" y="3145536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Training &amp; Mentoring</a:t>
            </a:r>
            <a:endParaRPr lang="en-US" sz="1150" dirty="0"/>
          </a:p>
        </p:txBody>
      </p:sp>
      <p:sp>
        <p:nvSpPr>
          <p:cNvPr id="36" name="Text 27"/>
          <p:cNvSpPr/>
          <p:nvPr/>
        </p:nvSpPr>
        <p:spPr>
          <a:xfrm>
            <a:off x="4910328" y="3785616"/>
            <a:ext cx="2423160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and mentoring for professionals on risk, regulation, capital markets, and agency program expertise.</a:t>
            </a:r>
            <a:endParaRPr lang="en-US" sz="1050" dirty="0"/>
          </a:p>
        </p:txBody>
      </p:sp>
      <p:sp>
        <p:nvSpPr>
          <p:cNvPr id="37" name="Shape 28"/>
          <p:cNvSpPr/>
          <p:nvPr/>
        </p:nvSpPr>
        <p:spPr>
          <a:xfrm>
            <a:off x="320040" y="4956048"/>
            <a:ext cx="8503920" cy="0"/>
          </a:xfrm>
          <a:prstGeom prst="line">
            <a:avLst/>
          </a:prstGeom>
          <a:noFill/>
          <a:ln w="9525">
            <a:solidFill>
              <a:srgbClr val="D6EDEA"/>
            </a:solidFill>
            <a:prstDash val="solid"/>
          </a:ln>
        </p:spPr>
      </p:sp>
      <p:sp>
        <p:nvSpPr>
          <p:cNvPr id="38" name="Text 29"/>
          <p:cNvSpPr/>
          <p:nvPr/>
        </p:nvSpPr>
        <p:spPr>
          <a:xfrm>
            <a:off x="320040" y="4992624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 err="1">
                <a:solidFill>
                  <a:srgbClr val="68B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RadialPoint</a:t>
            </a:r>
            <a:r>
              <a:rPr lang="en-US" sz="800" i="1" dirty="0">
                <a:solidFill>
                  <a:srgbClr val="68B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Mortgage Advisory  |  Confidential — For Prospective Client Use Only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3D7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0" y="0"/>
            <a:ext cx="5303520" cy="5143500"/>
          </a:xfrm>
          <a:prstGeom prst="rect">
            <a:avLst/>
          </a:prstGeom>
          <a:solidFill>
            <a:srgbClr val="F7FBFA"/>
          </a:solidFill>
          <a:ln w="12700">
            <a:solidFill>
              <a:srgbClr val="F7FBFA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2926080" cy="29626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72" y="31272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347472" y="3419856"/>
            <a:ext cx="32918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Madeline H.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Johnson, CMB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347472" y="4443984"/>
            <a:ext cx="2926080" cy="0"/>
          </a:xfrm>
          <a:prstGeom prst="line">
            <a:avLst/>
          </a:prstGeom>
          <a:noFill/>
          <a:ln w="15240">
            <a:solidFill>
              <a:srgbClr val="C9A84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47472" y="4535424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Principal, </a:t>
            </a:r>
            <a:r>
              <a:rPr lang="en-US" sz="1200" i="1" dirty="0" err="1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RadialPoint</a:t>
            </a:r>
            <a:r>
              <a:rPr lang="en-US" sz="1200" i="1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Mortgage Advisors</a:t>
            </a:r>
          </a:p>
          <a:p>
            <a:pPr marL="0" indent="0">
              <a:buNone/>
            </a:pPr>
            <a:r>
              <a:rPr lang="en-US" sz="12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madeline@radialpointadvisors.com</a:t>
            </a:r>
            <a:endParaRPr lang="en-US" sz="1200" i="1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00" i="1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240-551-6514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041648" y="256032"/>
            <a:ext cx="4864608" cy="1408176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63500" dist="127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4041648" y="256032"/>
            <a:ext cx="73152" cy="14081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251960" y="347472"/>
            <a:ext cx="4526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Freddie Mac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251960" y="676656"/>
            <a:ext cx="4526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Risk Policy Director within Enterprise Risk Management, oversaw counterparty risk for seller/servicers, mortgage insurers, reinsurers, and property insurers. Evaluated mergers &amp; acquisitions, policy and </a:t>
            </a:r>
            <a:r>
              <a:rPr lang="en-US" sz="110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eligibiity </a:t>
            </a:r>
            <a:r>
              <a:rPr lang="en-US" sz="110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proposals, and new strategic initiatives.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041648" y="1828800"/>
            <a:ext cx="4864608" cy="1408176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63500" dist="127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041648" y="1828800"/>
            <a:ext cx="73152" cy="14081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251960" y="1920240"/>
            <a:ext cx="4526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Milliman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251960" y="2249424"/>
            <a:ext cx="4526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Executive Financial Consultant, advised GSEs, mortgage lenders, mortgage insurers, housing finance agencies, and government entities (Ginnie Mae, FHA) on counterparty risk, model validation, strategic planning, and policy analysis.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041648" y="3401568"/>
            <a:ext cx="4864608" cy="1408176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63500" dist="127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4041648" y="3401568"/>
            <a:ext cx="73152" cy="14081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51960" y="3493008"/>
            <a:ext cx="4526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Mortgage Insurance Leadership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251960" y="3822192"/>
            <a:ext cx="4526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executive roles in capital markets and agency relations, leading structured transactions, product development, loss mitigation strategies, and engagements with Fannie Mae and Freddie Mac.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3840480" y="4736592"/>
            <a:ext cx="5303520" cy="406908"/>
          </a:xfrm>
          <a:prstGeom prst="rect">
            <a:avLst/>
          </a:prstGeom>
          <a:solidFill>
            <a:srgbClr val="EEF7F6"/>
          </a:solidFill>
          <a:ln w="6350">
            <a:solidFill>
              <a:srgbClr val="D6EDEA"/>
            </a:solidFill>
            <a:prstDash val="solid"/>
          </a:ln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5072" y="4782312"/>
            <a:ext cx="274320" cy="27432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343400" y="4773168"/>
            <a:ext cx="4709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30+ yrs mortgage finance  ·  Freddie Mac ERM  ·  Milliman  ·  CMB / MBA CMB Chair  ·  MBA Int'l Finance, GWU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3D7F74"/>
          </a:solidFill>
          <a:ln w="12700">
            <a:solidFill>
              <a:srgbClr val="3D7F74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45720" y="0"/>
            <a:ext cx="1133856" cy="9601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64008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RADIALPOINT DIFFERENCE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365760"/>
            <a:ext cx="50292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Choose Us</a:t>
            </a:r>
            <a:endParaRPr lang="en-US" sz="2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137160"/>
            <a:ext cx="2468880" cy="694944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274320" y="1115568"/>
            <a:ext cx="2011680" cy="37490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274320" y="1115568"/>
            <a:ext cx="2011680" cy="1170432"/>
          </a:xfrm>
          <a:prstGeom prst="rect">
            <a:avLst/>
          </a:prstGeom>
          <a:solidFill>
            <a:srgbClr val="3D7F74"/>
          </a:solidFill>
          <a:ln w="12700">
            <a:solidFill>
              <a:srgbClr val="3D7F74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264" y="1371600"/>
            <a:ext cx="621792" cy="621792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274320" y="2286000"/>
            <a:ext cx="20116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411480" y="2423160"/>
            <a:ext cx="1737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Senior-Level,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Independent Expertise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411480" y="3200400"/>
            <a:ext cx="1737360" cy="1572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access to a principal with 30+ years of senior advisory and leadership experience across the full mortgage finance ecosystem.</a:t>
            </a:r>
            <a:endParaRPr lang="en-US" sz="1050" dirty="0"/>
          </a:p>
        </p:txBody>
      </p:sp>
      <p:sp>
        <p:nvSpPr>
          <p:cNvPr id="13" name="Shape 8"/>
          <p:cNvSpPr/>
          <p:nvPr/>
        </p:nvSpPr>
        <p:spPr>
          <a:xfrm>
            <a:off x="2468880" y="1115568"/>
            <a:ext cx="2011680" cy="37490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9"/>
          <p:cNvSpPr/>
          <p:nvPr/>
        </p:nvSpPr>
        <p:spPr>
          <a:xfrm>
            <a:off x="2468880" y="1115568"/>
            <a:ext cx="2011680" cy="1170432"/>
          </a:xfrm>
          <a:prstGeom prst="rect">
            <a:avLst/>
          </a:prstGeom>
          <a:solidFill>
            <a:srgbClr val="3D7F74"/>
          </a:solidFill>
          <a:ln w="12700">
            <a:solidFill>
              <a:srgbClr val="3D7F74"/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3824" y="1371600"/>
            <a:ext cx="621792" cy="62179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2468880" y="2286000"/>
            <a:ext cx="20116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2606040" y="2423160"/>
            <a:ext cx="1737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&amp;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Risk Awareness</a:t>
            </a:r>
            <a:endParaRPr lang="en-US" sz="1250" dirty="0"/>
          </a:p>
        </p:txBody>
      </p:sp>
      <p:sp>
        <p:nvSpPr>
          <p:cNvPr id="18" name="Text 12"/>
          <p:cNvSpPr/>
          <p:nvPr/>
        </p:nvSpPr>
        <p:spPr>
          <a:xfrm>
            <a:off x="2606040" y="3200400"/>
            <a:ext cx="1737360" cy="1572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grounding in mortgage regulation, risk governance, and counterparty frameworks—providing clarity in complex and evolving environments.</a:t>
            </a:r>
            <a:endParaRPr lang="en-US" sz="1050" dirty="0"/>
          </a:p>
        </p:txBody>
      </p:sp>
      <p:sp>
        <p:nvSpPr>
          <p:cNvPr id="19" name="Shape 13"/>
          <p:cNvSpPr/>
          <p:nvPr/>
        </p:nvSpPr>
        <p:spPr>
          <a:xfrm>
            <a:off x="4663440" y="1115568"/>
            <a:ext cx="2011680" cy="37490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4663440" y="1115568"/>
            <a:ext cx="2011680" cy="1170432"/>
          </a:xfrm>
          <a:prstGeom prst="rect">
            <a:avLst/>
          </a:prstGeom>
          <a:solidFill>
            <a:srgbClr val="3D7F74"/>
          </a:solidFill>
          <a:ln w="12700">
            <a:solidFill>
              <a:srgbClr val="3D7F74"/>
            </a:solidFill>
            <a:prstDash val="solid"/>
          </a:ln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8384" y="1371600"/>
            <a:ext cx="621792" cy="621792"/>
          </a:xfrm>
          <a:prstGeom prst="rect">
            <a:avLst/>
          </a:prstGeom>
        </p:spPr>
      </p:pic>
      <p:sp>
        <p:nvSpPr>
          <p:cNvPr id="22" name="Shape 15"/>
          <p:cNvSpPr/>
          <p:nvPr/>
        </p:nvSpPr>
        <p:spPr>
          <a:xfrm>
            <a:off x="4663440" y="2286000"/>
            <a:ext cx="20116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4800600" y="2423160"/>
            <a:ext cx="1737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End-to-End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Lifecycle Perspective</a:t>
            </a:r>
            <a:endParaRPr lang="en-US" sz="1250" dirty="0"/>
          </a:p>
        </p:txBody>
      </p:sp>
      <p:sp>
        <p:nvSpPr>
          <p:cNvPr id="24" name="Text 17"/>
          <p:cNvSpPr/>
          <p:nvPr/>
        </p:nvSpPr>
        <p:spPr>
          <a:xfrm>
            <a:off x="4800600" y="3200400"/>
            <a:ext cx="1737360" cy="1572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Holistic origination-to-servicing insight spanning agency, government, and private-market structures for informed, integrated guidance.</a:t>
            </a:r>
            <a:endParaRPr lang="en-US" sz="1050" dirty="0"/>
          </a:p>
        </p:txBody>
      </p:sp>
      <p:sp>
        <p:nvSpPr>
          <p:cNvPr id="25" name="Shape 18"/>
          <p:cNvSpPr/>
          <p:nvPr/>
        </p:nvSpPr>
        <p:spPr>
          <a:xfrm>
            <a:off x="6858000" y="1115568"/>
            <a:ext cx="2011680" cy="37490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D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6858000" y="1115568"/>
            <a:ext cx="2011680" cy="1170432"/>
          </a:xfrm>
          <a:prstGeom prst="rect">
            <a:avLst/>
          </a:prstGeom>
          <a:solidFill>
            <a:srgbClr val="3D7F74"/>
          </a:solidFill>
          <a:ln w="12700">
            <a:solidFill>
              <a:srgbClr val="3D7F74"/>
            </a:solidFill>
            <a:prstDash val="solid"/>
          </a:ln>
        </p:spPr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2944" y="1371600"/>
            <a:ext cx="621792" cy="621792"/>
          </a:xfrm>
          <a:prstGeom prst="rect">
            <a:avLst/>
          </a:prstGeom>
        </p:spPr>
      </p:pic>
      <p:sp>
        <p:nvSpPr>
          <p:cNvPr id="28" name="Shape 20"/>
          <p:cNvSpPr/>
          <p:nvPr/>
        </p:nvSpPr>
        <p:spPr>
          <a:xfrm>
            <a:off x="6858000" y="2286000"/>
            <a:ext cx="20116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9" name="Text 21"/>
          <p:cNvSpPr/>
          <p:nvPr/>
        </p:nvSpPr>
        <p:spPr>
          <a:xfrm>
            <a:off x="6995160" y="2423160"/>
            <a:ext cx="1737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Objective,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3D7F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Client-First Approach</a:t>
            </a:r>
            <a:endParaRPr lang="en-US" sz="1250" dirty="0"/>
          </a:p>
        </p:txBody>
      </p:sp>
      <p:sp>
        <p:nvSpPr>
          <p:cNvPr id="30" name="Text 22"/>
          <p:cNvSpPr/>
          <p:nvPr/>
        </p:nvSpPr>
        <p:spPr>
          <a:xfrm>
            <a:off x="6995160" y="3200400"/>
            <a:ext cx="1737360" cy="1572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6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Independence means no conflicts of interest. Advice is grounded in your institution's long-term stability and strategic goals.</a:t>
            </a:r>
            <a:endParaRPr lang="en-US" sz="1050" dirty="0"/>
          </a:p>
        </p:txBody>
      </p:sp>
      <p:sp>
        <p:nvSpPr>
          <p:cNvPr id="31" name="Shape 23"/>
          <p:cNvSpPr/>
          <p:nvPr/>
        </p:nvSpPr>
        <p:spPr>
          <a:xfrm>
            <a:off x="320040" y="4956048"/>
            <a:ext cx="8503920" cy="0"/>
          </a:xfrm>
          <a:prstGeom prst="line">
            <a:avLst/>
          </a:prstGeom>
          <a:noFill/>
          <a:ln w="9525">
            <a:solidFill>
              <a:srgbClr val="D6EDEA"/>
            </a:solidFill>
            <a:prstDash val="solid"/>
          </a:ln>
        </p:spPr>
      </p:sp>
      <p:sp>
        <p:nvSpPr>
          <p:cNvPr id="32" name="Text 24"/>
          <p:cNvSpPr/>
          <p:nvPr/>
        </p:nvSpPr>
        <p:spPr>
          <a:xfrm>
            <a:off x="320040" y="4992624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 err="1">
                <a:solidFill>
                  <a:srgbClr val="68B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RadialPoint</a:t>
            </a:r>
            <a:r>
              <a:rPr lang="en-US" sz="800" i="1" dirty="0">
                <a:solidFill>
                  <a:srgbClr val="68B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Mortgage Advisors  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3D7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91440" y="91440"/>
            <a:ext cx="822960" cy="694944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109728"/>
            <a:ext cx="2377440" cy="6766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566160" y="128016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SERVE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3566160" y="384048"/>
            <a:ext cx="5303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Clients &amp; Partners</a:t>
            </a:r>
            <a:endParaRPr lang="en-US" sz="2800" dirty="0"/>
          </a:p>
        </p:txBody>
      </p:sp>
      <p:sp>
        <p:nvSpPr>
          <p:cNvPr id="7" name="Shape 3"/>
          <p:cNvSpPr/>
          <p:nvPr/>
        </p:nvSpPr>
        <p:spPr>
          <a:xfrm>
            <a:off x="274320" y="1097280"/>
            <a:ext cx="2697480" cy="1536192"/>
          </a:xfrm>
          <a:prstGeom prst="rect">
            <a:avLst/>
          </a:prstGeom>
          <a:solidFill>
            <a:srgbClr val="4A9689"/>
          </a:solidFill>
          <a:ln w="6350">
            <a:solidFill>
              <a:srgbClr val="68B5A8">
                <a:alpha val="50000"/>
              </a:srgbClr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74320" y="1097280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411480" y="1234440"/>
            <a:ext cx="2423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Mortgage Lenders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411480" y="1664208"/>
            <a:ext cx="24231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advisory, regulatory guidance, and risk management for lenders navigating market complexity.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3200400" y="1097280"/>
            <a:ext cx="2697480" cy="1536192"/>
          </a:xfrm>
          <a:prstGeom prst="rect">
            <a:avLst/>
          </a:prstGeom>
          <a:solidFill>
            <a:srgbClr val="4A9689"/>
          </a:solidFill>
          <a:ln w="6350">
            <a:solidFill>
              <a:srgbClr val="68B5A8">
                <a:alpha val="50000"/>
              </a:srgbClr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3200400" y="1097280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337560" y="1234440"/>
            <a:ext cx="2423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Loan Servicers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3337560" y="1664208"/>
            <a:ext cx="24231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Operational, credit, and performance advisory across the full servicing lifecycle.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26480" y="1097280"/>
            <a:ext cx="2697480" cy="1536192"/>
          </a:xfrm>
          <a:prstGeom prst="rect">
            <a:avLst/>
          </a:prstGeom>
          <a:solidFill>
            <a:srgbClr val="4A9689"/>
          </a:solidFill>
          <a:ln w="6350">
            <a:solidFill>
              <a:srgbClr val="68B5A8">
                <a:alpha val="50000"/>
              </a:srgbClr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126480" y="1097280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263640" y="1234440"/>
            <a:ext cx="2423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GSEs &amp; Ginnie Mae Participants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6263640" y="1664208"/>
            <a:ext cx="24231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Agency-informed advisory for counterparty risk, program evaluation, and policy alignment.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274320" y="2816352"/>
            <a:ext cx="2697480" cy="1536192"/>
          </a:xfrm>
          <a:prstGeom prst="rect">
            <a:avLst/>
          </a:prstGeom>
          <a:solidFill>
            <a:srgbClr val="4A9689"/>
          </a:solidFill>
          <a:ln w="6350">
            <a:solidFill>
              <a:srgbClr val="68B5A8">
                <a:alpha val="50000"/>
              </a:srgbClr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274320" y="2816352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411480" y="2953512"/>
            <a:ext cx="2423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Mortgage Insurers &amp; Reinsurers</a:t>
            </a:r>
            <a:endParaRPr lang="en-US" sz="1250" dirty="0"/>
          </a:p>
        </p:txBody>
      </p:sp>
      <p:sp>
        <p:nvSpPr>
          <p:cNvPr id="22" name="Text 18"/>
          <p:cNvSpPr/>
          <p:nvPr/>
        </p:nvSpPr>
        <p:spPr>
          <a:xfrm>
            <a:off x="411480" y="3383280"/>
            <a:ext cx="24231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framework design, structured transaction advisory, and regulatory analysis.</a:t>
            </a:r>
            <a:endParaRPr lang="en-US" sz="1050" dirty="0"/>
          </a:p>
        </p:txBody>
      </p:sp>
      <p:sp>
        <p:nvSpPr>
          <p:cNvPr id="23" name="Shape 19"/>
          <p:cNvSpPr/>
          <p:nvPr/>
        </p:nvSpPr>
        <p:spPr>
          <a:xfrm>
            <a:off x="3200400" y="2816352"/>
            <a:ext cx="2697480" cy="1536192"/>
          </a:xfrm>
          <a:prstGeom prst="rect">
            <a:avLst/>
          </a:prstGeom>
          <a:solidFill>
            <a:srgbClr val="4A9689"/>
          </a:solidFill>
          <a:ln w="6350">
            <a:solidFill>
              <a:srgbClr val="68B5A8">
                <a:alpha val="50000"/>
              </a:srgbClr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3200400" y="2816352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3337560" y="2953512"/>
            <a:ext cx="2423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Housing Finance Agencies</a:t>
            </a:r>
            <a:endParaRPr lang="en-US" sz="1250" dirty="0"/>
          </a:p>
        </p:txBody>
      </p:sp>
      <p:sp>
        <p:nvSpPr>
          <p:cNvPr id="26" name="Text 22"/>
          <p:cNvSpPr/>
          <p:nvPr/>
        </p:nvSpPr>
        <p:spPr>
          <a:xfrm>
            <a:off x="3337560" y="3383280"/>
            <a:ext cx="24231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planning, model validation support, and program analysis for HFA stakeholders.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6126480" y="2816352"/>
            <a:ext cx="2697480" cy="1536192"/>
          </a:xfrm>
          <a:prstGeom prst="rect">
            <a:avLst/>
          </a:prstGeom>
          <a:solidFill>
            <a:srgbClr val="4A9689"/>
          </a:solidFill>
          <a:ln w="6350">
            <a:solidFill>
              <a:srgbClr val="68B5A8">
                <a:alpha val="50000"/>
              </a:srgbClr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6126480" y="2816352"/>
            <a:ext cx="269748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6263640" y="2953512"/>
            <a:ext cx="2423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Government Entities</a:t>
            </a:r>
            <a:endParaRPr lang="en-US" sz="1250" dirty="0"/>
          </a:p>
        </p:txBody>
      </p:sp>
      <p:sp>
        <p:nvSpPr>
          <p:cNvPr id="30" name="Text 26"/>
          <p:cNvSpPr/>
          <p:nvPr/>
        </p:nvSpPr>
        <p:spPr>
          <a:xfrm>
            <a:off x="6263640" y="3383280"/>
            <a:ext cx="24231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 services for FHA, Ginnie Mae, and related government mortgage participants.</a:t>
            </a:r>
            <a:endParaRPr lang="en-US" sz="1050" dirty="0"/>
          </a:p>
        </p:txBody>
      </p:sp>
      <p:sp>
        <p:nvSpPr>
          <p:cNvPr id="31" name="Shape 27"/>
          <p:cNvSpPr/>
          <p:nvPr/>
        </p:nvSpPr>
        <p:spPr>
          <a:xfrm>
            <a:off x="320040" y="4956048"/>
            <a:ext cx="8503920" cy="0"/>
          </a:xfrm>
          <a:prstGeom prst="line">
            <a:avLst/>
          </a:prstGeom>
          <a:noFill/>
          <a:ln w="9525">
            <a:solidFill>
              <a:srgbClr val="D6EDEA"/>
            </a:solidFill>
            <a:prstDash val="solid"/>
          </a:ln>
        </p:spPr>
      </p:sp>
      <p:sp>
        <p:nvSpPr>
          <p:cNvPr id="32" name="Text 28"/>
          <p:cNvSpPr/>
          <p:nvPr/>
        </p:nvSpPr>
        <p:spPr>
          <a:xfrm>
            <a:off x="320040" y="4992624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8B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Radial Point Mortgage Advisors  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3D7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-548640" y="1645920"/>
            <a:ext cx="3474720" cy="294436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6858000" y="182880"/>
            <a:ext cx="2926080" cy="247802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40" y="32004"/>
            <a:ext cx="3017520" cy="305409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914400" y="2894076"/>
            <a:ext cx="7315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CONNECT</a:t>
            </a:r>
            <a:endParaRPr lang="en-US" sz="1300" dirty="0"/>
          </a:p>
        </p:txBody>
      </p:sp>
      <p:sp>
        <p:nvSpPr>
          <p:cNvPr id="7" name="Text 2"/>
          <p:cNvSpPr/>
          <p:nvPr/>
        </p:nvSpPr>
        <p:spPr>
          <a:xfrm>
            <a:off x="914400" y="3315543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Begin the Conversation</a:t>
            </a:r>
            <a:endParaRPr lang="en-US" sz="3200" dirty="0"/>
          </a:p>
        </p:txBody>
      </p:sp>
      <p:sp>
        <p:nvSpPr>
          <p:cNvPr id="8" name="Shape 3"/>
          <p:cNvSpPr/>
          <p:nvPr/>
        </p:nvSpPr>
        <p:spPr>
          <a:xfrm>
            <a:off x="3200400" y="3938567"/>
            <a:ext cx="2743200" cy="0"/>
          </a:xfrm>
          <a:prstGeom prst="line">
            <a:avLst/>
          </a:prstGeom>
          <a:noFill/>
          <a:ln w="19050">
            <a:solidFill>
              <a:srgbClr val="C9A84C"/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>
            <a:off x="2103120" y="4092102"/>
            <a:ext cx="4937760" cy="699354"/>
          </a:xfrm>
          <a:prstGeom prst="rect">
            <a:avLst/>
          </a:prstGeom>
          <a:solidFill>
            <a:srgbClr val="4A9689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2240280" y="4270248"/>
            <a:ext cx="4663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Madeline H. Johnson, CMB 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D6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Principal  ·  240-551-6514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641</Words>
  <Application>Microsoft Office PowerPoint</Application>
  <PresentationFormat>On-screen Show (16:9)</PresentationFormat>
  <Paragraphs>80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Radial Point Mortgage Advisory</dc:title>
  <dc:subject>PptxGenJS Presentation</dc:subject>
  <dc:creator>PptxGenJS</dc:creator>
  <cp:lastModifiedBy>Madeline Johnson</cp:lastModifiedBy>
  <cp:revision>2</cp:revision>
  <dcterms:created xsi:type="dcterms:W3CDTF">2026-05-04T18:53:59Z</dcterms:created>
  <dcterms:modified xsi:type="dcterms:W3CDTF">2026-05-04T19:16:46Z</dcterms:modified>
</cp:coreProperties>
</file>