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3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D5AE1-CF24-4004-9F5D-C861370361E5}"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49BFE-0128-4D7E-ADC4-3076AD2153FE}" type="slidenum">
              <a:rPr lang="en-US" smtClean="0"/>
              <a:t>‹#›</a:t>
            </a:fld>
            <a:endParaRPr lang="en-US"/>
          </a:p>
        </p:txBody>
      </p:sp>
    </p:spTree>
    <p:extLst>
      <p:ext uri="{BB962C8B-B14F-4D97-AF65-F5344CB8AC3E}">
        <p14:creationId xmlns:p14="http://schemas.microsoft.com/office/powerpoint/2010/main" val="27413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C4B8D-4B49-4F68-87EC-B8D0738F28EB}" type="slidenum">
              <a:rPr lang="en-US" smtClean="0">
                <a:solidFill>
                  <a:prstClr val="black"/>
                </a:solidFill>
                <a:latin typeface="Arial" pitchFamily="34" charset="0"/>
              </a:rPr>
              <a:pPr/>
              <a:t>5</a:t>
            </a:fld>
            <a:endParaRPr lang="en-US">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a:p>
        </p:txBody>
      </p:sp>
      <p:sp>
        <p:nvSpPr>
          <p:cNvPr id="78852" name="Slide Number Placeholder 3"/>
          <p:cNvSpPr>
            <a:spLocks noGrp="1"/>
          </p:cNvSpPr>
          <p:nvPr>
            <p:ph type="sldNum" sz="quarter" idx="5"/>
          </p:nvPr>
        </p:nvSpPr>
        <p:spPr>
          <a:noFill/>
        </p:spPr>
        <p:txBody>
          <a:bodyPr/>
          <a:lstStyle/>
          <a:p>
            <a:fld id="{D736CAB9-181A-4F02-844D-20FA6C5C4EA0}"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a:p>
        </p:txBody>
      </p:sp>
      <p:sp>
        <p:nvSpPr>
          <p:cNvPr id="79876" name="Slide Number Placeholder 3"/>
          <p:cNvSpPr>
            <a:spLocks noGrp="1"/>
          </p:cNvSpPr>
          <p:nvPr>
            <p:ph type="sldNum" sz="quarter" idx="5"/>
          </p:nvPr>
        </p:nvSpPr>
        <p:spPr>
          <a:noFill/>
        </p:spPr>
        <p:txBody>
          <a:bodyPr/>
          <a:lstStyle/>
          <a:p>
            <a:fld id="{A42560F7-FB32-40A7-B753-806A77E3B85B}"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222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2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8FC861-1E9B-4473-9C8E-984BDC0AFA37}"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endParaRPr lang="en-US"/>
          </a:p>
        </p:txBody>
      </p:sp>
      <p:sp>
        <p:nvSpPr>
          <p:cNvPr id="181252" name="Slide Number Placeholder 3"/>
          <p:cNvSpPr>
            <a:spLocks noGrp="1"/>
          </p:cNvSpPr>
          <p:nvPr>
            <p:ph type="sldNum" sz="quarter" idx="5"/>
          </p:nvPr>
        </p:nvSpPr>
        <p:spPr>
          <a:noFill/>
        </p:spPr>
        <p:txBody>
          <a:bodyPr/>
          <a:lstStyle/>
          <a:p>
            <a:fld id="{D9037E88-8238-4E5B-B3EB-E2D630A20745}"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How is ground reaction force absorbed in the hoof capsule?</a:t>
            </a:r>
          </a:p>
        </p:txBody>
      </p:sp>
      <p:sp>
        <p:nvSpPr>
          <p:cNvPr id="237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62958D-C381-4AB9-8CA5-26958CCFD2CC}"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p:cNvSpPr>
          <p:nvPr>
            <p:ph type="sldImg"/>
          </p:nvPr>
        </p:nvSpPr>
        <p:spPr bwMode="auto">
          <a:noFill/>
          <a:ln>
            <a:solidFill>
              <a:srgbClr val="000000"/>
            </a:solidFill>
            <a:miter lim="800000"/>
            <a:headEnd/>
            <a:tailEnd/>
          </a:ln>
        </p:spPr>
      </p:sp>
      <p:sp>
        <p:nvSpPr>
          <p:cNvPr id="286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5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D906A4-F49E-4043-8373-0A8734540BA9}"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bwMode="auto">
          <a:noFill/>
          <a:ln>
            <a:solidFill>
              <a:srgbClr val="000000"/>
            </a:solidFill>
            <a:miter lim="800000"/>
            <a:headEnd/>
            <a:tailEnd/>
          </a:ln>
        </p:spPr>
      </p:sp>
      <p:sp>
        <p:nvSpPr>
          <p:cNvPr id="288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79CCDF2D-4FA5-4471-85FC-27E9959852E6}"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p:cNvSpPr>
          <p:nvPr>
            <p:ph type="sldImg"/>
          </p:nvPr>
        </p:nvSpPr>
        <p:spPr bwMode="auto">
          <a:noFill/>
          <a:ln>
            <a:solidFill>
              <a:srgbClr val="000000"/>
            </a:solidFill>
            <a:miter lim="800000"/>
            <a:headEnd/>
            <a:tailEnd/>
          </a:ln>
        </p:spPr>
      </p:sp>
      <p:sp>
        <p:nvSpPr>
          <p:cNvPr id="290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44D2411-8193-4342-B803-694A54BC8E09}"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AA5A65-2C9E-4911-AA29-33A127D8D92A}" type="slidenum">
              <a:rPr lang="en-US" smtClean="0">
                <a:solidFill>
                  <a:prstClr val="black"/>
                </a:solidFill>
                <a:latin typeface="Arial" pitchFamily="34" charset="0"/>
              </a:rPr>
              <a:pPr/>
              <a:t>7</a:t>
            </a:fld>
            <a:endParaRPr lang="en-US">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70F49A-4C7F-44F6-B127-7B2FF9E64DA6}" type="slidenum">
              <a:rPr lang="en-US" smtClean="0">
                <a:solidFill>
                  <a:prstClr val="black"/>
                </a:solidFill>
                <a:latin typeface="Arial" pitchFamily="34" charset="0"/>
              </a:rPr>
              <a:pPr/>
              <a:t>8</a:t>
            </a:fld>
            <a:endParaRPr lang="en-US">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E69185-10DC-47A6-81E2-C74CE3D54970}" type="slidenum">
              <a:rPr lang="en-US" smtClean="0">
                <a:solidFill>
                  <a:prstClr val="black"/>
                </a:solidFill>
                <a:latin typeface="Arial" pitchFamily="34" charset="0"/>
              </a:rPr>
              <a:pPr/>
              <a:t>9</a:t>
            </a:fld>
            <a:endParaRPr lang="en-US">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8036D6-5B74-4D26-9EF9-EDFB24155312}" type="slidenum">
              <a:rPr lang="en-US" smtClean="0">
                <a:solidFill>
                  <a:prstClr val="black"/>
                </a:solidFill>
                <a:latin typeface="Arial" pitchFamily="34" charset="0"/>
              </a:rPr>
              <a:pPr/>
              <a:t>10</a:t>
            </a:fld>
            <a:endParaRPr lang="en-US">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4E42A7-0A00-4956-B2FC-B4437B73AC01}" type="slidenum">
              <a:rPr lang="en-US" smtClean="0">
                <a:solidFill>
                  <a:prstClr val="black"/>
                </a:solidFill>
                <a:latin typeface="Arial" pitchFamily="34" charset="0"/>
              </a:rPr>
              <a:pPr/>
              <a:t>11</a:t>
            </a:fld>
            <a:endParaRPr 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151F1A-EB1B-416E-BE96-5D3AFB788BA4}" type="slidenum">
              <a:rPr lang="en-US" smtClean="0">
                <a:solidFill>
                  <a:prstClr val="black"/>
                </a:solidFill>
                <a:latin typeface="Arial" pitchFamily="34" charset="0"/>
              </a:rPr>
              <a:pPr/>
              <a:t>12</a:t>
            </a:fld>
            <a:endParaRPr lang="en-US">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2B8DA6-0CB3-40A1-8289-3BCC311D8D98}" type="slidenum">
              <a:rPr lang="en-US" smtClean="0">
                <a:solidFill>
                  <a:prstClr val="black"/>
                </a:solidFill>
                <a:latin typeface="Arial" pitchFamily="34" charset="0"/>
              </a:rPr>
              <a:pPr/>
              <a:t>13</a:t>
            </a:fld>
            <a:endParaRPr lang="en-US">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28BB1D-4182-4A3C-8647-8F5ACC1F98D8}" type="slidenum">
              <a:rPr lang="en-US" smtClean="0">
                <a:solidFill>
                  <a:prstClr val="black"/>
                </a:solidFill>
              </a: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FE8D6D05-8C7D-481C-9660-3A4B64066E1C}" type="datetimeFigureOut">
              <a:rPr lang="en-US">
                <a:solidFill>
                  <a:srgbClr val="FEFAC9"/>
                </a:solidFill>
              </a:rPr>
              <a:pPr>
                <a:defRPr/>
              </a:pPr>
              <a:t>10/24/2024</a:t>
            </a:fld>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DC31F83F-2590-4ACB-B541-0C428A12D89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32730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8C98E63C-8B55-4405-B0EA-73970B3688FC}"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DC02B69-9261-428F-AF49-3880AECFFA8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864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6BAC0D07-F23B-48E3-B018-799A30EF08D3}"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EEBBFDA9-6FF5-4F06-A3E1-C76848F7A86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96275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08ED03E0-A423-47E0-8DEF-A3F6DF91849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3839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3BEA01E-54DC-4A65-BD89-A30D5548A69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92361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FE8D6D05-8C7D-481C-9660-3A4B64066E1C}" type="datetimeFigureOut">
              <a:rPr lang="en-US">
                <a:solidFill>
                  <a:srgbClr val="FEFAC9"/>
                </a:solidFill>
              </a:rPr>
              <a:pPr>
                <a:defRPr/>
              </a:pPr>
              <a:t>10/24/2024</a:t>
            </a:fld>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DC31F83F-2590-4ACB-B541-0C428A12D89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266968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638C41BA-CADC-40C4-9024-ED78893912B0}"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231357-07CA-4BF9-BDDA-96EDC82B22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9020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DAE7D2-3B84-448B-A02B-186CD1F409F5}" type="datetimeFigureOut">
              <a:rPr lang="en-US">
                <a:solidFill>
                  <a:srgbClr val="FEFAC9"/>
                </a:solidFill>
              </a:rPr>
              <a:pPr>
                <a:defRPr/>
              </a:pPr>
              <a:t>10/24/2024</a:t>
            </a:fld>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E5E1E663-674F-4208-9A3E-665240C81A9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20432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901B4BB9-D809-49F3-8427-373623275FEA}"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A5A6BAF-A9E8-4569-A0EC-C3505A78BFF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0277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CE242B14-12A0-4A86-BB7E-0FCA6D114ABE}"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fld id="{72E39E99-7DBD-4C8F-8B23-083537C70CD7}" type="datetimeFigureOut">
              <a:rPr lang="en-US">
                <a:solidFill>
                  <a:srgbClr val="FEFAC9"/>
                </a:solidFill>
              </a:rPr>
              <a:pPr>
                <a:defRPr/>
              </a:pPr>
              <a:t>10/24/2024</a:t>
            </a:fld>
            <a:endParaRPr lang="en-US">
              <a:solidFill>
                <a:srgbClr val="FEFAC9"/>
              </a:solidFill>
            </a:endParaRPr>
          </a:p>
        </p:txBody>
      </p:sp>
    </p:spTree>
    <p:extLst>
      <p:ext uri="{BB962C8B-B14F-4D97-AF65-F5344CB8AC3E}">
        <p14:creationId xmlns:p14="http://schemas.microsoft.com/office/powerpoint/2010/main" val="3069366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BCAAD70C-9B74-4877-B3B5-048028A60A3A}" type="datetimeFigureOut">
              <a:rPr lang="en-US">
                <a:solidFill>
                  <a:srgbClr val="FEFAC9"/>
                </a:solidFill>
              </a:rPr>
              <a:pPr>
                <a:defRPr/>
              </a:pPr>
              <a:t>10/24/2024</a:t>
            </a:fld>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52C0F3F-1478-4A68-8FCE-7250EAD69FE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2745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638C41BA-CADC-40C4-9024-ED78893912B0}"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231357-07CA-4BF9-BDDA-96EDC82B22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74558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FCF0DC80-F67C-4169-BE7C-54038A3D9B1C}" type="datetimeFigureOut">
              <a:rPr lang="en-US">
                <a:solidFill>
                  <a:srgbClr val="FEFAC9"/>
                </a:solidFill>
              </a:rPr>
              <a:pPr>
                <a:defRPr/>
              </a:pPr>
              <a:t>10/24/2024</a:t>
            </a:fld>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CCA7325-9372-4A8D-8538-B19507C8D1C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21481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8EB29532-6C75-48F9-B38A-E47094500AD1}"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C62526B-3136-4C96-914B-A4955F582DC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88975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3BA7D04E-10FE-43CB-8CDC-F051244FEB95}"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2708369A-3389-41A0-9CD1-5A4906DD0830}"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8032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8C98E63C-8B55-4405-B0EA-73970B3688FC}"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DC02B69-9261-428F-AF49-3880AECFFA8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290354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6BAC0D07-F23B-48E3-B018-799A30EF08D3}"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EEBBFDA9-6FF5-4F06-A3E1-C76848F7A86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521413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08ED03E0-A423-47E0-8DEF-A3F6DF91849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81690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3BEA01E-54DC-4A65-BD89-A30D5548A69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644429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FE8D6D05-8C7D-481C-9660-3A4B64066E1C}" type="datetimeFigureOut">
              <a:rPr lang="en-US">
                <a:solidFill>
                  <a:srgbClr val="FEFAC9"/>
                </a:solidFill>
              </a:rPr>
              <a:pPr>
                <a:defRPr/>
              </a:pPr>
              <a:t>10/24/2024</a:t>
            </a:fld>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DC31F83F-2590-4ACB-B541-0C428A12D89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567580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638C41BA-CADC-40C4-9024-ED78893912B0}"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231357-07CA-4BF9-BDDA-96EDC82B22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53007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DAE7D2-3B84-448B-A02B-186CD1F409F5}" type="datetimeFigureOut">
              <a:rPr lang="en-US">
                <a:solidFill>
                  <a:srgbClr val="FEFAC9"/>
                </a:solidFill>
              </a:rPr>
              <a:pPr>
                <a:defRPr/>
              </a:pPr>
              <a:t>10/24/2024</a:t>
            </a:fld>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E5E1E663-674F-4208-9A3E-665240C81A9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2588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DAE7D2-3B84-448B-A02B-186CD1F409F5}" type="datetimeFigureOut">
              <a:rPr lang="en-US">
                <a:solidFill>
                  <a:srgbClr val="FEFAC9"/>
                </a:solidFill>
              </a:rPr>
              <a:pPr>
                <a:defRPr/>
              </a:pPr>
              <a:t>10/24/2024</a:t>
            </a:fld>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E5E1E663-674F-4208-9A3E-665240C81A9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065438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901B4BB9-D809-49F3-8427-373623275FEA}"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A5A6BAF-A9E8-4569-A0EC-C3505A78BFF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5868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CE242B14-12A0-4A86-BB7E-0FCA6D114ABE}"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fld id="{72E39E99-7DBD-4C8F-8B23-083537C70CD7}" type="datetimeFigureOut">
              <a:rPr lang="en-US">
                <a:solidFill>
                  <a:srgbClr val="FEFAC9"/>
                </a:solidFill>
              </a:rPr>
              <a:pPr>
                <a:defRPr/>
              </a:pPr>
              <a:t>10/24/2024</a:t>
            </a:fld>
            <a:endParaRPr lang="en-US">
              <a:solidFill>
                <a:srgbClr val="FEFAC9"/>
              </a:solidFill>
            </a:endParaRPr>
          </a:p>
        </p:txBody>
      </p:sp>
    </p:spTree>
    <p:extLst>
      <p:ext uri="{BB962C8B-B14F-4D97-AF65-F5344CB8AC3E}">
        <p14:creationId xmlns:p14="http://schemas.microsoft.com/office/powerpoint/2010/main" val="393529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BCAAD70C-9B74-4877-B3B5-048028A60A3A}" type="datetimeFigureOut">
              <a:rPr lang="en-US">
                <a:solidFill>
                  <a:srgbClr val="FEFAC9"/>
                </a:solidFill>
              </a:rPr>
              <a:pPr>
                <a:defRPr/>
              </a:pPr>
              <a:t>10/24/2024</a:t>
            </a:fld>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52C0F3F-1478-4A68-8FCE-7250EAD69FE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308497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FCF0DC80-F67C-4169-BE7C-54038A3D9B1C}" type="datetimeFigureOut">
              <a:rPr lang="en-US">
                <a:solidFill>
                  <a:srgbClr val="FEFAC9"/>
                </a:solidFill>
              </a:rPr>
              <a:pPr>
                <a:defRPr/>
              </a:pPr>
              <a:t>10/24/2024</a:t>
            </a:fld>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CCA7325-9372-4A8D-8538-B19507C8D1C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6064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8EB29532-6C75-48F9-B38A-E47094500AD1}"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C62526B-3136-4C96-914B-A4955F582DC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989362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3BA7D04E-10FE-43CB-8CDC-F051244FEB95}"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2708369A-3389-41A0-9CD1-5A4906DD0830}"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28999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8C98E63C-8B55-4405-B0EA-73970B3688FC}"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DC02B69-9261-428F-AF49-3880AECFFA8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39737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6BAC0D07-F23B-48E3-B018-799A30EF08D3}" type="datetimeFigureOut">
              <a:rPr lang="en-US">
                <a:solidFill>
                  <a:srgbClr val="FEFAC9"/>
                </a:solidFill>
              </a:rPr>
              <a:pPr>
                <a:defRPr/>
              </a:pPr>
              <a:t>10/24/2024</a:t>
            </a:fld>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EEBBFDA9-6FF5-4F06-A3E1-C76848F7A86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68332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08ED03E0-A423-47E0-8DEF-A3F6DF91849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46549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3BEA01E-54DC-4A65-BD89-A30D5548A69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6278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901B4BB9-D809-49F3-8427-373623275FEA}"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A5A6BAF-A9E8-4569-A0EC-C3505A78BFF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4957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CE242B14-12A0-4A86-BB7E-0FCA6D114ABE}"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fld id="{72E39E99-7DBD-4C8F-8B23-083537C70CD7}" type="datetimeFigureOut">
              <a:rPr lang="en-US">
                <a:solidFill>
                  <a:srgbClr val="FEFAC9"/>
                </a:solidFill>
              </a:rPr>
              <a:pPr>
                <a:defRPr/>
              </a:pPr>
              <a:t>10/24/2024</a:t>
            </a:fld>
            <a:endParaRPr lang="en-US">
              <a:solidFill>
                <a:srgbClr val="FEFAC9"/>
              </a:solidFill>
            </a:endParaRPr>
          </a:p>
        </p:txBody>
      </p:sp>
    </p:spTree>
    <p:extLst>
      <p:ext uri="{BB962C8B-B14F-4D97-AF65-F5344CB8AC3E}">
        <p14:creationId xmlns:p14="http://schemas.microsoft.com/office/powerpoint/2010/main" val="754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BCAAD70C-9B74-4877-B3B5-048028A60A3A}" type="datetimeFigureOut">
              <a:rPr lang="en-US">
                <a:solidFill>
                  <a:srgbClr val="FEFAC9"/>
                </a:solidFill>
              </a:rPr>
              <a:pPr>
                <a:defRPr/>
              </a:pPr>
              <a:t>10/24/2024</a:t>
            </a:fld>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52C0F3F-1478-4A68-8FCE-7250EAD69FE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6478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FCF0DC80-F67C-4169-BE7C-54038A3D9B1C}" type="datetimeFigureOut">
              <a:rPr lang="en-US">
                <a:solidFill>
                  <a:srgbClr val="FEFAC9"/>
                </a:solidFill>
              </a:rPr>
              <a:pPr>
                <a:defRPr/>
              </a:pPr>
              <a:t>10/24/2024</a:t>
            </a:fld>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CCA7325-9372-4A8D-8538-B19507C8D1C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6402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8EB29532-6C75-48F9-B38A-E47094500AD1}"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C62526B-3136-4C96-914B-A4955F582DC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38400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3BA7D04E-10FE-43CB-8CDC-F051244FEB95}" type="datetimeFigureOut">
              <a:rPr lang="en-US">
                <a:solidFill>
                  <a:srgbClr val="FEFAC9"/>
                </a:solidFill>
              </a:rPr>
              <a:pPr>
                <a:defRPr/>
              </a:pPr>
              <a:t>10/24/2024</a:t>
            </a:fld>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2708369A-3389-41A0-9CD1-5A4906DD0830}"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6920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50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A8934A43-6508-4C64-A49F-3AA9DFEC4C3B}" type="datetimeFigureOut">
              <a:rPr lang="en-US">
                <a:solidFill>
                  <a:srgbClr val="FEFAC9"/>
                </a:solidFill>
              </a:rPr>
              <a:pPr>
                <a:defRPr/>
              </a:pPr>
              <a:t>10/24/2024</a:t>
            </a:fld>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CE923AC0-1DBC-4E5D-AE22-E1379A472DF6}"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33656776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50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A8934A43-6508-4C64-A49F-3AA9DFEC4C3B}" type="datetimeFigureOut">
              <a:rPr lang="en-US">
                <a:solidFill>
                  <a:srgbClr val="FEFAC9"/>
                </a:solidFill>
              </a:rPr>
              <a:pPr>
                <a:defRPr/>
              </a:pPr>
              <a:t>10/24/2024</a:t>
            </a:fld>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CE923AC0-1DBC-4E5D-AE22-E1379A472DF6}"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250016783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50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A8934A43-6508-4C64-A49F-3AA9DFEC4C3B}" type="datetimeFigureOut">
              <a:rPr lang="en-US">
                <a:solidFill>
                  <a:srgbClr val="FEFAC9"/>
                </a:solidFill>
              </a:rPr>
              <a:pPr>
                <a:defRPr/>
              </a:pPr>
              <a:t>10/24/2024</a:t>
            </a:fld>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CE923AC0-1DBC-4E5D-AE22-E1379A472DF6}"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604328000"/>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emf"/><Relationship Id="rId2" Type="http://schemas.openxmlformats.org/officeDocument/2006/relationships/slideLayout" Target="../slideLayouts/slideLayout33.xml"/><Relationship Id="rId1" Type="http://schemas.openxmlformats.org/officeDocument/2006/relationships/vmlDrawing" Target="../drawings/vmlDrawing2.vml"/><Relationship Id="rId6" Type="http://schemas.openxmlformats.org/officeDocument/2006/relationships/package" Target="../embeddings/Microsoft_Word_Document_F2A5CF1A5.docx"/><Relationship Id="rId5" Type="http://schemas.openxmlformats.org/officeDocument/2006/relationships/image" Target="../media/image21.emf"/><Relationship Id="rId4" Type="http://schemas.openxmlformats.org/officeDocument/2006/relationships/package" Target="../embeddings/Microsoft_Word_Document_780E87AD4.docx"/></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31.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oleObject" Target="../embeddings/oleObject3.bin"/><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video" Target="file:///E:\Missouri\Hoof%202.wmv" TargetMode="External"/><Relationship Id="rId2" Type="http://schemas.microsoft.com/office/2007/relationships/media" Target="file:///E:\Missouri\Hoof%202.wmv" TargetMode="External"/><Relationship Id="rId1" Type="http://schemas.openxmlformats.org/officeDocument/2006/relationships/tags" Target="../tags/tag2.xml"/><Relationship Id="rId6" Type="http://schemas.openxmlformats.org/officeDocument/2006/relationships/image" Target="../media/image36.png"/><Relationship Id="rId5" Type="http://schemas.openxmlformats.org/officeDocument/2006/relationships/notesSlide" Target="../notesSlides/notesSlide14.xml"/><Relationship Id="rId4"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8.xml"/><Relationship Id="rId7" Type="http://schemas.openxmlformats.org/officeDocument/2006/relationships/oleObject" Target="../embeddings/oleObject4.bin"/><Relationship Id="rId2" Type="http://schemas.openxmlformats.org/officeDocument/2006/relationships/tags" Target="../tags/tag3.xml"/><Relationship Id="rId1" Type="http://schemas.openxmlformats.org/officeDocument/2006/relationships/vmlDrawing" Target="../drawings/vmlDrawing6.v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notesSlide" Target="../notesSlides/notesSlide15.xml"/><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file:///E:\Missouri\car_rev.mpg" TargetMode="External"/><Relationship Id="rId1" Type="http://schemas.openxmlformats.org/officeDocument/2006/relationships/tags" Target="../tags/tag4.xml"/><Relationship Id="rId5" Type="http://schemas.openxmlformats.org/officeDocument/2006/relationships/image" Target="../media/image48.png"/><Relationship Id="rId4"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5.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Missouri\b1_motion.MOV" TargetMode="External"/><Relationship Id="rId1" Type="http://schemas.microsoft.com/office/2007/relationships/media" Target="file:///E:\Missouri\b1_motion.MO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3.xml"/><Relationship Id="rId7" Type="http://schemas.openxmlformats.org/officeDocument/2006/relationships/package" Target="../embeddings/Microsoft_Word_Document_21E140712.docx"/><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0.emf"/><Relationship Id="rId10" Type="http://schemas.openxmlformats.org/officeDocument/2006/relationships/image" Target="../media/image12.emf"/><Relationship Id="rId4" Type="http://schemas.openxmlformats.org/officeDocument/2006/relationships/package" Target="../embeddings/Microsoft_Word_Document_9DA353661.docx"/><Relationship Id="rId9" Type="http://schemas.openxmlformats.org/officeDocument/2006/relationships/package" Target="../embeddings/Microsoft_Word_Document_145F33A33.docx"/></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C584A94-77AD-4344-AE7C-56F53A27028A}"/>
              </a:ext>
            </a:extLst>
          </p:cNvPr>
          <p:cNvSpPr>
            <a:spLocks noGrp="1"/>
          </p:cNvSpPr>
          <p:nvPr>
            <p:ph idx="1"/>
          </p:nvPr>
        </p:nvSpPr>
        <p:spPr/>
        <p:txBody>
          <a:bodyPr/>
          <a:lstStyle/>
          <a:p>
            <a:r>
              <a:rPr lang="en-US"/>
              <a:t>The use of anatomical reference points</a:t>
            </a:r>
          </a:p>
          <a:p>
            <a:r>
              <a:rPr lang="en-US"/>
              <a:t>The observation of physiology in statics and dynamics</a:t>
            </a:r>
          </a:p>
          <a:p>
            <a:r>
              <a:rPr lang="en-US"/>
              <a:t>Trimming for geometrical proportions</a:t>
            </a:r>
          </a:p>
          <a:p>
            <a:r>
              <a:rPr lang="en-US"/>
              <a:t>The use of shoes to protect and enhance weight bearing</a:t>
            </a:r>
          </a:p>
          <a:p>
            <a:r>
              <a:rPr lang="en-US"/>
              <a:t>The observation of stance and gait previous and prior to trimming and shoeing</a:t>
            </a:r>
          </a:p>
        </p:txBody>
      </p:sp>
      <p:sp>
        <p:nvSpPr>
          <p:cNvPr id="2" name="Title 1">
            <a:extLst>
              <a:ext uri="{FF2B5EF4-FFF2-40B4-BE49-F238E27FC236}">
                <a16:creationId xmlns:a16="http://schemas.microsoft.com/office/drawing/2014/main" xmlns="" id="{0ACA3730-E560-457C-AE7E-C67183DB0F6E}"/>
              </a:ext>
            </a:extLst>
          </p:cNvPr>
          <p:cNvSpPr>
            <a:spLocks noGrp="1"/>
          </p:cNvSpPr>
          <p:nvPr>
            <p:ph type="title"/>
          </p:nvPr>
        </p:nvSpPr>
        <p:spPr/>
        <p:txBody>
          <a:bodyPr>
            <a:normAutofit fontScale="90000"/>
          </a:bodyPr>
          <a:lstStyle/>
          <a:p>
            <a:r>
              <a:rPr lang="en-US"/>
              <a:t>What Is Proper </a:t>
            </a:r>
            <a:r>
              <a:rPr lang="en-US" err="1"/>
              <a:t>Farriery</a:t>
            </a:r>
            <a:r>
              <a:rPr lang="en-US"/>
              <a:t>?</a:t>
            </a:r>
            <a:br>
              <a:rPr lang="en-US"/>
            </a:br>
            <a:endParaRPr lang="en-US"/>
          </a:p>
        </p:txBody>
      </p:sp>
    </p:spTree>
    <p:extLst>
      <p:ext uri="{BB962C8B-B14F-4D97-AF65-F5344CB8AC3E}">
        <p14:creationId xmlns:p14="http://schemas.microsoft.com/office/powerpoint/2010/main" val="135916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3"/>
          <p:cNvSpPr>
            <a:spLocks noGrp="1"/>
          </p:cNvSpPr>
          <p:nvPr>
            <p:ph type="body" sz="half" idx="2"/>
          </p:nvPr>
        </p:nvSpPr>
        <p:spPr>
          <a:xfrm>
            <a:off x="285751" y="1000125"/>
            <a:ext cx="2228849" cy="4691063"/>
          </a:xfrm>
        </p:spPr>
        <p:txBody>
          <a:bodyPr/>
          <a:lstStyle/>
          <a:p>
            <a:pPr eaLnBrk="1" hangingPunct="1"/>
            <a:r>
              <a:rPr lang="en-GB" sz="1400"/>
              <a:t>Treatment was aimed at restoring the longitudinal axis of the limb perpendicular to the ground bearing border of the foot. </a:t>
            </a:r>
          </a:p>
          <a:p>
            <a:pPr eaLnBrk="1" hangingPunct="1"/>
            <a:r>
              <a:rPr lang="en-GB" sz="1400"/>
              <a:t>The bottom of the foot should mirror image the coronary band. </a:t>
            </a:r>
          </a:p>
          <a:p>
            <a:pPr eaLnBrk="1" hangingPunct="1"/>
            <a:r>
              <a:rPr lang="en-GB" sz="1400"/>
              <a:t>The object is to place ground bearing border of the foot under the static limb to produce a slight heel-first to level foot fall.</a:t>
            </a:r>
          </a:p>
          <a:p>
            <a:pPr eaLnBrk="1" hangingPunct="1"/>
            <a:endParaRPr lang="en-GB" sz="1400"/>
          </a:p>
          <a:p>
            <a:pPr eaLnBrk="1" hangingPunct="1"/>
            <a:endParaRPr lang="en-GB" sz="1400"/>
          </a:p>
          <a:p>
            <a:pPr eaLnBrk="1" hangingPunct="1"/>
            <a:endParaRPr lang="en-GB" sz="1400"/>
          </a:p>
          <a:p>
            <a:pPr eaLnBrk="1" hangingPunct="1"/>
            <a:endParaRPr lang="en-GB" sz="1400"/>
          </a:p>
        </p:txBody>
      </p:sp>
      <p:sp>
        <p:nvSpPr>
          <p:cNvPr id="8" name="Title 6"/>
          <p:cNvSpPr txBox="1">
            <a:spLocks/>
          </p:cNvSpPr>
          <p:nvPr/>
        </p:nvSpPr>
        <p:spPr bwMode="auto">
          <a:xfrm>
            <a:off x="214313" y="285750"/>
            <a:ext cx="3008312" cy="512763"/>
          </a:xfrm>
          <a:prstGeom prst="rect">
            <a:avLst/>
          </a:prstGeom>
          <a:noFill/>
          <a:ln w="9525">
            <a:noFill/>
            <a:miter lim="800000"/>
            <a:headEnd/>
            <a:tailEnd/>
          </a:ln>
        </p:spPr>
        <p:txBody>
          <a:bodyPr anchor="b"/>
          <a:lstStyle/>
          <a:p>
            <a:pPr>
              <a:defRPr/>
            </a:pPr>
            <a:r>
              <a:rPr lang="en-US" sz="2000" b="1" kern="0">
                <a:solidFill>
                  <a:srgbClr val="FEFAC9">
                    <a:lumMod val="75000"/>
                  </a:srgbClr>
                </a:solidFill>
              </a:rPr>
              <a:t>TREATMENT</a:t>
            </a:r>
            <a:endParaRPr lang="en-GB" sz="2000" b="1" kern="0">
              <a:solidFill>
                <a:srgbClr val="FEFAC9">
                  <a:lumMod val="75000"/>
                </a:srgbClr>
              </a:solidFill>
            </a:endParaRPr>
          </a:p>
        </p:txBody>
      </p:sp>
      <p:grpSp>
        <p:nvGrpSpPr>
          <p:cNvPr id="18" name="Group 17"/>
          <p:cNvGrpSpPr/>
          <p:nvPr/>
        </p:nvGrpSpPr>
        <p:grpSpPr>
          <a:xfrm>
            <a:off x="2514600" y="304800"/>
            <a:ext cx="3205163" cy="5486400"/>
            <a:chOff x="3143250" y="428625"/>
            <a:chExt cx="3357563" cy="5481638"/>
          </a:xfrm>
        </p:grpSpPr>
        <p:pic>
          <p:nvPicPr>
            <p:cNvPr id="55304" name="Picture 8"/>
            <p:cNvPicPr>
              <a:picLocks noChangeAspect="1" noChangeArrowheads="1"/>
            </p:cNvPicPr>
            <p:nvPr/>
          </p:nvPicPr>
          <p:blipFill>
            <a:blip r:embed="rId3" cstate="print"/>
            <a:srcRect/>
            <a:stretch>
              <a:fillRect/>
            </a:stretch>
          </p:blipFill>
          <p:spPr bwMode="auto">
            <a:xfrm>
              <a:off x="3143250" y="428625"/>
              <a:ext cx="3357563" cy="5481638"/>
            </a:xfrm>
            <a:prstGeom prst="rect">
              <a:avLst/>
            </a:prstGeom>
            <a:noFill/>
            <a:ln w="9525">
              <a:noFill/>
              <a:miter lim="800000"/>
              <a:headEnd/>
              <a:tailEnd/>
            </a:ln>
          </p:spPr>
        </p:pic>
        <p:cxnSp>
          <p:nvCxnSpPr>
            <p:cNvPr id="15" name="Straight Connector 14"/>
            <p:cNvCxnSpPr>
              <a:cxnSpLocks noChangeShapeType="1"/>
            </p:cNvCxnSpPr>
            <p:nvPr/>
          </p:nvCxnSpPr>
          <p:spPr bwMode="auto">
            <a:xfrm rot="5400000">
              <a:off x="2500313" y="3214688"/>
              <a:ext cx="4573587" cy="1587"/>
            </a:xfrm>
            <a:prstGeom prst="line">
              <a:avLst/>
            </a:prstGeom>
            <a:noFill/>
            <a:ln w="38100" algn="ctr">
              <a:solidFill>
                <a:srgbClr val="FFFF00"/>
              </a:solidFill>
              <a:round/>
              <a:headEnd/>
              <a:tailEnd/>
            </a:ln>
          </p:spPr>
        </p:cxnSp>
        <p:cxnSp>
          <p:nvCxnSpPr>
            <p:cNvPr id="17" name="Straight Connector 16"/>
            <p:cNvCxnSpPr>
              <a:cxnSpLocks noChangeShapeType="1"/>
            </p:cNvCxnSpPr>
            <p:nvPr/>
          </p:nvCxnSpPr>
          <p:spPr bwMode="auto">
            <a:xfrm>
              <a:off x="3929063" y="4714875"/>
              <a:ext cx="1785937" cy="1588"/>
            </a:xfrm>
            <a:prstGeom prst="line">
              <a:avLst/>
            </a:prstGeom>
            <a:noFill/>
            <a:ln w="38100" algn="ctr">
              <a:solidFill>
                <a:srgbClr val="FFFF00"/>
              </a:solidFill>
              <a:round/>
              <a:headEnd/>
              <a:tailEnd/>
            </a:ln>
          </p:spPr>
        </p:cxnSp>
      </p:grpSp>
      <p:grpSp>
        <p:nvGrpSpPr>
          <p:cNvPr id="19" name="Group 18"/>
          <p:cNvGrpSpPr/>
          <p:nvPr/>
        </p:nvGrpSpPr>
        <p:grpSpPr>
          <a:xfrm>
            <a:off x="5943600" y="381000"/>
            <a:ext cx="3046412" cy="5572125"/>
            <a:chOff x="5929313" y="428625"/>
            <a:chExt cx="3046412" cy="5572125"/>
          </a:xfrm>
        </p:grpSpPr>
        <p:pic>
          <p:nvPicPr>
            <p:cNvPr id="13" name="Picture 9" descr="bobby-hinchcliffe 034.jpg"/>
            <p:cNvPicPr>
              <a:picLocks noChangeAspect="1"/>
            </p:cNvPicPr>
            <p:nvPr/>
          </p:nvPicPr>
          <p:blipFill>
            <a:blip r:embed="rId4" cstate="print">
              <a:lum bright="20000"/>
            </a:blip>
            <a:srcRect l="20915" t="15686" r="13725"/>
            <a:stretch>
              <a:fillRect/>
            </a:stretch>
          </p:blipFill>
          <p:spPr bwMode="auto">
            <a:xfrm>
              <a:off x="5929313" y="428625"/>
              <a:ext cx="3046412" cy="5500688"/>
            </a:xfrm>
            <a:prstGeom prst="rect">
              <a:avLst/>
            </a:prstGeom>
            <a:noFill/>
            <a:ln w="9525">
              <a:noFill/>
              <a:miter lim="800000"/>
              <a:headEnd/>
              <a:tailEnd/>
            </a:ln>
          </p:spPr>
        </p:pic>
        <p:cxnSp>
          <p:nvCxnSpPr>
            <p:cNvPr id="22" name="Straight Connector 21"/>
            <p:cNvCxnSpPr>
              <a:cxnSpLocks noChangeShapeType="1"/>
            </p:cNvCxnSpPr>
            <p:nvPr/>
          </p:nvCxnSpPr>
          <p:spPr bwMode="auto">
            <a:xfrm rot="5400000">
              <a:off x="5179219" y="3679032"/>
              <a:ext cx="4643437" cy="0"/>
            </a:xfrm>
            <a:prstGeom prst="line">
              <a:avLst/>
            </a:prstGeom>
            <a:noFill/>
            <a:ln w="38100" algn="ctr">
              <a:solidFill>
                <a:srgbClr val="FFFF00"/>
              </a:solidFill>
              <a:round/>
              <a:headEnd/>
              <a:tailEnd/>
            </a:ln>
          </p:spPr>
        </p:cxnSp>
        <p:cxnSp>
          <p:nvCxnSpPr>
            <p:cNvPr id="23" name="Straight Connector 22"/>
            <p:cNvCxnSpPr>
              <a:cxnSpLocks noChangeShapeType="1"/>
            </p:cNvCxnSpPr>
            <p:nvPr/>
          </p:nvCxnSpPr>
          <p:spPr bwMode="auto">
            <a:xfrm>
              <a:off x="6715125" y="1357313"/>
              <a:ext cx="1428750" cy="1587"/>
            </a:xfrm>
            <a:prstGeom prst="line">
              <a:avLst/>
            </a:prstGeom>
            <a:noFill/>
            <a:ln w="38100" algn="ctr">
              <a:solidFill>
                <a:srgbClr val="FFFF00"/>
              </a:solidFill>
              <a:round/>
              <a:headEnd/>
              <a:tailEnd/>
            </a:ln>
          </p:spPr>
        </p:cxnSp>
      </p:grpSp>
      <p:pic>
        <p:nvPicPr>
          <p:cNvPr id="12" name="Picture 6"/>
          <p:cNvPicPr>
            <a:picLocks noChangeAspect="1" noChangeArrowheads="1"/>
          </p:cNvPicPr>
          <p:nvPr/>
        </p:nvPicPr>
        <p:blipFill>
          <a:blip r:embed="rId5" cstate="print"/>
          <a:srcRect/>
          <a:stretch>
            <a:fillRect/>
          </a:stretch>
        </p:blipFill>
        <p:spPr bwMode="auto">
          <a:xfrm>
            <a:off x="4343400" y="533400"/>
            <a:ext cx="2943496" cy="4800600"/>
          </a:xfrm>
          <a:prstGeom prst="rect">
            <a:avLst/>
          </a:prstGeom>
          <a:noFill/>
          <a:ln w="9525">
            <a:noFill/>
            <a:miter lim="800000"/>
            <a:headEnd/>
            <a:tailEnd/>
          </a:ln>
        </p:spPr>
      </p:pic>
    </p:spTree>
    <p:extLst>
      <p:ext uri="{BB962C8B-B14F-4D97-AF65-F5344CB8AC3E}">
        <p14:creationId xmlns:p14="http://schemas.microsoft.com/office/powerpoint/2010/main" val="1411169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2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5299">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p:cTn id="11" dur="20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55299">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 calcmode="lin" valueType="num">
                                      <p:cBhvr>
                                        <p:cTn id="15" dur="2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55299">
                                            <p:txEl>
                                              <p:pRg st="2" end="2"/>
                                            </p:txEl>
                                          </p:spTgt>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Placeholder 3"/>
          <p:cNvSpPr>
            <a:spLocks noGrp="1"/>
          </p:cNvSpPr>
          <p:nvPr>
            <p:ph type="body" sz="half" idx="2"/>
          </p:nvPr>
        </p:nvSpPr>
        <p:spPr>
          <a:xfrm>
            <a:off x="285750" y="928688"/>
            <a:ext cx="3429000" cy="4691062"/>
          </a:xfrm>
        </p:spPr>
        <p:txBody>
          <a:bodyPr/>
          <a:lstStyle/>
          <a:p>
            <a:pPr eaLnBrk="1" hangingPunct="1"/>
            <a:r>
              <a:rPr lang="en-GB"/>
              <a:t>The shoe is positioned over the hoof to external reference points identified along the solar margin. </a:t>
            </a:r>
          </a:p>
          <a:p>
            <a:pPr eaLnBrk="1" hangingPunct="1">
              <a:buFontTx/>
              <a:buAutoNum type="arabicPeriod"/>
            </a:pPr>
            <a:r>
              <a:rPr lang="en-GB"/>
              <a:t>Parallel lines perpendicular from each heel buttress intersect the white line sole junction  at point of break over</a:t>
            </a:r>
          </a:p>
          <a:p>
            <a:pPr eaLnBrk="1" hangingPunct="1">
              <a:buFontTx/>
              <a:buAutoNum type="arabicPeriod"/>
            </a:pPr>
            <a:r>
              <a:rPr lang="en-GB"/>
              <a:t>Diagonal lines projected across the bearing border from heel buttress intersect at or near the centre of rotation</a:t>
            </a:r>
          </a:p>
          <a:p>
            <a:pPr eaLnBrk="1" hangingPunct="1">
              <a:buFontTx/>
              <a:buAutoNum type="arabicPeriod"/>
            </a:pPr>
            <a:r>
              <a:rPr lang="en-GB"/>
              <a:t>With the longitudinal limb axis centralized within the boundaries of the ground bearing border of the shoe.</a:t>
            </a:r>
          </a:p>
        </p:txBody>
      </p:sp>
      <p:pic>
        <p:nvPicPr>
          <p:cNvPr id="59398" name="Picture 6"/>
          <p:cNvPicPr>
            <a:picLocks noGrp="1" noChangeAspect="1" noChangeArrowheads="1"/>
          </p:cNvPicPr>
          <p:nvPr>
            <p:ph idx="1"/>
          </p:nvPr>
        </p:nvPicPr>
        <p:blipFill>
          <a:blip r:embed="rId3" cstate="print"/>
          <a:srcRect/>
          <a:stretch>
            <a:fillRect/>
          </a:stretch>
        </p:blipFill>
        <p:spPr>
          <a:xfrm>
            <a:off x="4000500" y="428625"/>
            <a:ext cx="4670425" cy="5483225"/>
          </a:xfrm>
          <a:noFill/>
        </p:spPr>
      </p:pic>
      <p:sp>
        <p:nvSpPr>
          <p:cNvPr id="7" name="Title 6"/>
          <p:cNvSpPr txBox="1">
            <a:spLocks/>
          </p:cNvSpPr>
          <p:nvPr/>
        </p:nvSpPr>
        <p:spPr bwMode="auto">
          <a:xfrm>
            <a:off x="214313" y="285750"/>
            <a:ext cx="3008312" cy="512763"/>
          </a:xfrm>
          <a:prstGeom prst="rect">
            <a:avLst/>
          </a:prstGeom>
          <a:noFill/>
          <a:ln w="9525">
            <a:noFill/>
            <a:miter lim="800000"/>
            <a:headEnd/>
            <a:tailEnd/>
          </a:ln>
        </p:spPr>
        <p:txBody>
          <a:bodyPr anchor="b"/>
          <a:lstStyle/>
          <a:p>
            <a:pPr>
              <a:defRPr/>
            </a:pPr>
            <a:r>
              <a:rPr lang="en-US" sz="2000" b="1" kern="0">
                <a:solidFill>
                  <a:srgbClr val="FEFAC9">
                    <a:lumMod val="75000"/>
                  </a:srgbClr>
                </a:solidFill>
              </a:rPr>
              <a:t>FITTING</a:t>
            </a:r>
            <a:endParaRPr lang="en-GB" sz="2000" b="1" kern="0">
              <a:solidFill>
                <a:srgbClr val="FEFAC9">
                  <a:lumMod val="75000"/>
                </a:srgbClr>
              </a:solidFill>
            </a:endParaRPr>
          </a:p>
        </p:txBody>
      </p:sp>
      <p:sp>
        <p:nvSpPr>
          <p:cNvPr id="8" name="Right Brace 7"/>
          <p:cNvSpPr>
            <a:spLocks/>
          </p:cNvSpPr>
          <p:nvPr/>
        </p:nvSpPr>
        <p:spPr bwMode="auto">
          <a:xfrm>
            <a:off x="6572250" y="3286125"/>
            <a:ext cx="2286000" cy="2286000"/>
          </a:xfrm>
          <a:prstGeom prst="rightBrace">
            <a:avLst>
              <a:gd name="adj1" fmla="val 8843"/>
              <a:gd name="adj2" fmla="val 51569"/>
            </a:avLst>
          </a:prstGeom>
          <a:noFill/>
          <a:ln w="38100" algn="ctr">
            <a:solidFill>
              <a:srgbClr val="FF0000"/>
            </a:solidFill>
            <a:round/>
            <a:headEnd/>
            <a:tailEnd/>
          </a:ln>
        </p:spPr>
        <p:txBody>
          <a:bodyPr/>
          <a:lstStyle/>
          <a:p>
            <a:pPr fontAlgn="base">
              <a:spcBef>
                <a:spcPct val="0"/>
              </a:spcBef>
              <a:spcAft>
                <a:spcPct val="0"/>
              </a:spcAft>
            </a:pPr>
            <a:endParaRPr lang="en-GB">
              <a:solidFill>
                <a:prstClr val="white"/>
              </a:solidFill>
              <a:latin typeface="Arial" charset="0"/>
            </a:endParaRPr>
          </a:p>
        </p:txBody>
      </p:sp>
      <p:sp>
        <p:nvSpPr>
          <p:cNvPr id="9" name="Right Brace 8"/>
          <p:cNvSpPr>
            <a:spLocks/>
          </p:cNvSpPr>
          <p:nvPr/>
        </p:nvSpPr>
        <p:spPr bwMode="auto">
          <a:xfrm rot="10800000">
            <a:off x="4000500" y="1643063"/>
            <a:ext cx="2214563" cy="2357437"/>
          </a:xfrm>
          <a:prstGeom prst="rightBrace">
            <a:avLst>
              <a:gd name="adj1" fmla="val 8841"/>
              <a:gd name="adj2" fmla="val 51569"/>
            </a:avLst>
          </a:prstGeom>
          <a:noFill/>
          <a:ln w="38100" algn="ctr">
            <a:solidFill>
              <a:srgbClr val="FF0000"/>
            </a:solidFill>
            <a:round/>
            <a:headEnd/>
            <a:tailEnd/>
          </a:ln>
        </p:spPr>
        <p:txBody>
          <a:bodyPr/>
          <a:lstStyle/>
          <a:p>
            <a:pPr fontAlgn="base">
              <a:spcBef>
                <a:spcPct val="0"/>
              </a:spcBef>
              <a:spcAft>
                <a:spcPct val="0"/>
              </a:spcAft>
            </a:pPr>
            <a:endParaRPr lang="en-GB">
              <a:solidFill>
                <a:prstClr val="white"/>
              </a:solidFill>
              <a:latin typeface="Arial" charset="0"/>
            </a:endParaRPr>
          </a:p>
        </p:txBody>
      </p:sp>
      <p:cxnSp>
        <p:nvCxnSpPr>
          <p:cNvPr id="11" name="Straight Connector 10"/>
          <p:cNvCxnSpPr/>
          <p:nvPr/>
        </p:nvCxnSpPr>
        <p:spPr bwMode="auto">
          <a:xfrm rot="16200000" flipH="1">
            <a:off x="5607844" y="3393282"/>
            <a:ext cx="3571875" cy="71437"/>
          </a:xfrm>
          <a:prstGeom prst="line">
            <a:avLst/>
          </a:prstGeom>
          <a:solidFill>
            <a:schemeClr val="accent1"/>
          </a:solidFill>
          <a:ln w="38100" cap="flat" cmpd="sng" algn="ctr">
            <a:solidFill>
              <a:schemeClr val="tx2">
                <a:lumMod val="20000"/>
                <a:lumOff val="80000"/>
              </a:schemeClr>
            </a:solidFill>
            <a:prstDash val="solid"/>
            <a:round/>
            <a:headEnd type="none" w="med" len="med"/>
            <a:tailEnd type="none" w="med" len="med"/>
          </a:ln>
          <a:effectLst/>
        </p:spPr>
      </p:cxnSp>
      <p:cxnSp>
        <p:nvCxnSpPr>
          <p:cNvPr id="12" name="Straight Connector 11"/>
          <p:cNvCxnSpPr/>
          <p:nvPr/>
        </p:nvCxnSpPr>
        <p:spPr bwMode="auto">
          <a:xfrm rot="16200000" flipH="1">
            <a:off x="3679031" y="3393282"/>
            <a:ext cx="3571875" cy="71438"/>
          </a:xfrm>
          <a:prstGeom prst="line">
            <a:avLst/>
          </a:prstGeom>
          <a:solidFill>
            <a:schemeClr val="accent1"/>
          </a:solidFill>
          <a:ln w="38100" cap="flat" cmpd="sng" algn="ctr">
            <a:solidFill>
              <a:schemeClr val="tx2">
                <a:lumMod val="20000"/>
                <a:lumOff val="80000"/>
              </a:schemeClr>
            </a:solidFill>
            <a:prstDash val="solid"/>
            <a:round/>
            <a:headEnd type="none" w="med" len="med"/>
            <a:tailEnd type="none" w="med" len="med"/>
          </a:ln>
          <a:effectLst/>
        </p:spPr>
      </p:cxnSp>
      <p:cxnSp>
        <p:nvCxnSpPr>
          <p:cNvPr id="14" name="Straight Connector 13"/>
          <p:cNvCxnSpPr>
            <a:cxnSpLocks noChangeShapeType="1"/>
          </p:cNvCxnSpPr>
          <p:nvPr/>
        </p:nvCxnSpPr>
        <p:spPr bwMode="auto">
          <a:xfrm rot="16200000" flipH="1">
            <a:off x="4643437" y="2428876"/>
            <a:ext cx="3571875" cy="2000250"/>
          </a:xfrm>
          <a:prstGeom prst="line">
            <a:avLst/>
          </a:prstGeom>
          <a:noFill/>
          <a:ln w="38100" algn="ctr">
            <a:solidFill>
              <a:schemeClr val="bg1"/>
            </a:solidFill>
            <a:round/>
            <a:headEnd/>
            <a:tailEnd/>
          </a:ln>
        </p:spPr>
      </p:cxnSp>
      <p:cxnSp>
        <p:nvCxnSpPr>
          <p:cNvPr id="15" name="Straight Connector 14"/>
          <p:cNvCxnSpPr>
            <a:cxnSpLocks noChangeShapeType="1"/>
          </p:cNvCxnSpPr>
          <p:nvPr/>
        </p:nvCxnSpPr>
        <p:spPr bwMode="auto">
          <a:xfrm rot="5400000">
            <a:off x="4643438" y="2500313"/>
            <a:ext cx="3571875" cy="1857375"/>
          </a:xfrm>
          <a:prstGeom prst="line">
            <a:avLst/>
          </a:prstGeom>
          <a:noFill/>
          <a:ln w="38100" algn="ctr">
            <a:solidFill>
              <a:schemeClr val="bg1"/>
            </a:solidFill>
            <a:round/>
            <a:headEnd/>
            <a:tailEnd/>
          </a:ln>
        </p:spPr>
      </p:cxnSp>
      <p:cxnSp>
        <p:nvCxnSpPr>
          <p:cNvPr id="20" name="Straight Connector 19"/>
          <p:cNvCxnSpPr>
            <a:cxnSpLocks noChangeShapeType="1"/>
          </p:cNvCxnSpPr>
          <p:nvPr/>
        </p:nvCxnSpPr>
        <p:spPr bwMode="auto">
          <a:xfrm>
            <a:off x="5500688" y="5143500"/>
            <a:ext cx="1928812" cy="1588"/>
          </a:xfrm>
          <a:prstGeom prst="line">
            <a:avLst/>
          </a:prstGeom>
          <a:noFill/>
          <a:ln w="38100" algn="ctr">
            <a:solidFill>
              <a:schemeClr val="tx1"/>
            </a:solidFill>
            <a:round/>
            <a:headEnd/>
            <a:tailEnd/>
          </a:ln>
        </p:spPr>
      </p:cxnSp>
      <p:pic>
        <p:nvPicPr>
          <p:cNvPr id="22" name="Picture 8"/>
          <p:cNvPicPr>
            <a:picLocks noChangeAspect="1" noChangeArrowheads="1"/>
          </p:cNvPicPr>
          <p:nvPr/>
        </p:nvPicPr>
        <p:blipFill>
          <a:blip r:embed="rId4" cstate="print"/>
          <a:srcRect/>
          <a:stretch>
            <a:fillRect/>
          </a:stretch>
        </p:blipFill>
        <p:spPr bwMode="auto">
          <a:xfrm>
            <a:off x="4929188" y="428625"/>
            <a:ext cx="3357562" cy="5481638"/>
          </a:xfrm>
          <a:prstGeom prst="rect">
            <a:avLst/>
          </a:prstGeom>
          <a:noFill/>
          <a:ln w="9525">
            <a:noFill/>
            <a:miter lim="800000"/>
            <a:headEnd/>
            <a:tailEnd/>
          </a:ln>
        </p:spPr>
      </p:pic>
      <p:cxnSp>
        <p:nvCxnSpPr>
          <p:cNvPr id="24" name="Straight Connector 23"/>
          <p:cNvCxnSpPr>
            <a:cxnSpLocks noChangeShapeType="1"/>
          </p:cNvCxnSpPr>
          <p:nvPr/>
        </p:nvCxnSpPr>
        <p:spPr bwMode="auto">
          <a:xfrm rot="-5400000" flipH="1" flipV="1">
            <a:off x="4018757" y="2982119"/>
            <a:ext cx="5143500" cy="36513"/>
          </a:xfrm>
          <a:prstGeom prst="line">
            <a:avLst/>
          </a:prstGeom>
          <a:noFill/>
          <a:ln w="38100" algn="ctr">
            <a:solidFill>
              <a:srgbClr val="FFFF00"/>
            </a:solidFill>
            <a:round/>
            <a:headEnd/>
            <a:tailEnd/>
          </a:ln>
        </p:spPr>
      </p:cxnSp>
      <p:cxnSp>
        <p:nvCxnSpPr>
          <p:cNvPr id="26" name="Straight Connector 25"/>
          <p:cNvCxnSpPr>
            <a:cxnSpLocks noChangeShapeType="1"/>
          </p:cNvCxnSpPr>
          <p:nvPr/>
        </p:nvCxnSpPr>
        <p:spPr bwMode="auto">
          <a:xfrm rot="5400000" flipH="1" flipV="1">
            <a:off x="3429000" y="2571750"/>
            <a:ext cx="5143500" cy="857250"/>
          </a:xfrm>
          <a:prstGeom prst="line">
            <a:avLst/>
          </a:prstGeom>
          <a:noFill/>
          <a:ln w="38100" algn="ctr">
            <a:solidFill>
              <a:srgbClr val="FFFF00"/>
            </a:solidFill>
            <a:round/>
            <a:headEnd/>
            <a:tailEnd/>
          </a:ln>
        </p:spPr>
      </p:cxnSp>
      <p:cxnSp>
        <p:nvCxnSpPr>
          <p:cNvPr id="33" name="Straight Connector 32"/>
          <p:cNvCxnSpPr>
            <a:cxnSpLocks noChangeShapeType="1"/>
          </p:cNvCxnSpPr>
          <p:nvPr/>
        </p:nvCxnSpPr>
        <p:spPr bwMode="auto">
          <a:xfrm rot="16200000" flipV="1">
            <a:off x="4643438" y="2500312"/>
            <a:ext cx="5143500" cy="1000125"/>
          </a:xfrm>
          <a:prstGeom prst="line">
            <a:avLst/>
          </a:prstGeom>
          <a:ln>
            <a:solidFill>
              <a:srgbClr val="FFFF00"/>
            </a:solidFill>
            <a:headEnd/>
            <a:tailEn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552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396">
                                            <p:txEl>
                                              <p:pRg st="1" end="1"/>
                                            </p:txEl>
                                          </p:spTgt>
                                        </p:tgtEl>
                                        <p:attrNameLst>
                                          <p:attrName>style.visibility</p:attrName>
                                        </p:attrNameLst>
                                      </p:cBhvr>
                                      <p:to>
                                        <p:strVal val="visible"/>
                                      </p:to>
                                    </p:set>
                                    <p:anim calcmode="lin" valueType="num">
                                      <p:cBhvr>
                                        <p:cTn id="7" dur="2000" fill="hold"/>
                                        <p:tgtEl>
                                          <p:spTgt spid="59396">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59396">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0" fill="hold"/>
                                        <p:tgtEl>
                                          <p:spTgt spid="12"/>
                                        </p:tgtEl>
                                        <p:attrNameLst>
                                          <p:attrName>ppt_w</p:attrName>
                                        </p:attrNameLst>
                                      </p:cBhvr>
                                      <p:tavLst>
                                        <p:tav tm="0">
                                          <p:val>
                                            <p:fltVal val="0"/>
                                          </p:val>
                                        </p:tav>
                                        <p:tav tm="100000">
                                          <p:val>
                                            <p:strVal val="#ppt_w"/>
                                          </p:val>
                                        </p:tav>
                                      </p:tavLst>
                                    </p:anim>
                                    <p:anim calcmode="lin" valueType="num">
                                      <p:cBhvr>
                                        <p:cTn id="12" dur="2000" fill="hold"/>
                                        <p:tgtEl>
                                          <p:spTgt spid="1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ppt_w</p:attrName>
                                        </p:attrNameLst>
                                      </p:cBhvr>
                                      <p:tavLst>
                                        <p:tav tm="0">
                                          <p:val>
                                            <p:fltVal val="0"/>
                                          </p:val>
                                        </p:tav>
                                        <p:tav tm="100000">
                                          <p:val>
                                            <p:strVal val="#ppt_w"/>
                                          </p:val>
                                        </p:tav>
                                      </p:tavLst>
                                    </p:anim>
                                    <p:anim calcmode="lin" valueType="num">
                                      <p:cBhvr>
                                        <p:cTn id="16" dur="20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2000" fill="hold"/>
                                        <p:tgtEl>
                                          <p:spTgt spid="20"/>
                                        </p:tgtEl>
                                        <p:attrNameLst>
                                          <p:attrName>ppt_w</p:attrName>
                                        </p:attrNameLst>
                                      </p:cBhvr>
                                      <p:tavLst>
                                        <p:tav tm="0">
                                          <p:val>
                                            <p:fltVal val="0"/>
                                          </p:val>
                                        </p:tav>
                                        <p:tav tm="100000">
                                          <p:val>
                                            <p:strVal val="#ppt_w"/>
                                          </p:val>
                                        </p:tav>
                                      </p:tavLst>
                                    </p:anim>
                                    <p:anim calcmode="lin" valueType="num">
                                      <p:cBhvr>
                                        <p:cTn id="20" dur="2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9396">
                                            <p:txEl>
                                              <p:pRg st="2" end="2"/>
                                            </p:txEl>
                                          </p:spTgt>
                                        </p:tgtEl>
                                        <p:attrNameLst>
                                          <p:attrName>style.visibility</p:attrName>
                                        </p:attrNameLst>
                                      </p:cBhvr>
                                      <p:to>
                                        <p:strVal val="visible"/>
                                      </p:to>
                                    </p:set>
                                    <p:anim calcmode="lin" valueType="num">
                                      <p:cBhvr>
                                        <p:cTn id="25" dur="2000" fill="hold"/>
                                        <p:tgtEl>
                                          <p:spTgt spid="59396">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59396">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2000" fill="hold"/>
                                        <p:tgtEl>
                                          <p:spTgt spid="14"/>
                                        </p:tgtEl>
                                        <p:attrNameLst>
                                          <p:attrName>ppt_w</p:attrName>
                                        </p:attrNameLst>
                                      </p:cBhvr>
                                      <p:tavLst>
                                        <p:tav tm="0">
                                          <p:val>
                                            <p:fltVal val="0"/>
                                          </p:val>
                                        </p:tav>
                                        <p:tav tm="100000">
                                          <p:val>
                                            <p:strVal val="#ppt_w"/>
                                          </p:val>
                                        </p:tav>
                                      </p:tavLst>
                                    </p:anim>
                                    <p:anim calcmode="lin" valueType="num">
                                      <p:cBhvr>
                                        <p:cTn id="30" dur="2000" fill="hold"/>
                                        <p:tgtEl>
                                          <p:spTgt spid="14"/>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000" fill="hold"/>
                                        <p:tgtEl>
                                          <p:spTgt spid="15"/>
                                        </p:tgtEl>
                                        <p:attrNameLst>
                                          <p:attrName>ppt_w</p:attrName>
                                        </p:attrNameLst>
                                      </p:cBhvr>
                                      <p:tavLst>
                                        <p:tav tm="0">
                                          <p:val>
                                            <p:fltVal val="0"/>
                                          </p:val>
                                        </p:tav>
                                        <p:tav tm="100000">
                                          <p:val>
                                            <p:strVal val="#ppt_w"/>
                                          </p:val>
                                        </p:tav>
                                      </p:tavLst>
                                    </p:anim>
                                    <p:anim calcmode="lin" valueType="num">
                                      <p:cBhvr>
                                        <p:cTn id="34" dur="2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59396">
                                            <p:txEl>
                                              <p:pRg st="3" end="3"/>
                                            </p:txEl>
                                          </p:spTgt>
                                        </p:tgtEl>
                                        <p:attrNameLst>
                                          <p:attrName>style.visibility</p:attrName>
                                        </p:attrNameLst>
                                      </p:cBhvr>
                                      <p:to>
                                        <p:strVal val="visible"/>
                                      </p:to>
                                    </p:set>
                                    <p:anim calcmode="lin" valueType="num">
                                      <p:cBhvr>
                                        <p:cTn id="39" dur="2000" fill="hold"/>
                                        <p:tgtEl>
                                          <p:spTgt spid="59396">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59396">
                                            <p:txEl>
                                              <p:pRg st="3" end="3"/>
                                            </p:txEl>
                                          </p:spTgt>
                                        </p:tgtEl>
                                        <p:attrNameLst>
                                          <p:attrName>ppt_h</p:attrName>
                                        </p:attrNameLst>
                                      </p:cBhvr>
                                      <p:tavLst>
                                        <p:tav tm="0">
                                          <p:val>
                                            <p:fltVal val="0"/>
                                          </p:val>
                                        </p:tav>
                                        <p:tav tm="100000">
                                          <p:val>
                                            <p:strVal val="#ppt_h"/>
                                          </p:val>
                                        </p:tav>
                                      </p:tavLst>
                                    </p:anim>
                                  </p:childTnLst>
                                </p:cTn>
                              </p:par>
                              <p:par>
                                <p:cTn id="41" presetID="53" presetClass="exit" presetSubtype="0" fill="hold" nodeType="withEffect">
                                  <p:stCondLst>
                                    <p:cond delay="0"/>
                                  </p:stCondLst>
                                  <p:childTnLst>
                                    <p:anim calcmode="lin" valueType="num">
                                      <p:cBhvr>
                                        <p:cTn id="42" dur="2000"/>
                                        <p:tgtEl>
                                          <p:spTgt spid="59398"/>
                                        </p:tgtEl>
                                        <p:attrNameLst>
                                          <p:attrName>ppt_w</p:attrName>
                                        </p:attrNameLst>
                                      </p:cBhvr>
                                      <p:tavLst>
                                        <p:tav tm="0">
                                          <p:val>
                                            <p:strVal val="ppt_w"/>
                                          </p:val>
                                        </p:tav>
                                        <p:tav tm="100000">
                                          <p:val>
                                            <p:fltVal val="0"/>
                                          </p:val>
                                        </p:tav>
                                      </p:tavLst>
                                    </p:anim>
                                    <p:anim calcmode="lin" valueType="num">
                                      <p:cBhvr>
                                        <p:cTn id="43" dur="2000"/>
                                        <p:tgtEl>
                                          <p:spTgt spid="59398"/>
                                        </p:tgtEl>
                                        <p:attrNameLst>
                                          <p:attrName>ppt_h</p:attrName>
                                        </p:attrNameLst>
                                      </p:cBhvr>
                                      <p:tavLst>
                                        <p:tav tm="0">
                                          <p:val>
                                            <p:strVal val="ppt_h"/>
                                          </p:val>
                                        </p:tav>
                                        <p:tav tm="100000">
                                          <p:val>
                                            <p:fltVal val="0"/>
                                          </p:val>
                                        </p:tav>
                                      </p:tavLst>
                                    </p:anim>
                                    <p:animEffect transition="out" filter="fade">
                                      <p:cBhvr>
                                        <p:cTn id="44" dur="2000"/>
                                        <p:tgtEl>
                                          <p:spTgt spid="59398"/>
                                        </p:tgtEl>
                                      </p:cBhvr>
                                    </p:animEffect>
                                    <p:set>
                                      <p:cBhvr>
                                        <p:cTn id="45" dur="1" fill="hold">
                                          <p:stCondLst>
                                            <p:cond delay="1999"/>
                                          </p:stCondLst>
                                        </p:cTn>
                                        <p:tgtEl>
                                          <p:spTgt spid="59398"/>
                                        </p:tgtEl>
                                        <p:attrNameLst>
                                          <p:attrName>style.visibility</p:attrName>
                                        </p:attrNameLst>
                                      </p:cBhvr>
                                      <p:to>
                                        <p:strVal val="hidden"/>
                                      </p:to>
                                    </p:set>
                                  </p:childTnLst>
                                </p:cTn>
                              </p:par>
                              <p:par>
                                <p:cTn id="46" presetID="53" presetClass="exit" presetSubtype="0" fill="hold" grpId="0" nodeType="withEffect">
                                  <p:stCondLst>
                                    <p:cond delay="0"/>
                                  </p:stCondLst>
                                  <p:childTnLst>
                                    <p:anim calcmode="lin" valueType="num">
                                      <p:cBhvr>
                                        <p:cTn id="47" dur="2000"/>
                                        <p:tgtEl>
                                          <p:spTgt spid="9"/>
                                        </p:tgtEl>
                                        <p:attrNameLst>
                                          <p:attrName>ppt_w</p:attrName>
                                        </p:attrNameLst>
                                      </p:cBhvr>
                                      <p:tavLst>
                                        <p:tav tm="0">
                                          <p:val>
                                            <p:strVal val="ppt_w"/>
                                          </p:val>
                                        </p:tav>
                                        <p:tav tm="100000">
                                          <p:val>
                                            <p:fltVal val="0"/>
                                          </p:val>
                                        </p:tav>
                                      </p:tavLst>
                                    </p:anim>
                                    <p:anim calcmode="lin" valueType="num">
                                      <p:cBhvr>
                                        <p:cTn id="48" dur="2000"/>
                                        <p:tgtEl>
                                          <p:spTgt spid="9"/>
                                        </p:tgtEl>
                                        <p:attrNameLst>
                                          <p:attrName>ppt_h</p:attrName>
                                        </p:attrNameLst>
                                      </p:cBhvr>
                                      <p:tavLst>
                                        <p:tav tm="0">
                                          <p:val>
                                            <p:strVal val="ppt_h"/>
                                          </p:val>
                                        </p:tav>
                                        <p:tav tm="100000">
                                          <p:val>
                                            <p:fltVal val="0"/>
                                          </p:val>
                                        </p:tav>
                                      </p:tavLst>
                                    </p:anim>
                                    <p:animEffect transition="out" filter="fade">
                                      <p:cBhvr>
                                        <p:cTn id="49" dur="2000"/>
                                        <p:tgtEl>
                                          <p:spTgt spid="9"/>
                                        </p:tgtEl>
                                      </p:cBhvr>
                                    </p:animEffect>
                                    <p:set>
                                      <p:cBhvr>
                                        <p:cTn id="50" dur="1" fill="hold">
                                          <p:stCondLst>
                                            <p:cond delay="1999"/>
                                          </p:stCondLst>
                                        </p:cTn>
                                        <p:tgtEl>
                                          <p:spTgt spid="9"/>
                                        </p:tgtEl>
                                        <p:attrNameLst>
                                          <p:attrName>style.visibility</p:attrName>
                                        </p:attrNameLst>
                                      </p:cBhvr>
                                      <p:to>
                                        <p:strVal val="hidden"/>
                                      </p:to>
                                    </p:set>
                                  </p:childTnLst>
                                </p:cTn>
                              </p:par>
                              <p:par>
                                <p:cTn id="51" presetID="53" presetClass="exit" presetSubtype="0" fill="hold" grpId="0" nodeType="withEffect">
                                  <p:stCondLst>
                                    <p:cond delay="0"/>
                                  </p:stCondLst>
                                  <p:childTnLst>
                                    <p:anim calcmode="lin" valueType="num">
                                      <p:cBhvr>
                                        <p:cTn id="52" dur="2000"/>
                                        <p:tgtEl>
                                          <p:spTgt spid="8"/>
                                        </p:tgtEl>
                                        <p:attrNameLst>
                                          <p:attrName>ppt_w</p:attrName>
                                        </p:attrNameLst>
                                      </p:cBhvr>
                                      <p:tavLst>
                                        <p:tav tm="0">
                                          <p:val>
                                            <p:strVal val="ppt_w"/>
                                          </p:val>
                                        </p:tav>
                                        <p:tav tm="100000">
                                          <p:val>
                                            <p:fltVal val="0"/>
                                          </p:val>
                                        </p:tav>
                                      </p:tavLst>
                                    </p:anim>
                                    <p:anim calcmode="lin" valueType="num">
                                      <p:cBhvr>
                                        <p:cTn id="53" dur="2000"/>
                                        <p:tgtEl>
                                          <p:spTgt spid="8"/>
                                        </p:tgtEl>
                                        <p:attrNameLst>
                                          <p:attrName>ppt_h</p:attrName>
                                        </p:attrNameLst>
                                      </p:cBhvr>
                                      <p:tavLst>
                                        <p:tav tm="0">
                                          <p:val>
                                            <p:strVal val="ppt_h"/>
                                          </p:val>
                                        </p:tav>
                                        <p:tav tm="100000">
                                          <p:val>
                                            <p:fltVal val="0"/>
                                          </p:val>
                                        </p:tav>
                                      </p:tavLst>
                                    </p:anim>
                                    <p:animEffect transition="out" filter="fade">
                                      <p:cBhvr>
                                        <p:cTn id="54" dur="2000"/>
                                        <p:tgtEl>
                                          <p:spTgt spid="8"/>
                                        </p:tgtEl>
                                      </p:cBhvr>
                                    </p:animEffect>
                                    <p:set>
                                      <p:cBhvr>
                                        <p:cTn id="55" dur="1" fill="hold">
                                          <p:stCondLst>
                                            <p:cond delay="1999"/>
                                          </p:stCondLst>
                                        </p:cTn>
                                        <p:tgtEl>
                                          <p:spTgt spid="8"/>
                                        </p:tgtEl>
                                        <p:attrNameLst>
                                          <p:attrName>style.visibility</p:attrName>
                                        </p:attrNameLst>
                                      </p:cBhvr>
                                      <p:to>
                                        <p:strVal val="hidden"/>
                                      </p:to>
                                    </p:set>
                                  </p:childTnLst>
                                </p:cTn>
                              </p:par>
                              <p:par>
                                <p:cTn id="56" presetID="23" presetClass="entr" presetSubtype="16"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2000" fill="hold"/>
                                        <p:tgtEl>
                                          <p:spTgt spid="33"/>
                                        </p:tgtEl>
                                        <p:attrNameLst>
                                          <p:attrName>ppt_w</p:attrName>
                                        </p:attrNameLst>
                                      </p:cBhvr>
                                      <p:tavLst>
                                        <p:tav tm="0">
                                          <p:val>
                                            <p:fltVal val="0"/>
                                          </p:val>
                                        </p:tav>
                                        <p:tav tm="100000">
                                          <p:val>
                                            <p:strVal val="#ppt_w"/>
                                          </p:val>
                                        </p:tav>
                                      </p:tavLst>
                                    </p:anim>
                                    <p:anim calcmode="lin" valueType="num">
                                      <p:cBhvr>
                                        <p:cTn id="63" dur="2000" fill="hold"/>
                                        <p:tgtEl>
                                          <p:spTgt spid="33"/>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2000" fill="hold"/>
                                        <p:tgtEl>
                                          <p:spTgt spid="24"/>
                                        </p:tgtEl>
                                        <p:attrNameLst>
                                          <p:attrName>ppt_w</p:attrName>
                                        </p:attrNameLst>
                                      </p:cBhvr>
                                      <p:tavLst>
                                        <p:tav tm="0">
                                          <p:val>
                                            <p:fltVal val="0"/>
                                          </p:val>
                                        </p:tav>
                                        <p:tav tm="100000">
                                          <p:val>
                                            <p:strVal val="#ppt_w"/>
                                          </p:val>
                                        </p:tav>
                                      </p:tavLst>
                                    </p:anim>
                                    <p:anim calcmode="lin" valueType="num">
                                      <p:cBhvr>
                                        <p:cTn id="67" dur="2000" fill="hold"/>
                                        <p:tgtEl>
                                          <p:spTgt spid="24"/>
                                        </p:tgtEl>
                                        <p:attrNameLst>
                                          <p:attrName>ppt_h</p:attrName>
                                        </p:attrNameLst>
                                      </p:cBhvr>
                                      <p:tavLst>
                                        <p:tav tm="0">
                                          <p:val>
                                            <p:fltVal val="0"/>
                                          </p:val>
                                        </p:tav>
                                        <p:tav tm="100000">
                                          <p:val>
                                            <p:strVal val="#ppt_h"/>
                                          </p:val>
                                        </p:tav>
                                      </p:tavLst>
                                    </p:anim>
                                  </p:childTnLst>
                                </p:cTn>
                              </p:par>
                              <p:par>
                                <p:cTn id="68" presetID="53" presetClass="exit" presetSubtype="0" fill="hold" nodeType="withEffect">
                                  <p:stCondLst>
                                    <p:cond delay="0"/>
                                  </p:stCondLst>
                                  <p:childTnLst>
                                    <p:anim calcmode="lin" valueType="num">
                                      <p:cBhvr>
                                        <p:cTn id="69" dur="2000"/>
                                        <p:tgtEl>
                                          <p:spTgt spid="12"/>
                                        </p:tgtEl>
                                        <p:attrNameLst>
                                          <p:attrName>ppt_w</p:attrName>
                                        </p:attrNameLst>
                                      </p:cBhvr>
                                      <p:tavLst>
                                        <p:tav tm="0">
                                          <p:val>
                                            <p:strVal val="ppt_w"/>
                                          </p:val>
                                        </p:tav>
                                        <p:tav tm="100000">
                                          <p:val>
                                            <p:fltVal val="0"/>
                                          </p:val>
                                        </p:tav>
                                      </p:tavLst>
                                    </p:anim>
                                    <p:anim calcmode="lin" valueType="num">
                                      <p:cBhvr>
                                        <p:cTn id="70" dur="2000"/>
                                        <p:tgtEl>
                                          <p:spTgt spid="12"/>
                                        </p:tgtEl>
                                        <p:attrNameLst>
                                          <p:attrName>ppt_h</p:attrName>
                                        </p:attrNameLst>
                                      </p:cBhvr>
                                      <p:tavLst>
                                        <p:tav tm="0">
                                          <p:val>
                                            <p:strVal val="ppt_h"/>
                                          </p:val>
                                        </p:tav>
                                        <p:tav tm="100000">
                                          <p:val>
                                            <p:fltVal val="0"/>
                                          </p:val>
                                        </p:tav>
                                      </p:tavLst>
                                    </p:anim>
                                    <p:animEffect transition="out" filter="fade">
                                      <p:cBhvr>
                                        <p:cTn id="71" dur="2000"/>
                                        <p:tgtEl>
                                          <p:spTgt spid="12"/>
                                        </p:tgtEl>
                                      </p:cBhvr>
                                    </p:animEffect>
                                    <p:set>
                                      <p:cBhvr>
                                        <p:cTn id="72" dur="1" fill="hold">
                                          <p:stCondLst>
                                            <p:cond delay="1999"/>
                                          </p:stCondLst>
                                        </p:cTn>
                                        <p:tgtEl>
                                          <p:spTgt spid="12"/>
                                        </p:tgtEl>
                                        <p:attrNameLst>
                                          <p:attrName>style.visibility</p:attrName>
                                        </p:attrNameLst>
                                      </p:cBhvr>
                                      <p:to>
                                        <p:strVal val="hidden"/>
                                      </p:to>
                                    </p:set>
                                  </p:childTnLst>
                                </p:cTn>
                              </p:par>
                              <p:par>
                                <p:cTn id="73" presetID="53" presetClass="exit" presetSubtype="0" fill="hold" nodeType="withEffect">
                                  <p:stCondLst>
                                    <p:cond delay="0"/>
                                  </p:stCondLst>
                                  <p:childTnLst>
                                    <p:anim calcmode="lin" valueType="num">
                                      <p:cBhvr>
                                        <p:cTn id="74" dur="2000"/>
                                        <p:tgtEl>
                                          <p:spTgt spid="11"/>
                                        </p:tgtEl>
                                        <p:attrNameLst>
                                          <p:attrName>ppt_w</p:attrName>
                                        </p:attrNameLst>
                                      </p:cBhvr>
                                      <p:tavLst>
                                        <p:tav tm="0">
                                          <p:val>
                                            <p:strVal val="ppt_w"/>
                                          </p:val>
                                        </p:tav>
                                        <p:tav tm="100000">
                                          <p:val>
                                            <p:fltVal val="0"/>
                                          </p:val>
                                        </p:tav>
                                      </p:tavLst>
                                    </p:anim>
                                    <p:anim calcmode="lin" valueType="num">
                                      <p:cBhvr>
                                        <p:cTn id="75" dur="2000"/>
                                        <p:tgtEl>
                                          <p:spTgt spid="11"/>
                                        </p:tgtEl>
                                        <p:attrNameLst>
                                          <p:attrName>ppt_h</p:attrName>
                                        </p:attrNameLst>
                                      </p:cBhvr>
                                      <p:tavLst>
                                        <p:tav tm="0">
                                          <p:val>
                                            <p:strVal val="ppt_h"/>
                                          </p:val>
                                        </p:tav>
                                        <p:tav tm="100000">
                                          <p:val>
                                            <p:fltVal val="0"/>
                                          </p:val>
                                        </p:tav>
                                      </p:tavLst>
                                    </p:anim>
                                    <p:animEffect transition="out" filter="fade">
                                      <p:cBhvr>
                                        <p:cTn id="76" dur="2000"/>
                                        <p:tgtEl>
                                          <p:spTgt spid="11"/>
                                        </p:tgtEl>
                                      </p:cBhvr>
                                    </p:animEffect>
                                    <p:set>
                                      <p:cBhvr>
                                        <p:cTn id="77" dur="1" fill="hold">
                                          <p:stCondLst>
                                            <p:cond delay="1999"/>
                                          </p:stCondLst>
                                        </p:cTn>
                                        <p:tgtEl>
                                          <p:spTgt spid="11"/>
                                        </p:tgtEl>
                                        <p:attrNameLst>
                                          <p:attrName>style.visibility</p:attrName>
                                        </p:attrNameLst>
                                      </p:cBhvr>
                                      <p:to>
                                        <p:strVal val="hidden"/>
                                      </p:to>
                                    </p:set>
                                  </p:childTnLst>
                                </p:cTn>
                              </p:par>
                              <p:par>
                                <p:cTn id="78" presetID="53" presetClass="exit" presetSubtype="0" fill="hold" nodeType="withEffect">
                                  <p:stCondLst>
                                    <p:cond delay="0"/>
                                  </p:stCondLst>
                                  <p:childTnLst>
                                    <p:anim calcmode="lin" valueType="num">
                                      <p:cBhvr>
                                        <p:cTn id="79" dur="2000"/>
                                        <p:tgtEl>
                                          <p:spTgt spid="20"/>
                                        </p:tgtEl>
                                        <p:attrNameLst>
                                          <p:attrName>ppt_w</p:attrName>
                                        </p:attrNameLst>
                                      </p:cBhvr>
                                      <p:tavLst>
                                        <p:tav tm="0">
                                          <p:val>
                                            <p:strVal val="ppt_w"/>
                                          </p:val>
                                        </p:tav>
                                        <p:tav tm="100000">
                                          <p:val>
                                            <p:fltVal val="0"/>
                                          </p:val>
                                        </p:tav>
                                      </p:tavLst>
                                    </p:anim>
                                    <p:anim calcmode="lin" valueType="num">
                                      <p:cBhvr>
                                        <p:cTn id="80" dur="2000"/>
                                        <p:tgtEl>
                                          <p:spTgt spid="20"/>
                                        </p:tgtEl>
                                        <p:attrNameLst>
                                          <p:attrName>ppt_h</p:attrName>
                                        </p:attrNameLst>
                                      </p:cBhvr>
                                      <p:tavLst>
                                        <p:tav tm="0">
                                          <p:val>
                                            <p:strVal val="ppt_h"/>
                                          </p:val>
                                        </p:tav>
                                        <p:tav tm="100000">
                                          <p:val>
                                            <p:fltVal val="0"/>
                                          </p:val>
                                        </p:tav>
                                      </p:tavLst>
                                    </p:anim>
                                    <p:animEffect transition="out" filter="fade">
                                      <p:cBhvr>
                                        <p:cTn id="81" dur="2000"/>
                                        <p:tgtEl>
                                          <p:spTgt spid="20"/>
                                        </p:tgtEl>
                                      </p:cBhvr>
                                    </p:animEffect>
                                    <p:set>
                                      <p:cBhvr>
                                        <p:cTn id="82" dur="1" fill="hold">
                                          <p:stCondLst>
                                            <p:cond delay="1999"/>
                                          </p:stCondLst>
                                        </p:cTn>
                                        <p:tgtEl>
                                          <p:spTgt spid="20"/>
                                        </p:tgtEl>
                                        <p:attrNameLst>
                                          <p:attrName>style.visibility</p:attrName>
                                        </p:attrNameLst>
                                      </p:cBhvr>
                                      <p:to>
                                        <p:strVal val="hidden"/>
                                      </p:to>
                                    </p:set>
                                  </p:childTnLst>
                                </p:cTn>
                              </p:par>
                              <p:par>
                                <p:cTn id="83" presetID="53" presetClass="exit" presetSubtype="0" fill="hold" nodeType="withEffect">
                                  <p:stCondLst>
                                    <p:cond delay="0"/>
                                  </p:stCondLst>
                                  <p:childTnLst>
                                    <p:anim calcmode="lin" valueType="num">
                                      <p:cBhvr>
                                        <p:cTn id="84" dur="2000"/>
                                        <p:tgtEl>
                                          <p:spTgt spid="15"/>
                                        </p:tgtEl>
                                        <p:attrNameLst>
                                          <p:attrName>ppt_w</p:attrName>
                                        </p:attrNameLst>
                                      </p:cBhvr>
                                      <p:tavLst>
                                        <p:tav tm="0">
                                          <p:val>
                                            <p:strVal val="ppt_w"/>
                                          </p:val>
                                        </p:tav>
                                        <p:tav tm="100000">
                                          <p:val>
                                            <p:fltVal val="0"/>
                                          </p:val>
                                        </p:tav>
                                      </p:tavLst>
                                    </p:anim>
                                    <p:anim calcmode="lin" valueType="num">
                                      <p:cBhvr>
                                        <p:cTn id="85" dur="2000"/>
                                        <p:tgtEl>
                                          <p:spTgt spid="15"/>
                                        </p:tgtEl>
                                        <p:attrNameLst>
                                          <p:attrName>ppt_h</p:attrName>
                                        </p:attrNameLst>
                                      </p:cBhvr>
                                      <p:tavLst>
                                        <p:tav tm="0">
                                          <p:val>
                                            <p:strVal val="ppt_h"/>
                                          </p:val>
                                        </p:tav>
                                        <p:tav tm="100000">
                                          <p:val>
                                            <p:fltVal val="0"/>
                                          </p:val>
                                        </p:tav>
                                      </p:tavLst>
                                    </p:anim>
                                    <p:animEffect transition="out" filter="fade">
                                      <p:cBhvr>
                                        <p:cTn id="86" dur="2000"/>
                                        <p:tgtEl>
                                          <p:spTgt spid="15"/>
                                        </p:tgtEl>
                                      </p:cBhvr>
                                    </p:animEffect>
                                    <p:set>
                                      <p:cBhvr>
                                        <p:cTn id="87" dur="1" fill="hold">
                                          <p:stCondLst>
                                            <p:cond delay="1999"/>
                                          </p:stCondLst>
                                        </p:cTn>
                                        <p:tgtEl>
                                          <p:spTgt spid="15"/>
                                        </p:tgtEl>
                                        <p:attrNameLst>
                                          <p:attrName>style.visibility</p:attrName>
                                        </p:attrNameLst>
                                      </p:cBhvr>
                                      <p:to>
                                        <p:strVal val="hidden"/>
                                      </p:to>
                                    </p:set>
                                  </p:childTnLst>
                                </p:cTn>
                              </p:par>
                              <p:par>
                                <p:cTn id="88" presetID="53" presetClass="exit" presetSubtype="0" fill="hold" nodeType="withEffect">
                                  <p:stCondLst>
                                    <p:cond delay="0"/>
                                  </p:stCondLst>
                                  <p:childTnLst>
                                    <p:anim calcmode="lin" valueType="num">
                                      <p:cBhvr>
                                        <p:cTn id="89" dur="2000"/>
                                        <p:tgtEl>
                                          <p:spTgt spid="14"/>
                                        </p:tgtEl>
                                        <p:attrNameLst>
                                          <p:attrName>ppt_w</p:attrName>
                                        </p:attrNameLst>
                                      </p:cBhvr>
                                      <p:tavLst>
                                        <p:tav tm="0">
                                          <p:val>
                                            <p:strVal val="ppt_w"/>
                                          </p:val>
                                        </p:tav>
                                        <p:tav tm="100000">
                                          <p:val>
                                            <p:fltVal val="0"/>
                                          </p:val>
                                        </p:tav>
                                      </p:tavLst>
                                    </p:anim>
                                    <p:anim calcmode="lin" valueType="num">
                                      <p:cBhvr>
                                        <p:cTn id="90" dur="2000"/>
                                        <p:tgtEl>
                                          <p:spTgt spid="14"/>
                                        </p:tgtEl>
                                        <p:attrNameLst>
                                          <p:attrName>ppt_h</p:attrName>
                                        </p:attrNameLst>
                                      </p:cBhvr>
                                      <p:tavLst>
                                        <p:tav tm="0">
                                          <p:val>
                                            <p:strVal val="ppt_h"/>
                                          </p:val>
                                        </p:tav>
                                        <p:tav tm="100000">
                                          <p:val>
                                            <p:fltVal val="0"/>
                                          </p:val>
                                        </p:tav>
                                      </p:tavLst>
                                    </p:anim>
                                    <p:animEffect transition="out" filter="fade">
                                      <p:cBhvr>
                                        <p:cTn id="91" dur="2000"/>
                                        <p:tgtEl>
                                          <p:spTgt spid="14"/>
                                        </p:tgtEl>
                                      </p:cBhvr>
                                    </p:animEffect>
                                    <p:set>
                                      <p:cBhvr>
                                        <p:cTn id="92" dur="1" fill="hold">
                                          <p:stCondLst>
                                            <p:cond delay="1999"/>
                                          </p:stCondLst>
                                        </p:cTn>
                                        <p:tgtEl>
                                          <p:spTgt spid="14"/>
                                        </p:tgtEl>
                                        <p:attrNameLst>
                                          <p:attrName>style.visibility</p:attrName>
                                        </p:attrNameLst>
                                      </p:cBhvr>
                                      <p:to>
                                        <p:strVal val="hidden"/>
                                      </p:to>
                                    </p:set>
                                  </p:childTnLst>
                                </p:cTn>
                              </p:par>
                              <p:par>
                                <p:cTn id="93" presetID="23" presetClass="entr" presetSubtype="16"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2000" fill="hold"/>
                                        <p:tgtEl>
                                          <p:spTgt spid="22"/>
                                        </p:tgtEl>
                                        <p:attrNameLst>
                                          <p:attrName>ppt_w</p:attrName>
                                        </p:attrNameLst>
                                      </p:cBhvr>
                                      <p:tavLst>
                                        <p:tav tm="0">
                                          <p:val>
                                            <p:fltVal val="0"/>
                                          </p:val>
                                        </p:tav>
                                        <p:tav tm="100000">
                                          <p:val>
                                            <p:strVal val="#ppt_w"/>
                                          </p:val>
                                        </p:tav>
                                      </p:tavLst>
                                    </p:anim>
                                    <p:anim calcmode="lin" valueType="num">
                                      <p:cBhvr>
                                        <p:cTn id="96" dur="2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title"/>
          </p:nvPr>
        </p:nvSpPr>
        <p:spPr>
          <a:xfrm>
            <a:off x="457200" y="273050"/>
            <a:ext cx="3008313" cy="869950"/>
          </a:xfrm>
        </p:spPr>
        <p:txBody>
          <a:bodyPr/>
          <a:lstStyle/>
          <a:p>
            <a:pPr eaLnBrk="1" hangingPunct="1"/>
            <a:r>
              <a:rPr lang="en-US"/>
              <a:t>PRESSURE RELIEF</a:t>
            </a:r>
            <a:endParaRPr lang="en-GB"/>
          </a:p>
        </p:txBody>
      </p:sp>
      <p:sp>
        <p:nvSpPr>
          <p:cNvPr id="52227" name="Text Placeholder 8"/>
          <p:cNvSpPr>
            <a:spLocks noGrp="1"/>
          </p:cNvSpPr>
          <p:nvPr>
            <p:ph type="body" sz="half" idx="2"/>
          </p:nvPr>
        </p:nvSpPr>
        <p:spPr>
          <a:xfrm>
            <a:off x="357188" y="1143000"/>
            <a:ext cx="3008312" cy="2643188"/>
          </a:xfrm>
        </p:spPr>
        <p:txBody>
          <a:bodyPr/>
          <a:lstStyle/>
          <a:p>
            <a:pPr eaLnBrk="1" hangingPunct="1"/>
            <a:endParaRPr lang="en-US"/>
          </a:p>
          <a:p>
            <a:pPr eaLnBrk="1" hangingPunct="1"/>
            <a:endParaRPr lang="en-US"/>
          </a:p>
          <a:p>
            <a:pPr eaLnBrk="1" hangingPunct="1"/>
            <a:r>
              <a:rPr lang="en-US"/>
              <a:t>Immediately prior to application a 1/8” gap from medial quarter to heel buttress was fashioned using hoof nippers in order that there would be no direct loading of the medial heel horn, </a:t>
            </a:r>
          </a:p>
          <a:p>
            <a:pPr eaLnBrk="1" hangingPunct="1"/>
            <a:endParaRPr lang="en-US"/>
          </a:p>
          <a:p>
            <a:pPr eaLnBrk="1" hangingPunct="1"/>
            <a:r>
              <a:rPr lang="en-US"/>
              <a:t>This load being transferred to the shoe branch via positive contact of the  forged frog plate in the half bar shoe.</a:t>
            </a:r>
            <a:endParaRPr lang="en-GB"/>
          </a:p>
          <a:p>
            <a:pPr eaLnBrk="1" hangingPunct="1"/>
            <a:endParaRPr lang="en-GB"/>
          </a:p>
        </p:txBody>
      </p:sp>
      <p:pic>
        <p:nvPicPr>
          <p:cNvPr id="52229" name="Picture 11" descr="fig 4 heel floating.JPG"/>
          <p:cNvPicPr>
            <a:picLocks noChangeAspect="1"/>
          </p:cNvPicPr>
          <p:nvPr/>
        </p:nvPicPr>
        <p:blipFill>
          <a:blip r:embed="rId3" cstate="print"/>
          <a:srcRect/>
          <a:stretch>
            <a:fillRect/>
          </a:stretch>
        </p:blipFill>
        <p:spPr bwMode="auto">
          <a:xfrm>
            <a:off x="3429000" y="1285875"/>
            <a:ext cx="5405438" cy="4054475"/>
          </a:xfrm>
          <a:prstGeom prst="rect">
            <a:avLst/>
          </a:prstGeom>
          <a:noFill/>
          <a:ln w="9525">
            <a:noFill/>
            <a:miter lim="800000"/>
            <a:headEnd/>
            <a:tailEnd/>
          </a:ln>
        </p:spPr>
      </p:pic>
    </p:spTree>
    <p:extLst>
      <p:ext uri="{BB962C8B-B14F-4D97-AF65-F5344CB8AC3E}">
        <p14:creationId xmlns:p14="http://schemas.microsoft.com/office/powerpoint/2010/main" val="2769526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 calcmode="lin" valueType="num">
                                      <p:cBhvr>
                                        <p:cTn id="7" dur="20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52227">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2229"/>
                                        </p:tgtEl>
                                        <p:attrNameLst>
                                          <p:attrName>style.visibility</p:attrName>
                                        </p:attrNameLst>
                                      </p:cBhvr>
                                      <p:to>
                                        <p:strVal val="visible"/>
                                      </p:to>
                                    </p:set>
                                    <p:anim calcmode="lin" valueType="num">
                                      <p:cBhvr>
                                        <p:cTn id="11" dur="2000" fill="hold"/>
                                        <p:tgtEl>
                                          <p:spTgt spid="52229"/>
                                        </p:tgtEl>
                                        <p:attrNameLst>
                                          <p:attrName>ppt_w</p:attrName>
                                        </p:attrNameLst>
                                      </p:cBhvr>
                                      <p:tavLst>
                                        <p:tav tm="0">
                                          <p:val>
                                            <p:fltVal val="0"/>
                                          </p:val>
                                        </p:tav>
                                        <p:tav tm="100000">
                                          <p:val>
                                            <p:strVal val="#ppt_w"/>
                                          </p:val>
                                        </p:tav>
                                      </p:tavLst>
                                    </p:anim>
                                    <p:anim calcmode="lin" valueType="num">
                                      <p:cBhvr>
                                        <p:cTn id="12" dur="2000" fill="hold"/>
                                        <p:tgtEl>
                                          <p:spTgt spid="52229"/>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3000"/>
                                  </p:stCondLst>
                                  <p:childTnLst>
                                    <p:set>
                                      <p:cBhvr>
                                        <p:cTn id="15" dur="1" fill="hold">
                                          <p:stCondLst>
                                            <p:cond delay="0"/>
                                          </p:stCondLst>
                                        </p:cTn>
                                        <p:tgtEl>
                                          <p:spTgt spid="52227">
                                            <p:txEl>
                                              <p:pRg st="4" end="4"/>
                                            </p:txEl>
                                          </p:spTgt>
                                        </p:tgtEl>
                                        <p:attrNameLst>
                                          <p:attrName>style.visibility</p:attrName>
                                        </p:attrNameLst>
                                      </p:cBhvr>
                                      <p:to>
                                        <p:strVal val="visible"/>
                                      </p:to>
                                    </p:set>
                                    <p:anim calcmode="lin" valueType="num">
                                      <p:cBhvr>
                                        <p:cTn id="16" dur="2000" fill="hold"/>
                                        <p:tgtEl>
                                          <p:spTgt spid="52227">
                                            <p:txEl>
                                              <p:pRg st="4" end="4"/>
                                            </p:txEl>
                                          </p:spTgt>
                                        </p:tgtEl>
                                        <p:attrNameLst>
                                          <p:attrName>ppt_w</p:attrName>
                                        </p:attrNameLst>
                                      </p:cBhvr>
                                      <p:tavLst>
                                        <p:tav tm="0">
                                          <p:val>
                                            <p:fltVal val="0"/>
                                          </p:val>
                                        </p:tav>
                                        <p:tav tm="100000">
                                          <p:val>
                                            <p:strVal val="#ppt_w"/>
                                          </p:val>
                                        </p:tav>
                                      </p:tavLst>
                                    </p:anim>
                                    <p:anim calcmode="lin" valueType="num">
                                      <p:cBhvr>
                                        <p:cTn id="17" dur="2000" fill="hold"/>
                                        <p:tgtEl>
                                          <p:spTgt spid="522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1"/>
          <p:cNvGraphicFramePr>
            <a:graphicFrameLocks noChangeAspect="1"/>
          </p:cNvGraphicFramePr>
          <p:nvPr/>
        </p:nvGraphicFramePr>
        <p:xfrm>
          <a:off x="2465388" y="428625"/>
          <a:ext cx="6392862" cy="5489575"/>
        </p:xfrm>
        <a:graphic>
          <a:graphicData uri="http://schemas.openxmlformats.org/presentationml/2006/ole">
            <mc:AlternateContent xmlns:mc="http://schemas.openxmlformats.org/markup-compatibility/2006">
              <mc:Choice xmlns:v="urn:schemas-microsoft-com:vml" Requires="v">
                <p:oleObj spid="_x0000_s2052" name="Document" r:id="rId4" imgW="6911242" imgH="6598424" progId="Word.Document.12">
                  <p:embed/>
                </p:oleObj>
              </mc:Choice>
              <mc:Fallback>
                <p:oleObj name="Document" r:id="rId4" imgW="6911242" imgH="6598424"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428625"/>
                        <a:ext cx="6392862"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itle 6"/>
          <p:cNvSpPr txBox="1">
            <a:spLocks/>
          </p:cNvSpPr>
          <p:nvPr/>
        </p:nvSpPr>
        <p:spPr>
          <a:xfrm>
            <a:off x="0" y="0"/>
            <a:ext cx="2714625" cy="428625"/>
          </a:xfrm>
          <a:prstGeom prst="rect">
            <a:avLst/>
          </a:prstGeom>
        </p:spPr>
        <p:txBody>
          <a:bodyPr/>
          <a:lstStyle/>
          <a:p>
            <a:pPr algn="ctr">
              <a:defRPr/>
            </a:pPr>
            <a:r>
              <a:rPr lang="en-GB" b="1" kern="0">
                <a:solidFill>
                  <a:srgbClr val="FEFAC9">
                    <a:lumMod val="75000"/>
                  </a:srgbClr>
                </a:solidFill>
              </a:rPr>
              <a:t>RESULTS</a:t>
            </a:r>
            <a:endParaRPr lang="en-GB" sz="2800" b="1" kern="0">
              <a:solidFill>
                <a:srgbClr val="FEFAC9">
                  <a:lumMod val="75000"/>
                </a:srgbClr>
              </a:solidFill>
            </a:endParaRPr>
          </a:p>
        </p:txBody>
      </p:sp>
      <p:graphicFrame>
        <p:nvGraphicFramePr>
          <p:cNvPr id="9221" name="Object 3"/>
          <p:cNvGraphicFramePr>
            <a:graphicFrameLocks noChangeAspect="1"/>
          </p:cNvGraphicFramePr>
          <p:nvPr/>
        </p:nvGraphicFramePr>
        <p:xfrm>
          <a:off x="2286000" y="857250"/>
          <a:ext cx="6858000" cy="4746625"/>
        </p:xfrm>
        <a:graphic>
          <a:graphicData uri="http://schemas.openxmlformats.org/presentationml/2006/ole">
            <mc:AlternateContent xmlns:mc="http://schemas.openxmlformats.org/markup-compatibility/2006">
              <mc:Choice xmlns:v="urn:schemas-microsoft-com:vml" Requires="v">
                <p:oleObj spid="_x0000_s2053" name="Document" r:id="rId6" imgW="9344379" imgH="6997007" progId="Word.Document.12">
                  <p:embed/>
                </p:oleObj>
              </mc:Choice>
              <mc:Fallback>
                <p:oleObj name="Document" r:id="rId6" imgW="9344379" imgH="6997007"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857250"/>
                        <a:ext cx="685800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Rectangle 6"/>
          <p:cNvSpPr>
            <a:spLocks noChangeArrowheads="1"/>
          </p:cNvSpPr>
          <p:nvPr/>
        </p:nvSpPr>
        <p:spPr bwMode="auto">
          <a:xfrm>
            <a:off x="142875" y="500063"/>
            <a:ext cx="2286000" cy="4524315"/>
          </a:xfrm>
          <a:prstGeom prst="rect">
            <a:avLst/>
          </a:prstGeom>
          <a:noFill/>
          <a:ln w="9525">
            <a:noFill/>
            <a:miter lim="800000"/>
            <a:headEnd/>
            <a:tailEnd/>
          </a:ln>
        </p:spPr>
        <p:txBody>
          <a:bodyPr>
            <a:spAutoFit/>
          </a:bodyPr>
          <a:lstStyle/>
          <a:p>
            <a:pPr fontAlgn="base">
              <a:spcBef>
                <a:spcPct val="0"/>
              </a:spcBef>
              <a:spcAft>
                <a:spcPct val="0"/>
              </a:spcAft>
              <a:defRPr/>
            </a:pPr>
            <a:r>
              <a:rPr lang="en-GB" sz="1600">
                <a:solidFill>
                  <a:srgbClr val="FEFAC9"/>
                </a:solidFill>
                <a:latin typeface="Times New Roman" pitchFamily="18" charset="0"/>
              </a:rPr>
              <a:t>Pre and Post Treatment peak force Vs time line 2 dimensional contour graphs. </a:t>
            </a:r>
          </a:p>
          <a:p>
            <a:pPr fontAlgn="base">
              <a:spcBef>
                <a:spcPct val="0"/>
              </a:spcBef>
              <a:spcAft>
                <a:spcPct val="0"/>
              </a:spcAft>
              <a:defRPr/>
            </a:pPr>
            <a:endParaRPr lang="en-GB" sz="1600">
              <a:solidFill>
                <a:srgbClr val="FEFAC9"/>
              </a:solidFill>
              <a:latin typeface="Times New Roman" pitchFamily="18" charset="0"/>
            </a:endParaRPr>
          </a:p>
          <a:p>
            <a:pPr fontAlgn="base">
              <a:spcBef>
                <a:spcPct val="0"/>
              </a:spcBef>
              <a:spcAft>
                <a:spcPct val="0"/>
              </a:spcAft>
              <a:defRPr/>
            </a:pPr>
            <a:r>
              <a:rPr lang="en-GB" sz="1600">
                <a:solidFill>
                  <a:srgbClr val="FEFAC9"/>
                </a:solidFill>
                <a:latin typeface="Times New Roman" pitchFamily="18" charset="0"/>
              </a:rPr>
              <a:t>Peak force is calculated at point on the time line 0.04, 0.08 and 0.4 seconds representative of 1</a:t>
            </a:r>
            <a:r>
              <a:rPr lang="en-GB" sz="1600" baseline="30000">
                <a:solidFill>
                  <a:srgbClr val="FEFAC9"/>
                </a:solidFill>
                <a:latin typeface="Times New Roman" pitchFamily="18" charset="0"/>
              </a:rPr>
              <a:t>st</a:t>
            </a:r>
            <a:r>
              <a:rPr lang="en-GB" sz="1600">
                <a:solidFill>
                  <a:srgbClr val="FEFAC9"/>
                </a:solidFill>
                <a:latin typeface="Times New Roman" pitchFamily="18" charset="0"/>
              </a:rPr>
              <a:t> load through mid stance. </a:t>
            </a:r>
          </a:p>
          <a:p>
            <a:pPr fontAlgn="base">
              <a:spcBef>
                <a:spcPct val="0"/>
              </a:spcBef>
              <a:spcAft>
                <a:spcPct val="0"/>
              </a:spcAft>
              <a:defRPr/>
            </a:pPr>
            <a:endParaRPr lang="en-GB" sz="1600">
              <a:solidFill>
                <a:srgbClr val="FEFAC9"/>
              </a:solidFill>
              <a:latin typeface="Times New Roman" pitchFamily="18" charset="0"/>
            </a:endParaRPr>
          </a:p>
          <a:p>
            <a:pPr fontAlgn="base">
              <a:spcBef>
                <a:spcPct val="0"/>
              </a:spcBef>
              <a:spcAft>
                <a:spcPct val="0"/>
              </a:spcAft>
              <a:defRPr/>
            </a:pPr>
            <a:r>
              <a:rPr lang="en-GB" sz="1600">
                <a:solidFill>
                  <a:srgbClr val="FEFAC9"/>
                </a:solidFill>
                <a:latin typeface="Times New Roman" pitchFamily="18" charset="0"/>
              </a:rPr>
              <a:t>At mid stance peak force is reduced 67.7% with peak pressure reduced by 74.5% around the toe region and 45% through the heel region</a:t>
            </a:r>
            <a:endParaRPr lang="en-GB" sz="1600">
              <a:solidFill>
                <a:srgbClr val="FEFAC9"/>
              </a:solidFill>
              <a:latin typeface="Arial" charset="0"/>
            </a:endParaRPr>
          </a:p>
        </p:txBody>
      </p:sp>
    </p:spTree>
    <p:extLst>
      <p:ext uri="{BB962C8B-B14F-4D97-AF65-F5344CB8AC3E}">
        <p14:creationId xmlns:p14="http://schemas.microsoft.com/office/powerpoint/2010/main" val="54921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anim calcmode="lin" valueType="num">
                                      <p:cBhvr>
                                        <p:cTn id="7" dur="2000" fill="hold"/>
                                        <p:tgtEl>
                                          <p:spTgt spid="9220">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92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220">
                                            <p:txEl>
                                              <p:pRg st="4" end="4"/>
                                            </p:txEl>
                                          </p:spTgt>
                                        </p:tgtEl>
                                        <p:attrNameLst>
                                          <p:attrName>style.visibility</p:attrName>
                                        </p:attrNameLst>
                                      </p:cBhvr>
                                      <p:to>
                                        <p:strVal val="visible"/>
                                      </p:to>
                                    </p:set>
                                    <p:anim calcmode="lin" valueType="num">
                                      <p:cBhvr>
                                        <p:cTn id="13" dur="2000" fill="hold"/>
                                        <p:tgtEl>
                                          <p:spTgt spid="9220">
                                            <p:txEl>
                                              <p:pRg st="4" end="4"/>
                                            </p:txEl>
                                          </p:spTgt>
                                        </p:tgtEl>
                                        <p:attrNameLst>
                                          <p:attrName>ppt_w</p:attrName>
                                        </p:attrNameLst>
                                      </p:cBhvr>
                                      <p:tavLst>
                                        <p:tav tm="0">
                                          <p:val>
                                            <p:fltVal val="0"/>
                                          </p:val>
                                        </p:tav>
                                        <p:tav tm="100000">
                                          <p:val>
                                            <p:strVal val="#ppt_w"/>
                                          </p:val>
                                        </p:tav>
                                      </p:tavLst>
                                    </p:anim>
                                    <p:anim calcmode="lin" valueType="num">
                                      <p:cBhvr>
                                        <p:cTn id="14" dur="2000" fill="hold"/>
                                        <p:tgtEl>
                                          <p:spTgt spid="922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2000"/>
                                        <p:tgtEl>
                                          <p:spTgt spid="9218"/>
                                        </p:tgtEl>
                                        <p:attrNameLst>
                                          <p:attrName>ppt_w</p:attrName>
                                        </p:attrNameLst>
                                      </p:cBhvr>
                                      <p:tavLst>
                                        <p:tav tm="0">
                                          <p:val>
                                            <p:strVal val="ppt_w"/>
                                          </p:val>
                                        </p:tav>
                                        <p:tav tm="100000">
                                          <p:val>
                                            <p:fltVal val="0"/>
                                          </p:val>
                                        </p:tav>
                                      </p:tavLst>
                                    </p:anim>
                                    <p:anim calcmode="lin" valueType="num">
                                      <p:cBhvr>
                                        <p:cTn id="19" dur="2000"/>
                                        <p:tgtEl>
                                          <p:spTgt spid="9218"/>
                                        </p:tgtEl>
                                        <p:attrNameLst>
                                          <p:attrName>ppt_h</p:attrName>
                                        </p:attrNameLst>
                                      </p:cBhvr>
                                      <p:tavLst>
                                        <p:tav tm="0">
                                          <p:val>
                                            <p:strVal val="ppt_h"/>
                                          </p:val>
                                        </p:tav>
                                        <p:tav tm="100000">
                                          <p:val>
                                            <p:fltVal val="0"/>
                                          </p:val>
                                        </p:tav>
                                      </p:tavLst>
                                    </p:anim>
                                    <p:animEffect transition="out" filter="fade">
                                      <p:cBhvr>
                                        <p:cTn id="20" dur="2000"/>
                                        <p:tgtEl>
                                          <p:spTgt spid="9218"/>
                                        </p:tgtEl>
                                      </p:cBhvr>
                                    </p:animEffect>
                                    <p:set>
                                      <p:cBhvr>
                                        <p:cTn id="21" dur="1" fill="hold">
                                          <p:stCondLst>
                                            <p:cond delay="1999"/>
                                          </p:stCondLst>
                                        </p:cTn>
                                        <p:tgtEl>
                                          <p:spTgt spid="9218"/>
                                        </p:tgtEl>
                                        <p:attrNameLst>
                                          <p:attrName>style.visibility</p:attrName>
                                        </p:attrNameLst>
                                      </p:cBhvr>
                                      <p:to>
                                        <p:strVal val="hidden"/>
                                      </p:to>
                                    </p:set>
                                  </p:childTnLst>
                                </p:cTn>
                              </p:par>
                              <p:par>
                                <p:cTn id="22" presetID="23" presetClass="entr" presetSubtype="16" fill="hold" nodeType="withEffect">
                                  <p:stCondLst>
                                    <p:cond delay="0"/>
                                  </p:stCondLst>
                                  <p:childTnLst>
                                    <p:set>
                                      <p:cBhvr>
                                        <p:cTn id="23" dur="1" fill="hold">
                                          <p:stCondLst>
                                            <p:cond delay="0"/>
                                          </p:stCondLst>
                                        </p:cTn>
                                        <p:tgtEl>
                                          <p:spTgt spid="9221"/>
                                        </p:tgtEl>
                                        <p:attrNameLst>
                                          <p:attrName>style.visibility</p:attrName>
                                        </p:attrNameLst>
                                      </p:cBhvr>
                                      <p:to>
                                        <p:strVal val="visible"/>
                                      </p:to>
                                    </p:set>
                                    <p:anim calcmode="lin" valueType="num">
                                      <p:cBhvr>
                                        <p:cTn id="24" dur="2000" fill="hold"/>
                                        <p:tgtEl>
                                          <p:spTgt spid="9221"/>
                                        </p:tgtEl>
                                        <p:attrNameLst>
                                          <p:attrName>ppt_w</p:attrName>
                                        </p:attrNameLst>
                                      </p:cBhvr>
                                      <p:tavLst>
                                        <p:tav tm="0">
                                          <p:val>
                                            <p:fltVal val="0"/>
                                          </p:val>
                                        </p:tav>
                                        <p:tav tm="100000">
                                          <p:val>
                                            <p:strVal val="#ppt_w"/>
                                          </p:val>
                                        </p:tav>
                                      </p:tavLst>
                                    </p:anim>
                                    <p:anim calcmode="lin" valueType="num">
                                      <p:cBhvr>
                                        <p:cTn id="25" dur="2000" fill="hold"/>
                                        <p:tgtEl>
                                          <p:spTgt spid="9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9" name="Picture 7"/>
          <p:cNvPicPr>
            <a:picLocks noGrp="1" noChangeAspect="1" noChangeArrowheads="1"/>
          </p:cNvPicPr>
          <p:nvPr>
            <p:ph sz="half" idx="2"/>
          </p:nvPr>
        </p:nvPicPr>
        <p:blipFill>
          <a:blip r:embed="rId3" cstate="print"/>
          <a:srcRect/>
          <a:stretch>
            <a:fillRect/>
          </a:stretch>
        </p:blipFill>
        <p:spPr>
          <a:xfrm>
            <a:off x="571500" y="1785938"/>
            <a:ext cx="3951288" cy="3951287"/>
          </a:xfrm>
          <a:noFill/>
        </p:spPr>
      </p:pic>
      <p:sp>
        <p:nvSpPr>
          <p:cNvPr id="46084" name="Text Placeholder 5"/>
          <p:cNvSpPr>
            <a:spLocks noGrp="1"/>
          </p:cNvSpPr>
          <p:nvPr>
            <p:ph type="body" idx="1"/>
          </p:nvPr>
        </p:nvSpPr>
        <p:spPr>
          <a:xfrm>
            <a:off x="457200" y="914400"/>
            <a:ext cx="4040187" cy="1000125"/>
          </a:xfrm>
        </p:spPr>
        <p:txBody>
          <a:bodyPr/>
          <a:lstStyle/>
          <a:p>
            <a:pPr eaLnBrk="1" hangingPunct="1"/>
            <a:r>
              <a:rPr lang="en-US" sz="1400"/>
              <a:t>Immediately post-shoeing the horse was re-evaluated for  heel-first to near level foot fall, with consideration taken into account for muscle memory.   </a:t>
            </a:r>
            <a:endParaRPr lang="en-GB" sz="1400"/>
          </a:p>
          <a:p>
            <a:pPr eaLnBrk="1" hangingPunct="1"/>
            <a:endParaRPr lang="en-GB" sz="1400"/>
          </a:p>
        </p:txBody>
      </p:sp>
      <p:sp>
        <p:nvSpPr>
          <p:cNvPr id="46085" name="Text Placeholder 7"/>
          <p:cNvSpPr>
            <a:spLocks noGrp="1"/>
          </p:cNvSpPr>
          <p:nvPr>
            <p:ph type="body" sz="quarter" idx="3"/>
          </p:nvPr>
        </p:nvSpPr>
        <p:spPr>
          <a:xfrm>
            <a:off x="4714875" y="928688"/>
            <a:ext cx="4041775" cy="568325"/>
          </a:xfrm>
        </p:spPr>
        <p:txBody>
          <a:bodyPr/>
          <a:lstStyle/>
          <a:p>
            <a:pPr eaLnBrk="1" hangingPunct="1"/>
            <a:r>
              <a:rPr lang="en-US" sz="1400"/>
              <a:t>Re-evaluated 10 days post shoeing when all lameness had been abolished. Remains in full work at this time.</a:t>
            </a:r>
            <a:endParaRPr lang="en-GB" sz="1400"/>
          </a:p>
        </p:txBody>
      </p:sp>
      <p:pic>
        <p:nvPicPr>
          <p:cNvPr id="79883" name="Picture 11"/>
          <p:cNvPicPr>
            <a:picLocks noChangeAspect="1" noChangeArrowheads="1"/>
          </p:cNvPicPr>
          <p:nvPr/>
        </p:nvPicPr>
        <p:blipFill>
          <a:blip r:embed="rId4" cstate="print"/>
          <a:srcRect/>
          <a:stretch>
            <a:fillRect/>
          </a:stretch>
        </p:blipFill>
        <p:spPr bwMode="auto">
          <a:xfrm>
            <a:off x="571500" y="1785938"/>
            <a:ext cx="4000500" cy="4000500"/>
          </a:xfrm>
          <a:prstGeom prst="rect">
            <a:avLst/>
          </a:prstGeom>
          <a:noFill/>
          <a:ln w="9525">
            <a:noFill/>
            <a:miter lim="800000"/>
            <a:headEnd/>
            <a:tailEnd/>
          </a:ln>
        </p:spPr>
      </p:pic>
      <p:pic>
        <p:nvPicPr>
          <p:cNvPr id="79874" name="Picture 2"/>
          <p:cNvPicPr>
            <a:picLocks noGrp="1" noChangeAspect="1" noChangeArrowheads="1"/>
          </p:cNvPicPr>
          <p:nvPr>
            <p:ph sz="quarter" idx="4"/>
          </p:nvPr>
        </p:nvPicPr>
        <p:blipFill>
          <a:blip r:embed="rId5" cstate="print"/>
          <a:srcRect/>
          <a:stretch>
            <a:fillRect/>
          </a:stretch>
        </p:blipFill>
        <p:spPr>
          <a:xfrm>
            <a:off x="4857750" y="1785938"/>
            <a:ext cx="3951288" cy="3951287"/>
          </a:xfrm>
          <a:noFill/>
        </p:spPr>
      </p:pic>
      <p:pic>
        <p:nvPicPr>
          <p:cNvPr id="79875" name="Picture 3"/>
          <p:cNvPicPr>
            <a:picLocks noChangeAspect="1" noChangeArrowheads="1"/>
          </p:cNvPicPr>
          <p:nvPr/>
        </p:nvPicPr>
        <p:blipFill>
          <a:blip r:embed="rId6" cstate="print"/>
          <a:srcRect/>
          <a:stretch>
            <a:fillRect/>
          </a:stretch>
        </p:blipFill>
        <p:spPr bwMode="auto">
          <a:xfrm>
            <a:off x="4857750" y="1785938"/>
            <a:ext cx="3929063" cy="3929062"/>
          </a:xfrm>
          <a:prstGeom prst="rect">
            <a:avLst/>
          </a:prstGeom>
          <a:noFill/>
          <a:ln w="9525">
            <a:noFill/>
            <a:miter lim="800000"/>
            <a:headEnd/>
            <a:tailEnd/>
          </a:ln>
        </p:spPr>
      </p:pic>
      <p:pic>
        <p:nvPicPr>
          <p:cNvPr id="79876" name="Picture 4"/>
          <p:cNvPicPr>
            <a:picLocks noChangeAspect="1" noChangeArrowheads="1"/>
          </p:cNvPicPr>
          <p:nvPr/>
        </p:nvPicPr>
        <p:blipFill>
          <a:blip r:embed="rId7" cstate="print"/>
          <a:srcRect/>
          <a:stretch>
            <a:fillRect/>
          </a:stretch>
        </p:blipFill>
        <p:spPr bwMode="auto">
          <a:xfrm>
            <a:off x="4857750" y="1857375"/>
            <a:ext cx="3929063" cy="3929063"/>
          </a:xfrm>
          <a:prstGeom prst="rect">
            <a:avLst/>
          </a:prstGeom>
          <a:noFill/>
          <a:ln w="9525">
            <a:noFill/>
            <a:miter lim="800000"/>
            <a:headEnd/>
            <a:tailEnd/>
          </a:ln>
        </p:spPr>
      </p:pic>
      <p:pic>
        <p:nvPicPr>
          <p:cNvPr id="79877" name="Picture 5"/>
          <p:cNvPicPr>
            <a:picLocks noChangeAspect="1" noChangeArrowheads="1"/>
          </p:cNvPicPr>
          <p:nvPr/>
        </p:nvPicPr>
        <p:blipFill>
          <a:blip r:embed="rId8" cstate="print"/>
          <a:srcRect/>
          <a:stretch>
            <a:fillRect/>
          </a:stretch>
        </p:blipFill>
        <p:spPr bwMode="auto">
          <a:xfrm>
            <a:off x="4857750" y="1857375"/>
            <a:ext cx="3929063" cy="3929063"/>
          </a:xfrm>
          <a:prstGeom prst="rect">
            <a:avLst/>
          </a:prstGeom>
          <a:noFill/>
          <a:ln w="9525">
            <a:noFill/>
            <a:miter lim="800000"/>
            <a:headEnd/>
            <a:tailEnd/>
          </a:ln>
        </p:spPr>
      </p:pic>
      <p:pic>
        <p:nvPicPr>
          <p:cNvPr id="79881" name="Picture 9"/>
          <p:cNvPicPr>
            <a:picLocks noChangeAspect="1" noChangeArrowheads="1"/>
          </p:cNvPicPr>
          <p:nvPr/>
        </p:nvPicPr>
        <p:blipFill>
          <a:blip r:embed="rId9" cstate="print"/>
          <a:srcRect/>
          <a:stretch>
            <a:fillRect/>
          </a:stretch>
        </p:blipFill>
        <p:spPr bwMode="auto">
          <a:xfrm>
            <a:off x="642938" y="1785938"/>
            <a:ext cx="4000500" cy="4000500"/>
          </a:xfrm>
          <a:prstGeom prst="rect">
            <a:avLst/>
          </a:prstGeom>
          <a:noFill/>
          <a:ln w="9525">
            <a:noFill/>
            <a:miter lim="800000"/>
            <a:headEnd/>
            <a:tailEnd/>
          </a:ln>
        </p:spPr>
      </p:pic>
      <p:pic>
        <p:nvPicPr>
          <p:cNvPr id="79882" name="Picture 10"/>
          <p:cNvPicPr>
            <a:picLocks noChangeAspect="1" noChangeArrowheads="1"/>
          </p:cNvPicPr>
          <p:nvPr/>
        </p:nvPicPr>
        <p:blipFill>
          <a:blip r:embed="rId10" cstate="print"/>
          <a:srcRect/>
          <a:stretch>
            <a:fillRect/>
          </a:stretch>
        </p:blipFill>
        <p:spPr bwMode="auto">
          <a:xfrm>
            <a:off x="571500" y="1785938"/>
            <a:ext cx="4000500" cy="4000500"/>
          </a:xfrm>
          <a:prstGeom prst="rect">
            <a:avLst/>
          </a:prstGeom>
          <a:noFill/>
          <a:ln w="9525">
            <a:noFill/>
            <a:miter lim="800000"/>
            <a:headEnd/>
            <a:tailEnd/>
          </a:ln>
        </p:spPr>
      </p:pic>
    </p:spTree>
    <p:extLst>
      <p:ext uri="{BB962C8B-B14F-4D97-AF65-F5344CB8AC3E}">
        <p14:creationId xmlns:p14="http://schemas.microsoft.com/office/powerpoint/2010/main" val="1407858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879"/>
                                        </p:tgtEl>
                                        <p:attrNameLst>
                                          <p:attrName>style.visibility</p:attrName>
                                        </p:attrNameLst>
                                      </p:cBhvr>
                                      <p:to>
                                        <p:strVal val="visible"/>
                                      </p:to>
                                    </p:set>
                                    <p:anim calcmode="lin" valueType="num">
                                      <p:cBhvr>
                                        <p:cTn id="7" dur="2000" fill="hold"/>
                                        <p:tgtEl>
                                          <p:spTgt spid="79879"/>
                                        </p:tgtEl>
                                        <p:attrNameLst>
                                          <p:attrName>ppt_w</p:attrName>
                                        </p:attrNameLst>
                                      </p:cBhvr>
                                      <p:tavLst>
                                        <p:tav tm="0">
                                          <p:val>
                                            <p:fltVal val="0"/>
                                          </p:val>
                                        </p:tav>
                                        <p:tav tm="100000">
                                          <p:val>
                                            <p:strVal val="#ppt_w"/>
                                          </p:val>
                                        </p:tav>
                                      </p:tavLst>
                                    </p:anim>
                                    <p:anim calcmode="lin" valueType="num">
                                      <p:cBhvr>
                                        <p:cTn id="8" dur="2000" fill="hold"/>
                                        <p:tgtEl>
                                          <p:spTgt spid="7987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9874"/>
                                        </p:tgtEl>
                                        <p:attrNameLst>
                                          <p:attrName>style.visibility</p:attrName>
                                        </p:attrNameLst>
                                      </p:cBhvr>
                                      <p:to>
                                        <p:strVal val="visible"/>
                                      </p:to>
                                    </p:set>
                                    <p:anim calcmode="lin" valueType="num">
                                      <p:cBhvr>
                                        <p:cTn id="11" dur="2000" fill="hold"/>
                                        <p:tgtEl>
                                          <p:spTgt spid="79874"/>
                                        </p:tgtEl>
                                        <p:attrNameLst>
                                          <p:attrName>ppt_w</p:attrName>
                                        </p:attrNameLst>
                                      </p:cBhvr>
                                      <p:tavLst>
                                        <p:tav tm="0">
                                          <p:val>
                                            <p:fltVal val="0"/>
                                          </p:val>
                                        </p:tav>
                                        <p:tav tm="100000">
                                          <p:val>
                                            <p:strVal val="#ppt_w"/>
                                          </p:val>
                                        </p:tav>
                                      </p:tavLst>
                                    </p:anim>
                                    <p:anim calcmode="lin" valueType="num">
                                      <p:cBhvr>
                                        <p:cTn id="12" dur="2000" fill="hold"/>
                                        <p:tgtEl>
                                          <p:spTgt spid="79874"/>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9875"/>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79883"/>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1000"/>
                                  </p:stCondLst>
                                  <p:childTnLst>
                                    <p:set>
                                      <p:cBhvr>
                                        <p:cTn id="20" dur="1" fill="hold">
                                          <p:stCondLst>
                                            <p:cond delay="0"/>
                                          </p:stCondLst>
                                        </p:cTn>
                                        <p:tgtEl>
                                          <p:spTgt spid="79876"/>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79881"/>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1000"/>
                                  </p:stCondLst>
                                  <p:childTnLst>
                                    <p:set>
                                      <p:cBhvr>
                                        <p:cTn id="25" dur="1" fill="hold">
                                          <p:stCondLst>
                                            <p:cond delay="0"/>
                                          </p:stCondLst>
                                        </p:cTn>
                                        <p:tgtEl>
                                          <p:spTgt spid="79877"/>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79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Historical perspective</a:t>
            </a:r>
          </a:p>
          <a:p>
            <a:r>
              <a:rPr lang="en-US"/>
              <a:t>Correct </a:t>
            </a:r>
            <a:r>
              <a:rPr lang="en-US" err="1"/>
              <a:t>palmar</a:t>
            </a:r>
            <a:r>
              <a:rPr lang="en-US"/>
              <a:t> angles</a:t>
            </a:r>
          </a:p>
          <a:p>
            <a:r>
              <a:rPr lang="en-US"/>
              <a:t>Functional anatomy of the foot as an arch</a:t>
            </a:r>
          </a:p>
          <a:p>
            <a:r>
              <a:rPr lang="en-US"/>
              <a:t>Phalangeal alignment</a:t>
            </a:r>
          </a:p>
          <a:p>
            <a:r>
              <a:rPr lang="en-US"/>
              <a:t>Bone remodeling considerations</a:t>
            </a:r>
          </a:p>
          <a:p>
            <a:r>
              <a:rPr lang="en-US"/>
              <a:t>Phalangeal alignment through mechanics</a:t>
            </a:r>
          </a:p>
          <a:p>
            <a:r>
              <a:rPr lang="en-US"/>
              <a:t>Phalangeal alignment through frog pressure</a:t>
            </a:r>
          </a:p>
        </p:txBody>
      </p:sp>
      <p:sp>
        <p:nvSpPr>
          <p:cNvPr id="3" name="Title 2"/>
          <p:cNvSpPr>
            <a:spLocks noGrp="1"/>
          </p:cNvSpPr>
          <p:nvPr>
            <p:ph type="title"/>
          </p:nvPr>
        </p:nvSpPr>
        <p:spPr/>
        <p:txBody>
          <a:bodyPr>
            <a:normAutofit fontScale="90000"/>
          </a:bodyPr>
          <a:lstStyle/>
          <a:p>
            <a:r>
              <a:rPr lang="en-US"/>
              <a:t>Dorsal-</a:t>
            </a:r>
            <a:r>
              <a:rPr lang="en-US" err="1"/>
              <a:t>palmar</a:t>
            </a:r>
            <a:r>
              <a:rPr lang="en-US"/>
              <a:t>/plantar considerations</a:t>
            </a:r>
          </a:p>
        </p:txBody>
      </p:sp>
    </p:spTree>
    <p:extLst>
      <p:ext uri="{BB962C8B-B14F-4D97-AF65-F5344CB8AC3E}">
        <p14:creationId xmlns:p14="http://schemas.microsoft.com/office/powerpoint/2010/main" val="186039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00063" y="254000"/>
            <a:ext cx="7329487" cy="584200"/>
          </a:xfrm>
        </p:spPr>
        <p:txBody>
          <a:bodyPr>
            <a:normAutofit fontScale="90000"/>
          </a:bodyPr>
          <a:lstStyle/>
          <a:p>
            <a:pPr algn="ctr" eaLnBrk="1" hangingPunct="1">
              <a:defRPr/>
            </a:pPr>
            <a:r>
              <a:rPr lang="en-GB" sz="4000">
                <a:effectLst>
                  <a:outerShdw blurRad="38100" dist="38100" dir="2700000" algn="tl">
                    <a:srgbClr val="000000">
                      <a:alpha val="43137"/>
                    </a:srgbClr>
                  </a:outerShdw>
                </a:effectLst>
              </a:rPr>
              <a:t>Historical Perspective</a:t>
            </a:r>
            <a:endParaRPr lang="en-US" sz="4000">
              <a:effectLst>
                <a:outerShdw blurRad="38100" dist="38100" dir="2700000" algn="tl">
                  <a:srgbClr val="000000">
                    <a:alpha val="43137"/>
                  </a:srgbClr>
                </a:outerShdw>
              </a:effectLst>
            </a:endParaRPr>
          </a:p>
        </p:txBody>
      </p:sp>
      <p:sp>
        <p:nvSpPr>
          <p:cNvPr id="77827" name="Text Placeholder 3"/>
          <p:cNvSpPr>
            <a:spLocks noGrp="1"/>
          </p:cNvSpPr>
          <p:nvPr>
            <p:ph type="body" sz="half" idx="2"/>
          </p:nvPr>
        </p:nvSpPr>
        <p:spPr>
          <a:xfrm>
            <a:off x="142875" y="958850"/>
            <a:ext cx="3294063" cy="5137150"/>
          </a:xfrm>
        </p:spPr>
        <p:txBody>
          <a:bodyPr/>
          <a:lstStyle/>
          <a:p>
            <a:pPr eaLnBrk="1" hangingPunct="1">
              <a:defRPr/>
            </a:pPr>
            <a:r>
              <a:rPr lang="en-GB" sz="2000" b="1">
                <a:effectLst>
                  <a:outerShdw blurRad="38100" dist="38100" dir="2700000" algn="tl">
                    <a:srgbClr val="000000">
                      <a:alpha val="43137"/>
                    </a:srgbClr>
                  </a:outerShdw>
                </a:effectLst>
              </a:rPr>
              <a:t>Concept of Strength &amp; Proportion = Functionality</a:t>
            </a:r>
          </a:p>
          <a:p>
            <a:pPr eaLnBrk="1" hangingPunct="1">
              <a:defRPr/>
            </a:pPr>
            <a:endParaRPr lang="en-GB" sz="2000" b="1">
              <a:effectLst>
                <a:outerShdw blurRad="38100" dist="38100" dir="2700000" algn="tl">
                  <a:srgbClr val="000000">
                    <a:alpha val="43137"/>
                  </a:srgbClr>
                </a:outerShdw>
              </a:effectLst>
            </a:endParaRPr>
          </a:p>
          <a:p>
            <a:pPr eaLnBrk="1" hangingPunct="1">
              <a:defRPr/>
            </a:pPr>
            <a:r>
              <a:rPr lang="en-US" sz="2000" b="1">
                <a:effectLst>
                  <a:outerShdw blurRad="38100" dist="38100" dir="2700000" algn="tl">
                    <a:srgbClr val="000000">
                      <a:alpha val="43137"/>
                    </a:srgbClr>
                  </a:outerShdw>
                </a:effectLst>
              </a:rPr>
              <a:t>Xenophon 395 B.C. Writing on Horsemanship </a:t>
            </a:r>
          </a:p>
          <a:p>
            <a:pPr eaLnBrk="1" hangingPunct="1">
              <a:defRPr/>
            </a:pPr>
            <a:r>
              <a:rPr lang="en-US" sz="2000" b="1">
                <a:effectLst>
                  <a:outerShdw blurRad="38100" dist="38100" dir="2700000" algn="tl">
                    <a:srgbClr val="000000">
                      <a:alpha val="43137"/>
                    </a:srgbClr>
                  </a:outerShdw>
                </a:effectLst>
              </a:rPr>
              <a:t>Advises the reader on how to buy a good horse, and highlights conformation traits that are more suited to either a war horse or show horse.</a:t>
            </a:r>
          </a:p>
        </p:txBody>
      </p:sp>
      <p:sp>
        <p:nvSpPr>
          <p:cNvPr id="77828" name="Content Placeholder 4"/>
          <p:cNvSpPr>
            <a:spLocks noGrp="1"/>
          </p:cNvSpPr>
          <p:nvPr>
            <p:ph idx="1"/>
          </p:nvPr>
        </p:nvSpPr>
        <p:spPr>
          <a:xfrm>
            <a:off x="3429000" y="852487"/>
            <a:ext cx="5429250" cy="5853113"/>
          </a:xfrm>
        </p:spPr>
        <p:txBody>
          <a:bodyPr/>
          <a:lstStyle/>
          <a:p>
            <a:pPr eaLnBrk="1" hangingPunct="1">
              <a:defRPr/>
            </a:pPr>
            <a:r>
              <a:rPr lang="en-US" sz="2200" b="1">
                <a:solidFill>
                  <a:schemeClr val="tx2"/>
                </a:solidFill>
                <a:effectLst>
                  <a:outerShdw blurRad="38100" dist="38100" dir="2700000" algn="tl">
                    <a:srgbClr val="000000">
                      <a:alpha val="43137"/>
                    </a:srgbClr>
                  </a:outerShdw>
                </a:effectLst>
              </a:rPr>
              <a:t>“In testing the feet the first thing to examine will be the horny portion of the hoof. For soundness of foot a thick horn is far better than a thin”. </a:t>
            </a:r>
          </a:p>
          <a:p>
            <a:pPr eaLnBrk="1" hangingPunct="1">
              <a:defRPr/>
            </a:pPr>
            <a:r>
              <a:rPr lang="en-US" sz="2200" b="1">
                <a:solidFill>
                  <a:schemeClr val="tx2"/>
                </a:solidFill>
                <a:effectLst>
                  <a:outerShdw blurRad="38100" dist="38100" dir="2700000" algn="tl">
                    <a:srgbClr val="000000">
                      <a:alpha val="43137"/>
                    </a:srgbClr>
                  </a:outerShdw>
                </a:effectLst>
              </a:rPr>
              <a:t>“It is important to notice whether the hoofs are high both before and behind, or flat to the ground; for a high hoof keeps the "frog,“ as it is called, well off the ground; whereas a low hoof treads equally with the stoutest and softest part of the foot alike”, </a:t>
            </a:r>
          </a:p>
          <a:p>
            <a:pPr eaLnBrk="1" hangingPunct="1">
              <a:defRPr/>
            </a:pPr>
            <a:r>
              <a:rPr lang="en-US" sz="2200" b="1">
                <a:solidFill>
                  <a:schemeClr val="tx2"/>
                </a:solidFill>
                <a:effectLst>
                  <a:outerShdw blurRad="38100" dist="38100" dir="2700000" algn="tl">
                    <a:srgbClr val="000000">
                      <a:alpha val="43137"/>
                    </a:srgbClr>
                  </a:outerShdw>
                </a:effectLst>
              </a:rPr>
              <a:t>"You may tell a good foot clearly by the ring," for the hollow hoof rings like a cymbal against the solid earth”.</a:t>
            </a:r>
          </a:p>
        </p:txBody>
      </p:sp>
      <p:graphicFrame>
        <p:nvGraphicFramePr>
          <p:cNvPr id="8194" name="Object 10"/>
          <p:cNvGraphicFramePr>
            <a:graphicFrameLocks noChangeAspect="1"/>
          </p:cNvGraphicFramePr>
          <p:nvPr/>
        </p:nvGraphicFramePr>
        <p:xfrm>
          <a:off x="0" y="0"/>
          <a:ext cx="638175" cy="836613"/>
        </p:xfrm>
        <a:graphic>
          <a:graphicData uri="http://schemas.openxmlformats.org/presentationml/2006/ole">
            <mc:AlternateContent xmlns:mc="http://schemas.openxmlformats.org/markup-compatibility/2006">
              <mc:Choice xmlns:v="urn:schemas-microsoft-com:vml" Requires="v">
                <p:oleObj spid="_x0000_s3075" name="Photo Editor Photo" r:id="rId4" imgW="4296375" imgH="5630061" progId="">
                  <p:embed/>
                </p:oleObj>
              </mc:Choice>
              <mc:Fallback>
                <p:oleObj name="Photo Editor Photo" r:id="rId4" imgW="4296375" imgH="563006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3817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0132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xEl>
                                              <p:pRg st="3" end="3"/>
                                            </p:txEl>
                                          </p:spTgt>
                                        </p:tgtEl>
                                        <p:attrNameLst>
                                          <p:attrName>style.visibility</p:attrName>
                                        </p:attrNameLst>
                                      </p:cBhvr>
                                      <p:to>
                                        <p:strVal val="visible"/>
                                      </p:to>
                                    </p:set>
                                    <p:animEffect transition="in" filter="blinds(horizontal)">
                                      <p:cBhvr>
                                        <p:cTn id="7" dur="500"/>
                                        <p:tgtEl>
                                          <p:spTgt spid="7782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blinds(horizontal)">
                                      <p:cBhvr>
                                        <p:cTn id="12" dur="500"/>
                                        <p:tgtEl>
                                          <p:spTgt spid="778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7828">
                                            <p:txEl>
                                              <p:pRg st="1" end="1"/>
                                            </p:txEl>
                                          </p:spTgt>
                                        </p:tgtEl>
                                        <p:attrNameLst>
                                          <p:attrName>style.visibility</p:attrName>
                                        </p:attrNameLst>
                                      </p:cBhvr>
                                      <p:to>
                                        <p:strVal val="visible"/>
                                      </p:to>
                                    </p:set>
                                    <p:animEffect transition="in" filter="blinds(horizontal)">
                                      <p:cBhvr>
                                        <p:cTn id="17" dur="500"/>
                                        <p:tgtEl>
                                          <p:spTgt spid="778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7828">
                                            <p:txEl>
                                              <p:pRg st="2" end="2"/>
                                            </p:txEl>
                                          </p:spTgt>
                                        </p:tgtEl>
                                        <p:attrNameLst>
                                          <p:attrName>style.visibility</p:attrName>
                                        </p:attrNameLst>
                                      </p:cBhvr>
                                      <p:to>
                                        <p:strVal val="visible"/>
                                      </p:to>
                                    </p:set>
                                    <p:animEffect transition="in" filter="blinds(horizontal)">
                                      <p:cBhvr>
                                        <p:cTn id="22" dur="500"/>
                                        <p:tgtEl>
                                          <p:spTgt spid="778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Placeholder 3"/>
          <p:cNvSpPr>
            <a:spLocks noGrp="1"/>
          </p:cNvSpPr>
          <p:nvPr>
            <p:ph type="body" sz="half" idx="2"/>
          </p:nvPr>
        </p:nvSpPr>
        <p:spPr>
          <a:xfrm>
            <a:off x="214313" y="938213"/>
            <a:ext cx="3429000" cy="6072187"/>
          </a:xfrm>
        </p:spPr>
        <p:txBody>
          <a:bodyPr/>
          <a:lstStyle/>
          <a:p>
            <a:pPr eaLnBrk="1" hangingPunct="1">
              <a:defRPr/>
            </a:pPr>
            <a:r>
              <a:rPr lang="en-GB" sz="1800" b="1">
                <a:effectLst>
                  <a:outerShdw blurRad="38100" dist="38100" dir="2700000" algn="tl">
                    <a:srgbClr val="000000">
                      <a:alpha val="43137"/>
                    </a:srgbClr>
                  </a:outerShdw>
                </a:effectLst>
              </a:rPr>
              <a:t>Concept of Strength &amp; Proportion = Functionality</a:t>
            </a:r>
          </a:p>
          <a:p>
            <a:pPr>
              <a:defRPr/>
            </a:pPr>
            <a:r>
              <a:rPr lang="en-US" sz="1800" b="1">
                <a:effectLst>
                  <a:outerShdw blurRad="38100" dist="38100" dir="2700000" algn="tl">
                    <a:srgbClr val="000000">
                      <a:alpha val="43137"/>
                    </a:srgbClr>
                  </a:outerShdw>
                </a:effectLst>
              </a:rPr>
              <a:t>Xenophon 395 B.C..</a:t>
            </a:r>
          </a:p>
          <a:p>
            <a:pPr>
              <a:defRPr/>
            </a:pPr>
            <a:r>
              <a:rPr lang="en-US" sz="1800" b="1">
                <a:effectLst>
                  <a:outerShdw blurRad="38100" dist="38100" dir="2700000" algn="tl">
                    <a:srgbClr val="000000">
                      <a:alpha val="43137"/>
                    </a:srgbClr>
                  </a:outerShdw>
                </a:effectLst>
              </a:rPr>
              <a:t>“The bones above the hoof and below the fetlock must not be too straight.” </a:t>
            </a:r>
          </a:p>
          <a:p>
            <a:pPr>
              <a:defRPr/>
            </a:pPr>
            <a:r>
              <a:rPr lang="en-US" sz="1800" b="1">
                <a:effectLst>
                  <a:outerShdw blurRad="38100" dist="38100" dir="2700000" algn="tl">
                    <a:srgbClr val="000000">
                      <a:alpha val="43137"/>
                    </a:srgbClr>
                  </a:outerShdw>
                </a:effectLst>
              </a:rPr>
              <a:t>“Legs of this type are more liable to become inflamed”.</a:t>
            </a:r>
          </a:p>
          <a:p>
            <a:pPr>
              <a:defRPr/>
            </a:pPr>
            <a:r>
              <a:rPr lang="en-US" sz="1800" b="1">
                <a:effectLst>
                  <a:outerShdw blurRad="38100" dist="38100" dir="2700000" algn="tl">
                    <a:srgbClr val="000000">
                      <a:alpha val="43137"/>
                    </a:srgbClr>
                  </a:outerShdw>
                </a:effectLst>
              </a:rPr>
              <a:t> “On the other hand, these bones must not be too low, or else the fetlock will be abraded or lacerated when the horse is galloped”</a:t>
            </a:r>
            <a:endParaRPr lang="en-US" sz="1800" b="1"/>
          </a:p>
        </p:txBody>
      </p:sp>
      <p:sp>
        <p:nvSpPr>
          <p:cNvPr id="78855" name="Content Placeholder 9"/>
          <p:cNvSpPr>
            <a:spLocks noGrp="1"/>
          </p:cNvSpPr>
          <p:nvPr>
            <p:ph idx="1"/>
          </p:nvPr>
        </p:nvSpPr>
        <p:spPr>
          <a:xfrm>
            <a:off x="3857625" y="1438275"/>
            <a:ext cx="5111750" cy="3571875"/>
          </a:xfrm>
        </p:spPr>
        <p:txBody>
          <a:bodyPr/>
          <a:lstStyle/>
          <a:p>
            <a:pPr eaLnBrk="1" hangingPunct="1">
              <a:defRPr/>
            </a:pPr>
            <a:r>
              <a:rPr lang="en-US" sz="2000" b="1">
                <a:solidFill>
                  <a:schemeClr val="tx2"/>
                </a:solidFill>
                <a:effectLst>
                  <a:outerShdw blurRad="38100" dist="38100" dir="2700000" algn="tl">
                    <a:srgbClr val="000000">
                      <a:alpha val="43137"/>
                    </a:srgbClr>
                  </a:outerShdw>
                </a:effectLst>
              </a:rPr>
              <a:t>“The bones of the shanks ought to be thick, being as they are the columns on which the body rests”; </a:t>
            </a:r>
          </a:p>
          <a:p>
            <a:pPr eaLnBrk="1" hangingPunct="1">
              <a:defRPr/>
            </a:pPr>
            <a:endParaRPr lang="en-US" sz="2000" b="1">
              <a:solidFill>
                <a:schemeClr val="tx2"/>
              </a:solidFill>
              <a:effectLst>
                <a:outerShdw blurRad="38100" dist="38100" dir="2700000" algn="tl">
                  <a:srgbClr val="000000">
                    <a:alpha val="43137"/>
                  </a:srgbClr>
                </a:outerShdw>
              </a:effectLst>
            </a:endParaRPr>
          </a:p>
          <a:p>
            <a:pPr eaLnBrk="1" hangingPunct="1">
              <a:defRPr/>
            </a:pPr>
            <a:r>
              <a:rPr lang="en-US" sz="2000" b="1">
                <a:solidFill>
                  <a:schemeClr val="tx2"/>
                </a:solidFill>
                <a:effectLst>
                  <a:outerShdw blurRad="38100" dist="38100" dir="2700000" algn="tl">
                    <a:srgbClr val="000000">
                      <a:alpha val="43137"/>
                    </a:srgbClr>
                  </a:outerShdw>
                </a:effectLst>
              </a:rPr>
              <a:t>“they should not be puffed out with veins or flesh; or else in riding over hard ground they will inevitably be surcharged with blood, and varicose conditions be set up”, </a:t>
            </a:r>
          </a:p>
          <a:p>
            <a:pPr eaLnBrk="1" hangingPunct="1">
              <a:defRPr/>
            </a:pPr>
            <a:r>
              <a:rPr lang="en-GB" sz="2000" b="1">
                <a:solidFill>
                  <a:schemeClr val="tx2"/>
                </a:solidFill>
                <a:effectLst>
                  <a:outerShdw blurRad="38100" dist="38100" dir="2700000" algn="tl">
                    <a:srgbClr val="000000">
                      <a:alpha val="43137"/>
                    </a:srgbClr>
                  </a:outerShdw>
                </a:effectLst>
              </a:rPr>
              <a:t>Xenophon </a:t>
            </a:r>
            <a:r>
              <a:rPr lang="en-US" sz="2000" b="1">
                <a:solidFill>
                  <a:schemeClr val="tx2"/>
                </a:solidFill>
                <a:effectLst>
                  <a:outerShdw blurRad="38100" dist="38100" dir="2700000" algn="tl">
                    <a:srgbClr val="000000">
                      <a:alpha val="43137"/>
                    </a:srgbClr>
                  </a:outerShdw>
                </a:effectLst>
              </a:rPr>
              <a:t>395 B.C.</a:t>
            </a:r>
          </a:p>
          <a:p>
            <a:pPr eaLnBrk="1" hangingPunct="1">
              <a:defRPr/>
            </a:pPr>
            <a:endParaRPr lang="en-US" sz="2000">
              <a:solidFill>
                <a:schemeClr val="tx2"/>
              </a:solidFill>
            </a:endParaRPr>
          </a:p>
        </p:txBody>
      </p:sp>
      <p:sp>
        <p:nvSpPr>
          <p:cNvPr id="11" name="Title 1"/>
          <p:cNvSpPr txBox="1">
            <a:spLocks/>
          </p:cNvSpPr>
          <p:nvPr/>
        </p:nvSpPr>
        <p:spPr bwMode="auto">
          <a:xfrm>
            <a:off x="500063" y="295275"/>
            <a:ext cx="7329487" cy="584200"/>
          </a:xfrm>
          <a:prstGeom prst="rect">
            <a:avLst/>
          </a:prstGeom>
          <a:noFill/>
          <a:ln w="9525">
            <a:noFill/>
            <a:miter lim="800000"/>
            <a:headEnd/>
            <a:tailEnd/>
          </a:ln>
        </p:spPr>
        <p:txBody>
          <a:bodyPr anchor="b"/>
          <a:lstStyle/>
          <a:p>
            <a:pPr algn="ctr" fontAlgn="base">
              <a:spcBef>
                <a:spcPct val="0"/>
              </a:spcBef>
              <a:spcAft>
                <a:spcPct val="0"/>
              </a:spcAft>
              <a:defRPr/>
            </a:pPr>
            <a:r>
              <a:rPr lang="en-GB" sz="4000" b="1">
                <a:solidFill>
                  <a:srgbClr val="FEFAC9"/>
                </a:solidFill>
                <a:effectLst>
                  <a:outerShdw blurRad="38100" dist="38100" dir="2700000" algn="tl">
                    <a:srgbClr val="000000">
                      <a:alpha val="43137"/>
                    </a:srgbClr>
                  </a:outerShdw>
                </a:effectLst>
              </a:rPr>
              <a:t>Historical Perspective</a:t>
            </a:r>
            <a:endParaRPr lang="en-US" sz="4000" b="1">
              <a:solidFill>
                <a:srgbClr val="FEFAC9"/>
              </a:solidFill>
              <a:effectLst>
                <a:outerShdw blurRad="38100" dist="38100" dir="2700000" algn="tl">
                  <a:srgbClr val="000000">
                    <a:alpha val="43137"/>
                  </a:srgbClr>
                </a:outerShdw>
              </a:effectLst>
            </a:endParaRPr>
          </a:p>
        </p:txBody>
      </p:sp>
      <p:graphicFrame>
        <p:nvGraphicFramePr>
          <p:cNvPr id="9218" name="Object 10"/>
          <p:cNvGraphicFramePr>
            <a:graphicFrameLocks noChangeAspect="1"/>
          </p:cNvGraphicFramePr>
          <p:nvPr/>
        </p:nvGraphicFramePr>
        <p:xfrm>
          <a:off x="0" y="0"/>
          <a:ext cx="638175" cy="836613"/>
        </p:xfrm>
        <a:graphic>
          <a:graphicData uri="http://schemas.openxmlformats.org/presentationml/2006/ole">
            <mc:AlternateContent xmlns:mc="http://schemas.openxmlformats.org/markup-compatibility/2006">
              <mc:Choice xmlns:v="urn:schemas-microsoft-com:vml" Requires="v">
                <p:oleObj spid="_x0000_s4099" name="Photo Editor Photo" r:id="rId4" imgW="4296375" imgH="5630061" progId="">
                  <p:embed/>
                </p:oleObj>
              </mc:Choice>
              <mc:Fallback>
                <p:oleObj name="Photo Editor Photo" r:id="rId4" imgW="4296375" imgH="563006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3817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0335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animEffect transition="in" filter="blinds(horizontal)">
                                      <p:cBhvr>
                                        <p:cTn id="7" dur="500"/>
                                        <p:tgtEl>
                                          <p:spTgt spid="788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8851">
                                            <p:txEl>
                                              <p:pRg st="3" end="3"/>
                                            </p:txEl>
                                          </p:spTgt>
                                        </p:tgtEl>
                                        <p:attrNameLst>
                                          <p:attrName>style.visibility</p:attrName>
                                        </p:attrNameLst>
                                      </p:cBhvr>
                                      <p:to>
                                        <p:strVal val="visible"/>
                                      </p:to>
                                    </p:set>
                                    <p:animEffect transition="in" filter="blinds(horizontal)">
                                      <p:cBhvr>
                                        <p:cTn id="12" dur="500"/>
                                        <p:tgtEl>
                                          <p:spTgt spid="788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8851">
                                            <p:txEl>
                                              <p:pRg st="4" end="4"/>
                                            </p:txEl>
                                          </p:spTgt>
                                        </p:tgtEl>
                                        <p:attrNameLst>
                                          <p:attrName>style.visibility</p:attrName>
                                        </p:attrNameLst>
                                      </p:cBhvr>
                                      <p:to>
                                        <p:strVal val="visible"/>
                                      </p:to>
                                    </p:set>
                                    <p:animEffect transition="in" filter="blinds(horizontal)">
                                      <p:cBhvr>
                                        <p:cTn id="17" dur="500"/>
                                        <p:tgtEl>
                                          <p:spTgt spid="788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8855">
                                            <p:txEl>
                                              <p:pRg st="0" end="0"/>
                                            </p:txEl>
                                          </p:spTgt>
                                        </p:tgtEl>
                                        <p:attrNameLst>
                                          <p:attrName>style.visibility</p:attrName>
                                        </p:attrNameLst>
                                      </p:cBhvr>
                                      <p:to>
                                        <p:strVal val="visible"/>
                                      </p:to>
                                    </p:set>
                                    <p:animEffect transition="in" filter="blinds(horizontal)">
                                      <p:cBhvr>
                                        <p:cTn id="22" dur="500"/>
                                        <p:tgtEl>
                                          <p:spTgt spid="7885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8855">
                                            <p:txEl>
                                              <p:pRg st="2" end="2"/>
                                            </p:txEl>
                                          </p:spTgt>
                                        </p:tgtEl>
                                        <p:attrNameLst>
                                          <p:attrName>style.visibility</p:attrName>
                                        </p:attrNameLst>
                                      </p:cBhvr>
                                      <p:to>
                                        <p:strVal val="visible"/>
                                      </p:to>
                                    </p:set>
                                    <p:animEffect transition="in" filter="blinds(horizontal)">
                                      <p:cBhvr>
                                        <p:cTn id="27" dur="500"/>
                                        <p:tgtEl>
                                          <p:spTgt spid="78855">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8855">
                                            <p:txEl>
                                              <p:pRg st="3" end="3"/>
                                            </p:txEl>
                                          </p:spTgt>
                                        </p:tgtEl>
                                        <p:attrNameLst>
                                          <p:attrName>style.visibility</p:attrName>
                                        </p:attrNameLst>
                                      </p:cBhvr>
                                      <p:to>
                                        <p:strVal val="visible"/>
                                      </p:to>
                                    </p:set>
                                    <p:animEffect transition="in" filter="blinds(horizontal)">
                                      <p:cBhvr>
                                        <p:cTn id="30" dur="500"/>
                                        <p:tgtEl>
                                          <p:spTgt spid="78855">
                                            <p:txEl>
                                              <p:pRg st="3" end="3"/>
                                            </p:txEl>
                                          </p:spTgt>
                                        </p:tgtEl>
                                      </p:cBhvr>
                                    </p:animEffect>
                                  </p:childTnLst>
                                </p:cTn>
                              </p:par>
                              <p:par>
                                <p:cTn id="31" presetID="4" presetClass="exit" presetSubtype="16" fill="hold" nodeType="withEffect">
                                  <p:stCondLst>
                                    <p:cond delay="0"/>
                                  </p:stCondLst>
                                  <p:childTnLst>
                                    <p:animEffect transition="out" filter="box(in)">
                                      <p:cBhvr>
                                        <p:cTn id="32" dur="500"/>
                                        <p:tgtEl>
                                          <p:spTgt spid="78851">
                                            <p:txEl>
                                              <p:pRg st="2" end="2"/>
                                            </p:txEl>
                                          </p:spTgt>
                                        </p:tgtEl>
                                      </p:cBhvr>
                                    </p:animEffect>
                                    <p:set>
                                      <p:cBhvr>
                                        <p:cTn id="33" dur="1" fill="hold">
                                          <p:stCondLst>
                                            <p:cond delay="499"/>
                                          </p:stCondLst>
                                        </p:cTn>
                                        <p:tgtEl>
                                          <p:spTgt spid="78851">
                                            <p:txEl>
                                              <p:pRg st="2" end="2"/>
                                            </p:txEl>
                                          </p:spTgt>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78851">
                                            <p:txEl>
                                              <p:pRg st="3" end="3"/>
                                            </p:txEl>
                                          </p:spTgt>
                                        </p:tgtEl>
                                      </p:cBhvr>
                                    </p:animEffect>
                                    <p:set>
                                      <p:cBhvr>
                                        <p:cTn id="36" dur="1" fill="hold">
                                          <p:stCondLst>
                                            <p:cond delay="499"/>
                                          </p:stCondLst>
                                        </p:cTn>
                                        <p:tgtEl>
                                          <p:spTgt spid="78851">
                                            <p:txEl>
                                              <p:pRg st="3" end="3"/>
                                            </p:txEl>
                                          </p:spTgt>
                                        </p:tgtEl>
                                        <p:attrNameLst>
                                          <p:attrName>style.visibility</p:attrName>
                                        </p:attrNameLst>
                                      </p:cBhvr>
                                      <p:to>
                                        <p:strVal val="hidden"/>
                                      </p:to>
                                    </p:set>
                                  </p:childTnLst>
                                </p:cTn>
                              </p:par>
                              <p:par>
                                <p:cTn id="37" presetID="4" presetClass="exit" presetSubtype="16" fill="hold" nodeType="withEffect">
                                  <p:stCondLst>
                                    <p:cond delay="0"/>
                                  </p:stCondLst>
                                  <p:childTnLst>
                                    <p:animEffect transition="out" filter="box(in)">
                                      <p:cBhvr>
                                        <p:cTn id="38" dur="500"/>
                                        <p:tgtEl>
                                          <p:spTgt spid="78851">
                                            <p:txEl>
                                              <p:pRg st="4" end="4"/>
                                            </p:txEl>
                                          </p:spTgt>
                                        </p:tgtEl>
                                      </p:cBhvr>
                                    </p:animEffect>
                                    <p:set>
                                      <p:cBhvr>
                                        <p:cTn id="39" dur="1" fill="hold">
                                          <p:stCondLst>
                                            <p:cond delay="499"/>
                                          </p:stCondLst>
                                        </p:cTn>
                                        <p:tgtEl>
                                          <p:spTgt spid="7885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rmal L Lateral.png"/>
          <p:cNvPicPr>
            <a:picLocks noGrp="1" noChangeAspect="1"/>
          </p:cNvPicPr>
          <p:nvPr>
            <p:ph idx="1"/>
          </p:nvPr>
        </p:nvPicPr>
        <p:blipFill>
          <a:blip r:embed="rId2" cstate="print"/>
          <a:stretch>
            <a:fillRect/>
          </a:stretch>
        </p:blipFill>
        <p:spPr>
          <a:xfrm>
            <a:off x="2590800" y="2057400"/>
            <a:ext cx="3630168" cy="3886200"/>
          </a:xfrm>
        </p:spPr>
      </p:pic>
      <p:sp>
        <p:nvSpPr>
          <p:cNvPr id="3" name="Title 2"/>
          <p:cNvSpPr>
            <a:spLocks noGrp="1"/>
          </p:cNvSpPr>
          <p:nvPr>
            <p:ph type="title"/>
          </p:nvPr>
        </p:nvSpPr>
        <p:spPr/>
        <p:txBody>
          <a:bodyPr/>
          <a:lstStyle/>
          <a:p>
            <a:r>
              <a:rPr lang="en-US"/>
              <a:t>Correct </a:t>
            </a:r>
            <a:r>
              <a:rPr lang="en-US" err="1"/>
              <a:t>palmar</a:t>
            </a:r>
            <a:r>
              <a:rPr lang="en-US"/>
              <a:t> angles</a:t>
            </a:r>
          </a:p>
        </p:txBody>
      </p:sp>
      <p:sp>
        <p:nvSpPr>
          <p:cNvPr id="5" name="Rectangle 4"/>
          <p:cNvSpPr/>
          <p:nvPr/>
        </p:nvSpPr>
        <p:spPr>
          <a:xfrm>
            <a:off x="2590800" y="2057400"/>
            <a:ext cx="152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331745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447800"/>
          </a:xfrm>
        </p:spPr>
        <p:txBody>
          <a:bodyPr/>
          <a:lstStyle/>
          <a:p>
            <a:pPr eaLnBrk="1" fontAlgn="auto" hangingPunct="1">
              <a:spcAft>
                <a:spcPts val="0"/>
              </a:spcAft>
              <a:defRPr/>
            </a:pPr>
            <a:r>
              <a:t>Anatomical Reference Points for Determining Geometric Proportions</a:t>
            </a:r>
          </a:p>
        </p:txBody>
      </p:sp>
      <p:pic>
        <p:nvPicPr>
          <p:cNvPr id="5" name="Content Placeholder 10" descr="HORSE3NLM_grab_overlay_50.jpg"/>
          <p:cNvPicPr>
            <a:picLocks noGrp="1" noChangeAspect="1"/>
          </p:cNvPicPr>
          <p:nvPr>
            <p:ph sz="half" idx="1"/>
          </p:nvPr>
        </p:nvPicPr>
        <p:blipFill>
          <a:blip r:embed="rId4" cstate="print"/>
          <a:srcRect l="9834" r="9834"/>
          <a:stretch>
            <a:fillRect/>
          </a:stretch>
        </p:blipFill>
        <p:spPr>
          <a:xfrm>
            <a:off x="1600200" y="1828800"/>
            <a:ext cx="5710238" cy="4283075"/>
          </a:xfrm>
        </p:spPr>
      </p:pic>
      <p:cxnSp>
        <p:nvCxnSpPr>
          <p:cNvPr id="7" name="Straight Connector 6"/>
          <p:cNvCxnSpPr/>
          <p:nvPr/>
        </p:nvCxnSpPr>
        <p:spPr>
          <a:xfrm>
            <a:off x="3276600" y="2590800"/>
            <a:ext cx="3429000" cy="31242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705099" y="4229101"/>
            <a:ext cx="3125788" cy="1587"/>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134394" y="4418806"/>
            <a:ext cx="28956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057400" y="1828800"/>
            <a:ext cx="3886200" cy="3886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1191" name="TextBox 17"/>
          <p:cNvSpPr txBox="1">
            <a:spLocks noChangeArrowheads="1"/>
          </p:cNvSpPr>
          <p:nvPr/>
        </p:nvSpPr>
        <p:spPr bwMode="auto">
          <a:xfrm>
            <a:off x="381000" y="2209800"/>
            <a:ext cx="1066800" cy="461963"/>
          </a:xfrm>
          <a:prstGeom prst="rect">
            <a:avLst/>
          </a:prstGeom>
          <a:noFill/>
          <a:ln w="9525">
            <a:noFill/>
            <a:miter lim="800000"/>
            <a:headEnd/>
            <a:tailEnd/>
          </a:ln>
        </p:spPr>
        <p:txBody>
          <a:bodyPr>
            <a:spAutoFit/>
          </a:bodyPr>
          <a:lstStyle/>
          <a:p>
            <a:pPr fontAlgn="base">
              <a:spcBef>
                <a:spcPct val="0"/>
              </a:spcBef>
              <a:spcAft>
                <a:spcPct val="0"/>
              </a:spcAft>
            </a:pPr>
            <a:r>
              <a:rPr lang="en-US" sz="1200" b="1">
                <a:solidFill>
                  <a:srgbClr val="002060"/>
                </a:solidFill>
              </a:rPr>
              <a:t>Center of Phalanges</a:t>
            </a:r>
          </a:p>
        </p:txBody>
      </p:sp>
      <p:sp>
        <p:nvSpPr>
          <p:cNvPr id="19" name="TextBox 18"/>
          <p:cNvSpPr txBox="1"/>
          <p:nvPr/>
        </p:nvSpPr>
        <p:spPr>
          <a:xfrm>
            <a:off x="381000" y="2971800"/>
            <a:ext cx="990600" cy="461963"/>
          </a:xfrm>
          <a:prstGeom prst="rect">
            <a:avLst/>
          </a:prstGeom>
          <a:noFill/>
        </p:spPr>
        <p:txBody>
          <a:bodyPr>
            <a:spAutoFit/>
          </a:bodyPr>
          <a:lstStyle/>
          <a:p>
            <a:pPr>
              <a:defRPr/>
            </a:pPr>
            <a:r>
              <a:rPr lang="en-US" sz="1200" b="1">
                <a:solidFill>
                  <a:srgbClr val="A5B592">
                    <a:lumMod val="50000"/>
                  </a:srgbClr>
                </a:solidFill>
              </a:rPr>
              <a:t>Center of rotation</a:t>
            </a:r>
          </a:p>
        </p:txBody>
      </p:sp>
      <p:sp>
        <p:nvSpPr>
          <p:cNvPr id="221193" name="TextBox 19"/>
          <p:cNvSpPr txBox="1">
            <a:spLocks noChangeArrowheads="1"/>
          </p:cNvSpPr>
          <p:nvPr/>
        </p:nvSpPr>
        <p:spPr bwMode="auto">
          <a:xfrm>
            <a:off x="381000" y="3657600"/>
            <a:ext cx="990600" cy="461963"/>
          </a:xfrm>
          <a:prstGeom prst="rect">
            <a:avLst/>
          </a:prstGeom>
          <a:noFill/>
          <a:ln w="9525">
            <a:noFill/>
            <a:miter lim="800000"/>
            <a:headEnd/>
            <a:tailEnd/>
          </a:ln>
        </p:spPr>
        <p:txBody>
          <a:bodyPr>
            <a:spAutoFit/>
          </a:bodyPr>
          <a:lstStyle/>
          <a:p>
            <a:pPr fontAlgn="base">
              <a:spcBef>
                <a:spcPct val="0"/>
              </a:spcBef>
              <a:spcAft>
                <a:spcPct val="0"/>
              </a:spcAft>
            </a:pPr>
            <a:r>
              <a:rPr lang="en-US" sz="1200" b="1">
                <a:solidFill>
                  <a:srgbClr val="FFFF00"/>
                </a:solidFill>
              </a:rPr>
              <a:t>Point of force</a:t>
            </a:r>
          </a:p>
        </p:txBody>
      </p:sp>
      <p:sp>
        <p:nvSpPr>
          <p:cNvPr id="221194" name="TextBox 20"/>
          <p:cNvSpPr txBox="1">
            <a:spLocks noChangeArrowheads="1"/>
          </p:cNvSpPr>
          <p:nvPr/>
        </p:nvSpPr>
        <p:spPr bwMode="auto">
          <a:xfrm>
            <a:off x="304800" y="4343400"/>
            <a:ext cx="1143000" cy="461963"/>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a:solidFill>
                  <a:srgbClr val="FF0000"/>
                </a:solidFill>
              </a:rPr>
              <a:t>Termination of heel</a:t>
            </a:r>
          </a:p>
        </p:txBody>
      </p:sp>
    </p:spTree>
    <p:custDataLst>
      <p:tags r:id="rId1"/>
    </p:custDataLst>
    <p:extLst>
      <p:ext uri="{BB962C8B-B14F-4D97-AF65-F5344CB8AC3E}">
        <p14:creationId xmlns:p14="http://schemas.microsoft.com/office/powerpoint/2010/main" val="351723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8C2D48B-4628-46AD-AB22-AF70B6E75534}"/>
              </a:ext>
            </a:extLst>
          </p:cNvPr>
          <p:cNvSpPr>
            <a:spLocks noGrp="1"/>
          </p:cNvSpPr>
          <p:nvPr>
            <p:ph idx="1"/>
          </p:nvPr>
        </p:nvSpPr>
        <p:spPr/>
        <p:txBody>
          <a:bodyPr/>
          <a:lstStyle/>
          <a:p>
            <a:r>
              <a:rPr lang="en-US"/>
              <a:t>Bob Marshall</a:t>
            </a:r>
          </a:p>
          <a:p>
            <a:r>
              <a:rPr lang="en-US"/>
              <a:t>Mark </a:t>
            </a:r>
            <a:r>
              <a:rPr lang="en-US" err="1"/>
              <a:t>Milster</a:t>
            </a:r>
            <a:r>
              <a:rPr lang="en-US"/>
              <a:t> CJF</a:t>
            </a:r>
          </a:p>
          <a:p>
            <a:r>
              <a:rPr lang="en-US"/>
              <a:t>Jim Keith </a:t>
            </a:r>
          </a:p>
          <a:p>
            <a:r>
              <a:rPr lang="en-US"/>
              <a:t>Dr. Mark Caldwell FWCF</a:t>
            </a:r>
          </a:p>
          <a:p>
            <a:r>
              <a:rPr lang="en-US"/>
              <a:t>Neil Madden FWCF</a:t>
            </a:r>
          </a:p>
          <a:p>
            <a:r>
              <a:rPr lang="en-US"/>
              <a:t>Mitch Taylor CJF</a:t>
            </a:r>
          </a:p>
          <a:p>
            <a:r>
              <a:rPr lang="en-US" err="1"/>
              <a:t>Werkman</a:t>
            </a:r>
            <a:r>
              <a:rPr lang="en-US"/>
              <a:t> USA</a:t>
            </a:r>
          </a:p>
          <a:p>
            <a:pPr marL="0" indent="0">
              <a:buNone/>
            </a:pPr>
            <a:endParaRPr lang="en-US"/>
          </a:p>
          <a:p>
            <a:endParaRPr lang="en-US"/>
          </a:p>
          <a:p>
            <a:endParaRPr lang="en-US"/>
          </a:p>
          <a:p>
            <a:endParaRPr lang="en-US"/>
          </a:p>
        </p:txBody>
      </p:sp>
      <p:sp>
        <p:nvSpPr>
          <p:cNvPr id="3" name="Title 2">
            <a:extLst>
              <a:ext uri="{FF2B5EF4-FFF2-40B4-BE49-F238E27FC236}">
                <a16:creationId xmlns:a16="http://schemas.microsoft.com/office/drawing/2014/main" xmlns="" id="{49DADF10-D2A9-4790-83ED-00BF42FC004D}"/>
              </a:ext>
            </a:extLst>
          </p:cNvPr>
          <p:cNvSpPr>
            <a:spLocks noGrp="1"/>
          </p:cNvSpPr>
          <p:nvPr>
            <p:ph type="title"/>
          </p:nvPr>
        </p:nvSpPr>
        <p:spPr/>
        <p:txBody>
          <a:bodyPr>
            <a:normAutofit fontScale="90000"/>
          </a:bodyPr>
          <a:lstStyle/>
          <a:p>
            <a:r>
              <a:rPr lang="en-US"/>
              <a:t>Acknowledgements</a:t>
            </a:r>
            <a:br>
              <a:rPr lang="en-US"/>
            </a:br>
            <a:endParaRPr lang="en-US"/>
          </a:p>
        </p:txBody>
      </p:sp>
    </p:spTree>
    <p:extLst>
      <p:ext uri="{BB962C8B-B14F-4D97-AF65-F5344CB8AC3E}">
        <p14:creationId xmlns:p14="http://schemas.microsoft.com/office/powerpoint/2010/main" val="242858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fontScale="90000"/>
          </a:bodyPr>
          <a:lstStyle/>
          <a:p>
            <a:r>
              <a:rPr lang="en-US"/>
              <a:t>Functional anatomy of the foot as an arch</a:t>
            </a:r>
          </a:p>
        </p:txBody>
      </p:sp>
      <p:pic>
        <p:nvPicPr>
          <p:cNvPr id="5" name="Picture 4" descr="Picture2.jpg"/>
          <p:cNvPicPr>
            <a:picLocks noChangeAspect="1"/>
          </p:cNvPicPr>
          <p:nvPr/>
        </p:nvPicPr>
        <p:blipFill>
          <a:blip r:embed="rId2" cstate="print"/>
          <a:stretch>
            <a:fillRect/>
          </a:stretch>
        </p:blipFill>
        <p:spPr>
          <a:xfrm>
            <a:off x="2057400" y="1219200"/>
            <a:ext cx="5173980" cy="5250443"/>
          </a:xfrm>
          <a:prstGeom prst="rect">
            <a:avLst/>
          </a:prstGeom>
          <a:ln>
            <a:solidFill>
              <a:schemeClr val="tx1"/>
            </a:solidFill>
            <a:prstDash val="solid"/>
          </a:ln>
        </p:spPr>
      </p:pic>
      <p:sp>
        <p:nvSpPr>
          <p:cNvPr id="8" name="Block Arc 7"/>
          <p:cNvSpPr/>
          <p:nvPr/>
        </p:nvSpPr>
        <p:spPr>
          <a:xfrm>
            <a:off x="2514600" y="3810000"/>
            <a:ext cx="4267200" cy="3733800"/>
          </a:xfrm>
          <a:prstGeom prst="blockArc">
            <a:avLst>
              <a:gd name="adj1" fmla="val 10800000"/>
              <a:gd name="adj2" fmla="val 21550713"/>
              <a:gd name="adj3" fmla="val 1800"/>
            </a:avLst>
          </a:prstGeom>
          <a:solidFill>
            <a:srgbClr val="FFFF00"/>
          </a:solidFill>
          <a:ln>
            <a:solidFill>
              <a:srgbClr val="6EDF4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9" name="Group 8"/>
          <p:cNvGrpSpPr/>
          <p:nvPr/>
        </p:nvGrpSpPr>
        <p:grpSpPr>
          <a:xfrm>
            <a:off x="4191000" y="1600200"/>
            <a:ext cx="990600" cy="2133600"/>
            <a:chOff x="4114800" y="1066800"/>
            <a:chExt cx="990600" cy="2133600"/>
          </a:xfrm>
        </p:grpSpPr>
        <p:sp>
          <p:nvSpPr>
            <p:cNvPr id="10" name="Down Arrow 9"/>
            <p:cNvSpPr/>
            <p:nvPr/>
          </p:nvSpPr>
          <p:spPr>
            <a:xfrm>
              <a:off x="4114800" y="1066800"/>
              <a:ext cx="990600" cy="2133600"/>
            </a:xfrm>
            <a:prstGeom prst="downArrow">
              <a:avLst/>
            </a:prstGeom>
            <a:solidFill>
              <a:srgbClr val="FFFF00"/>
            </a:solidFill>
            <a:ln>
              <a:solidFill>
                <a:srgbClr val="6ED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6EDF41"/>
                </a:solidFill>
              </a:endParaRPr>
            </a:p>
          </p:txBody>
        </p:sp>
        <p:sp>
          <p:nvSpPr>
            <p:cNvPr id="11" name="TextBox 10"/>
            <p:cNvSpPr txBox="1"/>
            <p:nvPr/>
          </p:nvSpPr>
          <p:spPr>
            <a:xfrm rot="16200000">
              <a:off x="3689866" y="1796534"/>
              <a:ext cx="1828800" cy="369332"/>
            </a:xfrm>
            <a:prstGeom prst="rect">
              <a:avLst/>
            </a:prstGeom>
            <a:noFill/>
          </p:spPr>
          <p:txBody>
            <a:bodyPr wrap="square" rtlCol="0">
              <a:spAutoFit/>
            </a:bodyPr>
            <a:lstStyle/>
            <a:p>
              <a:pPr fontAlgn="base">
                <a:spcBef>
                  <a:spcPct val="0"/>
                </a:spcBef>
                <a:spcAft>
                  <a:spcPct val="0"/>
                </a:spcAft>
              </a:pPr>
              <a:r>
                <a:rPr lang="en-US">
                  <a:solidFill>
                    <a:prstClr val="black"/>
                  </a:solidFill>
                  <a:latin typeface="Arial" charset="0"/>
                </a:rPr>
                <a:t>Horse’s Weight</a:t>
              </a:r>
            </a:p>
          </p:txBody>
        </p:sp>
      </p:grpSp>
      <p:sp>
        <p:nvSpPr>
          <p:cNvPr id="12" name="Up Arrow 11"/>
          <p:cNvSpPr/>
          <p:nvPr/>
        </p:nvSpPr>
        <p:spPr>
          <a:xfrm>
            <a:off x="2514600" y="57912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3" name="Up Arrow 12"/>
          <p:cNvSpPr/>
          <p:nvPr/>
        </p:nvSpPr>
        <p:spPr>
          <a:xfrm>
            <a:off x="6705600" y="57912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Up Arrow 13"/>
          <p:cNvSpPr/>
          <p:nvPr/>
        </p:nvSpPr>
        <p:spPr>
          <a:xfrm>
            <a:off x="4343400" y="57912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Up Arrow 14"/>
          <p:cNvSpPr/>
          <p:nvPr/>
        </p:nvSpPr>
        <p:spPr>
          <a:xfrm>
            <a:off x="5029200" y="57912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5341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p:txBody>
          <a:bodyPr>
            <a:normAutofit fontScale="90000"/>
          </a:bodyPr>
          <a:lstStyle/>
          <a:p>
            <a:pPr eaLnBrk="1" hangingPunct="1">
              <a:defRPr/>
            </a:pPr>
            <a:r>
              <a:rPr lang="en-GB" sz="2800" b="1">
                <a:solidFill>
                  <a:schemeClr val="tx1"/>
                </a:solidFill>
              </a:rPr>
              <a:t>The foot’s functions are influenced by the form and shape of its parts.</a:t>
            </a:r>
            <a:br>
              <a:rPr lang="en-GB" sz="2800" b="1">
                <a:solidFill>
                  <a:schemeClr val="tx1"/>
                </a:solidFill>
              </a:rPr>
            </a:br>
            <a:endParaRPr lang="en-GB" sz="2800" b="1">
              <a:solidFill>
                <a:schemeClr val="tx1"/>
              </a:solidFill>
            </a:endParaRPr>
          </a:p>
        </p:txBody>
      </p:sp>
      <p:sp>
        <p:nvSpPr>
          <p:cNvPr id="27653" name="Rectangle 3"/>
          <p:cNvSpPr>
            <a:spLocks noGrp="1" noChangeArrowheads="1"/>
          </p:cNvSpPr>
          <p:nvPr>
            <p:ph type="body" idx="4294967295"/>
          </p:nvPr>
        </p:nvSpPr>
        <p:spPr>
          <a:xfrm>
            <a:off x="250825" y="1557338"/>
            <a:ext cx="2088927" cy="4525962"/>
          </a:xfrm>
        </p:spPr>
        <p:txBody>
          <a:bodyPr/>
          <a:lstStyle/>
          <a:p>
            <a:pPr eaLnBrk="1" hangingPunct="1">
              <a:defRPr/>
            </a:pPr>
            <a:r>
              <a:rPr lang="en-GB" sz="1800" b="1"/>
              <a:t>Frog Stay – stabilizes the digital cushion during compression </a:t>
            </a:r>
          </a:p>
          <a:p>
            <a:pPr eaLnBrk="1" hangingPunct="1">
              <a:defRPr/>
            </a:pPr>
            <a:endParaRPr lang="en-GB" sz="1800" b="1"/>
          </a:p>
        </p:txBody>
      </p:sp>
      <p:sp>
        <p:nvSpPr>
          <p:cNvPr id="44038" name="Text Box 4"/>
          <p:cNvSpPr txBox="1">
            <a:spLocks noChangeArrowheads="1"/>
          </p:cNvSpPr>
          <p:nvPr/>
        </p:nvSpPr>
        <p:spPr bwMode="auto">
          <a:xfrm>
            <a:off x="179388" y="6381750"/>
            <a:ext cx="2592387" cy="304800"/>
          </a:xfrm>
          <a:prstGeom prst="rect">
            <a:avLst/>
          </a:prstGeom>
          <a:noFill/>
          <a:ln w="9525">
            <a:noFill/>
            <a:miter lim="800000"/>
            <a:headEnd/>
            <a:tailEnd/>
          </a:ln>
        </p:spPr>
        <p:txBody>
          <a:bodyPr>
            <a:spAutoFit/>
          </a:bodyPr>
          <a:lstStyle/>
          <a:p>
            <a:pPr fontAlgn="base">
              <a:spcBef>
                <a:spcPct val="50000"/>
              </a:spcBef>
              <a:spcAft>
                <a:spcPct val="0"/>
              </a:spcAft>
            </a:pPr>
            <a:r>
              <a:rPr lang="en-GB" sz="1400">
                <a:solidFill>
                  <a:prstClr val="white"/>
                </a:solidFill>
                <a:latin typeface="Script MT Bold" pitchFamily="66" charset="0"/>
              </a:rPr>
              <a:t>Mitch Taylor </a:t>
            </a:r>
          </a:p>
        </p:txBody>
      </p:sp>
      <p:graphicFrame>
        <p:nvGraphicFramePr>
          <p:cNvPr id="44034" name="Object 5"/>
          <p:cNvGraphicFramePr>
            <a:graphicFrameLocks noChangeAspect="1"/>
          </p:cNvGraphicFramePr>
          <p:nvPr/>
        </p:nvGraphicFramePr>
        <p:xfrm>
          <a:off x="8505825" y="6021388"/>
          <a:ext cx="638175" cy="836612"/>
        </p:xfrm>
        <a:graphic>
          <a:graphicData uri="http://schemas.openxmlformats.org/presentationml/2006/ole">
            <mc:AlternateContent xmlns:mc="http://schemas.openxmlformats.org/markup-compatibility/2006">
              <mc:Choice xmlns:v="urn:schemas-microsoft-com:vml" Requires="v">
                <p:oleObj spid="_x0000_s5123" name="Photo Editor Photo" r:id="rId5" imgW="4296375" imgH="5630061" progId="">
                  <p:embed/>
                </p:oleObj>
              </mc:Choice>
              <mc:Fallback>
                <p:oleObj name="Photo Editor Photo" r:id="rId5" imgW="4296375" imgH="563006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5825" y="6021388"/>
                        <a:ext cx="638175"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Block Arc 5"/>
          <p:cNvSpPr/>
          <p:nvPr/>
        </p:nvSpPr>
        <p:spPr>
          <a:xfrm>
            <a:off x="2286000" y="3276600"/>
            <a:ext cx="4724400" cy="4419600"/>
          </a:xfrm>
          <a:prstGeom prst="blockArc">
            <a:avLst>
              <a:gd name="adj1" fmla="val 10800000"/>
              <a:gd name="adj2" fmla="val 21550713"/>
              <a:gd name="adj3" fmla="val 1800"/>
            </a:avLst>
          </a:prstGeom>
          <a:solidFill>
            <a:srgbClr val="FFFF00"/>
          </a:solidFill>
          <a:ln>
            <a:solidFill>
              <a:srgbClr val="6EDF4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16" name="Group 15"/>
          <p:cNvGrpSpPr/>
          <p:nvPr/>
        </p:nvGrpSpPr>
        <p:grpSpPr>
          <a:xfrm>
            <a:off x="4114800" y="1066800"/>
            <a:ext cx="990600" cy="2133600"/>
            <a:chOff x="4114800" y="1066800"/>
            <a:chExt cx="990600" cy="2133600"/>
          </a:xfrm>
        </p:grpSpPr>
        <p:sp>
          <p:nvSpPr>
            <p:cNvPr id="14" name="Down Arrow 13"/>
            <p:cNvSpPr/>
            <p:nvPr/>
          </p:nvSpPr>
          <p:spPr>
            <a:xfrm>
              <a:off x="4114800" y="1066800"/>
              <a:ext cx="990600" cy="2133600"/>
            </a:xfrm>
            <a:prstGeom prst="downArrow">
              <a:avLst/>
            </a:prstGeom>
            <a:solidFill>
              <a:srgbClr val="FFFF00"/>
            </a:solidFill>
            <a:ln>
              <a:solidFill>
                <a:srgbClr val="6ED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6EDF41"/>
                </a:solidFill>
              </a:endParaRPr>
            </a:p>
          </p:txBody>
        </p:sp>
        <p:sp>
          <p:nvSpPr>
            <p:cNvPr id="15" name="TextBox 14"/>
            <p:cNvSpPr txBox="1"/>
            <p:nvPr/>
          </p:nvSpPr>
          <p:spPr>
            <a:xfrm rot="16200000">
              <a:off x="3689866" y="1796534"/>
              <a:ext cx="1828800" cy="369332"/>
            </a:xfrm>
            <a:prstGeom prst="rect">
              <a:avLst/>
            </a:prstGeom>
            <a:noFill/>
          </p:spPr>
          <p:txBody>
            <a:bodyPr wrap="square" rtlCol="0">
              <a:spAutoFit/>
            </a:bodyPr>
            <a:lstStyle/>
            <a:p>
              <a:pPr fontAlgn="base">
                <a:spcBef>
                  <a:spcPct val="0"/>
                </a:spcBef>
                <a:spcAft>
                  <a:spcPct val="0"/>
                </a:spcAft>
              </a:pPr>
              <a:r>
                <a:rPr lang="en-US">
                  <a:solidFill>
                    <a:prstClr val="black"/>
                  </a:solidFill>
                  <a:latin typeface="Arial" charset="0"/>
                </a:rPr>
                <a:t>Horse’s Weight</a:t>
              </a:r>
            </a:p>
          </p:txBody>
        </p:sp>
      </p:grpSp>
      <p:sp>
        <p:nvSpPr>
          <p:cNvPr id="17" name="Up Arrow 16"/>
          <p:cNvSpPr/>
          <p:nvPr/>
        </p:nvSpPr>
        <p:spPr>
          <a:xfrm>
            <a:off x="2133600" y="57912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Up Arrow 17"/>
          <p:cNvSpPr/>
          <p:nvPr/>
        </p:nvSpPr>
        <p:spPr>
          <a:xfrm>
            <a:off x="7010400" y="56388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9" name="Up Arrow 18"/>
          <p:cNvSpPr/>
          <p:nvPr/>
        </p:nvSpPr>
        <p:spPr>
          <a:xfrm>
            <a:off x="3581400" y="62484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0" name="Up Arrow 19"/>
          <p:cNvSpPr/>
          <p:nvPr/>
        </p:nvSpPr>
        <p:spPr>
          <a:xfrm>
            <a:off x="5257800" y="6248400"/>
            <a:ext cx="152400"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345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of 2.wmv">
            <a:hlinkClick r:id="" action="ppaction://media"/>
          </p:cNvPr>
          <p:cNvPicPr>
            <a:picLocks noGrp="1" noChangeAspect="1"/>
          </p:cNvPicPr>
          <p:nvPr>
            <p:ph idx="1"/>
            <a:videoFile r:link="rId3"/>
            <p:extLst>
              <p:ext uri="{DAA4B4D4-6D71-4841-9C94-3DE7FCFB9230}">
                <p14:media xmlns:p14="http://schemas.microsoft.com/office/powerpoint/2010/main" r:link="rId2"/>
              </p:ext>
            </p:extLst>
          </p:nvPr>
        </p:nvPicPr>
        <p:blipFill>
          <a:blip r:embed="rId6" cstate="print"/>
          <a:srcRect/>
          <a:stretch>
            <a:fillRect/>
          </a:stretch>
        </p:blipFill>
        <p:spPr>
          <a:xfrm>
            <a:off x="1371600" y="1371600"/>
            <a:ext cx="6191250" cy="4953000"/>
          </a:xfrm>
        </p:spPr>
      </p:pic>
      <p:sp>
        <p:nvSpPr>
          <p:cNvPr id="6" name="TextBox 5"/>
          <p:cNvSpPr txBox="1"/>
          <p:nvPr/>
        </p:nvSpPr>
        <p:spPr>
          <a:xfrm>
            <a:off x="381000" y="228600"/>
            <a:ext cx="8458200" cy="954107"/>
          </a:xfrm>
          <a:prstGeom prst="rect">
            <a:avLst/>
          </a:prstGeom>
          <a:noFill/>
        </p:spPr>
        <p:txBody>
          <a:bodyPr wrap="square" rtlCol="0">
            <a:spAutoFit/>
          </a:bodyPr>
          <a:lstStyle/>
          <a:p>
            <a:pPr fontAlgn="base">
              <a:spcBef>
                <a:spcPct val="0"/>
              </a:spcBef>
              <a:spcAft>
                <a:spcPct val="0"/>
              </a:spcAft>
            </a:pPr>
            <a:r>
              <a:rPr lang="en-US" sz="2800">
                <a:solidFill>
                  <a:prstClr val="white"/>
                </a:solidFill>
              </a:rPr>
              <a:t>Functional anatomy of the foot as an arch in the loading phase and its influences on the hoof capsule</a:t>
            </a:r>
          </a:p>
        </p:txBody>
      </p:sp>
    </p:spTree>
    <p:custDataLst>
      <p:tags r:id="rId1"/>
    </p:custDataLst>
    <p:extLst>
      <p:ext uri="{BB962C8B-B14F-4D97-AF65-F5344CB8AC3E}">
        <p14:creationId xmlns:p14="http://schemas.microsoft.com/office/powerpoint/2010/main" val="2749638194"/>
      </p:ext>
    </p:extLst>
  </p:cSld>
  <p:clrMapOvr>
    <a:masterClrMapping/>
  </p:clrMapOvr>
  <p:timing>
    <p:tnLst>
      <p:par>
        <p:cTn id="1" dur="indefinite" restart="never" nodeType="tmRoot">
          <p:childTnLst>
            <p:video fullScrn="1">
              <p:cMediaNode>
                <p:cTn id="2" fill="hold" display="0">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345091" name="Picture 3"/>
          <p:cNvPicPr>
            <a:picLocks noChangeAspect="1" noChangeArrowheads="1"/>
          </p:cNvPicPr>
          <p:nvPr/>
        </p:nvPicPr>
        <p:blipFill>
          <a:blip r:embed="rId2" cstate="print"/>
          <a:srcRect l="3125" t="3125" r="1250" b="5469"/>
          <a:stretch>
            <a:fillRect/>
          </a:stretch>
        </p:blipFill>
        <p:spPr bwMode="auto">
          <a:xfrm>
            <a:off x="99646" y="0"/>
            <a:ext cx="8968154" cy="6858000"/>
          </a:xfrm>
          <a:prstGeom prst="rect">
            <a:avLst/>
          </a:prstGeom>
          <a:noFill/>
          <a:ln w="9525">
            <a:noFill/>
            <a:miter lim="800000"/>
            <a:headEnd/>
            <a:tailEnd/>
          </a:ln>
        </p:spPr>
      </p:pic>
    </p:spTree>
    <p:extLst>
      <p:ext uri="{BB962C8B-B14F-4D97-AF65-F5344CB8AC3E}">
        <p14:creationId xmlns:p14="http://schemas.microsoft.com/office/powerpoint/2010/main" val="2441981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 Lateral badness.jpg"/>
          <p:cNvPicPr>
            <a:picLocks noGrp="1" noChangeAspect="1"/>
          </p:cNvPicPr>
          <p:nvPr>
            <p:ph idx="1"/>
          </p:nvPr>
        </p:nvPicPr>
        <p:blipFill>
          <a:blip r:embed="rId2" cstate="print"/>
          <a:srcRect l="3761" t="8333" r="2167"/>
          <a:stretch>
            <a:fillRect/>
          </a:stretch>
        </p:blipFill>
        <p:spPr>
          <a:xfrm>
            <a:off x="304800" y="1981200"/>
            <a:ext cx="3923607" cy="3657600"/>
          </a:xfrm>
        </p:spPr>
      </p:pic>
      <p:sp>
        <p:nvSpPr>
          <p:cNvPr id="3" name="Title 2"/>
          <p:cNvSpPr>
            <a:spLocks noGrp="1"/>
          </p:cNvSpPr>
          <p:nvPr>
            <p:ph type="title"/>
          </p:nvPr>
        </p:nvSpPr>
        <p:spPr>
          <a:xfrm>
            <a:off x="533400" y="228600"/>
            <a:ext cx="8458200" cy="1371600"/>
          </a:xfrm>
        </p:spPr>
        <p:txBody>
          <a:bodyPr>
            <a:noAutofit/>
          </a:bodyPr>
          <a:lstStyle/>
          <a:p>
            <a:r>
              <a:rPr lang="en-US" sz="3600"/>
              <a:t>Poor </a:t>
            </a:r>
            <a:r>
              <a:rPr lang="en-US" sz="3600" err="1"/>
              <a:t>phalangeal</a:t>
            </a:r>
            <a:r>
              <a:rPr lang="en-US" sz="3600"/>
              <a:t> alignment with</a:t>
            </a:r>
            <a:br>
              <a:rPr lang="en-US" sz="3600"/>
            </a:br>
            <a:r>
              <a:rPr lang="en-US" sz="3600"/>
              <a:t>bone remodeling considerations</a:t>
            </a:r>
            <a:endParaRPr lang="en-US" sz="3600" b="1"/>
          </a:p>
        </p:txBody>
      </p:sp>
      <p:pic>
        <p:nvPicPr>
          <p:cNvPr id="5" name="Picture 4" descr="Ruckman L Lateral.jpg"/>
          <p:cNvPicPr>
            <a:picLocks noChangeAspect="1"/>
          </p:cNvPicPr>
          <p:nvPr/>
        </p:nvPicPr>
        <p:blipFill>
          <a:blip r:embed="rId3" cstate="print"/>
          <a:srcRect t="8333" r="3491"/>
          <a:stretch>
            <a:fillRect/>
          </a:stretch>
        </p:blipFill>
        <p:spPr>
          <a:xfrm>
            <a:off x="4378036" y="1981200"/>
            <a:ext cx="4461164" cy="3505200"/>
          </a:xfrm>
          <a:prstGeom prst="rect">
            <a:avLst/>
          </a:prstGeom>
        </p:spPr>
      </p:pic>
    </p:spTree>
    <p:extLst>
      <p:ext uri="{BB962C8B-B14F-4D97-AF65-F5344CB8AC3E}">
        <p14:creationId xmlns:p14="http://schemas.microsoft.com/office/powerpoint/2010/main" val="4212926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Poor </a:t>
            </a:r>
            <a:r>
              <a:rPr lang="en-US" err="1"/>
              <a:t>phalangeal</a:t>
            </a:r>
            <a:r>
              <a:rPr lang="en-US"/>
              <a:t> alignment</a:t>
            </a:r>
          </a:p>
        </p:txBody>
      </p:sp>
      <p:pic>
        <p:nvPicPr>
          <p:cNvPr id="5" name="Content Placeholder 4" descr="bad phalangeal alignment.jpg"/>
          <p:cNvPicPr>
            <a:picLocks noGrp="1" noChangeAspect="1"/>
          </p:cNvPicPr>
          <p:nvPr>
            <p:ph sz="half" idx="1"/>
          </p:nvPr>
        </p:nvPicPr>
        <p:blipFill>
          <a:blip r:embed="rId2" cstate="print"/>
          <a:srcRect t="8333"/>
          <a:stretch>
            <a:fillRect/>
          </a:stretch>
        </p:blipFill>
        <p:spPr>
          <a:xfrm>
            <a:off x="2514600" y="1600200"/>
            <a:ext cx="4267200" cy="4905146"/>
          </a:xfrm>
        </p:spPr>
      </p:pic>
      <p:sp>
        <p:nvSpPr>
          <p:cNvPr id="7" name="Rectangle 6"/>
          <p:cNvSpPr/>
          <p:nvPr/>
        </p:nvSpPr>
        <p:spPr>
          <a:xfrm>
            <a:off x="2514600" y="1600200"/>
            <a:ext cx="762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8" name="Straight Connector 7"/>
          <p:cNvCxnSpPr/>
          <p:nvPr/>
        </p:nvCxnSpPr>
        <p:spPr>
          <a:xfrm rot="5400000">
            <a:off x="2971800" y="3886200"/>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733800" y="4038600"/>
            <a:ext cx="21336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2819400" y="5715000"/>
            <a:ext cx="3657600" cy="76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2667000" y="6096000"/>
            <a:ext cx="3733800" cy="76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2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Phalangeal alignment correction through mechanics</a:t>
            </a:r>
          </a:p>
        </p:txBody>
      </p:sp>
      <p:pic>
        <p:nvPicPr>
          <p:cNvPr id="4" name="Content Placeholder 5" descr="mechanical alignment.jpg"/>
          <p:cNvPicPr>
            <a:picLocks noGrp="1" noChangeAspect="1"/>
          </p:cNvPicPr>
          <p:nvPr>
            <p:ph idx="1"/>
          </p:nvPr>
        </p:nvPicPr>
        <p:blipFill>
          <a:blip r:embed="rId2" cstate="print"/>
          <a:srcRect t="8333"/>
          <a:stretch>
            <a:fillRect/>
          </a:stretch>
        </p:blipFill>
        <p:spPr>
          <a:xfrm>
            <a:off x="2583316" y="1524000"/>
            <a:ext cx="3977367" cy="4572000"/>
          </a:xfrm>
        </p:spPr>
      </p:pic>
      <p:sp>
        <p:nvSpPr>
          <p:cNvPr id="5" name="Rectangle 4"/>
          <p:cNvSpPr/>
          <p:nvPr/>
        </p:nvSpPr>
        <p:spPr>
          <a:xfrm>
            <a:off x="2590800" y="1524000"/>
            <a:ext cx="762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6" name="Straight Connector 5"/>
          <p:cNvCxnSpPr/>
          <p:nvPr/>
        </p:nvCxnSpPr>
        <p:spPr>
          <a:xfrm rot="5400000">
            <a:off x="3276600" y="2743200"/>
            <a:ext cx="30480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810000" y="3505200"/>
            <a:ext cx="1524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5791200"/>
            <a:ext cx="2743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3124200" y="4343400"/>
            <a:ext cx="2667000" cy="609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048000" y="4648200"/>
            <a:ext cx="2819400" cy="762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14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rt bar.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normAutofit fontScale="90000"/>
          </a:bodyPr>
          <a:lstStyle/>
          <a:p>
            <a:r>
              <a:rPr lang="en-US"/>
              <a:t>Phalangeal alignment correction through frog pressure</a:t>
            </a:r>
          </a:p>
        </p:txBody>
      </p:sp>
    </p:spTree>
    <p:extLst>
      <p:ext uri="{BB962C8B-B14F-4D97-AF65-F5344CB8AC3E}">
        <p14:creationId xmlns:p14="http://schemas.microsoft.com/office/powerpoint/2010/main" val="3389450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Phalangeal alignment correction through frog pressure</a:t>
            </a:r>
          </a:p>
        </p:txBody>
      </p:sp>
      <p:pic>
        <p:nvPicPr>
          <p:cNvPr id="6" name="Content Placeholder 5" descr="L Lateral badness.jpg"/>
          <p:cNvPicPr>
            <a:picLocks noGrp="1" noChangeAspect="1"/>
          </p:cNvPicPr>
          <p:nvPr>
            <p:ph idx="1"/>
          </p:nvPr>
        </p:nvPicPr>
        <p:blipFill>
          <a:blip r:embed="rId2" cstate="print"/>
          <a:srcRect t="7692"/>
          <a:stretch>
            <a:fillRect/>
          </a:stretch>
        </p:blipFill>
        <p:spPr>
          <a:xfrm>
            <a:off x="201519" y="2209800"/>
            <a:ext cx="4141881" cy="3657600"/>
          </a:xfrm>
        </p:spPr>
      </p:pic>
      <p:pic>
        <p:nvPicPr>
          <p:cNvPr id="7" name="Picture 6" descr="phalangeal alignment through frog pressure.jpg"/>
          <p:cNvPicPr>
            <a:picLocks noChangeAspect="1"/>
          </p:cNvPicPr>
          <p:nvPr/>
        </p:nvPicPr>
        <p:blipFill>
          <a:blip r:embed="rId3" cstate="print"/>
          <a:srcRect t="9544" r="5173"/>
          <a:stretch>
            <a:fillRect/>
          </a:stretch>
        </p:blipFill>
        <p:spPr>
          <a:xfrm>
            <a:off x="4495800" y="2209800"/>
            <a:ext cx="4278869" cy="3687064"/>
          </a:xfrm>
          <a:prstGeom prst="rect">
            <a:avLst/>
          </a:prstGeom>
        </p:spPr>
      </p:pic>
      <p:sp>
        <p:nvSpPr>
          <p:cNvPr id="8" name="Rectangle 7"/>
          <p:cNvSpPr/>
          <p:nvPr/>
        </p:nvSpPr>
        <p:spPr>
          <a:xfrm>
            <a:off x="304800" y="2286000"/>
            <a:ext cx="12954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4495800" y="3352800"/>
            <a:ext cx="4572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0" name="Straight Connector 9"/>
          <p:cNvCxnSpPr/>
          <p:nvPr/>
        </p:nvCxnSpPr>
        <p:spPr>
          <a:xfrm rot="5400000">
            <a:off x="5486400" y="2667000"/>
            <a:ext cx="28956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562600" y="3276600"/>
            <a:ext cx="21336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104900" y="3314700"/>
            <a:ext cx="3200400" cy="990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295400" y="3810000"/>
            <a:ext cx="18288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533400" y="5715000"/>
            <a:ext cx="2971800" cy="76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685800" y="5257800"/>
            <a:ext cx="2971800" cy="76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4876800" y="5791200"/>
            <a:ext cx="3048000" cy="76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V="1">
            <a:off x="4953000" y="4876800"/>
            <a:ext cx="2971800" cy="304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169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p:spPr>
        <p:txBody>
          <a:bodyPr/>
          <a:lstStyle/>
          <a:p>
            <a:pPr marL="54864" eaLnBrk="1" fontAlgn="auto" hangingPunct="1">
              <a:spcAft>
                <a:spcPts val="0"/>
              </a:spcAft>
              <a:defRPr/>
            </a:pPr>
            <a:r>
              <a:rPr>
                <a:solidFill>
                  <a:schemeClr val="tx2">
                    <a:tint val="100000"/>
                    <a:shade val="90000"/>
                    <a:satMod val="250000"/>
                    <a:alpha val="100000"/>
                  </a:schemeClr>
                </a:solidFill>
              </a:rPr>
              <a:t>What is proper farriery?</a:t>
            </a:r>
          </a:p>
        </p:txBody>
      </p:sp>
      <p:grpSp>
        <p:nvGrpSpPr>
          <p:cNvPr id="24" name="Group 23"/>
          <p:cNvGrpSpPr/>
          <p:nvPr/>
        </p:nvGrpSpPr>
        <p:grpSpPr>
          <a:xfrm>
            <a:off x="914400" y="1600200"/>
            <a:ext cx="3343275" cy="2506663"/>
            <a:chOff x="914400" y="1600200"/>
            <a:chExt cx="3343275" cy="2506663"/>
          </a:xfrm>
        </p:grpSpPr>
        <p:pic>
          <p:nvPicPr>
            <p:cNvPr id="244741" name="Picture 2" descr="C:\Users\Owner\Desktop\Heather farrier  pics\100_1515.JPG"/>
            <p:cNvPicPr>
              <a:picLocks noChangeAspect="1" noChangeArrowheads="1"/>
            </p:cNvPicPr>
            <p:nvPr/>
          </p:nvPicPr>
          <p:blipFill>
            <a:blip r:embed="rId5" cstate="print"/>
            <a:srcRect/>
            <a:stretch>
              <a:fillRect/>
            </a:stretch>
          </p:blipFill>
          <p:spPr bwMode="auto">
            <a:xfrm>
              <a:off x="914400" y="1600200"/>
              <a:ext cx="3343275" cy="2506663"/>
            </a:xfrm>
            <a:prstGeom prst="rect">
              <a:avLst/>
            </a:prstGeom>
            <a:noFill/>
            <a:ln w="9525">
              <a:noFill/>
              <a:miter lim="800000"/>
              <a:headEnd/>
              <a:tailEnd/>
            </a:ln>
          </p:spPr>
        </p:pic>
        <p:cxnSp>
          <p:nvCxnSpPr>
            <p:cNvPr id="12" name="Straight Connector 11"/>
            <p:cNvCxnSpPr/>
            <p:nvPr/>
          </p:nvCxnSpPr>
          <p:spPr>
            <a:xfrm>
              <a:off x="1600200" y="3124200"/>
              <a:ext cx="18288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0200" y="2741613"/>
              <a:ext cx="1828800" cy="158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38300" y="2247900"/>
              <a:ext cx="1828800" cy="1143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24000" y="2209800"/>
              <a:ext cx="1828800" cy="1219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rot="5400000">
            <a:off x="3124201" y="5715000"/>
            <a:ext cx="1371600" cy="31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914400" y="4267200"/>
            <a:ext cx="3276600" cy="2427288"/>
            <a:chOff x="2667000" y="4343400"/>
            <a:chExt cx="3276600" cy="2427288"/>
          </a:xfrm>
        </p:grpSpPr>
        <p:pic>
          <p:nvPicPr>
            <p:cNvPr id="244746" name="Content Placeholder 6" descr="HORSE3NLM_grab_overlay_36.jpg"/>
            <p:cNvPicPr>
              <a:picLocks noChangeAspect="1"/>
            </p:cNvPicPr>
            <p:nvPr/>
          </p:nvPicPr>
          <p:blipFill>
            <a:blip r:embed="rId6" cstate="print"/>
            <a:srcRect/>
            <a:stretch>
              <a:fillRect/>
            </a:stretch>
          </p:blipFill>
          <p:spPr bwMode="auto">
            <a:xfrm>
              <a:off x="2667000" y="4343400"/>
              <a:ext cx="3276600" cy="2212975"/>
            </a:xfrm>
            <a:prstGeom prst="rect">
              <a:avLst/>
            </a:prstGeom>
            <a:noFill/>
            <a:ln w="9525">
              <a:noFill/>
              <a:miter lim="800000"/>
              <a:headEnd/>
              <a:tailEnd/>
            </a:ln>
          </p:spPr>
        </p:pic>
        <p:cxnSp>
          <p:nvCxnSpPr>
            <p:cNvPr id="16" name="Straight Connector 15"/>
            <p:cNvCxnSpPr/>
            <p:nvPr/>
          </p:nvCxnSpPr>
          <p:spPr>
            <a:xfrm rot="5400000">
              <a:off x="3221038" y="4475162"/>
              <a:ext cx="1981200" cy="18700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517106" y="5703094"/>
              <a:ext cx="15001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44750" name="TextBox 23"/>
            <p:cNvSpPr txBox="1">
              <a:spLocks noChangeArrowheads="1"/>
            </p:cNvSpPr>
            <p:nvPr/>
          </p:nvSpPr>
          <p:spPr bwMode="auto">
            <a:xfrm>
              <a:off x="3124200" y="6324600"/>
              <a:ext cx="1785938" cy="369888"/>
            </a:xfrm>
            <a:prstGeom prst="rect">
              <a:avLst/>
            </a:prstGeom>
            <a:noFill/>
            <a:ln w="9525">
              <a:noFill/>
              <a:miter lim="800000"/>
              <a:headEnd/>
              <a:tailEnd/>
            </a:ln>
          </p:spPr>
          <p:txBody>
            <a:bodyPr>
              <a:spAutoFit/>
            </a:bodyPr>
            <a:lstStyle/>
            <a:p>
              <a:pPr fontAlgn="base">
                <a:spcBef>
                  <a:spcPct val="0"/>
                </a:spcBef>
                <a:spcAft>
                  <a:spcPct val="0"/>
                </a:spcAft>
              </a:pPr>
              <a:r>
                <a:rPr lang="en-GB">
                  <a:solidFill>
                    <a:prstClr val="white"/>
                  </a:solidFill>
                  <a:latin typeface="Edwardian Script ITC" pitchFamily="66" charset="0"/>
                </a:rPr>
                <a:t>Point of Force</a:t>
              </a:r>
              <a:endParaRPr lang="en-US">
                <a:solidFill>
                  <a:prstClr val="white"/>
                </a:solidFill>
                <a:latin typeface="Edwardian Script ITC" pitchFamily="66" charset="0"/>
              </a:endParaRPr>
            </a:p>
          </p:txBody>
        </p:sp>
        <p:sp>
          <p:nvSpPr>
            <p:cNvPr id="244751" name="TextBox 24"/>
            <p:cNvSpPr txBox="1">
              <a:spLocks noChangeArrowheads="1"/>
            </p:cNvSpPr>
            <p:nvPr/>
          </p:nvSpPr>
          <p:spPr bwMode="auto">
            <a:xfrm>
              <a:off x="4191000" y="6400800"/>
              <a:ext cx="1500188" cy="369888"/>
            </a:xfrm>
            <a:prstGeom prst="rect">
              <a:avLst/>
            </a:prstGeom>
            <a:noFill/>
            <a:ln w="9525">
              <a:noFill/>
              <a:miter lim="800000"/>
              <a:headEnd/>
              <a:tailEnd/>
            </a:ln>
          </p:spPr>
          <p:txBody>
            <a:bodyPr>
              <a:spAutoFit/>
            </a:bodyPr>
            <a:lstStyle/>
            <a:p>
              <a:pPr fontAlgn="base">
                <a:spcBef>
                  <a:spcPct val="0"/>
                </a:spcBef>
                <a:spcAft>
                  <a:spcPct val="0"/>
                </a:spcAft>
              </a:pPr>
              <a:r>
                <a:rPr lang="en-GB">
                  <a:solidFill>
                    <a:prstClr val="white"/>
                  </a:solidFill>
                  <a:latin typeface="Edwardian Script ITC" pitchFamily="66" charset="0"/>
                </a:rPr>
                <a:t>Centre of Rotation</a:t>
              </a:r>
              <a:endParaRPr lang="en-US">
                <a:solidFill>
                  <a:prstClr val="white"/>
                </a:solidFill>
                <a:latin typeface="Edwardian Script ITC" pitchFamily="66" charset="0"/>
              </a:endParaRPr>
            </a:p>
          </p:txBody>
        </p:sp>
        <p:cxnSp>
          <p:nvCxnSpPr>
            <p:cNvPr id="27" name="Straight Connector 26"/>
            <p:cNvCxnSpPr/>
            <p:nvPr/>
          </p:nvCxnSpPr>
          <p:spPr>
            <a:xfrm>
              <a:off x="3810000" y="5029200"/>
              <a:ext cx="1981200" cy="1371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724400" y="1676400"/>
            <a:ext cx="2482850" cy="4498975"/>
            <a:chOff x="6432550" y="1600200"/>
            <a:chExt cx="2482850" cy="4498975"/>
          </a:xfrm>
        </p:grpSpPr>
        <p:graphicFrame>
          <p:nvGraphicFramePr>
            <p:cNvPr id="244738" name="Object 2"/>
            <p:cNvGraphicFramePr>
              <a:graphicFrameLocks noChangeAspect="1"/>
            </p:cNvGraphicFramePr>
            <p:nvPr/>
          </p:nvGraphicFramePr>
          <p:xfrm>
            <a:off x="6432550" y="1600200"/>
            <a:ext cx="2482850" cy="4498975"/>
          </p:xfrm>
          <a:graphic>
            <a:graphicData uri="http://schemas.openxmlformats.org/presentationml/2006/ole">
              <mc:AlternateContent xmlns:mc="http://schemas.openxmlformats.org/markup-compatibility/2006">
                <mc:Choice xmlns:v="urn:schemas-microsoft-com:vml" Requires="v">
                  <p:oleObj spid="_x0000_s6147" name="Photo Editor Photo" r:id="rId7" imgW="2390476" imgH="4525007" progId="">
                    <p:embed/>
                  </p:oleObj>
                </mc:Choice>
                <mc:Fallback>
                  <p:oleObj name="Photo Editor Photo" r:id="rId7" imgW="2390476" imgH="4525007"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2550" y="1600200"/>
                          <a:ext cx="2482850" cy="449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Connector 32"/>
            <p:cNvCxnSpPr/>
            <p:nvPr/>
          </p:nvCxnSpPr>
          <p:spPr>
            <a:xfrm rot="5400000">
              <a:off x="6134894" y="3847306"/>
              <a:ext cx="4191000" cy="1588"/>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6248400" y="4572000"/>
              <a:ext cx="1219200" cy="762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553200" y="3886200"/>
              <a:ext cx="2438400" cy="1524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620000" y="4953000"/>
              <a:ext cx="1219200" cy="762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9" name="Picture 9" descr="english gaurd.jpg"/>
          <p:cNvPicPr>
            <a:picLocks noChangeAspect="1"/>
          </p:cNvPicPr>
          <p:nvPr/>
        </p:nvPicPr>
        <p:blipFill>
          <a:blip r:embed="rId9" cstate="print"/>
          <a:srcRect/>
          <a:stretch>
            <a:fillRect/>
          </a:stretch>
        </p:blipFill>
        <p:spPr bwMode="auto">
          <a:xfrm>
            <a:off x="1447800" y="1752600"/>
            <a:ext cx="5765461" cy="426720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318761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524000"/>
          </a:xfrm>
        </p:spPr>
        <p:txBody>
          <a:bodyPr/>
          <a:lstStyle/>
          <a:p>
            <a:r>
              <a:rPr lang="en-US"/>
              <a:t>The need to have a level landing</a:t>
            </a:r>
          </a:p>
          <a:p>
            <a:r>
              <a:rPr lang="en-US"/>
              <a:t>The need to have a slightly heel-first landing</a:t>
            </a:r>
          </a:p>
          <a:p>
            <a:r>
              <a:rPr lang="en-US"/>
              <a:t>Conformation dependent </a:t>
            </a:r>
          </a:p>
        </p:txBody>
      </p:sp>
      <p:sp>
        <p:nvSpPr>
          <p:cNvPr id="3" name="Title 2"/>
          <p:cNvSpPr>
            <a:spLocks noGrp="1"/>
          </p:cNvSpPr>
          <p:nvPr>
            <p:ph type="title"/>
          </p:nvPr>
        </p:nvSpPr>
        <p:spPr/>
        <p:txBody>
          <a:bodyPr/>
          <a:lstStyle/>
          <a:p>
            <a:r>
              <a:rPr lang="en-US"/>
              <a:t>Medial – Lateral Spiraling</a:t>
            </a:r>
          </a:p>
        </p:txBody>
      </p:sp>
    </p:spTree>
    <p:extLst>
      <p:ext uri="{BB962C8B-B14F-4D97-AF65-F5344CB8AC3E}">
        <p14:creationId xmlns:p14="http://schemas.microsoft.com/office/powerpoint/2010/main" val="4110541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8" name="car_rev.mpg">
            <a:hlinkClick r:id="" action="ppaction://media"/>
          </p:cNvPr>
          <p:cNvPicPr>
            <a:picLocks noRot="1" noChangeAspect="1" noChangeArrowheads="1"/>
          </p:cNvPicPr>
          <p:nvPr>
            <a:videoFile r:link="rId2"/>
          </p:nvPr>
        </p:nvPicPr>
        <p:blipFill>
          <a:blip r:embed="rId5" cstate="print"/>
          <a:srcRect/>
          <a:stretch>
            <a:fillRect/>
          </a:stretch>
        </p:blipFill>
        <p:spPr bwMode="auto">
          <a:xfrm>
            <a:off x="1676400" y="1524000"/>
            <a:ext cx="5943600" cy="4457700"/>
          </a:xfrm>
          <a:prstGeom prst="rect">
            <a:avLst/>
          </a:prstGeom>
          <a:noFill/>
        </p:spPr>
      </p:pic>
    </p:spTree>
    <p:custDataLst>
      <p:tags r:id="rId1"/>
    </p:custDataLst>
    <p:extLst>
      <p:ext uri="{BB962C8B-B14F-4D97-AF65-F5344CB8AC3E}">
        <p14:creationId xmlns:p14="http://schemas.microsoft.com/office/powerpoint/2010/main" val="347044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774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7748"/>
                                        </p:tgtEl>
                                      </p:cBhvr>
                                    </p:cmd>
                                  </p:childTnLst>
                                </p:cTn>
                              </p:par>
                            </p:childTnLst>
                          </p:cTn>
                        </p:par>
                      </p:childTnLst>
                    </p:cTn>
                  </p:par>
                </p:childTnLst>
              </p:cTn>
              <p:nextCondLst>
                <p:cond evt="onClick" delay="0">
                  <p:tgtEl>
                    <p:spTgt spid="287748"/>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87748"/>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Subtitle 4"/>
          <p:cNvSpPr>
            <a:spLocks noGrp="1"/>
          </p:cNvSpPr>
          <p:nvPr>
            <p:ph type="subTitle" idx="4294967295"/>
          </p:nvPr>
        </p:nvSpPr>
        <p:spPr>
          <a:xfrm>
            <a:off x="685800" y="609600"/>
            <a:ext cx="4114800" cy="1023937"/>
          </a:xfrm>
        </p:spPr>
        <p:txBody>
          <a:bodyPr/>
          <a:lstStyle/>
          <a:p>
            <a:pPr eaLnBrk="1" hangingPunct="1">
              <a:buFont typeface="Wingdings 2" pitchFamily="18" charset="2"/>
              <a:buNone/>
            </a:pPr>
            <a:r>
              <a:rPr lang="en-US" sz="3800"/>
              <a:t>QUESTIONS?</a:t>
            </a:r>
          </a:p>
        </p:txBody>
      </p:sp>
      <p:pic>
        <p:nvPicPr>
          <p:cNvPr id="6" name="Picture 5" descr="balanced hoof care.jpg"/>
          <p:cNvPicPr>
            <a:picLocks noChangeAspect="1"/>
          </p:cNvPicPr>
          <p:nvPr/>
        </p:nvPicPr>
        <p:blipFill>
          <a:blip r:embed="rId4" cstate="print"/>
          <a:stretch>
            <a:fillRect/>
          </a:stretch>
        </p:blipFill>
        <p:spPr>
          <a:xfrm>
            <a:off x="1714500" y="1587500"/>
            <a:ext cx="5715000" cy="4356100"/>
          </a:xfrm>
          <a:prstGeom prst="rect">
            <a:avLst/>
          </a:prstGeom>
        </p:spPr>
      </p:pic>
    </p:spTree>
    <p:custDataLst>
      <p:tags r:id="rId1"/>
    </p:custDataLst>
    <p:extLst>
      <p:ext uri="{BB962C8B-B14F-4D97-AF65-F5344CB8AC3E}">
        <p14:creationId xmlns:p14="http://schemas.microsoft.com/office/powerpoint/2010/main" val="1248821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Mark Caldwell FWCF</a:t>
            </a:r>
          </a:p>
          <a:p>
            <a:r>
              <a:rPr lang="en-US"/>
              <a:t>Neil Madden FWCF</a:t>
            </a:r>
          </a:p>
          <a:p>
            <a:r>
              <a:rPr lang="en-US"/>
              <a:t>Bob Marshall AWCF</a:t>
            </a:r>
          </a:p>
          <a:p>
            <a:r>
              <a:rPr lang="en-US"/>
              <a:t>Mitch Taylor CJF</a:t>
            </a:r>
          </a:p>
          <a:p>
            <a:r>
              <a:rPr lang="en-US"/>
              <a:t>Scott Lambert </a:t>
            </a:r>
            <a:r>
              <a:rPr lang="en-US" err="1"/>
              <a:t>OnTrack</a:t>
            </a:r>
            <a:r>
              <a:rPr lang="en-US"/>
              <a:t> Equine</a:t>
            </a:r>
          </a:p>
          <a:p>
            <a:r>
              <a:rPr lang="en-US"/>
              <a:t>Mark </a:t>
            </a:r>
            <a:r>
              <a:rPr lang="en-US" err="1"/>
              <a:t>Milster</a:t>
            </a:r>
            <a:r>
              <a:rPr lang="en-US"/>
              <a:t> CJF</a:t>
            </a:r>
          </a:p>
          <a:p>
            <a:r>
              <a:rPr lang="en-US"/>
              <a:t>Jim Keith CJF</a:t>
            </a:r>
          </a:p>
          <a:p>
            <a:endParaRPr lang="en-US"/>
          </a:p>
          <a:p>
            <a:pPr>
              <a:buNone/>
            </a:pPr>
            <a:endParaRPr lang="en-US"/>
          </a:p>
        </p:txBody>
      </p:sp>
      <p:sp>
        <p:nvSpPr>
          <p:cNvPr id="3" name="Title 2"/>
          <p:cNvSpPr>
            <a:spLocks noGrp="1"/>
          </p:cNvSpPr>
          <p:nvPr>
            <p:ph type="title"/>
          </p:nvPr>
        </p:nvSpPr>
        <p:spPr/>
        <p:txBody>
          <a:bodyPr/>
          <a:lstStyle/>
          <a:p>
            <a:r>
              <a:rPr lang="en-US"/>
              <a:t>Big thanks to </a:t>
            </a:r>
          </a:p>
        </p:txBody>
      </p:sp>
    </p:spTree>
    <p:custDataLst>
      <p:tags r:id="rId1"/>
    </p:custDataLst>
    <p:extLst>
      <p:ext uri="{BB962C8B-B14F-4D97-AF65-F5344CB8AC3E}">
        <p14:creationId xmlns:p14="http://schemas.microsoft.com/office/powerpoint/2010/main" val="110919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b1_motion.MO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381000" y="304800"/>
            <a:ext cx="8432800" cy="6324600"/>
          </a:xfrm>
          <a:prstGeom prst="rect">
            <a:avLst/>
          </a:prstGeom>
        </p:spPr>
      </p:pic>
    </p:spTree>
    <p:extLst>
      <p:ext uri="{BB962C8B-B14F-4D97-AF65-F5344CB8AC3E}">
        <p14:creationId xmlns:p14="http://schemas.microsoft.com/office/powerpoint/2010/main" val="3131052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214313" y="357188"/>
            <a:ext cx="3008312" cy="577850"/>
          </a:xfrm>
        </p:spPr>
        <p:txBody>
          <a:bodyPr/>
          <a:lstStyle/>
          <a:p>
            <a:pPr eaLnBrk="1" hangingPunct="1"/>
            <a:r>
              <a:rPr lang="en-US"/>
              <a:t>VIDEO ANALYSIS</a:t>
            </a:r>
            <a:endParaRPr lang="en-GB"/>
          </a:p>
        </p:txBody>
      </p:sp>
      <p:sp>
        <p:nvSpPr>
          <p:cNvPr id="38915" name="Text Placeholder 6"/>
          <p:cNvSpPr>
            <a:spLocks noGrp="1"/>
          </p:cNvSpPr>
          <p:nvPr>
            <p:ph type="body" sz="half" idx="2"/>
          </p:nvPr>
        </p:nvSpPr>
        <p:spPr>
          <a:xfrm>
            <a:off x="357188" y="1071563"/>
            <a:ext cx="3008312" cy="4691062"/>
          </a:xfrm>
        </p:spPr>
        <p:txBody>
          <a:bodyPr/>
          <a:lstStyle/>
          <a:p>
            <a:pPr eaLnBrk="1" hangingPunct="1"/>
            <a:r>
              <a:rPr lang="en-US"/>
              <a:t>High speed video analysis at the walk and trot not only confirmed asymmetrical landing loading pattern through the hoof with the right fore impact phase being lateral toe quarter and loading over the medial toe quarter.</a:t>
            </a:r>
          </a:p>
          <a:p>
            <a:pPr eaLnBrk="1" hangingPunct="1"/>
            <a:endParaRPr lang="en-US"/>
          </a:p>
          <a:p>
            <a:pPr eaLnBrk="1" hangingPunct="1"/>
            <a:r>
              <a:rPr lang="en-GB"/>
              <a:t>It also offers an insight into the comparative movement and strain of soft tissue structures whilst under load in and around the foot as the shock waves reverberate through the limb</a:t>
            </a:r>
          </a:p>
          <a:p>
            <a:pPr eaLnBrk="1" hangingPunct="1"/>
            <a:endParaRPr lang="en-GB"/>
          </a:p>
        </p:txBody>
      </p:sp>
      <p:pic>
        <p:nvPicPr>
          <p:cNvPr id="12" name="Content Placeholder 11" descr="booby trot 5 250fps _1__0001.jpg"/>
          <p:cNvPicPr>
            <a:picLocks noGrp="1" noChangeAspect="1"/>
          </p:cNvPicPr>
          <p:nvPr>
            <p:ph idx="1"/>
          </p:nvPr>
        </p:nvPicPr>
        <p:blipFill>
          <a:blip r:embed="rId3" cstate="print"/>
          <a:srcRect/>
          <a:stretch>
            <a:fillRect/>
          </a:stretch>
        </p:blipFill>
        <p:spPr>
          <a:xfrm>
            <a:off x="4714875" y="285750"/>
            <a:ext cx="4078288" cy="5715000"/>
          </a:xfrm>
        </p:spPr>
      </p:pic>
      <p:pic>
        <p:nvPicPr>
          <p:cNvPr id="13" name="Picture 12" descr="booby trot 5 250fps _1__0002.jpg"/>
          <p:cNvPicPr>
            <a:picLocks noChangeAspect="1"/>
          </p:cNvPicPr>
          <p:nvPr/>
        </p:nvPicPr>
        <p:blipFill>
          <a:blip r:embed="rId4" cstate="print"/>
          <a:srcRect/>
          <a:stretch>
            <a:fillRect/>
          </a:stretch>
        </p:blipFill>
        <p:spPr bwMode="auto">
          <a:xfrm>
            <a:off x="4714875" y="285750"/>
            <a:ext cx="4071938" cy="5749925"/>
          </a:xfrm>
          <a:prstGeom prst="rect">
            <a:avLst/>
          </a:prstGeom>
          <a:noFill/>
          <a:ln w="9525">
            <a:noFill/>
            <a:miter lim="800000"/>
            <a:headEnd/>
            <a:tailEnd/>
          </a:ln>
        </p:spPr>
      </p:pic>
      <p:pic>
        <p:nvPicPr>
          <p:cNvPr id="14" name="Picture 13" descr="booby trot 5 250fps _1__0003.jpg"/>
          <p:cNvPicPr>
            <a:picLocks noChangeAspect="1"/>
          </p:cNvPicPr>
          <p:nvPr/>
        </p:nvPicPr>
        <p:blipFill>
          <a:blip r:embed="rId5" cstate="print"/>
          <a:srcRect/>
          <a:stretch>
            <a:fillRect/>
          </a:stretch>
        </p:blipFill>
        <p:spPr bwMode="auto">
          <a:xfrm>
            <a:off x="4786313" y="285750"/>
            <a:ext cx="4000500" cy="5729288"/>
          </a:xfrm>
          <a:prstGeom prst="rect">
            <a:avLst/>
          </a:prstGeom>
          <a:noFill/>
          <a:ln w="9525">
            <a:noFill/>
            <a:miter lim="800000"/>
            <a:headEnd/>
            <a:tailEnd/>
          </a:ln>
        </p:spPr>
      </p:pic>
      <p:pic>
        <p:nvPicPr>
          <p:cNvPr id="15" name="Picture 14" descr="booby trot 5 250fps _1__0005.jpg"/>
          <p:cNvPicPr>
            <a:picLocks noChangeAspect="1"/>
          </p:cNvPicPr>
          <p:nvPr/>
        </p:nvPicPr>
        <p:blipFill>
          <a:blip r:embed="rId6" cstate="print"/>
          <a:stretch>
            <a:fillRect/>
          </a:stretch>
        </p:blipFill>
        <p:spPr>
          <a:xfrm>
            <a:off x="4714876" y="285728"/>
            <a:ext cx="4093993" cy="5762805"/>
          </a:xfrm>
          <a:prstGeom prst="rect">
            <a:avLst/>
          </a:prstGeom>
          <a:ln>
            <a:noFill/>
          </a:ln>
          <a:effectLst>
            <a:softEdge rad="112500"/>
          </a:effectLst>
        </p:spPr>
      </p:pic>
      <p:sp>
        <p:nvSpPr>
          <p:cNvPr id="10" name="Oval 9"/>
          <p:cNvSpPr>
            <a:spLocks noChangeArrowheads="1"/>
          </p:cNvSpPr>
          <p:nvPr/>
        </p:nvSpPr>
        <p:spPr bwMode="auto">
          <a:xfrm>
            <a:off x="5643563" y="3786188"/>
            <a:ext cx="1928812" cy="1928812"/>
          </a:xfrm>
          <a:prstGeom prst="ellipse">
            <a:avLst/>
          </a:prstGeom>
          <a:noFill/>
          <a:ln w="28575" algn="ctr">
            <a:solidFill>
              <a:schemeClr val="tx1"/>
            </a:solidFill>
            <a:round/>
            <a:headEnd/>
            <a:tailEnd/>
          </a:ln>
        </p:spPr>
        <p:txBody>
          <a:bodyPr/>
          <a:lstStyle/>
          <a:p>
            <a:pPr fontAlgn="base">
              <a:spcBef>
                <a:spcPct val="0"/>
              </a:spcBef>
              <a:spcAft>
                <a:spcPct val="0"/>
              </a:spcAft>
            </a:pPr>
            <a:endParaRPr lang="en-GB">
              <a:solidFill>
                <a:prstClr val="white"/>
              </a:solidFill>
              <a:latin typeface="Arial" charset="0"/>
            </a:endParaRPr>
          </a:p>
        </p:txBody>
      </p:sp>
      <p:pic>
        <p:nvPicPr>
          <p:cNvPr id="38922" name="Picture 10"/>
          <p:cNvPicPr>
            <a:picLocks noChangeAspect="1" noChangeArrowheads="1"/>
          </p:cNvPicPr>
          <p:nvPr/>
        </p:nvPicPr>
        <p:blipFill>
          <a:blip r:embed="rId7" cstate="print"/>
          <a:srcRect/>
          <a:stretch>
            <a:fillRect/>
          </a:stretch>
        </p:blipFill>
        <p:spPr bwMode="auto">
          <a:xfrm>
            <a:off x="4714875" y="2690813"/>
            <a:ext cx="4071938" cy="4167187"/>
          </a:xfrm>
          <a:prstGeom prst="rect">
            <a:avLst/>
          </a:prstGeom>
          <a:noFill/>
          <a:ln w="9525">
            <a:noFill/>
            <a:miter lim="800000"/>
            <a:headEnd/>
            <a:tailEnd/>
          </a:ln>
        </p:spPr>
      </p:pic>
    </p:spTree>
    <p:extLst>
      <p:ext uri="{BB962C8B-B14F-4D97-AF65-F5344CB8AC3E}">
        <p14:creationId xmlns:p14="http://schemas.microsoft.com/office/powerpoint/2010/main" val="2197308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p:cTn id="11" dur="2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89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 calcmode="lin" valueType="num">
                                      <p:cBhvr>
                                        <p:cTn id="17" dur="2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8915">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1" presetClass="entr" presetSubtype="0" fill="hold" nodeType="afterEffect">
                                  <p:stCondLst>
                                    <p:cond delay="15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nodeType="afterEffect">
                                  <p:stCondLst>
                                    <p:cond delay="1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nodeType="afterEffect">
                                  <p:stCondLst>
                                    <p:cond delay="1500"/>
                                  </p:stCondLst>
                                  <p:childTnLst>
                                    <p:set>
                                      <p:cBhvr>
                                        <p:cTn id="27" dur="1" fill="hold">
                                          <p:stCondLst>
                                            <p:cond delay="0"/>
                                          </p:stCondLst>
                                        </p:cTn>
                                        <p:tgtEl>
                                          <p:spTgt spid="15"/>
                                        </p:tgtEl>
                                        <p:attrNameLst>
                                          <p:attrName>style.visibility</p:attrName>
                                        </p:attrNameLst>
                                      </p:cBhvr>
                                      <p:to>
                                        <p:strVal val="visible"/>
                                      </p:to>
                                    </p:set>
                                  </p:childTnLst>
                                </p:cTn>
                              </p:par>
                              <p:par>
                                <p:cTn id="28" presetID="2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fltVal val="0"/>
                                          </p:val>
                                        </p:tav>
                                        <p:tav tm="100000">
                                          <p:val>
                                            <p:strVal val="#ppt_w"/>
                                          </p:val>
                                        </p:tav>
                                      </p:tavLst>
                                    </p:anim>
                                    <p:anim calcmode="lin" valueType="num">
                                      <p:cBhvr>
                                        <p:cTn id="31" dur="20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7000"/>
                            </p:stCondLst>
                            <p:childTnLst>
                              <p:par>
                                <p:cTn id="33" presetID="23" presetClass="entr" presetSubtype="16" fill="hold" nodeType="afterEffect">
                                  <p:stCondLst>
                                    <p:cond delay="0"/>
                                  </p:stCondLst>
                                  <p:childTnLst>
                                    <p:set>
                                      <p:cBhvr>
                                        <p:cTn id="34" dur="1" fill="hold">
                                          <p:stCondLst>
                                            <p:cond delay="0"/>
                                          </p:stCondLst>
                                        </p:cTn>
                                        <p:tgtEl>
                                          <p:spTgt spid="38922"/>
                                        </p:tgtEl>
                                        <p:attrNameLst>
                                          <p:attrName>style.visibility</p:attrName>
                                        </p:attrNameLst>
                                      </p:cBhvr>
                                      <p:to>
                                        <p:strVal val="visible"/>
                                      </p:to>
                                    </p:set>
                                    <p:anim calcmode="lin" valueType="num">
                                      <p:cBhvr>
                                        <p:cTn id="35" dur="2000" fill="hold"/>
                                        <p:tgtEl>
                                          <p:spTgt spid="38922"/>
                                        </p:tgtEl>
                                        <p:attrNameLst>
                                          <p:attrName>ppt_w</p:attrName>
                                        </p:attrNameLst>
                                      </p:cBhvr>
                                      <p:tavLst>
                                        <p:tav tm="0">
                                          <p:val>
                                            <p:fltVal val="0"/>
                                          </p:val>
                                        </p:tav>
                                        <p:tav tm="100000">
                                          <p:val>
                                            <p:strVal val="#ppt_w"/>
                                          </p:val>
                                        </p:tav>
                                      </p:tavLst>
                                    </p:anim>
                                    <p:anim calcmode="lin" valueType="num">
                                      <p:cBhvr>
                                        <p:cTn id="36" dur="2000" fill="hold"/>
                                        <p:tgtEl>
                                          <p:spTgt spid="389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ckman L DP.jpg"/>
          <p:cNvPicPr>
            <a:picLocks noGrp="1" noChangeAspect="1"/>
          </p:cNvPicPr>
          <p:nvPr>
            <p:ph idx="1"/>
          </p:nvPr>
        </p:nvPicPr>
        <p:blipFill>
          <a:blip r:embed="rId2" cstate="print"/>
          <a:srcRect t="10000" r="18306"/>
          <a:stretch>
            <a:fillRect/>
          </a:stretch>
        </p:blipFill>
        <p:spPr>
          <a:xfrm>
            <a:off x="2133600" y="1905000"/>
            <a:ext cx="4124617" cy="4114800"/>
          </a:xfrm>
        </p:spPr>
      </p:pic>
      <p:sp>
        <p:nvSpPr>
          <p:cNvPr id="3" name="Title 2"/>
          <p:cNvSpPr>
            <a:spLocks noGrp="1"/>
          </p:cNvSpPr>
          <p:nvPr>
            <p:ph type="title"/>
          </p:nvPr>
        </p:nvSpPr>
        <p:spPr/>
        <p:txBody>
          <a:bodyPr>
            <a:normAutofit fontScale="90000"/>
          </a:bodyPr>
          <a:lstStyle/>
          <a:p>
            <a:r>
              <a:rPr lang="en-US"/>
              <a:t>Lateral landing, medial weight-bearing</a:t>
            </a:r>
          </a:p>
        </p:txBody>
      </p:sp>
      <p:sp>
        <p:nvSpPr>
          <p:cNvPr id="5" name="Donut 4"/>
          <p:cNvSpPr/>
          <p:nvPr/>
        </p:nvSpPr>
        <p:spPr>
          <a:xfrm>
            <a:off x="4572000" y="3352800"/>
            <a:ext cx="762000" cy="609600"/>
          </a:xfrm>
          <a:prstGeom prst="donut">
            <a:avLst>
              <a:gd name="adj" fmla="val 8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Donut 5"/>
          <p:cNvSpPr/>
          <p:nvPr/>
        </p:nvSpPr>
        <p:spPr>
          <a:xfrm>
            <a:off x="4648200" y="4572000"/>
            <a:ext cx="533400" cy="533400"/>
          </a:xfrm>
          <a:prstGeom prst="donut">
            <a:avLst>
              <a:gd name="adj" fmla="val 8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Donut 6"/>
          <p:cNvSpPr/>
          <p:nvPr/>
        </p:nvSpPr>
        <p:spPr>
          <a:xfrm>
            <a:off x="2819400" y="4419600"/>
            <a:ext cx="990600" cy="762000"/>
          </a:xfrm>
          <a:prstGeom prst="donut">
            <a:avLst>
              <a:gd name="adj" fmla="val 8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86362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7188" y="357188"/>
            <a:ext cx="3008312" cy="785812"/>
          </a:xfrm>
        </p:spPr>
        <p:txBody>
          <a:bodyPr/>
          <a:lstStyle/>
          <a:p>
            <a:pPr eaLnBrk="1" hangingPunct="1"/>
            <a:r>
              <a:rPr lang="en-US"/>
              <a:t>PHYSIOLOGICAL CONSIDERATIONS</a:t>
            </a:r>
            <a:endParaRPr lang="en-GB"/>
          </a:p>
        </p:txBody>
      </p:sp>
      <p:sp>
        <p:nvSpPr>
          <p:cNvPr id="43011" name="Text Placeholder 3"/>
          <p:cNvSpPr>
            <a:spLocks noGrp="1"/>
          </p:cNvSpPr>
          <p:nvPr>
            <p:ph type="body" sz="half" idx="2"/>
          </p:nvPr>
        </p:nvSpPr>
        <p:spPr>
          <a:xfrm>
            <a:off x="428625" y="1500188"/>
            <a:ext cx="3008313" cy="4691062"/>
          </a:xfrm>
        </p:spPr>
        <p:txBody>
          <a:bodyPr/>
          <a:lstStyle/>
          <a:p>
            <a:pPr eaLnBrk="1" hangingPunct="1">
              <a:defRPr/>
            </a:pPr>
            <a:r>
              <a:rPr lang="en-US"/>
              <a:t>The ground reaction force vector is projected ventral dorso medial oblique causing the medial heel bulb to sheer. </a:t>
            </a:r>
          </a:p>
          <a:p>
            <a:pPr eaLnBrk="1" hangingPunct="1">
              <a:defRPr/>
            </a:pPr>
            <a:endParaRPr lang="en-US"/>
          </a:p>
          <a:p>
            <a:pPr eaLnBrk="1" hangingPunct="1">
              <a:defRPr/>
            </a:pPr>
            <a:r>
              <a:rPr lang="en-US"/>
              <a:t>The stresses of the resultant torque forces  </a:t>
            </a:r>
            <a:r>
              <a:rPr lang="en-US">
                <a:solidFill>
                  <a:schemeClr val="accent2">
                    <a:lumMod val="75000"/>
                  </a:schemeClr>
                </a:solidFill>
              </a:rPr>
              <a:t>(ACTION </a:t>
            </a:r>
            <a:r>
              <a:rPr lang="en-US"/>
              <a:t>/ </a:t>
            </a:r>
            <a:r>
              <a:rPr lang="en-US">
                <a:solidFill>
                  <a:srgbClr val="FF0000"/>
                </a:solidFill>
              </a:rPr>
              <a:t>REACTION</a:t>
            </a:r>
            <a:r>
              <a:rPr lang="en-US"/>
              <a:t>) over the medial hoof capsule  during the loading and stance phases lead to increased shear forces causing the foot to spin around the original point of load.  </a:t>
            </a:r>
          </a:p>
          <a:p>
            <a:pPr eaLnBrk="1" hangingPunct="1">
              <a:defRPr/>
            </a:pPr>
            <a:endParaRPr lang="en-US"/>
          </a:p>
          <a:p>
            <a:pPr eaLnBrk="1" hangingPunct="1">
              <a:defRPr/>
            </a:pPr>
            <a:endParaRPr lang="en-GB"/>
          </a:p>
          <a:p>
            <a:pPr eaLnBrk="1" hangingPunct="1">
              <a:defRPr/>
            </a:pPr>
            <a:endParaRPr lang="en-GB"/>
          </a:p>
        </p:txBody>
      </p:sp>
      <p:sp>
        <p:nvSpPr>
          <p:cNvPr id="5" name="Footer Placeholder 4"/>
          <p:cNvSpPr>
            <a:spLocks noGrp="1"/>
          </p:cNvSpPr>
          <p:nvPr>
            <p:ph type="ftr" sz="quarter" idx="4294967295"/>
          </p:nvPr>
        </p:nvSpPr>
        <p:spPr>
          <a:xfrm>
            <a:off x="1295400" y="6096000"/>
            <a:ext cx="6324600" cy="1066800"/>
          </a:xfrm>
          <a:prstGeom prst="rect">
            <a:avLst/>
          </a:prstGeom>
        </p:spPr>
        <p:txBody>
          <a:bodyPr/>
          <a:lstStyle/>
          <a:p>
            <a:pPr>
              <a:defRPr/>
            </a:pPr>
            <a:endParaRPr lang="en-US">
              <a:solidFill>
                <a:srgbClr val="FFFF99"/>
              </a:solidFill>
              <a:effectLst>
                <a:outerShdw blurRad="38100" dist="38100" dir="2700000" algn="tl">
                  <a:srgbClr val="000000"/>
                </a:outerShdw>
              </a:effectLst>
            </a:endParaRPr>
          </a:p>
        </p:txBody>
      </p:sp>
      <p:pic>
        <p:nvPicPr>
          <p:cNvPr id="23" name="Picture 22" descr="booby trot 5 250fps _1__0005.jpg"/>
          <p:cNvPicPr>
            <a:picLocks noChangeAspect="1"/>
          </p:cNvPicPr>
          <p:nvPr/>
        </p:nvPicPr>
        <p:blipFill>
          <a:blip r:embed="rId3" cstate="print"/>
          <a:stretch>
            <a:fillRect/>
          </a:stretch>
        </p:blipFill>
        <p:spPr>
          <a:xfrm>
            <a:off x="4643438" y="285728"/>
            <a:ext cx="4093993" cy="5762805"/>
          </a:xfrm>
          <a:prstGeom prst="rect">
            <a:avLst/>
          </a:prstGeom>
          <a:ln>
            <a:noFill/>
          </a:ln>
          <a:effectLst>
            <a:softEdge rad="112500"/>
          </a:effectLst>
        </p:spPr>
      </p:pic>
      <p:sp>
        <p:nvSpPr>
          <p:cNvPr id="24" name="Left-Right-Up Arrow 23"/>
          <p:cNvSpPr/>
          <p:nvPr/>
        </p:nvSpPr>
        <p:spPr bwMode="auto">
          <a:xfrm rot="445866">
            <a:off x="5834063" y="1282700"/>
            <a:ext cx="2433637" cy="4206875"/>
          </a:xfrm>
          <a:prstGeom prst="leftRightUpArrow">
            <a:avLst>
              <a:gd name="adj1" fmla="val 17822"/>
              <a:gd name="adj2" fmla="val 4478"/>
              <a:gd name="adj3" fmla="val 29662"/>
            </a:avLst>
          </a:prstGeom>
          <a:noFill/>
          <a:ln w="28575" cap="flat" cmpd="sng" algn="ctr">
            <a:solidFill>
              <a:srgbClr val="FFFF00"/>
            </a:solidFill>
            <a:prstDash val="solid"/>
            <a:round/>
            <a:headEnd type="none" w="med" len="med"/>
            <a:tailEnd type="none" w="med" len="med"/>
          </a:ln>
          <a:effectLst/>
        </p:spPr>
        <p:txBody>
          <a:bodyPr/>
          <a:lstStyle/>
          <a:p>
            <a:pPr>
              <a:defRPr/>
            </a:pPr>
            <a:endParaRPr lang="en-GB">
              <a:solidFill>
                <a:prstClr val="white"/>
              </a:solidFill>
            </a:endParaRPr>
          </a:p>
        </p:txBody>
      </p:sp>
      <p:sp>
        <p:nvSpPr>
          <p:cNvPr id="25" name="Curved Right Arrow 24"/>
          <p:cNvSpPr>
            <a:spLocks noChangeArrowheads="1"/>
          </p:cNvSpPr>
          <p:nvPr/>
        </p:nvSpPr>
        <p:spPr bwMode="auto">
          <a:xfrm rot="-3755043">
            <a:off x="6206331" y="4042569"/>
            <a:ext cx="801688" cy="2730500"/>
          </a:xfrm>
          <a:prstGeom prst="curvedRightArrow">
            <a:avLst>
              <a:gd name="adj1" fmla="val 25040"/>
              <a:gd name="adj2" fmla="val 50080"/>
              <a:gd name="adj3" fmla="val 25000"/>
            </a:avLst>
          </a:prstGeom>
          <a:noFill/>
          <a:ln w="28575" algn="ctr">
            <a:solidFill>
              <a:srgbClr val="FF0000"/>
            </a:solidFill>
            <a:round/>
            <a:headEnd/>
            <a:tailEnd/>
          </a:ln>
        </p:spPr>
        <p:txBody>
          <a:bodyPr/>
          <a:lstStyle/>
          <a:p>
            <a:pPr fontAlgn="base">
              <a:spcBef>
                <a:spcPct val="0"/>
              </a:spcBef>
              <a:spcAft>
                <a:spcPct val="0"/>
              </a:spcAft>
            </a:pPr>
            <a:endParaRPr lang="en-GB">
              <a:solidFill>
                <a:prstClr val="white"/>
              </a:solidFill>
              <a:latin typeface="Arial" charset="0"/>
            </a:endParaRPr>
          </a:p>
        </p:txBody>
      </p:sp>
      <p:sp>
        <p:nvSpPr>
          <p:cNvPr id="26" name="Curved Right Arrow 25"/>
          <p:cNvSpPr>
            <a:spLocks noChangeArrowheads="1"/>
          </p:cNvSpPr>
          <p:nvPr/>
        </p:nvSpPr>
        <p:spPr bwMode="auto">
          <a:xfrm rot="7114241">
            <a:off x="6450012" y="3019426"/>
            <a:ext cx="1058863" cy="2925762"/>
          </a:xfrm>
          <a:prstGeom prst="curvedRightArrow">
            <a:avLst>
              <a:gd name="adj1" fmla="val 24996"/>
              <a:gd name="adj2" fmla="val 49992"/>
              <a:gd name="adj3" fmla="val 25000"/>
            </a:avLst>
          </a:prstGeom>
          <a:noFill/>
          <a:ln w="28575" algn="ctr">
            <a:solidFill>
              <a:schemeClr val="bg1"/>
            </a:solidFill>
            <a:round/>
            <a:headEnd/>
            <a:tailEnd/>
          </a:ln>
        </p:spPr>
        <p:txBody>
          <a:bodyPr/>
          <a:lstStyle/>
          <a:p>
            <a:pPr fontAlgn="base">
              <a:spcBef>
                <a:spcPct val="0"/>
              </a:spcBef>
              <a:spcAft>
                <a:spcPct val="0"/>
              </a:spcAft>
            </a:pPr>
            <a:endParaRPr lang="en-GB">
              <a:solidFill>
                <a:prstClr val="white"/>
              </a:solidFill>
              <a:latin typeface="Arial" charset="0"/>
            </a:endParaRPr>
          </a:p>
        </p:txBody>
      </p:sp>
    </p:spTree>
    <p:extLst>
      <p:ext uri="{BB962C8B-B14F-4D97-AF65-F5344CB8AC3E}">
        <p14:creationId xmlns:p14="http://schemas.microsoft.com/office/powerpoint/2010/main" val="3765865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 calcmode="lin" valueType="num">
                                      <p:cBhvr>
                                        <p:cTn id="11" dur="20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430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p:cTn id="17" dur="2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43011">
                                            <p:txEl>
                                              <p:pRg st="2" end="2"/>
                                            </p:txEl>
                                          </p:spTgt>
                                        </p:tgtEl>
                                        <p:attrNameLst>
                                          <p:attrName>ppt_h</p:attrName>
                                        </p:attrNameLst>
                                      </p:cBhvr>
                                      <p:tavLst>
                                        <p:tav tm="0">
                                          <p:val>
                                            <p:fltVal val="0"/>
                                          </p:val>
                                        </p:tav>
                                        <p:tav tm="100000">
                                          <p:val>
                                            <p:strVal val="#ppt_h"/>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0"/>
                                        <p:tgtEl>
                                          <p:spTgt spid="26"/>
                                        </p:tgtEl>
                                      </p:cBhvr>
                                    </p:animEffect>
                                    <p:anim calcmode="lin" valueType="num">
                                      <p:cBhvr>
                                        <p:cTn id="22" dur="3000" fill="hold"/>
                                        <p:tgtEl>
                                          <p:spTgt spid="26"/>
                                        </p:tgtEl>
                                        <p:attrNameLst>
                                          <p:attrName>style.rotation</p:attrName>
                                        </p:attrNameLst>
                                      </p:cBhvr>
                                      <p:tavLst>
                                        <p:tav tm="0">
                                          <p:val>
                                            <p:fltVal val="720"/>
                                          </p:val>
                                        </p:tav>
                                        <p:tav tm="100000">
                                          <p:val>
                                            <p:fltVal val="0"/>
                                          </p:val>
                                        </p:tav>
                                      </p:tavLst>
                                    </p:anim>
                                    <p:anim calcmode="lin" valueType="num">
                                      <p:cBhvr>
                                        <p:cTn id="23" dur="3000" fill="hold"/>
                                        <p:tgtEl>
                                          <p:spTgt spid="26"/>
                                        </p:tgtEl>
                                        <p:attrNameLst>
                                          <p:attrName>ppt_h</p:attrName>
                                        </p:attrNameLst>
                                      </p:cBhvr>
                                      <p:tavLst>
                                        <p:tav tm="0">
                                          <p:val>
                                            <p:fltVal val="0"/>
                                          </p:val>
                                        </p:tav>
                                        <p:tav tm="100000">
                                          <p:val>
                                            <p:strVal val="#ppt_h"/>
                                          </p:val>
                                        </p:tav>
                                      </p:tavLst>
                                    </p:anim>
                                    <p:anim calcmode="lin" valueType="num">
                                      <p:cBhvr>
                                        <p:cTn id="24" dur="3000" fill="hold"/>
                                        <p:tgtEl>
                                          <p:spTgt spid="26"/>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3000"/>
                                        <p:tgtEl>
                                          <p:spTgt spid="25"/>
                                        </p:tgtEl>
                                      </p:cBhvr>
                                    </p:animEffect>
                                    <p:anim calcmode="lin" valueType="num">
                                      <p:cBhvr>
                                        <p:cTn id="28" dur="3000" fill="hold"/>
                                        <p:tgtEl>
                                          <p:spTgt spid="25"/>
                                        </p:tgtEl>
                                        <p:attrNameLst>
                                          <p:attrName>style.rotation</p:attrName>
                                        </p:attrNameLst>
                                      </p:cBhvr>
                                      <p:tavLst>
                                        <p:tav tm="0">
                                          <p:val>
                                            <p:fltVal val="720"/>
                                          </p:val>
                                        </p:tav>
                                        <p:tav tm="100000">
                                          <p:val>
                                            <p:fltVal val="0"/>
                                          </p:val>
                                        </p:tav>
                                      </p:tavLst>
                                    </p:anim>
                                    <p:anim calcmode="lin" valueType="num">
                                      <p:cBhvr>
                                        <p:cTn id="29" dur="3000" fill="hold"/>
                                        <p:tgtEl>
                                          <p:spTgt spid="25"/>
                                        </p:tgtEl>
                                        <p:attrNameLst>
                                          <p:attrName>ppt_h</p:attrName>
                                        </p:attrNameLst>
                                      </p:cBhvr>
                                      <p:tavLst>
                                        <p:tav tm="0">
                                          <p:val>
                                            <p:fltVal val="0"/>
                                          </p:val>
                                        </p:tav>
                                        <p:tav tm="100000">
                                          <p:val>
                                            <p:strVal val="#ppt_h"/>
                                          </p:val>
                                        </p:tav>
                                      </p:tavLst>
                                    </p:anim>
                                    <p:anim calcmode="lin" valueType="num">
                                      <p:cBhvr>
                                        <p:cTn id="30" dur="3000" fill="hold"/>
                                        <p:tgtEl>
                                          <p:spTgt spid="2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85750" y="1285875"/>
          <a:ext cx="8532813" cy="3751263"/>
        </p:xfrm>
        <a:graphic>
          <a:graphicData uri="http://schemas.openxmlformats.org/presentationml/2006/ole">
            <mc:AlternateContent xmlns:mc="http://schemas.openxmlformats.org/markup-compatibility/2006">
              <mc:Choice xmlns:v="urn:schemas-microsoft-com:vml" Requires="v">
                <p:oleObj spid="_x0000_s1032" name="Document" r:id="rId4" imgW="6665120" imgH="2930194" progId="Word.Document.12">
                  <p:embed/>
                </p:oleObj>
              </mc:Choice>
              <mc:Fallback>
                <p:oleObj name="Document" r:id="rId4" imgW="6665120" imgH="2930194"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285875"/>
                        <a:ext cx="8532813"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23"/>
          <p:cNvSpPr>
            <a:spLocks noChangeArrowheads="1"/>
          </p:cNvSpPr>
          <p:nvPr/>
        </p:nvSpPr>
        <p:spPr bwMode="auto">
          <a:xfrm>
            <a:off x="2428875" y="5072063"/>
            <a:ext cx="4572000" cy="369887"/>
          </a:xfrm>
          <a:prstGeom prst="rect">
            <a:avLst/>
          </a:prstGeom>
          <a:noFill/>
          <a:ln w="9525">
            <a:noFill/>
            <a:miter lim="800000"/>
            <a:headEnd/>
            <a:tailEnd/>
          </a:ln>
        </p:spPr>
        <p:txBody>
          <a:bodyPr>
            <a:spAutoFit/>
          </a:bodyPr>
          <a:lstStyle/>
          <a:p>
            <a:pPr fontAlgn="base">
              <a:spcBef>
                <a:spcPct val="0"/>
              </a:spcBef>
              <a:spcAft>
                <a:spcPct val="0"/>
              </a:spcAft>
            </a:pPr>
            <a:r>
              <a:rPr lang="en-GB" b="1">
                <a:solidFill>
                  <a:srgbClr val="444D26"/>
                </a:solidFill>
                <a:latin typeface="Times New Roman" pitchFamily="18" charset="0"/>
              </a:rPr>
              <a:t> 1</a:t>
            </a:r>
            <a:r>
              <a:rPr lang="en-GB" b="1" baseline="30000">
                <a:solidFill>
                  <a:srgbClr val="444D26"/>
                </a:solidFill>
                <a:latin typeface="Times New Roman" pitchFamily="18" charset="0"/>
              </a:rPr>
              <a:t>st</a:t>
            </a:r>
            <a:r>
              <a:rPr lang="en-GB" b="1">
                <a:solidFill>
                  <a:srgbClr val="444D26"/>
                </a:solidFill>
                <a:latin typeface="Times New Roman" pitchFamily="18" charset="0"/>
              </a:rPr>
              <a:t> strike, </a:t>
            </a:r>
            <a:endParaRPr lang="en-GB">
              <a:solidFill>
                <a:srgbClr val="444D26"/>
              </a:solidFill>
              <a:latin typeface="Arial" charset="0"/>
            </a:endParaRPr>
          </a:p>
        </p:txBody>
      </p:sp>
      <p:pic>
        <p:nvPicPr>
          <p:cNvPr id="4103" name="Picture 5" descr="forceplatecolourchart.jpg"/>
          <p:cNvPicPr>
            <a:picLocks noChangeAspect="1"/>
          </p:cNvPicPr>
          <p:nvPr/>
        </p:nvPicPr>
        <p:blipFill>
          <a:blip r:embed="rId6" cstate="print"/>
          <a:srcRect/>
          <a:stretch>
            <a:fillRect/>
          </a:stretch>
        </p:blipFill>
        <p:spPr bwMode="auto">
          <a:xfrm>
            <a:off x="8072438" y="3071813"/>
            <a:ext cx="419100" cy="1514475"/>
          </a:xfrm>
          <a:prstGeom prst="rect">
            <a:avLst/>
          </a:prstGeom>
          <a:noFill/>
          <a:ln w="9525">
            <a:noFill/>
            <a:miter lim="800000"/>
            <a:headEnd/>
            <a:tailEnd/>
          </a:ln>
        </p:spPr>
      </p:pic>
      <p:sp>
        <p:nvSpPr>
          <p:cNvPr id="9" name="Title 21"/>
          <p:cNvSpPr>
            <a:spLocks noGrp="1"/>
          </p:cNvSpPr>
          <p:nvPr>
            <p:ph type="title"/>
          </p:nvPr>
        </p:nvSpPr>
        <p:spPr>
          <a:xfrm>
            <a:off x="285750" y="285750"/>
            <a:ext cx="8572500" cy="857250"/>
          </a:xfrm>
        </p:spPr>
        <p:txBody>
          <a:bodyPr/>
          <a:lstStyle/>
          <a:p>
            <a:pPr algn="l" eaLnBrk="1" hangingPunct="1">
              <a:defRPr/>
            </a:pPr>
            <a:r>
              <a:rPr lang="en-GB" sz="2000">
                <a:latin typeface="+mn-lt"/>
                <a:cs typeface="Cordia New" pitchFamily="34" charset="-34"/>
              </a:rPr>
              <a:t>Three dimensional peak force contours  synchronised with high speed video footage</a:t>
            </a:r>
            <a:endParaRPr lang="en-GB" sz="3600">
              <a:latin typeface="+mn-lt"/>
              <a:cs typeface="Cordia New" pitchFamily="34" charset="-34"/>
            </a:endParaRPr>
          </a:p>
        </p:txBody>
      </p:sp>
      <p:graphicFrame>
        <p:nvGraphicFramePr>
          <p:cNvPr id="2" name="Object 6"/>
          <p:cNvGraphicFramePr>
            <a:graphicFrameLocks noChangeAspect="1"/>
          </p:cNvGraphicFramePr>
          <p:nvPr/>
        </p:nvGraphicFramePr>
        <p:xfrm>
          <a:off x="214313" y="1357313"/>
          <a:ext cx="8526462" cy="3735387"/>
        </p:xfrm>
        <a:graphic>
          <a:graphicData uri="http://schemas.openxmlformats.org/presentationml/2006/ole">
            <mc:AlternateContent xmlns:mc="http://schemas.openxmlformats.org/markup-compatibility/2006">
              <mc:Choice xmlns:v="urn:schemas-microsoft-com:vml" Requires="v">
                <p:oleObj spid="_x0000_s1033" name="Document" r:id="rId7" imgW="6665120" imgH="2918679" progId="Word.Document.12">
                  <p:embed/>
                </p:oleObj>
              </mc:Choice>
              <mc:Fallback>
                <p:oleObj name="Document" r:id="rId7" imgW="6665120" imgH="2918679"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3" y="1357313"/>
                        <a:ext cx="8526462" cy="373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a:spLocks noChangeArrowheads="1"/>
          </p:cNvSpPr>
          <p:nvPr/>
        </p:nvSpPr>
        <p:spPr bwMode="auto">
          <a:xfrm>
            <a:off x="2500313" y="4857750"/>
            <a:ext cx="4572000" cy="646113"/>
          </a:xfrm>
          <a:prstGeom prst="rect">
            <a:avLst/>
          </a:prstGeom>
          <a:noFill/>
          <a:ln w="9525">
            <a:noFill/>
            <a:miter lim="800000"/>
            <a:headEnd/>
            <a:tailEnd/>
          </a:ln>
        </p:spPr>
        <p:txBody>
          <a:bodyPr>
            <a:spAutoFit/>
          </a:bodyPr>
          <a:lstStyle/>
          <a:p>
            <a:pPr fontAlgn="base">
              <a:spcBef>
                <a:spcPct val="0"/>
              </a:spcBef>
              <a:spcAft>
                <a:spcPct val="0"/>
              </a:spcAft>
            </a:pPr>
            <a:r>
              <a:rPr lang="en-GB" b="1">
                <a:solidFill>
                  <a:srgbClr val="444D26"/>
                </a:solidFill>
                <a:latin typeface="Times New Roman" pitchFamily="18" charset="0"/>
              </a:rPr>
              <a:t>peak load toe quarter as the hoof flipping over to the medial toe</a:t>
            </a:r>
            <a:endParaRPr lang="en-GB">
              <a:solidFill>
                <a:srgbClr val="444D26"/>
              </a:solidFill>
              <a:latin typeface="Arial" charset="0"/>
            </a:endParaRPr>
          </a:p>
        </p:txBody>
      </p:sp>
      <p:graphicFrame>
        <p:nvGraphicFramePr>
          <p:cNvPr id="4105" name="Object 3"/>
          <p:cNvGraphicFramePr>
            <a:graphicFrameLocks noChangeAspect="1"/>
          </p:cNvGraphicFramePr>
          <p:nvPr/>
        </p:nvGraphicFramePr>
        <p:xfrm>
          <a:off x="214313" y="1357313"/>
          <a:ext cx="8631237" cy="3841750"/>
        </p:xfrm>
        <a:graphic>
          <a:graphicData uri="http://schemas.openxmlformats.org/presentationml/2006/ole">
            <mc:AlternateContent xmlns:mc="http://schemas.openxmlformats.org/markup-compatibility/2006">
              <mc:Choice xmlns:v="urn:schemas-microsoft-com:vml" Requires="v">
                <p:oleObj spid="_x0000_s1034" name="Document" r:id="rId9" imgW="6665120" imgH="2967258" progId="Word.Document.12">
                  <p:embed/>
                </p:oleObj>
              </mc:Choice>
              <mc:Fallback>
                <p:oleObj name="Document" r:id="rId9" imgW="6665120" imgH="2967258" progId="Word.Document.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13" y="1357313"/>
                        <a:ext cx="8631237"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5"/>
          <p:cNvSpPr>
            <a:spLocks noChangeArrowheads="1"/>
          </p:cNvSpPr>
          <p:nvPr/>
        </p:nvSpPr>
        <p:spPr bwMode="auto">
          <a:xfrm>
            <a:off x="1500188" y="4714875"/>
            <a:ext cx="7072312" cy="923925"/>
          </a:xfrm>
          <a:prstGeom prst="rect">
            <a:avLst/>
          </a:prstGeom>
          <a:noFill/>
          <a:ln w="9525">
            <a:noFill/>
            <a:miter lim="800000"/>
            <a:headEnd/>
            <a:tailEnd/>
          </a:ln>
        </p:spPr>
        <p:txBody>
          <a:bodyPr>
            <a:spAutoFit/>
          </a:bodyPr>
          <a:lstStyle/>
          <a:p>
            <a:pPr fontAlgn="base">
              <a:spcBef>
                <a:spcPct val="0"/>
              </a:spcBef>
              <a:spcAft>
                <a:spcPct val="0"/>
              </a:spcAft>
            </a:pPr>
            <a:r>
              <a:rPr lang="en-GB" b="1">
                <a:solidFill>
                  <a:srgbClr val="444D26"/>
                </a:solidFill>
                <a:latin typeface="Times New Roman" pitchFamily="18" charset="0"/>
              </a:rPr>
              <a:t>mid stance with peak forces at medial and lateral toe quarter. Contrary to expectations the medial did not experience peak forces of the magnitude illustrated at the medial toe </a:t>
            </a:r>
            <a:endParaRPr lang="en-GB">
              <a:solidFill>
                <a:srgbClr val="444D26"/>
              </a:solidFill>
              <a:latin typeface="Arial" charset="0"/>
            </a:endParaRPr>
          </a:p>
        </p:txBody>
      </p:sp>
    </p:spTree>
    <p:extLst>
      <p:ext uri="{BB962C8B-B14F-4D97-AF65-F5344CB8AC3E}">
        <p14:creationId xmlns:p14="http://schemas.microsoft.com/office/powerpoint/2010/main" val="1629667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fltVal val="0"/>
                                          </p:val>
                                        </p:tav>
                                        <p:tav tm="100000">
                                          <p:val>
                                            <p:strVal val="#ppt_w"/>
                                          </p:val>
                                        </p:tav>
                                      </p:tavLst>
                                    </p:anim>
                                    <p:anim calcmode="lin" valueType="num">
                                      <p:cBhvr>
                                        <p:cTn id="8" dur="2000" fill="hold"/>
                                        <p:tgtEl>
                                          <p:spTgt spid="409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2000" fill="hold"/>
                                        <p:tgtEl>
                                          <p:spTgt spid="4100"/>
                                        </p:tgtEl>
                                        <p:attrNameLst>
                                          <p:attrName>ppt_w</p:attrName>
                                        </p:attrNameLst>
                                      </p:cBhvr>
                                      <p:tavLst>
                                        <p:tav tm="0">
                                          <p:val>
                                            <p:fltVal val="0"/>
                                          </p:val>
                                        </p:tav>
                                        <p:tav tm="100000">
                                          <p:val>
                                            <p:strVal val="#ppt_w"/>
                                          </p:val>
                                        </p:tav>
                                      </p:tavLst>
                                    </p:anim>
                                    <p:anim calcmode="lin" valueType="num">
                                      <p:cBhvr>
                                        <p:cTn id="12" dur="20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nodeType="clickEffect">
                                  <p:stCondLst>
                                    <p:cond delay="0"/>
                                  </p:stCondLst>
                                  <p:childTnLst>
                                    <p:anim calcmode="lin" valueType="num">
                                      <p:cBhvr>
                                        <p:cTn id="16" dur="2000"/>
                                        <p:tgtEl>
                                          <p:spTgt spid="4098"/>
                                        </p:tgtEl>
                                        <p:attrNameLst>
                                          <p:attrName>ppt_w</p:attrName>
                                        </p:attrNameLst>
                                      </p:cBhvr>
                                      <p:tavLst>
                                        <p:tav tm="0">
                                          <p:val>
                                            <p:strVal val="ppt_w"/>
                                          </p:val>
                                        </p:tav>
                                        <p:tav tm="100000">
                                          <p:val>
                                            <p:fltVal val="0"/>
                                          </p:val>
                                        </p:tav>
                                      </p:tavLst>
                                    </p:anim>
                                    <p:anim calcmode="lin" valueType="num">
                                      <p:cBhvr>
                                        <p:cTn id="17" dur="2000"/>
                                        <p:tgtEl>
                                          <p:spTgt spid="4098"/>
                                        </p:tgtEl>
                                        <p:attrNameLst>
                                          <p:attrName>ppt_h</p:attrName>
                                        </p:attrNameLst>
                                      </p:cBhvr>
                                      <p:tavLst>
                                        <p:tav tm="0">
                                          <p:val>
                                            <p:strVal val="ppt_h"/>
                                          </p:val>
                                        </p:tav>
                                        <p:tav tm="100000">
                                          <p:val>
                                            <p:fltVal val="0"/>
                                          </p:val>
                                        </p:tav>
                                      </p:tavLst>
                                    </p:anim>
                                    <p:animEffect transition="out" filter="fade">
                                      <p:cBhvr>
                                        <p:cTn id="18" dur="2000"/>
                                        <p:tgtEl>
                                          <p:spTgt spid="4098"/>
                                        </p:tgtEl>
                                      </p:cBhvr>
                                    </p:animEffect>
                                    <p:set>
                                      <p:cBhvr>
                                        <p:cTn id="19" dur="1" fill="hold">
                                          <p:stCondLst>
                                            <p:cond delay="1999"/>
                                          </p:stCondLst>
                                        </p:cTn>
                                        <p:tgtEl>
                                          <p:spTgt spid="4098"/>
                                        </p:tgtEl>
                                        <p:attrNameLst>
                                          <p:attrName>style.visibility</p:attrName>
                                        </p:attrNameLst>
                                      </p:cBhvr>
                                      <p:to>
                                        <p:strVal val="hidden"/>
                                      </p:to>
                                    </p:set>
                                  </p:childTnLst>
                                </p:cTn>
                              </p:par>
                              <p:par>
                                <p:cTn id="20" presetID="53" presetClass="exit" presetSubtype="0" fill="hold" grpId="1" nodeType="withEffect">
                                  <p:stCondLst>
                                    <p:cond delay="0"/>
                                  </p:stCondLst>
                                  <p:childTnLst>
                                    <p:anim calcmode="lin" valueType="num">
                                      <p:cBhvr>
                                        <p:cTn id="21" dur="2000"/>
                                        <p:tgtEl>
                                          <p:spTgt spid="4100"/>
                                        </p:tgtEl>
                                        <p:attrNameLst>
                                          <p:attrName>ppt_w</p:attrName>
                                        </p:attrNameLst>
                                      </p:cBhvr>
                                      <p:tavLst>
                                        <p:tav tm="0">
                                          <p:val>
                                            <p:strVal val="ppt_w"/>
                                          </p:val>
                                        </p:tav>
                                        <p:tav tm="100000">
                                          <p:val>
                                            <p:fltVal val="0"/>
                                          </p:val>
                                        </p:tav>
                                      </p:tavLst>
                                    </p:anim>
                                    <p:anim calcmode="lin" valueType="num">
                                      <p:cBhvr>
                                        <p:cTn id="22" dur="2000"/>
                                        <p:tgtEl>
                                          <p:spTgt spid="4100"/>
                                        </p:tgtEl>
                                        <p:attrNameLst>
                                          <p:attrName>ppt_h</p:attrName>
                                        </p:attrNameLst>
                                      </p:cBhvr>
                                      <p:tavLst>
                                        <p:tav tm="0">
                                          <p:val>
                                            <p:strVal val="ppt_h"/>
                                          </p:val>
                                        </p:tav>
                                        <p:tav tm="100000">
                                          <p:val>
                                            <p:fltVal val="0"/>
                                          </p:val>
                                        </p:tav>
                                      </p:tavLst>
                                    </p:anim>
                                    <p:animEffect transition="out" filter="fade">
                                      <p:cBhvr>
                                        <p:cTn id="23" dur="2000"/>
                                        <p:tgtEl>
                                          <p:spTgt spid="4100"/>
                                        </p:tgtEl>
                                      </p:cBhvr>
                                    </p:animEffect>
                                    <p:set>
                                      <p:cBhvr>
                                        <p:cTn id="24" dur="1" fill="hold">
                                          <p:stCondLst>
                                            <p:cond delay="1999"/>
                                          </p:stCondLst>
                                        </p:cTn>
                                        <p:tgtEl>
                                          <p:spTgt spid="4100"/>
                                        </p:tgtEl>
                                        <p:attrNameLst>
                                          <p:attrName>style.visibility</p:attrName>
                                        </p:attrNameLst>
                                      </p:cBhvr>
                                      <p:to>
                                        <p:strVal val="hidden"/>
                                      </p:to>
                                    </p:set>
                                  </p:childTnLst>
                                </p:cTn>
                              </p:par>
                              <p:par>
                                <p:cTn id="25" presetID="2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fltVal val="0"/>
                                          </p:val>
                                        </p:tav>
                                        <p:tav tm="100000">
                                          <p:val>
                                            <p:strVal val="#ppt_w"/>
                                          </p:val>
                                        </p:tav>
                                      </p:tavLst>
                                    </p:anim>
                                    <p:anim calcmode="lin" valueType="num">
                                      <p:cBhvr>
                                        <p:cTn id="28" dur="2000" fill="hold"/>
                                        <p:tgtEl>
                                          <p:spTgt spid="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grpId="1" nodeType="clickEffect">
                                  <p:stCondLst>
                                    <p:cond delay="0"/>
                                  </p:stCondLst>
                                  <p:childTnLst>
                                    <p:anim calcmode="lin" valueType="num">
                                      <p:cBhvr>
                                        <p:cTn id="36" dur="2000"/>
                                        <p:tgtEl>
                                          <p:spTgt spid="10"/>
                                        </p:tgtEl>
                                        <p:attrNameLst>
                                          <p:attrName>ppt_w</p:attrName>
                                        </p:attrNameLst>
                                      </p:cBhvr>
                                      <p:tavLst>
                                        <p:tav tm="0">
                                          <p:val>
                                            <p:strVal val="ppt_w"/>
                                          </p:val>
                                        </p:tav>
                                        <p:tav tm="100000">
                                          <p:val>
                                            <p:fltVal val="0"/>
                                          </p:val>
                                        </p:tav>
                                      </p:tavLst>
                                    </p:anim>
                                    <p:anim calcmode="lin" valueType="num">
                                      <p:cBhvr>
                                        <p:cTn id="37" dur="2000"/>
                                        <p:tgtEl>
                                          <p:spTgt spid="10"/>
                                        </p:tgtEl>
                                        <p:attrNameLst>
                                          <p:attrName>ppt_h</p:attrName>
                                        </p:attrNameLst>
                                      </p:cBhvr>
                                      <p:tavLst>
                                        <p:tav tm="0">
                                          <p:val>
                                            <p:strVal val="ppt_h"/>
                                          </p:val>
                                        </p:tav>
                                        <p:tav tm="100000">
                                          <p:val>
                                            <p:fltVal val="0"/>
                                          </p:val>
                                        </p:tav>
                                      </p:tavLst>
                                    </p:anim>
                                    <p:animEffect transition="out" filter="fade">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par>
                                <p:cTn id="40" presetID="53" presetClass="exit" presetSubtype="0" fill="hold" nodeType="withEffect">
                                  <p:stCondLst>
                                    <p:cond delay="0"/>
                                  </p:stCondLst>
                                  <p:childTnLst>
                                    <p:anim calcmode="lin" valueType="num">
                                      <p:cBhvr>
                                        <p:cTn id="41" dur="2000"/>
                                        <p:tgtEl>
                                          <p:spTgt spid="2"/>
                                        </p:tgtEl>
                                        <p:attrNameLst>
                                          <p:attrName>ppt_w</p:attrName>
                                        </p:attrNameLst>
                                      </p:cBhvr>
                                      <p:tavLst>
                                        <p:tav tm="0">
                                          <p:val>
                                            <p:strVal val="ppt_w"/>
                                          </p:val>
                                        </p:tav>
                                        <p:tav tm="100000">
                                          <p:val>
                                            <p:fltVal val="0"/>
                                          </p:val>
                                        </p:tav>
                                      </p:tavLst>
                                    </p:anim>
                                    <p:anim calcmode="lin" valueType="num">
                                      <p:cBhvr>
                                        <p:cTn id="42" dur="2000"/>
                                        <p:tgtEl>
                                          <p:spTgt spid="2"/>
                                        </p:tgtEl>
                                        <p:attrNameLst>
                                          <p:attrName>ppt_h</p:attrName>
                                        </p:attrNameLst>
                                      </p:cBhvr>
                                      <p:tavLst>
                                        <p:tav tm="0">
                                          <p:val>
                                            <p:strVal val="ppt_h"/>
                                          </p:val>
                                        </p:tav>
                                        <p:tav tm="100000">
                                          <p:val>
                                            <p:fltVal val="0"/>
                                          </p:val>
                                        </p:tav>
                                      </p:tavLst>
                                    </p:anim>
                                    <p:animEffect transition="out" filter="fade">
                                      <p:cBhvr>
                                        <p:cTn id="43" dur="2000"/>
                                        <p:tgtEl>
                                          <p:spTgt spid="2"/>
                                        </p:tgtEl>
                                      </p:cBhvr>
                                    </p:animEffect>
                                    <p:set>
                                      <p:cBhvr>
                                        <p:cTn id="44" dur="1" fill="hold">
                                          <p:stCondLst>
                                            <p:cond delay="1999"/>
                                          </p:stCondLst>
                                        </p:cTn>
                                        <p:tgtEl>
                                          <p:spTgt spid="2"/>
                                        </p:tgtEl>
                                        <p:attrNameLst>
                                          <p:attrName>style.visibility</p:attrName>
                                        </p:attrNameLst>
                                      </p:cBhvr>
                                      <p:to>
                                        <p:strVal val="hidden"/>
                                      </p:to>
                                    </p:set>
                                  </p:childTnLst>
                                </p:cTn>
                              </p:par>
                              <p:par>
                                <p:cTn id="45" presetID="23" presetClass="entr" presetSubtype="16" fill="hold" nodeType="withEffect">
                                  <p:stCondLst>
                                    <p:cond delay="0"/>
                                  </p:stCondLst>
                                  <p:childTnLst>
                                    <p:set>
                                      <p:cBhvr>
                                        <p:cTn id="46" dur="1" fill="hold">
                                          <p:stCondLst>
                                            <p:cond delay="0"/>
                                          </p:stCondLst>
                                        </p:cTn>
                                        <p:tgtEl>
                                          <p:spTgt spid="4105"/>
                                        </p:tgtEl>
                                        <p:attrNameLst>
                                          <p:attrName>style.visibility</p:attrName>
                                        </p:attrNameLst>
                                      </p:cBhvr>
                                      <p:to>
                                        <p:strVal val="visible"/>
                                      </p:to>
                                    </p:set>
                                    <p:anim calcmode="lin" valueType="num">
                                      <p:cBhvr>
                                        <p:cTn id="47" dur="2000" fill="hold"/>
                                        <p:tgtEl>
                                          <p:spTgt spid="4105"/>
                                        </p:tgtEl>
                                        <p:attrNameLst>
                                          <p:attrName>ppt_w</p:attrName>
                                        </p:attrNameLst>
                                      </p:cBhvr>
                                      <p:tavLst>
                                        <p:tav tm="0">
                                          <p:val>
                                            <p:fltVal val="0"/>
                                          </p:val>
                                        </p:tav>
                                        <p:tav tm="100000">
                                          <p:val>
                                            <p:strVal val="#ppt_w"/>
                                          </p:val>
                                        </p:tav>
                                      </p:tavLst>
                                    </p:anim>
                                    <p:anim calcmode="lin" valueType="num">
                                      <p:cBhvr>
                                        <p:cTn id="48" dur="2000" fill="hold"/>
                                        <p:tgtEl>
                                          <p:spTgt spid="4105"/>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0" fill="hold"/>
                                        <p:tgtEl>
                                          <p:spTgt spid="11"/>
                                        </p:tgtEl>
                                        <p:attrNameLst>
                                          <p:attrName>ppt_w</p:attrName>
                                        </p:attrNameLst>
                                      </p:cBhvr>
                                      <p:tavLst>
                                        <p:tav tm="0">
                                          <p:val>
                                            <p:fltVal val="0"/>
                                          </p:val>
                                        </p:tav>
                                        <p:tav tm="100000">
                                          <p:val>
                                            <p:strVal val="#ppt_w"/>
                                          </p:val>
                                        </p:tav>
                                      </p:tavLst>
                                    </p:anim>
                                    <p:anim calcmode="lin" valueType="num">
                                      <p:cBhvr>
                                        <p:cTn id="52" dur="2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0" grpId="1"/>
      <p:bldP spid="10" grpId="0"/>
      <p:bldP spid="10" grpId="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p:cNvPicPr>
            <a:picLocks noChangeAspect="1" noChangeArrowheads="1"/>
          </p:cNvPicPr>
          <p:nvPr/>
        </p:nvPicPr>
        <p:blipFill>
          <a:blip r:embed="rId3" cstate="print"/>
          <a:srcRect/>
          <a:stretch>
            <a:fillRect/>
          </a:stretch>
        </p:blipFill>
        <p:spPr bwMode="auto">
          <a:xfrm>
            <a:off x="3500438" y="357188"/>
            <a:ext cx="5286375" cy="5607050"/>
          </a:xfrm>
          <a:prstGeom prst="rect">
            <a:avLst/>
          </a:prstGeom>
          <a:noFill/>
          <a:ln w="9525">
            <a:noFill/>
            <a:miter lim="800000"/>
            <a:headEnd/>
            <a:tailEnd/>
          </a:ln>
        </p:spPr>
      </p:pic>
      <p:sp>
        <p:nvSpPr>
          <p:cNvPr id="37891" name="Title 1"/>
          <p:cNvSpPr>
            <a:spLocks noGrp="1"/>
          </p:cNvSpPr>
          <p:nvPr>
            <p:ph type="title"/>
          </p:nvPr>
        </p:nvSpPr>
        <p:spPr>
          <a:xfrm>
            <a:off x="457200" y="273050"/>
            <a:ext cx="3008313" cy="727075"/>
          </a:xfrm>
        </p:spPr>
        <p:txBody>
          <a:bodyPr/>
          <a:lstStyle/>
          <a:p>
            <a:pPr eaLnBrk="1" hangingPunct="1"/>
            <a:r>
              <a:rPr lang="en-US"/>
              <a:t>THEORETICAL CONSIDERATIONS</a:t>
            </a:r>
            <a:endParaRPr lang="en-GB"/>
          </a:p>
        </p:txBody>
      </p:sp>
      <p:pic>
        <p:nvPicPr>
          <p:cNvPr id="51204" name="Picture 1"/>
          <p:cNvPicPr>
            <a:picLocks noGrp="1" noChangeAspect="1" noChangeArrowheads="1"/>
          </p:cNvPicPr>
          <p:nvPr>
            <p:ph idx="1"/>
          </p:nvPr>
        </p:nvPicPr>
        <p:blipFill>
          <a:blip r:embed="rId4" cstate="print"/>
          <a:srcRect/>
          <a:stretch>
            <a:fillRect/>
          </a:stretch>
        </p:blipFill>
        <p:spPr>
          <a:xfrm>
            <a:off x="4429125" y="520700"/>
            <a:ext cx="3951288" cy="5265738"/>
          </a:xfrm>
          <a:noFill/>
        </p:spPr>
      </p:pic>
      <p:sp>
        <p:nvSpPr>
          <p:cNvPr id="7" name="Text Placeholder 3"/>
          <p:cNvSpPr txBox="1">
            <a:spLocks/>
          </p:cNvSpPr>
          <p:nvPr/>
        </p:nvSpPr>
        <p:spPr bwMode="auto">
          <a:xfrm>
            <a:off x="285750" y="1071563"/>
            <a:ext cx="3071813" cy="3786187"/>
          </a:xfrm>
          <a:prstGeom prst="rect">
            <a:avLst/>
          </a:prstGeom>
          <a:noFill/>
          <a:ln w="9525">
            <a:noFill/>
            <a:miter lim="800000"/>
            <a:headEnd/>
            <a:tailEnd/>
          </a:ln>
        </p:spPr>
        <p:txBody>
          <a:bodyPr/>
          <a:lstStyle/>
          <a:p>
            <a:pPr>
              <a:spcBef>
                <a:spcPct val="20000"/>
              </a:spcBef>
              <a:defRPr/>
            </a:pPr>
            <a:r>
              <a:rPr lang="en-GB" sz="1400" b="1" kern="0">
                <a:solidFill>
                  <a:srgbClr val="FEFAC9"/>
                </a:solidFill>
              </a:rPr>
              <a:t>The direction of the frog piece and the position of the heel of the shoe mimic the heel buttress / bar interface. </a:t>
            </a:r>
          </a:p>
          <a:p>
            <a:pPr>
              <a:spcBef>
                <a:spcPct val="20000"/>
              </a:spcBef>
              <a:defRPr/>
            </a:pPr>
            <a:endParaRPr lang="en-GB" sz="1400" b="1" kern="0">
              <a:solidFill>
                <a:srgbClr val="FEFAC9"/>
              </a:solidFill>
            </a:endParaRPr>
          </a:p>
          <a:p>
            <a:pPr>
              <a:spcBef>
                <a:spcPct val="20000"/>
              </a:spcBef>
              <a:defRPr/>
            </a:pPr>
            <a:r>
              <a:rPr lang="en-GB" sz="1400" b="1" kern="0">
                <a:solidFill>
                  <a:srgbClr val="FEFAC9"/>
                </a:solidFill>
              </a:rPr>
              <a:t>When applied the last weight bearing points of the shoe are artificially adjacent to the widest point of the frog (Duckett 1990). </a:t>
            </a:r>
          </a:p>
          <a:p>
            <a:pPr>
              <a:spcBef>
                <a:spcPct val="20000"/>
              </a:spcBef>
              <a:defRPr/>
            </a:pPr>
            <a:endParaRPr lang="en-GB" sz="1400" b="1" kern="0">
              <a:solidFill>
                <a:srgbClr val="FEFAC9"/>
              </a:solidFill>
            </a:endParaRPr>
          </a:p>
          <a:p>
            <a:pPr>
              <a:spcBef>
                <a:spcPct val="20000"/>
              </a:spcBef>
              <a:defRPr/>
            </a:pPr>
            <a:r>
              <a:rPr lang="en-GB" sz="1400" b="1" kern="0">
                <a:solidFill>
                  <a:srgbClr val="FEFAC9"/>
                </a:solidFill>
              </a:rPr>
              <a:t>The half bar is fitted so that it does not extend beyond the limits of the trimmed frog, and follows the trajectory of the collateral sulci and bar which it replaces (Chapman and Platt 1984). </a:t>
            </a:r>
          </a:p>
          <a:p>
            <a:pPr>
              <a:spcBef>
                <a:spcPct val="20000"/>
              </a:spcBef>
              <a:defRPr/>
            </a:pPr>
            <a:endParaRPr lang="en-GB" sz="1400" b="1" kern="0">
              <a:solidFill>
                <a:srgbClr val="444D26"/>
              </a:solidFill>
            </a:endParaRPr>
          </a:p>
        </p:txBody>
      </p:sp>
    </p:spTree>
    <p:extLst>
      <p:ext uri="{BB962C8B-B14F-4D97-AF65-F5344CB8AC3E}">
        <p14:creationId xmlns:p14="http://schemas.microsoft.com/office/powerpoint/2010/main" val="1080615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7">
                                            <p:txEl>
                                              <p:pRg st="2" end="2"/>
                                            </p:txEl>
                                          </p:spTgt>
                                        </p:tgtEl>
                                        <p:attrNameLst>
                                          <p:attrName>ppt_h</p:attrName>
                                        </p:attrNameLst>
                                      </p:cBhvr>
                                      <p:tavLst>
                                        <p:tav tm="0">
                                          <p:val>
                                            <p:fltVal val="0"/>
                                          </p:val>
                                        </p:tav>
                                        <p:tav tm="100000">
                                          <p:val>
                                            <p:strVal val="#ppt_h"/>
                                          </p:val>
                                        </p:tav>
                                      </p:tavLst>
                                    </p:anim>
                                  </p:childTnLst>
                                </p:cTn>
                              </p:par>
                              <p:par>
                                <p:cTn id="15" presetID="53" presetClass="exit" presetSubtype="0" fill="hold" nodeType="withEffect">
                                  <p:stCondLst>
                                    <p:cond delay="0"/>
                                  </p:stCondLst>
                                  <p:childTnLst>
                                    <p:anim calcmode="lin" valueType="num">
                                      <p:cBhvr>
                                        <p:cTn id="16" dur="2000"/>
                                        <p:tgtEl>
                                          <p:spTgt spid="51206"/>
                                        </p:tgtEl>
                                        <p:attrNameLst>
                                          <p:attrName>ppt_w</p:attrName>
                                        </p:attrNameLst>
                                      </p:cBhvr>
                                      <p:tavLst>
                                        <p:tav tm="0">
                                          <p:val>
                                            <p:strVal val="ppt_w"/>
                                          </p:val>
                                        </p:tav>
                                        <p:tav tm="100000">
                                          <p:val>
                                            <p:fltVal val="0"/>
                                          </p:val>
                                        </p:tav>
                                      </p:tavLst>
                                    </p:anim>
                                    <p:anim calcmode="lin" valueType="num">
                                      <p:cBhvr>
                                        <p:cTn id="17" dur="2000"/>
                                        <p:tgtEl>
                                          <p:spTgt spid="51206"/>
                                        </p:tgtEl>
                                        <p:attrNameLst>
                                          <p:attrName>ppt_h</p:attrName>
                                        </p:attrNameLst>
                                      </p:cBhvr>
                                      <p:tavLst>
                                        <p:tav tm="0">
                                          <p:val>
                                            <p:strVal val="ppt_h"/>
                                          </p:val>
                                        </p:tav>
                                        <p:tav tm="100000">
                                          <p:val>
                                            <p:fltVal val="0"/>
                                          </p:val>
                                        </p:tav>
                                      </p:tavLst>
                                    </p:anim>
                                    <p:animEffect transition="out" filter="fade">
                                      <p:cBhvr>
                                        <p:cTn id="18" dur="2000"/>
                                        <p:tgtEl>
                                          <p:spTgt spid="51206"/>
                                        </p:tgtEl>
                                      </p:cBhvr>
                                    </p:animEffect>
                                    <p:set>
                                      <p:cBhvr>
                                        <p:cTn id="19" dur="1" fill="hold">
                                          <p:stCondLst>
                                            <p:cond delay="1999"/>
                                          </p:stCondLst>
                                        </p:cTn>
                                        <p:tgtEl>
                                          <p:spTgt spid="51206"/>
                                        </p:tgtEl>
                                        <p:attrNameLst>
                                          <p:attrName>style.visibility</p:attrName>
                                        </p:attrNameLst>
                                      </p:cBhvr>
                                      <p:to>
                                        <p:strVal val="hidden"/>
                                      </p:to>
                                    </p:set>
                                  </p:childTnLst>
                                </p:cTn>
                              </p:par>
                              <p:par>
                                <p:cTn id="20" presetID="23" presetClass="entr" presetSubtype="16" fill="hold" nodeType="withEffect">
                                  <p:stCondLst>
                                    <p:cond delay="0"/>
                                  </p:stCondLst>
                                  <p:childTnLst>
                                    <p:set>
                                      <p:cBhvr>
                                        <p:cTn id="21" dur="1" fill="hold">
                                          <p:stCondLst>
                                            <p:cond delay="0"/>
                                          </p:stCondLst>
                                        </p:cTn>
                                        <p:tgtEl>
                                          <p:spTgt spid="51204"/>
                                        </p:tgtEl>
                                        <p:attrNameLst>
                                          <p:attrName>style.visibility</p:attrName>
                                        </p:attrNameLst>
                                      </p:cBhvr>
                                      <p:to>
                                        <p:strVal val="visible"/>
                                      </p:to>
                                    </p:set>
                                    <p:anim calcmode="lin" valueType="num">
                                      <p:cBhvr>
                                        <p:cTn id="22" dur="2000" fill="hold"/>
                                        <p:tgtEl>
                                          <p:spTgt spid="51204"/>
                                        </p:tgtEl>
                                        <p:attrNameLst>
                                          <p:attrName>ppt_w</p:attrName>
                                        </p:attrNameLst>
                                      </p:cBhvr>
                                      <p:tavLst>
                                        <p:tav tm="0">
                                          <p:val>
                                            <p:fltVal val="0"/>
                                          </p:val>
                                        </p:tav>
                                        <p:tav tm="100000">
                                          <p:val>
                                            <p:strVal val="#ppt_w"/>
                                          </p:val>
                                        </p:tav>
                                      </p:tavLst>
                                    </p:anim>
                                    <p:anim calcmode="lin" valueType="num">
                                      <p:cBhvr>
                                        <p:cTn id="23" dur="2000" fill="hold"/>
                                        <p:tgtEl>
                                          <p:spTgt spid="5120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300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20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1156</Words>
  <Application>Microsoft Office PowerPoint</Application>
  <PresentationFormat>On-screen Show (4:3)</PresentationFormat>
  <Paragraphs>139</Paragraphs>
  <Slides>32</Slides>
  <Notes>17</Notes>
  <HiddenSlides>0</HiddenSlides>
  <MMClips>3</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37" baseType="lpstr">
      <vt:lpstr>Paper</vt:lpstr>
      <vt:lpstr>1_Paper</vt:lpstr>
      <vt:lpstr>2_Paper</vt:lpstr>
      <vt:lpstr>Document</vt:lpstr>
      <vt:lpstr>Photo Editor Photo</vt:lpstr>
      <vt:lpstr>What Is Proper Farriery? </vt:lpstr>
      <vt:lpstr>Acknowledgements </vt:lpstr>
      <vt:lpstr>Medial – Lateral Spiraling</vt:lpstr>
      <vt:lpstr>PowerPoint Presentation</vt:lpstr>
      <vt:lpstr>VIDEO ANALYSIS</vt:lpstr>
      <vt:lpstr>Lateral landing, medial weight-bearing</vt:lpstr>
      <vt:lpstr>PHYSIOLOGICAL CONSIDERATIONS</vt:lpstr>
      <vt:lpstr>Three dimensional peak force contours  synchronised with high speed video footage</vt:lpstr>
      <vt:lpstr>THEORETICAL CONSIDERATIONS</vt:lpstr>
      <vt:lpstr>PowerPoint Presentation</vt:lpstr>
      <vt:lpstr>PowerPoint Presentation</vt:lpstr>
      <vt:lpstr>PRESSURE RELIEF</vt:lpstr>
      <vt:lpstr>PowerPoint Presentation</vt:lpstr>
      <vt:lpstr>PowerPoint Presentation</vt:lpstr>
      <vt:lpstr>Dorsal-palmar/plantar considerations</vt:lpstr>
      <vt:lpstr>Historical Perspective</vt:lpstr>
      <vt:lpstr>PowerPoint Presentation</vt:lpstr>
      <vt:lpstr>Correct palmar angles</vt:lpstr>
      <vt:lpstr>Anatomical Reference Points for Determining Geometric Proportions</vt:lpstr>
      <vt:lpstr>Functional anatomy of the foot as an arch</vt:lpstr>
      <vt:lpstr>The foot’s functions are influenced by the form and shape of its parts. </vt:lpstr>
      <vt:lpstr>PowerPoint Presentation</vt:lpstr>
      <vt:lpstr>PowerPoint Presentation</vt:lpstr>
      <vt:lpstr>Poor phalangeal alignment with bone remodeling considerations</vt:lpstr>
      <vt:lpstr>Poor phalangeal alignment</vt:lpstr>
      <vt:lpstr>Phalangeal alignment correction through mechanics</vt:lpstr>
      <vt:lpstr>Phalangeal alignment correction through frog pressure</vt:lpstr>
      <vt:lpstr>Phalangeal alignment correction through frog pressure</vt:lpstr>
      <vt:lpstr>What is proper farriery?</vt:lpstr>
      <vt:lpstr>PowerPoint Presentation</vt:lpstr>
      <vt:lpstr>PowerPoint Presentation</vt:lpstr>
      <vt:lpstr>Big thanks to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Proper Farriery? </dc:title>
  <dc:creator>Johnnie Ann Babineaux</dc:creator>
  <cp:lastModifiedBy>Johnnie Ann Babineaux</cp:lastModifiedBy>
  <cp:revision>4</cp:revision>
  <dcterms:created xsi:type="dcterms:W3CDTF">2024-10-24T21:35:59Z</dcterms:created>
  <dcterms:modified xsi:type="dcterms:W3CDTF">2024-10-24T21:43:05Z</dcterms:modified>
</cp:coreProperties>
</file>