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9" r:id="rId3"/>
    <p:sldMasterId id="2147483703" r:id="rId4"/>
    <p:sldMasterId id="2147483717" r:id="rId5"/>
  </p:sldMasterIdLst>
  <p:notesMasterIdLst>
    <p:notesMasterId r:id="rId42"/>
  </p:notesMasterIdLst>
  <p:sldIdLst>
    <p:sldId id="267" r:id="rId6"/>
    <p:sldId id="268" r:id="rId7"/>
    <p:sldId id="269" r:id="rId8"/>
    <p:sldId id="270" r:id="rId9"/>
    <p:sldId id="271" r:id="rId10"/>
    <p:sldId id="272" r:id="rId11"/>
    <p:sldId id="273" r:id="rId12"/>
    <p:sldId id="274" r:id="rId13"/>
    <p:sldId id="275" r:id="rId14"/>
    <p:sldId id="276"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63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2T02:27:38.167"/>
    </inkml:context>
    <inkml:brush xml:id="br0">
      <inkml:brushProperty name="width" value="0.2" units="cm"/>
      <inkml:brushProperty name="height" value="0.2" units="cm"/>
      <inkml:brushProperty name="color" value="#FFFF00"/>
      <inkml:brushProperty name="ignorePressure" value="1"/>
    </inkml:brush>
  </inkml:definitions>
  <inkml:trace contextRef="#ctx0" brushRef="#br0">11 0,'-3'0,"-1"0,0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04:26.230"/>
    </inkml:context>
    <inkml:brush xml:id="br0">
      <inkml:brushProperty name="width" value="0.2" units="cm"/>
      <inkml:brushProperty name="height" value="0.2" units="cm"/>
      <inkml:brushProperty name="color" value="#FFFF00"/>
      <inkml:brushProperty name="ignorePressure" value="1"/>
    </inkml:brush>
  </inkml:definitions>
  <inkml:trace contextRef="#ctx0" brushRef="#br0">1 29,'0'-28,"0"49,0 1847,0-1869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04:27.730"/>
    </inkml:context>
    <inkml:brush xml:id="br0">
      <inkml:brushProperty name="width" value="0.2" units="cm"/>
      <inkml:brushProperty name="height" value="0.2" units="cm"/>
      <inkml:brushProperty name="color" value="#FFFF00"/>
      <inkml:brushProperty name="ignorePressure" value="1"/>
    </inkml:brush>
  </inkml:definitions>
  <inkml:trace contextRef="#ctx0" brushRef="#br0">1 0,'0'2131,"0"-2132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8:10.238"/>
    </inkml:context>
    <inkml:brush xml:id="br0">
      <inkml:brushProperty name="width" value="0.2" units="cm"/>
      <inkml:brushProperty name="height" value="0.2" units="cm"/>
      <inkml:brushProperty name="color" value="#FFFF00"/>
      <inkml:brushProperty name="ignorePressure" value="1"/>
    </inkml:brush>
  </inkml:definitions>
  <inkml:trace contextRef="#ctx0" brushRef="#br0">1 77,'0'1042,"0"-1022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0:39.050"/>
    </inkml:context>
    <inkml:brush xml:id="br0">
      <inkml:brushProperty name="width" value="0.2" units="cm"/>
      <inkml:brushProperty name="height" value="0.2" units="cm"/>
      <inkml:brushProperty name="color" value="#FFFF00"/>
      <inkml:brushProperty name="ignorePressure" value="1"/>
    </inkml:brush>
  </inkml:definitions>
  <inkml:trace contextRef="#ctx0" brushRef="#br0">6146 1,'79'0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47.605"/>
    </inkml:context>
    <inkml:brush xml:id="br0">
      <inkml:brushProperty name="width" value="0.2" units="cm"/>
      <inkml:brushProperty name="height" value="0.2" units="cm"/>
      <inkml:brushProperty name="color" value="#FFFF00"/>
      <inkml:brushProperty name="ignorePressure" value="1"/>
    </inkml:brush>
  </inkml:definitions>
  <inkml:trace contextRef="#ctx0" brushRef="#br0">0 1,'11655'0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1:14.731"/>
    </inkml:context>
    <inkml:brush xml:id="br0">
      <inkml:brushProperty name="width" value="0.2" units="cm"/>
      <inkml:brushProperty name="height" value="0.2" units="cm"/>
      <inkml:brushProperty name="color" value="#FFFF00"/>
      <inkml:brushProperty name="ignorePressure" value="1"/>
    </inkml:brush>
  </inkml:definitions>
  <inkml:trace contextRef="#ctx0" brushRef="#br0">848 1,'0'0,"0"0,0 0,0 0,0 0,0 0,0 0,-41 0,-765 0,806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22.237"/>
    </inkml:context>
    <inkml:brush xml:id="br0">
      <inkml:brushProperty name="width" value="0.2" units="cm"/>
      <inkml:brushProperty name="height" value="0.2" units="cm"/>
      <inkml:brushProperty name="color" value="#FFFF00"/>
      <inkml:brushProperty name="ignorePressure" value="1"/>
    </inkml:brush>
  </inkml:definitions>
  <inkml:trace contextRef="#ctx0" brushRef="#br0">1026 1,'-777'0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6:18.522"/>
    </inkml:context>
    <inkml:brush xml:id="br0">
      <inkml:brushProperty name="width" value="0.2" units="cm"/>
      <inkml:brushProperty name="height" value="0.2" units="cm"/>
      <inkml:brushProperty name="color" value="#FFFF00"/>
      <inkml:brushProperty name="ignorePressure" value="1"/>
    </inkml:brush>
  </inkml:definitions>
  <inkml:trace contextRef="#ctx0" brushRef="#br0">1 0,'0'0,"0"0,0 0,0 0,0 0,0 0,0 0,0 0,0 0,0 0,0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8:03.714"/>
    </inkml:context>
    <inkml:brush xml:id="br0">
      <inkml:brushProperty name="width" value="0.2" units="cm"/>
      <inkml:brushProperty name="height" value="0.2" units="cm"/>
      <inkml:brushProperty name="color" value="#FFFF00"/>
      <inkml:brushProperty name="ignorePressure" value="1"/>
    </inkml:brush>
  </inkml:definitions>
  <inkml:trace contextRef="#ctx0" brushRef="#br0">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8:04.792"/>
    </inkml:context>
    <inkml:brush xml:id="br0">
      <inkml:brushProperty name="width" value="0.2" units="cm"/>
      <inkml:brushProperty name="height" value="0.2" units="cm"/>
      <inkml:brushProperty name="color" value="#FFFF00"/>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0:51:32.115"/>
    </inkml:context>
    <inkml:brush xml:id="br0">
      <inkml:brushProperty name="width" value="0.2" units="cm"/>
      <inkml:brushProperty name="height" value="0.2" units="cm"/>
      <inkml:brushProperty name="color" value="#FFFF00"/>
      <inkml:brushProperty name="ignorePressure" value="1"/>
    </inkml:brush>
  </inkml:definitions>
  <inkml:trace contextRef="#ctx0" brushRef="#br0">1 1,'0'0,"0"0,0 0,0 0,0 0,0 0,0 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8:16.354"/>
    </inkml:context>
    <inkml:brush xml:id="br0">
      <inkml:brushProperty name="width" value="0.2" units="cm"/>
      <inkml:brushProperty name="height" value="0.2" units="cm"/>
      <inkml:brushProperty name="color" value="#FFFF00"/>
      <inkml:brushProperty name="ignorePressure" value="1"/>
    </inkml:brush>
  </inkml:definitions>
  <inkml:trace contextRef="#ctx0" brushRef="#br0">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9:49.997"/>
    </inkml:context>
    <inkml:brush xml:id="br0">
      <inkml:brushProperty name="width" value="0.2" units="cm"/>
      <inkml:brushProperty name="height" value="0.2" units="cm"/>
      <inkml:brushProperty name="color" value="#FFFF00"/>
      <inkml:brushProperty name="ignorePressure" value="1"/>
    </inkml:brush>
  </inkml:definitions>
  <inkml:trace contextRef="#ctx0" brushRef="#br0">1 0,'11557'0,"-11557"0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9:52.011"/>
    </inkml:context>
    <inkml:brush xml:id="br0">
      <inkml:brushProperty name="width" value="0.2" units="cm"/>
      <inkml:brushProperty name="height" value="0.2" units="cm"/>
      <inkml:brushProperty name="color" value="#FFFF00"/>
      <inkml:brushProperty name="ignorePressure" value="1"/>
    </inkml:brush>
  </inkml:definitions>
  <inkml:trace contextRef="#ctx0" brushRef="#br0">967 0,'-959'0,"952"0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01.241"/>
    </inkml:context>
    <inkml:brush xml:id="br0">
      <inkml:brushProperty name="width" value="0.2" units="cm"/>
      <inkml:brushProperty name="height" value="0.2" units="cm"/>
      <inkml:brushProperty name="color" value="#FFFF00"/>
      <inkml:brushProperty name="ignorePressure" value="1"/>
    </inkml:brush>
  </inkml:definitions>
  <inkml:trace contextRef="#ctx0" brushRef="#br0">868 0,'-560'0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36.640"/>
    </inkml:context>
    <inkml:brush xml:id="br0">
      <inkml:brushProperty name="width" value="0.2" units="cm"/>
      <inkml:brushProperty name="height" value="0.2" units="cm"/>
      <inkml:brushProperty name="color" value="#E71224"/>
      <inkml:brushProperty name="ignorePressure" value="1"/>
    </inkml:brush>
  </inkml:definitions>
  <inkml:trace contextRef="#ctx0" brushRef="#br0">80 0,'0'0,"0"0,0 0,0 0,-42 0,7 0,33 0</inkml:trace>
  <inkml:trace contextRef="#ctx0" brushRef="#br0" timeOffset="1">1 0,'20'0,"11563"0,-11583 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36.639"/>
    </inkml:context>
    <inkml:brush xml:id="br0">
      <inkml:brushProperty name="width" value="0.2" units="cm"/>
      <inkml:brushProperty name="height" value="0.2" units="cm"/>
      <inkml:brushProperty name="color" value="#E71224"/>
      <inkml:brushProperty name="ignorePressure" value="1"/>
    </inkml:brush>
  </inkml:definitions>
  <inkml:trace contextRef="#ctx0" brushRef="#br0">885 0,'-609'0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50.838"/>
    </inkml:context>
    <inkml:brush xml:id="br0">
      <inkml:brushProperty name="width" value="0.2" units="cm"/>
      <inkml:brushProperty name="height" value="0.2" units="cm"/>
      <inkml:brushProperty name="color" value="#E71224"/>
      <inkml:brushProperty name="ignorePressure" value="1"/>
    </inkml:brush>
  </inkml:definitions>
  <inkml:trace contextRef="#ctx0" brushRef="#br0">0 0,'0'11572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3:17.322"/>
    </inkml:context>
    <inkml:brush xml:id="br0">
      <inkml:brushProperty name="width" value="0.2" units="cm"/>
      <inkml:brushProperty name="height" value="0.2" units="cm"/>
      <inkml:brushProperty name="color" value="#E71224"/>
      <inkml:brushProperty name="ignorePressure" value="1"/>
    </inkml:brush>
  </inkml:definitions>
  <inkml:trace contextRef="#ctx0" brushRef="#br0">0 0,'0'1300,"0"-1294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03.490"/>
    </inkml:context>
    <inkml:brush xml:id="br0">
      <inkml:brushProperty name="width" value="0.2" units="cm"/>
      <inkml:brushProperty name="height" value="0.2" units="cm"/>
      <inkml:brushProperty name="color" value="#E71224"/>
      <inkml:brushProperty name="ignorePressure" value="1"/>
    </inkml:brush>
  </inkml:definitions>
  <inkml:trace contextRef="#ctx0" brushRef="#br0">1 35,'0'0,"0"0,0 0,0-35,0 11567</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5:43.67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0,'0'0,"0"0,0 0,0 0,0 0,0 0,0 0,0 34,0 973,0-990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0:58:14.863"/>
    </inkml:context>
    <inkml:brush xml:id="br0">
      <inkml:brushProperty name="width" value="0.2" units="cm"/>
      <inkml:brushProperty name="height" value="0.2" units="cm"/>
      <inkml:brushProperty name="color" value="#FFFF00"/>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0:34.536"/>
    </inkml:context>
    <inkml:brush xml:id="br0">
      <inkml:brushProperty name="width" value="0.2" units="cm"/>
      <inkml:brushProperty name="height" value="0.2" units="cm"/>
      <inkml:brushProperty name="color" value="#FFFF00"/>
      <inkml:brushProperty name="ignorePressure" value="1"/>
    </inkml:brush>
  </inkml:definitions>
  <inkml:trace contextRef="#ctx0" brushRef="#br0">6114 0,'41'0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0:58:03.629"/>
    </inkml:context>
    <inkml:brush xml:id="br0">
      <inkml:brushProperty name="width" value="0.2" units="cm"/>
      <inkml:brushProperty name="height" value="0.2" units="cm"/>
      <inkml:brushProperty name="color" value="#FFFF00"/>
      <inkml:brushProperty name="ignorePressure" value="1"/>
    </inkml:brush>
  </inkml:definitions>
  <inkml:trace contextRef="#ctx0" brushRef="#br0">0 0,'0'0,"0"0,0 0,0 0,0 0,0 0,0 0,0 0,0 0,0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03:19.188"/>
    </inkml:context>
    <inkml:brush xml:id="br0">
      <inkml:brushProperty name="width" value="0.2" units="cm"/>
      <inkml:brushProperty name="height" value="0.2" units="cm"/>
      <inkml:brushProperty name="color" value="#FFFF00"/>
      <inkml:brushProperty name="ignorePressure" value="1"/>
    </inkml:brush>
  </inkml:definitions>
  <inkml:trace contextRef="#ctx0" brushRef="#br0">1 0,'4984'0</inkml:trace>
  <inkml:trace contextRef="#ctx0" brushRef="#br0" timeOffset="-82053.66">5218 0,'6097'0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02:03.344"/>
    </inkml:context>
    <inkml:brush xml:id="br0">
      <inkml:brushProperty name="width" value="0.2" units="cm"/>
      <inkml:brushProperty name="height" value="0.2" units="cm"/>
      <inkml:brushProperty name="color" value="#FFFF00"/>
      <inkml:brushProperty name="ignorePressure" value="1"/>
    </inkml:brush>
  </inkml:definitions>
  <inkml:trace contextRef="#ctx0" brushRef="#br0">908 0,'-896'0,"885"0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37:29.610"/>
    </inkml:context>
    <inkml:brush xml:id="br0">
      <inkml:brushProperty name="width" value="0.2" units="cm"/>
      <inkml:brushProperty name="height" value="0.2" units="cm"/>
      <inkml:brushProperty name="color" value="#FFFF00"/>
      <inkml:brushProperty name="ignorePressure" value="1"/>
    </inkml:brush>
  </inkml:definitions>
  <inkml:trace contextRef="#ctx0" brushRef="#br0">425 0,'-371'0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3T01:10:36.521"/>
    </inkml:context>
    <inkml:brush xml:id="br0">
      <inkml:brushProperty name="width" value="0.2" units="cm"/>
      <inkml:brushProperty name="height" value="0.2" units="cm"/>
      <inkml:brushProperty name="color" value="#FFFF00"/>
      <inkml:brushProperty name="ignorePressure" value="1"/>
    </inkml:brush>
  </inkml:definitions>
  <inkml:trace contextRef="#ctx0" brushRef="#br0">1 1,'0'0,"0"0,0 0,0 0,0 32,0 5916</inkml:trace>
  <inkml:trace contextRef="#ctx0" brushRef="#br0" timeOffset="137955.49">1 6215,'0'5667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383827-6275-4F27-BB98-45DF0C31FA0F}" type="datetimeFigureOut">
              <a:rPr lang="en-US" smtClean="0"/>
              <a:t>10/24/2024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D53F8-FBC8-4CC2-8E94-281056B2A53E}" type="slidenum">
              <a:rPr lang="en-US" smtClean="0"/>
              <a:t>‹#›</a:t>
            </a:fld>
            <a:endParaRPr lang="en-US"/>
          </a:p>
        </p:txBody>
      </p:sp>
    </p:spTree>
    <p:extLst>
      <p:ext uri="{BB962C8B-B14F-4D97-AF65-F5344CB8AC3E}">
        <p14:creationId xmlns:p14="http://schemas.microsoft.com/office/powerpoint/2010/main" val="121480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58E1D51-E341-4B32-8FBF-9B8FB3F0CB8E}"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6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306BBB-14B2-412C-BFBF-76ADAB015E2C}" type="slidenum">
              <a:rPr lang="en-US">
                <a:solidFill>
                  <a:prstClr val="black"/>
                </a:solidFill>
              </a:rPr>
              <a:pPr>
                <a:def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937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a:solidFill>
                  <a:prstClr val="black"/>
                </a:solidFill>
              </a:rPr>
              <a:t>INTRODUCTION TO BIO-MECHANICS OF THE FORE LIMB</a:t>
            </a:r>
          </a:p>
        </p:txBody>
      </p:sp>
      <p:sp>
        <p:nvSpPr>
          <p:cNvPr id="229380"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r>
              <a:rPr lang="en-US">
                <a:solidFill>
                  <a:prstClr val="black"/>
                </a:solidFill>
              </a:rPr>
              <a:t>M. CALDWELL &amp; N. MADDEN FWCF's</a:t>
            </a:r>
          </a:p>
        </p:txBody>
      </p:sp>
      <p:sp>
        <p:nvSpPr>
          <p:cNvPr id="229381"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a:solidFill>
                  <a:prstClr val="black"/>
                </a:solidFill>
              </a:rPr>
              <a:t>copy right all rights reserved 2003</a:t>
            </a:r>
          </a:p>
        </p:txBody>
      </p:sp>
      <p:sp>
        <p:nvSpPr>
          <p:cNvPr id="229382"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EDF1875-58B3-488E-AD0C-AAF10B8442B3}"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bwMode="auto">
          <a:noFill/>
          <a:ln>
            <a:solidFill>
              <a:srgbClr val="000000"/>
            </a:solidFill>
            <a:miter lim="800000"/>
            <a:headEnd/>
            <a:tailEnd/>
          </a:ln>
        </p:spPr>
      </p:sp>
      <p:sp>
        <p:nvSpPr>
          <p:cNvPr id="231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31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A693950-EA4A-4A54-A858-7C0FFC77152B}" type="slidenum">
              <a:rPr lang="en-US">
                <a:solidFill>
                  <a:prstClr val="black"/>
                </a:solidFill>
              </a:rPr>
              <a:pPr>
                <a:def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How do action force and ground reaction force affect hoof balance?</a:t>
            </a:r>
          </a:p>
        </p:txBody>
      </p:sp>
      <p:sp>
        <p:nvSpPr>
          <p:cNvPr id="233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CB397-0E2D-4991-A7C4-E6AD6710CD3A}" type="slidenum">
              <a:rPr lang="en-US">
                <a:solidFill>
                  <a:prstClr val="black"/>
                </a:solidFill>
              </a:rPr>
              <a:pPr>
                <a:def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p:spPr>
      </p:sp>
      <p:sp>
        <p:nvSpPr>
          <p:cNvPr id="235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How do ground force reaction and tensile force neutralize in the hoof capsule?</a:t>
            </a:r>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3977815-B947-4991-84FC-E15E9A7576C9}" type="slidenum">
              <a:rPr lang="en-US">
                <a:solidFill>
                  <a:prstClr val="black"/>
                </a:solidFill>
              </a:rPr>
              <a:pPr>
                <a:def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bwMode="auto">
          <a:noFill/>
          <a:ln>
            <a:solidFill>
              <a:srgbClr val="000000"/>
            </a:solidFill>
            <a:miter lim="800000"/>
            <a:headEnd/>
            <a:tailEnd/>
          </a:ln>
        </p:spPr>
      </p:sp>
      <p:sp>
        <p:nvSpPr>
          <p:cNvPr id="237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Where is ground force reaction neutralized by tensile force?</a:t>
            </a:r>
          </a:p>
          <a:p>
            <a:pPr eaLnBrk="1" hangingPunct="1">
              <a:spcBef>
                <a:spcPct val="0"/>
              </a:spcBef>
            </a:pPr>
            <a:endParaRPr lang="en-US"/>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B25F255-59D0-4693-97DE-5070801C923E}" type="slidenum">
              <a:rPr lang="en-US">
                <a:solidFill>
                  <a:prstClr val="black"/>
                </a:solidFill>
              </a:rPr>
              <a:pPr>
                <a:defRPr/>
              </a:pPr>
              <a:t>16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How is ground reaction force absorbed in the hoof capsule?</a:t>
            </a:r>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62958D-C381-4AB9-8CA5-26958CCFD2CC}" type="slidenum">
              <a:rPr lang="en-US">
                <a:solidFill>
                  <a:prstClr val="black"/>
                </a:solidFill>
              </a:rPr>
              <a:pPr>
                <a:defRPr/>
              </a:pPr>
              <a:t>17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bwMode="auto">
          <a:noFill/>
          <a:ln>
            <a:solidFill>
              <a:srgbClr val="000000"/>
            </a:solidFill>
            <a:miter lim="800000"/>
            <a:headEnd/>
            <a:tailEnd/>
          </a:ln>
        </p:spPr>
      </p:sp>
      <p:sp>
        <p:nvSpPr>
          <p:cNvPr id="274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8E450-9057-4739-9C9E-3B42268BD4E8}" type="slidenum">
              <a:rPr lang="en-US">
                <a:solidFill>
                  <a:prstClr val="black"/>
                </a:solidFill>
              </a:rPr>
              <a:pPr>
                <a:defRPr/>
              </a:pPr>
              <a:t>18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bwMode="auto">
          <a:noFill/>
          <a:ln>
            <a:solidFill>
              <a:srgbClr val="000000"/>
            </a:solidFill>
            <a:miter lim="800000"/>
            <a:headEnd/>
            <a:tailEnd/>
          </a:ln>
        </p:spPr>
      </p:sp>
      <p:sp>
        <p:nvSpPr>
          <p:cNvPr id="243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3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283E32-A7FF-4ABD-A9A9-8131B7A07ABA}" type="slidenum">
              <a:rPr lang="en-US">
                <a:solidFill>
                  <a:prstClr val="black"/>
                </a:solidFill>
              </a:rPr>
              <a:pPr>
                <a:defRPr/>
              </a:pPr>
              <a:t>19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noFill/>
          <a:ln>
            <a:solidFill>
              <a:srgbClr val="000000"/>
            </a:solidFill>
            <a:miter lim="800000"/>
            <a:headEnd/>
            <a:tailEnd/>
          </a:ln>
        </p:spPr>
      </p:sp>
      <p:sp>
        <p:nvSpPr>
          <p:cNvPr id="245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55C8293-9C9A-47FA-A22A-F48EEE416FBB}" type="slidenum">
              <a:rPr lang="en-US">
                <a:solidFill>
                  <a:prstClr val="black"/>
                </a:solidFill>
              </a:rPr>
              <a:pPr>
                <a:def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0A5475-D9AB-4339-8334-2D180B8CD17C}" type="slidenum">
              <a:rPr lang="en-US">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bwMode="auto">
          <a:noFill/>
          <a:ln>
            <a:solidFill>
              <a:srgbClr val="000000"/>
            </a:solidFill>
            <a:miter lim="800000"/>
            <a:headEnd/>
            <a:tailEnd/>
          </a:ln>
        </p:spPr>
      </p:sp>
      <p:sp>
        <p:nvSpPr>
          <p:cNvPr id="247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7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18D09A-1F16-4B9C-A6B2-8F9F51335CFD}" type="slidenum">
              <a:rPr lang="en-US">
                <a:solidFill>
                  <a:prstClr val="black"/>
                </a:solidFill>
              </a:rPr>
              <a:pPr>
                <a:defRPr/>
              </a:pPr>
              <a:t>21</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bwMode="auto">
          <a:noFill/>
          <a:ln>
            <a:solidFill>
              <a:srgbClr val="000000"/>
            </a:solidFill>
            <a:miter lim="800000"/>
            <a:headEnd/>
            <a:tailEnd/>
          </a:ln>
        </p:spPr>
      </p:sp>
      <p:sp>
        <p:nvSpPr>
          <p:cNvPr id="249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FEFD61-BCF7-487E-A815-4A5D8B2C3F3C}" type="slidenum">
              <a:rPr lang="en-US">
                <a:solidFill>
                  <a:prstClr val="black"/>
                </a:solidFill>
              </a:rPr>
              <a:pPr>
                <a:defRPr/>
              </a:pPr>
              <a:t>22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p:spPr>
      </p:sp>
      <p:sp>
        <p:nvSpPr>
          <p:cNvPr id="251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EBA4E31A-28DB-44BD-ABE7-FB4B76B008A3}"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4B5C899B-2758-4214-93FE-FB862B4E4CB3}"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bwMode="auto">
          <a:noFill/>
          <a:ln>
            <a:solidFill>
              <a:srgbClr val="000000"/>
            </a:solidFill>
            <a:miter lim="800000"/>
            <a:headEnd/>
            <a:tailEnd/>
          </a:ln>
        </p:spPr>
      </p:sp>
      <p:sp>
        <p:nvSpPr>
          <p:cNvPr id="256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4D9D7180-26B0-4D5E-A434-9B05A1981E66}"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bwMode="auto">
          <a:noFill/>
          <a:ln>
            <a:solidFill>
              <a:srgbClr val="000000"/>
            </a:solidFill>
            <a:miter lim="800000"/>
            <a:headEnd/>
            <a:tailEnd/>
          </a:ln>
        </p:spPr>
      </p:sp>
      <p:sp>
        <p:nvSpPr>
          <p:cNvPr id="258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D628F7BD-AAF6-4A85-9185-2337245BEB7F}"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A8ACF45A-A3D7-4434-939C-EC4CD4EF8829}" type="slidenum">
              <a:rPr lang="en-US" smtClean="0">
                <a:solidFill>
                  <a:prstClr val="black"/>
                </a:solidFill>
              </a:rPr>
              <a:pPr>
                <a:defRPr/>
              </a:pPr>
              <a:t>27</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p:spPr>
      </p:sp>
      <p:sp>
        <p:nvSpPr>
          <p:cNvPr id="262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030C6132-F813-4AB7-95B9-0A043027788F}"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9633A081-DF39-43BC-A18E-0BC9F4B80C27}"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EA2B9909-6D34-42BF-BAE2-0D3C9EF87EC0}" type="slidenum">
              <a:rPr lang="en-US" smtClean="0">
                <a:solidFill>
                  <a:prstClr val="black"/>
                </a:solidFill>
              </a:rPr>
              <a:pPr>
                <a:defRPr/>
              </a:pPr>
              <a:t>30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AEA3784-84FF-413A-951D-FDE851273952}" type="slidenum">
              <a:rPr lang="en-US">
                <a:solidFill>
                  <a:prstClr val="black"/>
                </a:solidFill>
              </a:rPr>
              <a:pPr>
                <a:defRPr/>
              </a:pPr>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D71412B8-6D78-4644-8A29-91F1A37C77FC}" type="slidenum">
              <a:rPr lang="en-US" smtClean="0">
                <a:solidFill>
                  <a:prstClr val="black"/>
                </a:solidFill>
              </a:rPr>
              <a:pPr>
                <a:defRPr/>
              </a:pPr>
              <a:t>31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bwMode="auto">
          <a:noFill/>
          <a:ln>
            <a:solidFill>
              <a:srgbClr val="000000"/>
            </a:solidFill>
            <a:miter lim="800000"/>
            <a:headEnd/>
            <a:tailEnd/>
          </a:ln>
        </p:spPr>
      </p:sp>
      <p:sp>
        <p:nvSpPr>
          <p:cNvPr id="282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4B9BF0AC-496A-4998-9A9E-5A47C601B535}"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0194B3E-0B3B-4917-92F2-47788AF1A754}"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D2A81A0E-CD33-45E9-81B1-DC467AA4809A}"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noFill/>
          <a:ln>
            <a:solidFill>
              <a:srgbClr val="000000"/>
            </a:solidFill>
            <a:miter lim="800000"/>
            <a:headEnd/>
            <a:tailEnd/>
          </a:ln>
        </p:spPr>
      </p:sp>
      <p:sp>
        <p:nvSpPr>
          <p:cNvPr id="280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3576839A-E4E5-4520-869E-EAEB7A440D7B}"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6AC0B4D-54D6-441E-B5D3-DB7424B977DF}"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19597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C24E56-9A42-4B63-AF6F-AADD316AB8F4}"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60CA8BD-88B3-4AFA-A331-BE4C9DB6F86F}" type="slidenum">
              <a:rPr lang="en-US">
                <a:solidFill>
                  <a:prstClr val="black"/>
                </a:solidFill>
              </a:rPr>
              <a:pPr>
                <a:def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8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374E35-0C39-4ADC-A85D-748464986F31}" type="slidenum">
              <a:rPr lang="en-US">
                <a:solidFill>
                  <a:prstClr val="black"/>
                </a:solidFill>
              </a:rPr>
              <a:pPr>
                <a:defRPr/>
              </a:pPr>
              <a:t>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5F09702-659D-443F-BB35-B1D0A47C76E3}" type="slidenum">
              <a:rPr lang="en-US">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2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28FC861-1E9B-4473-9C8E-984BDC0AFA37}" type="slidenum">
              <a:rPr lang="en-US">
                <a:solidFill>
                  <a:prstClr val="black"/>
                </a:solidFill>
              </a:rPr>
              <a:pPr>
                <a:def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BD33002-2DD8-45A4-B31F-5FB21EC1DD50}" type="slidenum">
              <a:rPr lang="en-US">
                <a:solidFill>
                  <a:prstClr val="black"/>
                </a:solidFill>
              </a:rPr>
              <a:pPr>
                <a:def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FE8D6D05-8C7D-481C-9660-3A4B64066E1C}" type="datetimeFigureOut">
              <a:rPr lang="en-US">
                <a:solidFill>
                  <a:srgbClr val="FEFAC9"/>
                </a:solidFill>
              </a:rPr>
              <a:pPr>
                <a:defRPr/>
              </a:pPr>
              <a:t>10/24/2024</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C31F83F-2590-4ACB-B541-0C428A12D89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7497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8C98E63C-8B55-4405-B0EA-73970B3688FC}"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DC02B69-9261-428F-AF49-3880AECFFA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578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C0D07-F23B-48E3-B018-799A30EF08D3}"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EBBFDA9-6FF5-4F06-A3E1-C76848F7A86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575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8ED03E0-A423-47E0-8DEF-A3F6DF91849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2084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3BEA01E-54DC-4A65-BD89-A30D5548A69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46720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FE8D6D05-8C7D-481C-9660-3A4B64066E1C}" type="datetimeFigureOut">
              <a:rPr lang="en-US">
                <a:solidFill>
                  <a:srgbClr val="FEFAC9"/>
                </a:solidFill>
              </a:rPr>
              <a:pPr>
                <a:defRPr/>
              </a:pPr>
              <a:t>10/24/2024</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C31F83F-2590-4ACB-B541-0C428A12D89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0890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38C41BA-CADC-40C4-9024-ED78893912B0}"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231357-07CA-4BF9-BDDA-96EDC82B22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4664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DAE7D2-3B84-448B-A02B-186CD1F409F5}" type="datetimeFigureOut">
              <a:rPr lang="en-US">
                <a:solidFill>
                  <a:srgbClr val="FEFAC9"/>
                </a:solidFill>
              </a:rPr>
              <a:pPr>
                <a:defRPr/>
              </a:pPr>
              <a:t>10/24/2024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E5E1E663-674F-4208-9A3E-665240C81A9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35603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901B4BB9-D809-49F3-8427-373623275FEA}"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A5A6BAF-A9E8-4569-A0EC-C3505A78B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6920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242B14-12A0-4A86-BB7E-0FCA6D114AB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72E39E99-7DBD-4C8F-8B23-083537C70CD7}" type="datetimeFigureOut">
              <a:rPr lang="en-US">
                <a:solidFill>
                  <a:srgbClr val="FEFAC9"/>
                </a:solidFill>
              </a:rPr>
              <a:pPr>
                <a:defRPr/>
              </a:pPr>
              <a:t>10/24/2024</a:t>
            </a:fld>
            <a:endParaRPr lang="en-US">
              <a:solidFill>
                <a:srgbClr val="FEFAC9"/>
              </a:solidFill>
            </a:endParaRPr>
          </a:p>
        </p:txBody>
      </p:sp>
    </p:spTree>
    <p:extLst>
      <p:ext uri="{BB962C8B-B14F-4D97-AF65-F5344CB8AC3E}">
        <p14:creationId xmlns:p14="http://schemas.microsoft.com/office/powerpoint/2010/main" val="4152720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BCAAD70C-9B74-4877-B3B5-048028A60A3A}" type="datetimeFigureOut">
              <a:rPr lang="en-US">
                <a:solidFill>
                  <a:srgbClr val="FEFAC9"/>
                </a:solidFill>
              </a:rPr>
              <a:pPr>
                <a:defRPr/>
              </a:pPr>
              <a:t>10/24/2024</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52C0F3F-1478-4A68-8FCE-7250EAD69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411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38C41BA-CADC-40C4-9024-ED78893912B0}"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231357-07CA-4BF9-BDDA-96EDC82B22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8052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CF0DC80-F67C-4169-BE7C-54038A3D9B1C}" type="datetimeFigureOut">
              <a:rPr lang="en-US">
                <a:solidFill>
                  <a:srgbClr val="FEFAC9"/>
                </a:solidFill>
              </a:rPr>
              <a:pPr>
                <a:defRPr/>
              </a:pPr>
              <a:t>10/24/2024</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CCA7325-9372-4A8D-8538-B19507C8D1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1581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8EB29532-6C75-48F9-B38A-E47094500AD1}"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C62526B-3136-4C96-914B-A4955F582D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68943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3BA7D04E-10FE-43CB-8CDC-F051244FEB95}"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708369A-3389-41A0-9CD1-5A4906DD083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38307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8C98E63C-8B55-4405-B0EA-73970B3688FC}"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DC02B69-9261-428F-AF49-3880AECFFA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7444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C0D07-F23B-48E3-B018-799A30EF08D3}"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EBBFDA9-6FF5-4F06-A3E1-C76848F7A86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879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8ED03E0-A423-47E0-8DEF-A3F6DF91849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74942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3BEA01E-54DC-4A65-BD89-A30D5548A69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9620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FE8D6D05-8C7D-481C-9660-3A4B64066E1C}" type="datetimeFigureOut">
              <a:rPr lang="en-US">
                <a:solidFill>
                  <a:srgbClr val="FEFAC9"/>
                </a:solidFill>
              </a:rPr>
              <a:pPr>
                <a:defRPr/>
              </a:pPr>
              <a:t>10/24/2024</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C31F83F-2590-4ACB-B541-0C428A12D89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85795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38C41BA-CADC-40C4-9024-ED78893912B0}"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231357-07CA-4BF9-BDDA-96EDC82B22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7809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DAE7D2-3B84-448B-A02B-186CD1F409F5}" type="datetimeFigureOut">
              <a:rPr lang="en-US">
                <a:solidFill>
                  <a:srgbClr val="FEFAC9"/>
                </a:solidFill>
              </a:rPr>
              <a:pPr>
                <a:defRPr/>
              </a:pPr>
              <a:t>10/24/2024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E5E1E663-674F-4208-9A3E-665240C81A9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794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DAE7D2-3B84-448B-A02B-186CD1F409F5}" type="datetimeFigureOut">
              <a:rPr lang="en-US">
                <a:solidFill>
                  <a:srgbClr val="FEFAC9"/>
                </a:solidFill>
              </a:rPr>
              <a:pPr>
                <a:defRPr/>
              </a:pPr>
              <a:t>10/24/2024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E5E1E663-674F-4208-9A3E-665240C81A9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2758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901B4BB9-D809-49F3-8427-373623275FEA}"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A5A6BAF-A9E8-4569-A0EC-C3505A78B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42796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242B14-12A0-4A86-BB7E-0FCA6D114AB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72E39E99-7DBD-4C8F-8B23-083537C70CD7}" type="datetimeFigureOut">
              <a:rPr lang="en-US">
                <a:solidFill>
                  <a:srgbClr val="FEFAC9"/>
                </a:solidFill>
              </a:rPr>
              <a:pPr>
                <a:defRPr/>
              </a:pPr>
              <a:t>10/24/2024</a:t>
            </a:fld>
            <a:endParaRPr lang="en-US">
              <a:solidFill>
                <a:srgbClr val="FEFAC9"/>
              </a:solidFill>
            </a:endParaRPr>
          </a:p>
        </p:txBody>
      </p:sp>
    </p:spTree>
    <p:extLst>
      <p:ext uri="{BB962C8B-B14F-4D97-AF65-F5344CB8AC3E}">
        <p14:creationId xmlns:p14="http://schemas.microsoft.com/office/powerpoint/2010/main" val="3876115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BCAAD70C-9B74-4877-B3B5-048028A60A3A}" type="datetimeFigureOut">
              <a:rPr lang="en-US">
                <a:solidFill>
                  <a:srgbClr val="FEFAC9"/>
                </a:solidFill>
              </a:rPr>
              <a:pPr>
                <a:defRPr/>
              </a:pPr>
              <a:t>10/24/2024</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52C0F3F-1478-4A68-8FCE-7250EAD69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8889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CF0DC80-F67C-4169-BE7C-54038A3D9B1C}" type="datetimeFigureOut">
              <a:rPr lang="en-US">
                <a:solidFill>
                  <a:srgbClr val="FEFAC9"/>
                </a:solidFill>
              </a:rPr>
              <a:pPr>
                <a:defRPr/>
              </a:pPr>
              <a:t>10/24/2024</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CCA7325-9372-4A8D-8538-B19507C8D1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0635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8EB29532-6C75-48F9-B38A-E47094500AD1}"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C62526B-3136-4C96-914B-A4955F582D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8011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3BA7D04E-10FE-43CB-8CDC-F051244FEB95}"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708369A-3389-41A0-9CD1-5A4906DD083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102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8C98E63C-8B55-4405-B0EA-73970B3688FC}"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DC02B69-9261-428F-AF49-3880AECFFA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59019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C0D07-F23B-48E3-B018-799A30EF08D3}"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EBBFDA9-6FF5-4F06-A3E1-C76848F7A86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0583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8ED03E0-A423-47E0-8DEF-A3F6DF91849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109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3BEA01E-54DC-4A65-BD89-A30D5548A69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1975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901B4BB9-D809-49F3-8427-373623275FEA}"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A5A6BAF-A9E8-4569-A0EC-C3505A78B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9631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FE8D6D05-8C7D-481C-9660-3A4B64066E1C}" type="datetimeFigureOut">
              <a:rPr lang="en-US">
                <a:solidFill>
                  <a:srgbClr val="FEFAC9"/>
                </a:solidFill>
              </a:rPr>
              <a:pPr>
                <a:defRPr/>
              </a:pPr>
              <a:t>10/24/2024</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C31F83F-2590-4ACB-B541-0C428A12D89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69635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38C41BA-CADC-40C4-9024-ED78893912B0}"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231357-07CA-4BF9-BDDA-96EDC82B22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7609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DAE7D2-3B84-448B-A02B-186CD1F409F5}" type="datetimeFigureOut">
              <a:rPr lang="en-US">
                <a:solidFill>
                  <a:srgbClr val="FEFAC9"/>
                </a:solidFill>
              </a:rPr>
              <a:pPr>
                <a:defRPr/>
              </a:pPr>
              <a:t>10/24/2024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E5E1E663-674F-4208-9A3E-665240C81A9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54614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901B4BB9-D809-49F3-8427-373623275FEA}"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A5A6BAF-A9E8-4569-A0EC-C3505A78B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5749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242B14-12A0-4A86-BB7E-0FCA6D114AB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72E39E99-7DBD-4C8F-8B23-083537C70CD7}" type="datetimeFigureOut">
              <a:rPr lang="en-US">
                <a:solidFill>
                  <a:srgbClr val="FEFAC9"/>
                </a:solidFill>
              </a:rPr>
              <a:pPr>
                <a:defRPr/>
              </a:pPr>
              <a:t>10/24/2024</a:t>
            </a:fld>
            <a:endParaRPr lang="en-US">
              <a:solidFill>
                <a:srgbClr val="FEFAC9"/>
              </a:solidFill>
            </a:endParaRPr>
          </a:p>
        </p:txBody>
      </p:sp>
    </p:spTree>
    <p:extLst>
      <p:ext uri="{BB962C8B-B14F-4D97-AF65-F5344CB8AC3E}">
        <p14:creationId xmlns:p14="http://schemas.microsoft.com/office/powerpoint/2010/main" val="1731437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BCAAD70C-9B74-4877-B3B5-048028A60A3A}" type="datetimeFigureOut">
              <a:rPr lang="en-US">
                <a:solidFill>
                  <a:srgbClr val="FEFAC9"/>
                </a:solidFill>
              </a:rPr>
              <a:pPr>
                <a:defRPr/>
              </a:pPr>
              <a:t>10/24/2024</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52C0F3F-1478-4A68-8FCE-7250EAD69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17125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CF0DC80-F67C-4169-BE7C-54038A3D9B1C}" type="datetimeFigureOut">
              <a:rPr lang="en-US">
                <a:solidFill>
                  <a:srgbClr val="FEFAC9"/>
                </a:solidFill>
              </a:rPr>
              <a:pPr>
                <a:defRPr/>
              </a:pPr>
              <a:t>10/24/2024</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CCA7325-9372-4A8D-8538-B19507C8D1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21679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8EB29532-6C75-48F9-B38A-E47094500AD1}"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C62526B-3136-4C96-914B-A4955F582D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721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3BA7D04E-10FE-43CB-8CDC-F051244FEB95}"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708369A-3389-41A0-9CD1-5A4906DD083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28526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8C98E63C-8B55-4405-B0EA-73970B3688FC}"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DC02B69-9261-428F-AF49-3880AECFFA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361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242B14-12A0-4A86-BB7E-0FCA6D114AB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72E39E99-7DBD-4C8F-8B23-083537C70CD7}" type="datetimeFigureOut">
              <a:rPr lang="en-US">
                <a:solidFill>
                  <a:srgbClr val="FEFAC9"/>
                </a:solidFill>
              </a:rPr>
              <a:pPr>
                <a:defRPr/>
              </a:pPr>
              <a:t>10/24/2024</a:t>
            </a:fld>
            <a:endParaRPr lang="en-US">
              <a:solidFill>
                <a:srgbClr val="FEFAC9"/>
              </a:solidFill>
            </a:endParaRPr>
          </a:p>
        </p:txBody>
      </p:sp>
    </p:spTree>
    <p:extLst>
      <p:ext uri="{BB962C8B-B14F-4D97-AF65-F5344CB8AC3E}">
        <p14:creationId xmlns:p14="http://schemas.microsoft.com/office/powerpoint/2010/main" val="2588247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C0D07-F23B-48E3-B018-799A30EF08D3}"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EBBFDA9-6FF5-4F06-A3E1-C76848F7A86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7784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8ED03E0-A423-47E0-8DEF-A3F6DF91849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2912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3BEA01E-54DC-4A65-BD89-A30D5548A69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991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FE8D6D05-8C7D-481C-9660-3A4B64066E1C}" type="datetimeFigureOut">
              <a:rPr lang="en-US">
                <a:solidFill>
                  <a:srgbClr val="FEFAC9"/>
                </a:solidFill>
              </a:rPr>
              <a:pPr>
                <a:defRPr/>
              </a:pPr>
              <a:t>10/24/2024</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C31F83F-2590-4ACB-B541-0C428A12D89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7227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38C41BA-CADC-40C4-9024-ED78893912B0}"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231357-07CA-4BF9-BDDA-96EDC82B22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02158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DAE7D2-3B84-448B-A02B-186CD1F409F5}" type="datetimeFigureOut">
              <a:rPr lang="en-US">
                <a:solidFill>
                  <a:srgbClr val="FEFAC9"/>
                </a:solidFill>
              </a:rPr>
              <a:pPr>
                <a:defRPr/>
              </a:pPr>
              <a:t>10/24/2024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E5E1E663-674F-4208-9A3E-665240C81A9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4204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901B4BB9-D809-49F3-8427-373623275FEA}"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A5A6BAF-A9E8-4569-A0EC-C3505A78B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1348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242B14-12A0-4A86-BB7E-0FCA6D114AB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72E39E99-7DBD-4C8F-8B23-083537C70CD7}" type="datetimeFigureOut">
              <a:rPr lang="en-US">
                <a:solidFill>
                  <a:srgbClr val="FEFAC9"/>
                </a:solidFill>
              </a:rPr>
              <a:pPr>
                <a:defRPr/>
              </a:pPr>
              <a:t>10/24/2024</a:t>
            </a:fld>
            <a:endParaRPr lang="en-US">
              <a:solidFill>
                <a:srgbClr val="FEFAC9"/>
              </a:solidFill>
            </a:endParaRPr>
          </a:p>
        </p:txBody>
      </p:sp>
    </p:spTree>
    <p:extLst>
      <p:ext uri="{BB962C8B-B14F-4D97-AF65-F5344CB8AC3E}">
        <p14:creationId xmlns:p14="http://schemas.microsoft.com/office/powerpoint/2010/main" val="57680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BCAAD70C-9B74-4877-B3B5-048028A60A3A}" type="datetimeFigureOut">
              <a:rPr lang="en-US">
                <a:solidFill>
                  <a:srgbClr val="FEFAC9"/>
                </a:solidFill>
              </a:rPr>
              <a:pPr>
                <a:defRPr/>
              </a:pPr>
              <a:t>10/24/2024</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52C0F3F-1478-4A68-8FCE-7250EAD69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01809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CF0DC80-F67C-4169-BE7C-54038A3D9B1C}" type="datetimeFigureOut">
              <a:rPr lang="en-US">
                <a:solidFill>
                  <a:srgbClr val="FEFAC9"/>
                </a:solidFill>
              </a:rPr>
              <a:pPr>
                <a:defRPr/>
              </a:pPr>
              <a:t>10/24/2024</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CCA7325-9372-4A8D-8538-B19507C8D1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315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BCAAD70C-9B74-4877-B3B5-048028A60A3A}" type="datetimeFigureOut">
              <a:rPr lang="en-US">
                <a:solidFill>
                  <a:srgbClr val="FEFAC9"/>
                </a:solidFill>
              </a:rPr>
              <a:pPr>
                <a:defRPr/>
              </a:pPr>
              <a:t>10/24/2024</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52C0F3F-1478-4A68-8FCE-7250EAD69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724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8EB29532-6C75-48F9-B38A-E47094500AD1}"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C62526B-3136-4C96-914B-A4955F582D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74044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3BA7D04E-10FE-43CB-8CDC-F051244FEB95}"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708369A-3389-41A0-9CD1-5A4906DD083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1887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8C98E63C-8B55-4405-B0EA-73970B3688FC}"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DC02B69-9261-428F-AF49-3880AECFFA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06016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C0D07-F23B-48E3-B018-799A30EF08D3}" type="datetimeFigureOut">
              <a:rPr lang="en-US">
                <a:solidFill>
                  <a:srgbClr val="FEFAC9"/>
                </a:solidFill>
              </a:rPr>
              <a:pPr>
                <a:defRPr/>
              </a:pPr>
              <a:t>10/24/2024</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EBBFDA9-6FF5-4F06-A3E1-C76848F7A86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91614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8ED03E0-A423-47E0-8DEF-A3F6DF91849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0621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3BEA01E-54DC-4A65-BD89-A30D5548A69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200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CF0DC80-F67C-4169-BE7C-54038A3D9B1C}" type="datetimeFigureOut">
              <a:rPr lang="en-US">
                <a:solidFill>
                  <a:srgbClr val="FEFAC9"/>
                </a:solidFill>
              </a:rPr>
              <a:pPr>
                <a:defRPr/>
              </a:pPr>
              <a:t>10/24/2024</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CCA7325-9372-4A8D-8538-B19507C8D1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082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8EB29532-6C75-48F9-B38A-E47094500AD1}"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C62526B-3136-4C96-914B-A4955F582D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1287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3BA7D04E-10FE-43CB-8CDC-F051244FEB95}" type="datetimeFigureOut">
              <a:rPr lang="en-US">
                <a:solidFill>
                  <a:srgbClr val="FEFAC9"/>
                </a:solidFill>
              </a:rPr>
              <a:pPr>
                <a:defRPr/>
              </a:pPr>
              <a:t>10/24/2024</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708369A-3389-41A0-9CD1-5A4906DD083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861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50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8934A43-6508-4C64-A49F-3AA9DFEC4C3B}" type="datetimeFigureOut">
              <a:rPr lang="en-US">
                <a:solidFill>
                  <a:srgbClr val="FEFAC9"/>
                </a:solidFill>
              </a:rPr>
              <a:pPr>
                <a:defRPr/>
              </a:pPr>
              <a:t>10/24/2024</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CE923AC0-1DBC-4E5D-AE22-E1379A472DF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378523791"/>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50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8934A43-6508-4C64-A49F-3AA9DFEC4C3B}" type="datetimeFigureOut">
              <a:rPr lang="en-US">
                <a:solidFill>
                  <a:srgbClr val="FEFAC9"/>
                </a:solidFill>
              </a:rPr>
              <a:pPr>
                <a:defRPr/>
              </a:pPr>
              <a:t>10/24/2024</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CE923AC0-1DBC-4E5D-AE22-E1379A472DF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618537378"/>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50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8934A43-6508-4C64-A49F-3AA9DFEC4C3B}" type="datetimeFigureOut">
              <a:rPr lang="en-US">
                <a:solidFill>
                  <a:srgbClr val="FEFAC9"/>
                </a:solidFill>
              </a:rPr>
              <a:pPr>
                <a:defRPr/>
              </a:pPr>
              <a:t>10/24/2024</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CE923AC0-1DBC-4E5D-AE22-E1379A472DF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324760044"/>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50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8934A43-6508-4C64-A49F-3AA9DFEC4C3B}" type="datetimeFigureOut">
              <a:rPr lang="en-US">
                <a:solidFill>
                  <a:srgbClr val="FEFAC9"/>
                </a:solidFill>
              </a:rPr>
              <a:pPr>
                <a:defRPr/>
              </a:pPr>
              <a:t>10/24/2024</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CE923AC0-1DBC-4E5D-AE22-E1379A472DF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03896413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50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8934A43-6508-4C64-A49F-3AA9DFEC4C3B}" type="datetimeFigureOut">
              <a:rPr lang="en-US">
                <a:solidFill>
                  <a:srgbClr val="FEFAC9"/>
                </a:solidFill>
              </a:rPr>
              <a:pPr>
                <a:defRPr/>
              </a:pPr>
              <a:t>10/24/2024</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CE923AC0-1DBC-4E5D-AE22-E1379A472DF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187526301"/>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oleObject" Target="../embeddings/oleObject11.bin"/><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21.png"/><Relationship Id="rId5" Type="http://schemas.openxmlformats.org/officeDocument/2006/relationships/oleObject" Target="../embeddings/oleObject10.bin"/><Relationship Id="rId4" Type="http://schemas.openxmlformats.org/officeDocument/2006/relationships/notesSlide" Target="../notesSlides/notesSlide11.xml"/><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notesSlide" Target="../notesSlides/notesSlide13.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notesSlide" Target="../notesSlides/notesSlide15.xml"/><Relationship Id="rId4"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video" Target="../media/media4.wmv"/><Relationship Id="rId2" Type="http://schemas.microsoft.com/office/2007/relationships/media" Target="../media/media4.wmv"/><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notesSlide" Target="../notesSlides/notesSlide16.xml"/><Relationship Id="rId4"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8.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9.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ags" Target="../tags/tag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2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1.xml"/><Relationship Id="rId1" Type="http://schemas.openxmlformats.org/officeDocument/2006/relationships/tags" Target="../tags/tag2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1.xml"/><Relationship Id="rId1" Type="http://schemas.openxmlformats.org/officeDocument/2006/relationships/tags" Target="../tags/tag24.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1.xml"/><Relationship Id="rId1" Type="http://schemas.openxmlformats.org/officeDocument/2006/relationships/tags" Target="../tags/tag25.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1.xml"/><Relationship Id="rId1" Type="http://schemas.openxmlformats.org/officeDocument/2006/relationships/tags" Target="../tags/tag26.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27.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1.xml"/><Relationship Id="rId1" Type="http://schemas.openxmlformats.org/officeDocument/2006/relationships/tags" Target="../tags/tag28.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4.xml"/><Relationship Id="rId1" Type="http://schemas.openxmlformats.org/officeDocument/2006/relationships/tags" Target="../tags/tag29.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slideLayout" Target="../slideLayouts/slideLayout54.xml"/><Relationship Id="rId7" Type="http://schemas.openxmlformats.org/officeDocument/2006/relationships/oleObject" Target="../embeddings/oleObject12.bin"/><Relationship Id="rId2" Type="http://schemas.openxmlformats.org/officeDocument/2006/relationships/tags" Target="../tags/tag30.xml"/><Relationship Id="rId1" Type="http://schemas.openxmlformats.org/officeDocument/2006/relationships/vmlDrawing" Target="../drawings/vmlDrawing7.vml"/><Relationship Id="rId6" Type="http://schemas.openxmlformats.org/officeDocument/2006/relationships/image" Target="../media/image56.jpeg"/><Relationship Id="rId5" Type="http://schemas.openxmlformats.org/officeDocument/2006/relationships/image" Target="../media/image29.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slideLayout" Target="../slideLayouts/slideLayout54.xml"/><Relationship Id="rId7" Type="http://schemas.openxmlformats.org/officeDocument/2006/relationships/oleObject" Target="../embeddings/oleObject13.bin"/><Relationship Id="rId2" Type="http://schemas.openxmlformats.org/officeDocument/2006/relationships/tags" Target="../tags/tag31.xml"/><Relationship Id="rId1" Type="http://schemas.openxmlformats.org/officeDocument/2006/relationships/vmlDrawing" Target="../drawings/vmlDrawing8.v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slideLayout" Target="../slideLayouts/slideLayout54.xml"/><Relationship Id="rId7" Type="http://schemas.openxmlformats.org/officeDocument/2006/relationships/oleObject" Target="../embeddings/oleObject14.bin"/><Relationship Id="rId2" Type="http://schemas.openxmlformats.org/officeDocument/2006/relationships/tags" Target="../tags/tag32.xml"/><Relationship Id="rId1" Type="http://schemas.openxmlformats.org/officeDocument/2006/relationships/vmlDrawing" Target="../drawings/vmlDrawing9.vml"/><Relationship Id="rId6" Type="http://schemas.openxmlformats.org/officeDocument/2006/relationships/image" Target="../media/image30.jpeg"/><Relationship Id="rId5" Type="http://schemas.openxmlformats.org/officeDocument/2006/relationships/image" Target="../media/image58.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slideLayout" Target="../slideLayouts/slideLayout54.xml"/><Relationship Id="rId7" Type="http://schemas.openxmlformats.org/officeDocument/2006/relationships/oleObject" Target="../embeddings/oleObject15.bin"/><Relationship Id="rId2" Type="http://schemas.openxmlformats.org/officeDocument/2006/relationships/tags" Target="../tags/tag33.xml"/><Relationship Id="rId1" Type="http://schemas.openxmlformats.org/officeDocument/2006/relationships/vmlDrawing" Target="../drawings/vmlDrawing10.vml"/><Relationship Id="rId6" Type="http://schemas.openxmlformats.org/officeDocument/2006/relationships/image" Target="../media/image59.jpeg"/><Relationship Id="rId5" Type="http://schemas.openxmlformats.org/officeDocument/2006/relationships/image" Target="../media/image31.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4.xml"/><Relationship Id="rId1" Type="http://schemas.openxmlformats.org/officeDocument/2006/relationships/tags" Target="../tags/tag3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77.png"/><Relationship Id="rId21" Type="http://schemas.openxmlformats.org/officeDocument/2006/relationships/image" Target="../media/image70.png"/><Relationship Id="rId34" Type="http://schemas.openxmlformats.org/officeDocument/2006/relationships/customXml" Target="../ink/ink17.xml"/><Relationship Id="rId42" Type="http://schemas.openxmlformats.org/officeDocument/2006/relationships/customXml" Target="../ink/ink23.xml"/><Relationship Id="rId47" Type="http://schemas.openxmlformats.org/officeDocument/2006/relationships/image" Target="../media/image81.png"/><Relationship Id="rId50" Type="http://schemas.openxmlformats.org/officeDocument/2006/relationships/customXml" Target="../ink/ink27.xml"/><Relationship Id="rId55" Type="http://schemas.openxmlformats.org/officeDocument/2006/relationships/image" Target="../media/image85.png"/><Relationship Id="rId7" Type="http://schemas.openxmlformats.org/officeDocument/2006/relationships/image" Target="../media/image64.png"/><Relationship Id="rId12" Type="http://schemas.openxmlformats.org/officeDocument/2006/relationships/customXml" Target="../ink/ink6.xml"/><Relationship Id="rId17" Type="http://schemas.openxmlformats.org/officeDocument/2006/relationships/image" Target="../media/image68.png"/><Relationship Id="rId25" Type="http://schemas.openxmlformats.org/officeDocument/2006/relationships/image" Target="../media/image72.png"/><Relationship Id="rId33" Type="http://schemas.openxmlformats.org/officeDocument/2006/relationships/image" Target="../media/image76.png"/><Relationship Id="rId38" Type="http://schemas.openxmlformats.org/officeDocument/2006/relationships/customXml" Target="../ink/ink21.xml"/><Relationship Id="rId46" Type="http://schemas.openxmlformats.org/officeDocument/2006/relationships/customXml" Target="../ink/ink25.xml"/><Relationship Id="rId2" Type="http://schemas.openxmlformats.org/officeDocument/2006/relationships/notesSlide" Target="../notesSlides/notesSlide35.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74.png"/><Relationship Id="rId41" Type="http://schemas.openxmlformats.org/officeDocument/2006/relationships/image" Target="../media/image78.png"/><Relationship Id="rId54" Type="http://schemas.openxmlformats.org/officeDocument/2006/relationships/customXml" Target="../ink/ink29.xml"/><Relationship Id="rId1" Type="http://schemas.openxmlformats.org/officeDocument/2006/relationships/slideLayout" Target="../slideLayouts/slideLayout54.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customXml" Target="../ink/ink20.xml"/><Relationship Id="rId40" Type="http://schemas.openxmlformats.org/officeDocument/2006/relationships/customXml" Target="../ink/ink22.xml"/><Relationship Id="rId45" Type="http://schemas.openxmlformats.org/officeDocument/2006/relationships/image" Target="../media/image80.png"/><Relationship Id="rId53" Type="http://schemas.openxmlformats.org/officeDocument/2006/relationships/image" Target="../media/image84.png"/><Relationship Id="rId5" Type="http://schemas.openxmlformats.org/officeDocument/2006/relationships/image" Target="../media/image63.png"/><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customXml" Target="../ink/ink14.xml"/><Relationship Id="rId36" Type="http://schemas.openxmlformats.org/officeDocument/2006/relationships/customXml" Target="../ink/ink19.xml"/><Relationship Id="rId49" Type="http://schemas.openxmlformats.org/officeDocument/2006/relationships/image" Target="../media/image82.png"/><Relationship Id="rId10" Type="http://schemas.openxmlformats.org/officeDocument/2006/relationships/image" Target="../media/image65.png"/><Relationship Id="rId19" Type="http://schemas.openxmlformats.org/officeDocument/2006/relationships/image" Target="../media/image69.png"/><Relationship Id="rId31" Type="http://schemas.openxmlformats.org/officeDocument/2006/relationships/image" Target="../media/image75.png"/><Relationship Id="rId44" Type="http://schemas.openxmlformats.org/officeDocument/2006/relationships/customXml" Target="../ink/ink24.xml"/><Relationship Id="rId52" Type="http://schemas.openxmlformats.org/officeDocument/2006/relationships/customXml" Target="../ink/ink28.xm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73.png"/><Relationship Id="rId30" Type="http://schemas.openxmlformats.org/officeDocument/2006/relationships/customXml" Target="../ink/ink15.xml"/><Relationship Id="rId35" Type="http://schemas.openxmlformats.org/officeDocument/2006/relationships/customXml" Target="../ink/ink18.xml"/><Relationship Id="rId43" Type="http://schemas.openxmlformats.org/officeDocument/2006/relationships/image" Target="../media/image79.png"/><Relationship Id="rId48" Type="http://schemas.openxmlformats.org/officeDocument/2006/relationships/customXml" Target="../ink/ink26.xml"/><Relationship Id="rId8" Type="http://schemas.openxmlformats.org/officeDocument/2006/relationships/customXml" Target="../ink/ink3.xml"/><Relationship Id="rId51" Type="http://schemas.openxmlformats.org/officeDocument/2006/relationships/image" Target="../media/image83.png"/><Relationship Id="rId3" Type="http://schemas.openxmlformats.org/officeDocument/2006/relationships/image" Target="../media/image61.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oleObject" Target="../embeddings/oleObject3.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2.bin"/><Relationship Id="rId10" Type="http://schemas.openxmlformats.org/officeDocument/2006/relationships/image" Target="../media/image11.wmf"/><Relationship Id="rId4" Type="http://schemas.openxmlformats.org/officeDocument/2006/relationships/notesSlide" Target="../notesSlides/notesSlide4.xml"/><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oleObject" Target="../embeddings/oleObject6.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oleObject" Target="../embeddings/oleObject5.bin"/><Relationship Id="rId10" Type="http://schemas.openxmlformats.org/officeDocument/2006/relationships/image" Target="../media/image11.wmf"/><Relationship Id="rId4" Type="http://schemas.openxmlformats.org/officeDocument/2006/relationships/notesSlide" Target="../notesSlides/notesSlide5.xml"/><Relationship Id="rId9"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jpe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oleObject" Target="../embeddings/oleObject8.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A5CB0-8005-4C33-981A-FFFCE7EA4E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5300" y="1714500"/>
            <a:ext cx="3962400" cy="3276600"/>
          </a:xfrm>
          <a:prstGeom prst="rect">
            <a:avLst/>
          </a:prstGeom>
        </p:spPr>
      </p:pic>
      <p:pic>
        <p:nvPicPr>
          <p:cNvPr id="5" name="Picture 4">
            <a:extLst>
              <a:ext uri="{FF2B5EF4-FFF2-40B4-BE49-F238E27FC236}">
                <a16:creationId xmlns:a16="http://schemas.microsoft.com/office/drawing/2014/main" xmlns="" id="{37D33C79-DAEB-4DC2-81C0-6BE827AF8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5"/>
          <a:stretch/>
        </p:blipFill>
        <p:spPr>
          <a:xfrm rot="5400000">
            <a:off x="4276725" y="1609725"/>
            <a:ext cx="3962400" cy="3486150"/>
          </a:xfrm>
          <a:prstGeom prst="rect">
            <a:avLst/>
          </a:prstGeom>
        </p:spPr>
      </p:pic>
    </p:spTree>
    <p:extLst>
      <p:ext uri="{BB962C8B-B14F-4D97-AF65-F5344CB8AC3E}">
        <p14:creationId xmlns:p14="http://schemas.microsoft.com/office/powerpoint/2010/main" val="2908276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t>Geometric Proportions</a:t>
            </a:r>
          </a:p>
        </p:txBody>
      </p:sp>
      <p:pic>
        <p:nvPicPr>
          <p:cNvPr id="223234" name="Content Placeholder 4" descr="100_1382.JPG"/>
          <p:cNvPicPr>
            <a:picLocks noGrp="1" noChangeAspect="1"/>
          </p:cNvPicPr>
          <p:nvPr>
            <p:ph sz="half" idx="1"/>
          </p:nvPr>
        </p:nvPicPr>
        <p:blipFill>
          <a:blip r:embed="rId4" cstate="print"/>
          <a:srcRect/>
          <a:stretch>
            <a:fillRect/>
          </a:stretch>
        </p:blipFill>
        <p:spPr>
          <a:xfrm>
            <a:off x="762000" y="1600200"/>
            <a:ext cx="3352800" cy="2514600"/>
          </a:xfrm>
        </p:spPr>
      </p:pic>
      <p:pic>
        <p:nvPicPr>
          <p:cNvPr id="223235" name="Content Placeholder 5" descr="100_1383.JPG"/>
          <p:cNvPicPr>
            <a:picLocks noGrp="1" noChangeAspect="1"/>
          </p:cNvPicPr>
          <p:nvPr>
            <p:ph sz="half" idx="2"/>
          </p:nvPr>
        </p:nvPicPr>
        <p:blipFill>
          <a:blip r:embed="rId5" cstate="print"/>
          <a:srcRect/>
          <a:stretch>
            <a:fillRect/>
          </a:stretch>
        </p:blipFill>
        <p:spPr>
          <a:xfrm>
            <a:off x="2971800" y="4343400"/>
            <a:ext cx="2971800" cy="2228850"/>
          </a:xfrm>
        </p:spPr>
      </p:pic>
      <p:pic>
        <p:nvPicPr>
          <p:cNvPr id="223236" name="Picture 6" descr="100_1385.JPG"/>
          <p:cNvPicPr>
            <a:picLocks noChangeAspect="1"/>
          </p:cNvPicPr>
          <p:nvPr/>
        </p:nvPicPr>
        <p:blipFill>
          <a:blip r:embed="rId6" cstate="print"/>
          <a:srcRect/>
          <a:stretch>
            <a:fillRect/>
          </a:stretch>
        </p:blipFill>
        <p:spPr bwMode="auto">
          <a:xfrm>
            <a:off x="4648200" y="1600200"/>
            <a:ext cx="3352800" cy="25146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48242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t>Geometric Proportions</a:t>
            </a:r>
          </a:p>
        </p:txBody>
      </p:sp>
      <p:pic>
        <p:nvPicPr>
          <p:cNvPr id="225282" name="Content Placeholder 4" descr="100_1387.JPG"/>
          <p:cNvPicPr>
            <a:picLocks noGrp="1" noChangeAspect="1"/>
          </p:cNvPicPr>
          <p:nvPr>
            <p:ph sz="half" idx="1"/>
          </p:nvPr>
        </p:nvPicPr>
        <p:blipFill>
          <a:blip r:embed="rId4" cstate="print"/>
          <a:srcRect/>
          <a:stretch>
            <a:fillRect/>
          </a:stretch>
        </p:blipFill>
        <p:spPr>
          <a:xfrm>
            <a:off x="685800" y="1600200"/>
            <a:ext cx="3505200" cy="2628900"/>
          </a:xfrm>
        </p:spPr>
      </p:pic>
      <p:pic>
        <p:nvPicPr>
          <p:cNvPr id="225283" name="Content Placeholder 5" descr="100_1388.JPG"/>
          <p:cNvPicPr>
            <a:picLocks noGrp="1" noChangeAspect="1"/>
          </p:cNvPicPr>
          <p:nvPr>
            <p:ph sz="half" idx="2"/>
          </p:nvPr>
        </p:nvPicPr>
        <p:blipFill>
          <a:blip r:embed="rId5" cstate="print"/>
          <a:srcRect/>
          <a:stretch>
            <a:fillRect/>
          </a:stretch>
        </p:blipFill>
        <p:spPr>
          <a:xfrm>
            <a:off x="4648200" y="1600200"/>
            <a:ext cx="3556000" cy="2667000"/>
          </a:xfrm>
        </p:spPr>
      </p:pic>
      <p:pic>
        <p:nvPicPr>
          <p:cNvPr id="225284" name="Picture 10" descr="100_1391.JPG"/>
          <p:cNvPicPr>
            <a:picLocks noChangeAspect="1"/>
          </p:cNvPicPr>
          <p:nvPr/>
        </p:nvPicPr>
        <p:blipFill>
          <a:blip r:embed="rId6" cstate="print"/>
          <a:srcRect/>
          <a:stretch>
            <a:fillRect/>
          </a:stretch>
        </p:blipFill>
        <p:spPr bwMode="auto">
          <a:xfrm>
            <a:off x="3048000" y="4419600"/>
            <a:ext cx="2971800" cy="22288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47191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74638"/>
            <a:ext cx="2890838" cy="1143000"/>
          </a:xfrm>
        </p:spPr>
        <p:txBody>
          <a:bodyPr>
            <a:normAutofit fontScale="90000"/>
          </a:bodyPr>
          <a:lstStyle/>
          <a:p>
            <a:pPr marL="54864" eaLnBrk="1" fontAlgn="auto" hangingPunct="1">
              <a:spcAft>
                <a:spcPts val="0"/>
              </a:spcAft>
              <a:defRPr/>
            </a:pPr>
            <a:r>
              <a:rPr lang="en-GB" sz="2800" b="1">
                <a:solidFill>
                  <a:schemeClr val="tx2">
                    <a:tint val="100000"/>
                    <a:shade val="90000"/>
                    <a:satMod val="250000"/>
                    <a:alpha val="100000"/>
                  </a:schemeClr>
                </a:solidFill>
                <a:latin typeface="TimesNewRomanPSMT" charset="0"/>
              </a:rPr>
              <a:t>Static's, Dynamics and Kinematics</a:t>
            </a:r>
          </a:p>
        </p:txBody>
      </p:sp>
      <p:sp>
        <p:nvSpPr>
          <p:cNvPr id="2053" name="Rectangle 3"/>
          <p:cNvSpPr>
            <a:spLocks noGrp="1" noChangeArrowheads="1"/>
          </p:cNvSpPr>
          <p:nvPr>
            <p:ph type="body" sz="half" idx="1"/>
          </p:nvPr>
        </p:nvSpPr>
        <p:spPr>
          <a:xfrm>
            <a:off x="457200" y="1600200"/>
            <a:ext cx="2746375" cy="4525963"/>
          </a:xfrm>
        </p:spPr>
        <p:txBody>
          <a:bodyPr/>
          <a:lstStyle/>
          <a:p>
            <a:pPr eaLnBrk="1" hangingPunct="1"/>
            <a:r>
              <a:rPr lang="en-GB" sz="2000" b="1">
                <a:latin typeface="TimesNewRomanPSMT"/>
              </a:rPr>
              <a:t>Static's</a:t>
            </a:r>
          </a:p>
          <a:p>
            <a:pPr lvl="1" eaLnBrk="1" hangingPunct="1"/>
            <a:r>
              <a:rPr lang="en-GB" sz="1800" b="1">
                <a:latin typeface="TimesNewRomanPSMT"/>
              </a:rPr>
              <a:t>How force affects the horse stationary</a:t>
            </a:r>
          </a:p>
          <a:p>
            <a:pPr eaLnBrk="1" hangingPunct="1"/>
            <a:endParaRPr lang="en-GB" sz="2000" b="1">
              <a:latin typeface="TimesNewRomanPSMT"/>
            </a:endParaRPr>
          </a:p>
          <a:p>
            <a:pPr eaLnBrk="1" hangingPunct="1"/>
            <a:r>
              <a:rPr lang="en-GB" sz="2000" b="1">
                <a:latin typeface="TimesNewRomanPSMT"/>
              </a:rPr>
              <a:t>Dynamics</a:t>
            </a:r>
          </a:p>
          <a:p>
            <a:pPr lvl="1" eaLnBrk="1" hangingPunct="1"/>
            <a:r>
              <a:rPr lang="en-GB" sz="1800" b="1">
                <a:latin typeface="TimesNewRomanPSMT"/>
              </a:rPr>
              <a:t>How force affects the horse during locomotion</a:t>
            </a:r>
          </a:p>
          <a:p>
            <a:pPr eaLnBrk="1" hangingPunct="1"/>
            <a:endParaRPr lang="en-GB" sz="2000" b="1">
              <a:latin typeface="TimesNewRomanPSMT"/>
            </a:endParaRPr>
          </a:p>
          <a:p>
            <a:pPr eaLnBrk="1" hangingPunct="1"/>
            <a:r>
              <a:rPr lang="en-GB" sz="2000" b="1">
                <a:latin typeface="TimesNewRomanPSMT"/>
              </a:rPr>
              <a:t>Kinematics </a:t>
            </a:r>
          </a:p>
          <a:p>
            <a:pPr lvl="1" eaLnBrk="1" hangingPunct="1"/>
            <a:r>
              <a:rPr lang="en-GB" sz="1800" b="1">
                <a:latin typeface="TimesNewRomanPSMT"/>
              </a:rPr>
              <a:t>How the horse moves </a:t>
            </a:r>
          </a:p>
          <a:p>
            <a:pPr lvl="1" eaLnBrk="1" hangingPunct="1"/>
            <a:endParaRPr lang="en-GB" sz="1800" b="1">
              <a:latin typeface="TimesNewRomanPSMT"/>
            </a:endParaRPr>
          </a:p>
        </p:txBody>
      </p:sp>
      <p:graphicFrame>
        <p:nvGraphicFramePr>
          <p:cNvPr id="2050" name="Object 2"/>
          <p:cNvGraphicFramePr>
            <a:graphicFrameLocks noChangeAspect="1"/>
          </p:cNvGraphicFramePr>
          <p:nvPr/>
        </p:nvGraphicFramePr>
        <p:xfrm>
          <a:off x="4932363" y="2205038"/>
          <a:ext cx="2251075" cy="3024187"/>
        </p:xfrm>
        <a:graphic>
          <a:graphicData uri="http://schemas.openxmlformats.org/presentationml/2006/ole">
            <mc:AlternateContent xmlns:mc="http://schemas.openxmlformats.org/markup-compatibility/2006">
              <mc:Choice xmlns:v="urn:schemas-microsoft-com:vml" Requires="v">
                <p:oleObj spid="_x0000_s6170" name="Photo Editor Photo" r:id="rId5" imgW="5439534" imgH="7306695" progId="">
                  <p:embed/>
                </p:oleObj>
              </mc:Choice>
              <mc:Fallback>
                <p:oleObj name="Photo Editor Photo" r:id="rId5" imgW="5439534" imgH="73066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205038"/>
                        <a:ext cx="22510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6948488" y="3141663"/>
          <a:ext cx="1920875" cy="3425825"/>
        </p:xfrm>
        <a:graphic>
          <a:graphicData uri="http://schemas.openxmlformats.org/presentationml/2006/ole">
            <mc:AlternateContent xmlns:mc="http://schemas.openxmlformats.org/markup-compatibility/2006">
              <mc:Choice xmlns:v="urn:schemas-microsoft-com:vml" Requires="v">
                <p:oleObj spid="_x0000_s6171" name="Photo Editor Photo" r:id="rId7" imgW="2066667" imgH="3685714" progId="">
                  <p:embed/>
                </p:oleObj>
              </mc:Choice>
              <mc:Fallback>
                <p:oleObj name="Photo Editor Photo" r:id="rId7" imgW="2066667" imgH="368571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3141663"/>
                        <a:ext cx="192087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AutoShape 10"/>
          <p:cNvSpPr>
            <a:spLocks noChangeArrowheads="1"/>
          </p:cNvSpPr>
          <p:nvPr/>
        </p:nvSpPr>
        <p:spPr bwMode="auto">
          <a:xfrm>
            <a:off x="2195513" y="1773238"/>
            <a:ext cx="1008062" cy="142875"/>
          </a:xfrm>
          <a:prstGeom prst="rightArrow">
            <a:avLst>
              <a:gd name="adj1" fmla="val 50000"/>
              <a:gd name="adj2" fmla="val 17638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white"/>
              </a:solidFill>
              <a:latin typeface="Rockwell" pitchFamily="18" charset="0"/>
            </a:endParaRPr>
          </a:p>
        </p:txBody>
      </p:sp>
      <p:sp>
        <p:nvSpPr>
          <p:cNvPr id="2055" name="AutoShape 11"/>
          <p:cNvSpPr>
            <a:spLocks noChangeArrowheads="1"/>
          </p:cNvSpPr>
          <p:nvPr/>
        </p:nvSpPr>
        <p:spPr bwMode="auto">
          <a:xfrm>
            <a:off x="2895600" y="3200400"/>
            <a:ext cx="1944688" cy="142875"/>
          </a:xfrm>
          <a:prstGeom prst="rightArrow">
            <a:avLst>
              <a:gd name="adj1" fmla="val 50000"/>
              <a:gd name="adj2" fmla="val 340278"/>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white"/>
              </a:solidFill>
              <a:latin typeface="Rockwell" pitchFamily="18" charset="0"/>
            </a:endParaRPr>
          </a:p>
        </p:txBody>
      </p:sp>
      <p:sp>
        <p:nvSpPr>
          <p:cNvPr id="2056" name="AutoShape 12"/>
          <p:cNvSpPr>
            <a:spLocks noChangeArrowheads="1"/>
          </p:cNvSpPr>
          <p:nvPr/>
        </p:nvSpPr>
        <p:spPr bwMode="auto">
          <a:xfrm>
            <a:off x="2987675" y="5445125"/>
            <a:ext cx="3529013" cy="215900"/>
          </a:xfrm>
          <a:prstGeom prst="rightArrow">
            <a:avLst>
              <a:gd name="adj1" fmla="val 50000"/>
              <a:gd name="adj2" fmla="val 40864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white"/>
              </a:solidFill>
              <a:latin typeface="Rockwell" pitchFamily="18" charset="0"/>
            </a:endParaRPr>
          </a:p>
        </p:txBody>
      </p:sp>
      <p:pic>
        <p:nvPicPr>
          <p:cNvPr id="2057" name="Picture 9" descr="english gaurd.jpg"/>
          <p:cNvPicPr>
            <a:picLocks noChangeAspect="1"/>
          </p:cNvPicPr>
          <p:nvPr/>
        </p:nvPicPr>
        <p:blipFill>
          <a:blip r:embed="rId9" cstate="print"/>
          <a:srcRect/>
          <a:stretch>
            <a:fillRect/>
          </a:stretch>
        </p:blipFill>
        <p:spPr bwMode="auto">
          <a:xfrm>
            <a:off x="3276600" y="228600"/>
            <a:ext cx="2895600" cy="2143125"/>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3096704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864" eaLnBrk="1" fontAlgn="auto" hangingPunct="1">
              <a:spcAft>
                <a:spcPts val="0"/>
              </a:spcAft>
              <a:defRPr/>
            </a:pPr>
            <a:r>
              <a:rPr>
                <a:solidFill>
                  <a:schemeClr val="tx2">
                    <a:tint val="100000"/>
                    <a:shade val="90000"/>
                    <a:satMod val="250000"/>
                    <a:alpha val="100000"/>
                  </a:schemeClr>
                </a:solidFill>
              </a:rPr>
              <a:t>How does energy effect hoof balance?</a:t>
            </a:r>
            <a:br>
              <a:rPr>
                <a:solidFill>
                  <a:schemeClr val="tx2">
                    <a:tint val="100000"/>
                    <a:shade val="90000"/>
                    <a:satMod val="250000"/>
                    <a:alpha val="100000"/>
                  </a:schemeClr>
                </a:solidFill>
              </a:rPr>
            </a:br>
            <a:endParaRPr>
              <a:solidFill>
                <a:schemeClr val="tx2">
                  <a:tint val="100000"/>
                  <a:shade val="90000"/>
                  <a:satMod val="250000"/>
                  <a:alpha val="100000"/>
                </a:schemeClr>
              </a:solidFill>
            </a:endParaRPr>
          </a:p>
        </p:txBody>
      </p:sp>
      <p:pic>
        <p:nvPicPr>
          <p:cNvPr id="3" name="received_350868799370330">
            <a:hlinkClick r:id="" action="ppaction://media"/>
            <a:extLst>
              <a:ext uri="{FF2B5EF4-FFF2-40B4-BE49-F238E27FC236}">
                <a16:creationId xmlns:a16="http://schemas.microsoft.com/office/drawing/2014/main" xmlns="" id="{DEC7B29F-A546-4F8C-8B70-79D8A5A86F9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81150" y="1066800"/>
            <a:ext cx="5981700" cy="4904994"/>
          </a:xfrm>
          <a:prstGeom prst="rect">
            <a:avLst/>
          </a:prstGeom>
        </p:spPr>
      </p:pic>
    </p:spTree>
    <p:custDataLst>
      <p:tags r:id="rId1"/>
    </p:custDataLst>
    <p:extLst>
      <p:ext uri="{BB962C8B-B14F-4D97-AF65-F5344CB8AC3E}">
        <p14:creationId xmlns:p14="http://schemas.microsoft.com/office/powerpoint/2010/main" val="31675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60387" y="3175"/>
            <a:ext cx="8229601" cy="1219200"/>
          </a:xfrm>
          <a:prstGeom prst="rect">
            <a:avLst/>
          </a:prstGeom>
          <a:ln w="6350" cap="rnd">
            <a:noFill/>
          </a:ln>
        </p:spPr>
        <p:txBody>
          <a:bodyPr anchor="b">
            <a:normAutofit/>
          </a:bodyPr>
          <a:lstStyle/>
          <a:p>
            <a:pPr marL="54864">
              <a:spcBef>
                <a:spcPct val="0"/>
              </a:spcBef>
              <a:defRPr/>
            </a:pPr>
            <a:r>
              <a:rPr lang="en-US" sz="3200" spc="-100">
                <a:ln w="3200">
                  <a:solidFill>
                    <a:srgbClr val="444D26">
                      <a:shade val="75000"/>
                      <a:alpha val="25000"/>
                    </a:srgbClr>
                  </a:solidFill>
                  <a:prstDash val="solid"/>
                  <a:round/>
                </a:ln>
                <a:solidFill>
                  <a:srgbClr val="FEFAC9">
                    <a:tint val="100000"/>
                    <a:shade val="90000"/>
                    <a:satMod val="250000"/>
                    <a:alpha val="100000"/>
                  </a:srgbClr>
                </a:solidFill>
                <a:effectLst>
                  <a:innerShdw blurRad="50800" dist="25400" dir="13500000">
                    <a:prstClr val="black">
                      <a:alpha val="70000"/>
                    </a:prstClr>
                  </a:innerShdw>
                </a:effectLst>
              </a:rPr>
              <a:t>How do action force and ground force reaction affect hoof balance?</a:t>
            </a:r>
          </a:p>
        </p:txBody>
      </p:sp>
      <p:cxnSp>
        <p:nvCxnSpPr>
          <p:cNvPr id="11" name="Straight Arrow Connector 10"/>
          <p:cNvCxnSpPr/>
          <p:nvPr/>
        </p:nvCxnSpPr>
        <p:spPr>
          <a:xfrm rot="5400000" flipH="1" flipV="1">
            <a:off x="6477794" y="5180806"/>
            <a:ext cx="609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6363494" y="2780506"/>
            <a:ext cx="6858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2453" name="TextBox 12"/>
          <p:cNvSpPr txBox="1">
            <a:spLocks noChangeArrowheads="1"/>
          </p:cNvSpPr>
          <p:nvPr/>
        </p:nvSpPr>
        <p:spPr bwMode="auto">
          <a:xfrm>
            <a:off x="5943600" y="5638800"/>
            <a:ext cx="1676400" cy="307975"/>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1400" b="1">
                <a:solidFill>
                  <a:srgbClr val="FF0000"/>
                </a:solidFill>
              </a:rPr>
              <a:t>Reaction Force</a:t>
            </a:r>
          </a:p>
        </p:txBody>
      </p:sp>
      <p:sp>
        <p:nvSpPr>
          <p:cNvPr id="232454" name="TextBox 13"/>
          <p:cNvSpPr txBox="1">
            <a:spLocks noChangeArrowheads="1"/>
          </p:cNvSpPr>
          <p:nvPr/>
        </p:nvSpPr>
        <p:spPr bwMode="auto">
          <a:xfrm>
            <a:off x="5867400" y="1981200"/>
            <a:ext cx="1676400" cy="307975"/>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1400" b="1">
                <a:solidFill>
                  <a:srgbClr val="FF0000"/>
                </a:solidFill>
              </a:rPr>
              <a:t>Action Force</a:t>
            </a:r>
          </a:p>
        </p:txBody>
      </p:sp>
      <p:pic>
        <p:nvPicPr>
          <p:cNvPr id="6" name="Hoof 1">
            <a:hlinkClick r:id="" action="ppaction://media"/>
            <a:extLst>
              <a:ext uri="{FF2B5EF4-FFF2-40B4-BE49-F238E27FC236}">
                <a16:creationId xmlns:a16="http://schemas.microsoft.com/office/drawing/2014/main" xmlns="" id="{459492BF-273F-489F-8CEF-4D392F81119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219200" y="1127760"/>
            <a:ext cx="6210300" cy="4968240"/>
          </a:xfrm>
        </p:spPr>
      </p:pic>
    </p:spTree>
    <p:custDataLst>
      <p:tags r:id="rId1"/>
    </p:custDataLst>
    <p:extLst>
      <p:ext uri="{BB962C8B-B14F-4D97-AF65-F5344CB8AC3E}">
        <p14:creationId xmlns:p14="http://schemas.microsoft.com/office/powerpoint/2010/main" val="25577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Content Placeholder 5" descr="hoof.png"/>
          <p:cNvPicPr>
            <a:picLocks noGrp="1" noChangeAspect="1"/>
          </p:cNvPicPr>
          <p:nvPr>
            <p:ph idx="1"/>
          </p:nvPr>
        </p:nvPicPr>
        <p:blipFill>
          <a:blip r:embed="rId4" cstate="print"/>
          <a:srcRect/>
          <a:stretch>
            <a:fillRect/>
          </a:stretch>
        </p:blipFill>
        <p:spPr>
          <a:xfrm>
            <a:off x="1524000" y="1676400"/>
            <a:ext cx="6172200" cy="4937125"/>
          </a:xfrm>
        </p:spPr>
      </p:pic>
      <p:cxnSp>
        <p:nvCxnSpPr>
          <p:cNvPr id="8" name="Straight Connector 7"/>
          <p:cNvCxnSpPr/>
          <p:nvPr/>
        </p:nvCxnSpPr>
        <p:spPr>
          <a:xfrm rot="5400000" flipH="1" flipV="1">
            <a:off x="1676400" y="4038600"/>
            <a:ext cx="1600200" cy="1447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2819400" y="4343400"/>
            <a:ext cx="228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2438400" y="4800600"/>
            <a:ext cx="228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2209800" y="5029200"/>
            <a:ext cx="228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2667000" y="4572000"/>
            <a:ext cx="228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4503" name="TextBox 25"/>
          <p:cNvSpPr txBox="1">
            <a:spLocks noChangeArrowheads="1"/>
          </p:cNvSpPr>
          <p:nvPr/>
        </p:nvSpPr>
        <p:spPr bwMode="auto">
          <a:xfrm>
            <a:off x="1676400" y="3581400"/>
            <a:ext cx="1828800" cy="369888"/>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FF0000"/>
                </a:solidFill>
              </a:rPr>
              <a:t>Tensile Forces</a:t>
            </a:r>
          </a:p>
        </p:txBody>
      </p:sp>
      <p:cxnSp>
        <p:nvCxnSpPr>
          <p:cNvPr id="28" name="Straight Connector 27"/>
          <p:cNvCxnSpPr/>
          <p:nvPr/>
        </p:nvCxnSpPr>
        <p:spPr>
          <a:xfrm>
            <a:off x="1752600" y="6172200"/>
            <a:ext cx="518160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31249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36583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25153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41917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7251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5258594" y="5866606"/>
            <a:ext cx="609600" cy="15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4511" name="TextBox 35"/>
          <p:cNvSpPr txBox="1">
            <a:spLocks noChangeArrowheads="1"/>
          </p:cNvSpPr>
          <p:nvPr/>
        </p:nvSpPr>
        <p:spPr bwMode="auto">
          <a:xfrm>
            <a:off x="3048000" y="6248400"/>
            <a:ext cx="2819400" cy="369888"/>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2060"/>
                </a:solidFill>
              </a:rPr>
              <a:t>Ground Force Reaction</a:t>
            </a:r>
          </a:p>
        </p:txBody>
      </p:sp>
      <p:sp>
        <p:nvSpPr>
          <p:cNvPr id="19" name="Title 1"/>
          <p:cNvSpPr txBox="1">
            <a:spLocks/>
          </p:cNvSpPr>
          <p:nvPr/>
        </p:nvSpPr>
        <p:spPr>
          <a:xfrm>
            <a:off x="457200" y="304800"/>
            <a:ext cx="8229601" cy="1219200"/>
          </a:xfrm>
          <a:prstGeom prst="rect">
            <a:avLst/>
          </a:prstGeom>
          <a:ln w="6350" cap="rnd">
            <a:noFill/>
          </a:ln>
        </p:spPr>
        <p:txBody>
          <a:bodyPr anchor="b">
            <a:normAutofit/>
          </a:bodyPr>
          <a:lstStyle/>
          <a:p>
            <a:pPr marL="54864">
              <a:spcBef>
                <a:spcPct val="0"/>
              </a:spcBef>
              <a:defRPr/>
            </a:pPr>
            <a:r>
              <a:rPr lang="en-US" sz="3200" spc="-100">
                <a:ln w="3200">
                  <a:solidFill>
                    <a:srgbClr val="444D26">
                      <a:shade val="75000"/>
                      <a:alpha val="25000"/>
                    </a:srgbClr>
                  </a:solidFill>
                  <a:prstDash val="solid"/>
                  <a:round/>
                </a:ln>
                <a:solidFill>
                  <a:srgbClr val="FEFAC9">
                    <a:tint val="100000"/>
                    <a:shade val="90000"/>
                    <a:satMod val="250000"/>
                    <a:alpha val="100000"/>
                  </a:srgbClr>
                </a:solidFill>
                <a:effectLst>
                  <a:innerShdw blurRad="50800" dist="25400" dir="13500000">
                    <a:prstClr val="black">
                      <a:alpha val="70000"/>
                    </a:prstClr>
                  </a:innerShdw>
                </a:effectLst>
              </a:rPr>
              <a:t>Through tensile forces in the laminar interface.</a:t>
            </a:r>
          </a:p>
        </p:txBody>
      </p:sp>
      <p:sp>
        <p:nvSpPr>
          <p:cNvPr id="234513" name="TextBox 13"/>
          <p:cNvSpPr txBox="1">
            <a:spLocks noChangeArrowheads="1"/>
          </p:cNvSpPr>
          <p:nvPr/>
        </p:nvSpPr>
        <p:spPr bwMode="auto">
          <a:xfrm>
            <a:off x="4495800" y="2057400"/>
            <a:ext cx="1676400" cy="307975"/>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1400" b="1">
                <a:solidFill>
                  <a:srgbClr val="FF0000"/>
                </a:solidFill>
              </a:rPr>
              <a:t>Action Force</a:t>
            </a:r>
          </a:p>
        </p:txBody>
      </p:sp>
      <p:cxnSp>
        <p:nvCxnSpPr>
          <p:cNvPr id="20" name="Straight Arrow Connector 19"/>
          <p:cNvCxnSpPr/>
          <p:nvPr/>
        </p:nvCxnSpPr>
        <p:spPr>
          <a:xfrm rot="5400000">
            <a:off x="4991894" y="2704306"/>
            <a:ext cx="6858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6142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sz="3200">
                <a:solidFill>
                  <a:schemeClr val="tx2">
                    <a:tint val="100000"/>
                    <a:shade val="90000"/>
                    <a:satMod val="250000"/>
                    <a:alpha val="100000"/>
                  </a:schemeClr>
                </a:solidFill>
              </a:rPr>
              <a:t>Where is ground force reaction neutralized by tensile force?</a:t>
            </a:r>
          </a:p>
        </p:txBody>
      </p:sp>
      <p:pic>
        <p:nvPicPr>
          <p:cNvPr id="3" name="received_3536410019714025">
            <a:hlinkClick r:id="" action="ppaction://media"/>
            <a:extLst>
              <a:ext uri="{FF2B5EF4-FFF2-40B4-BE49-F238E27FC236}">
                <a16:creationId xmlns:a16="http://schemas.microsoft.com/office/drawing/2014/main" xmlns="" id="{FF45DA44-7A9B-48C3-8EE3-AD3DC6F3DCB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66800" y="1350817"/>
            <a:ext cx="7086600" cy="4868883"/>
          </a:xfrm>
          <a:prstGeom prst="rect">
            <a:avLst/>
          </a:prstGeom>
        </p:spPr>
      </p:pic>
    </p:spTree>
    <p:custDataLst>
      <p:tags r:id="rId1"/>
    </p:custDataLst>
    <p:extLst>
      <p:ext uri="{BB962C8B-B14F-4D97-AF65-F5344CB8AC3E}">
        <p14:creationId xmlns:p14="http://schemas.microsoft.com/office/powerpoint/2010/main" val="2294634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76200"/>
            <a:ext cx="8229600" cy="1219200"/>
          </a:xfrm>
          <a:prstGeom prst="rect">
            <a:avLst/>
          </a:prstGeom>
          <a:ln w="6350" cap="rnd">
            <a:noFill/>
          </a:ln>
        </p:spPr>
        <p:txBody>
          <a:bodyPr anchor="b">
            <a:normAutofit/>
          </a:bodyPr>
          <a:lstStyle/>
          <a:p>
            <a:pPr marL="54864">
              <a:spcBef>
                <a:spcPct val="0"/>
              </a:spcBef>
              <a:defRPr/>
            </a:pPr>
            <a:r>
              <a:rPr lang="en-US" sz="3200" spc="-100">
                <a:ln w="3200">
                  <a:solidFill>
                    <a:srgbClr val="444D26">
                      <a:shade val="75000"/>
                      <a:alpha val="25000"/>
                    </a:srgbClr>
                  </a:solidFill>
                  <a:prstDash val="solid"/>
                  <a:round/>
                </a:ln>
                <a:solidFill>
                  <a:srgbClr val="FEFAC9">
                    <a:tint val="100000"/>
                    <a:shade val="90000"/>
                    <a:satMod val="250000"/>
                    <a:alpha val="100000"/>
                  </a:srgbClr>
                </a:solidFill>
                <a:effectLst>
                  <a:innerShdw blurRad="50800" dist="25400" dir="13500000">
                    <a:prstClr val="black">
                      <a:alpha val="70000"/>
                    </a:prstClr>
                  </a:innerShdw>
                </a:effectLst>
              </a:rPr>
              <a:t>How is shock from ground reaction force  absorbed in the hoof capsule?</a:t>
            </a:r>
          </a:p>
        </p:txBody>
      </p:sp>
      <p:pic>
        <p:nvPicPr>
          <p:cNvPr id="6" name="Hoof 2">
            <a:hlinkClick r:id="" action="ppaction://media"/>
            <a:extLst>
              <a:ext uri="{FF2B5EF4-FFF2-40B4-BE49-F238E27FC236}">
                <a16:creationId xmlns:a16="http://schemas.microsoft.com/office/drawing/2014/main" xmlns="" id="{94D62158-3FA0-4035-B451-71FB4918D501}"/>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714500" y="1524000"/>
            <a:ext cx="5715000" cy="4572000"/>
          </a:xfrm>
        </p:spPr>
      </p:pic>
    </p:spTree>
    <p:custDataLst>
      <p:tags r:id="rId1"/>
    </p:custDataLst>
    <p:extLst>
      <p:ext uri="{BB962C8B-B14F-4D97-AF65-F5344CB8AC3E}">
        <p14:creationId xmlns:p14="http://schemas.microsoft.com/office/powerpoint/2010/main" val="17475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Content Placeholder 1"/>
          <p:cNvSpPr>
            <a:spLocks noGrp="1"/>
          </p:cNvSpPr>
          <p:nvPr>
            <p:ph idx="1"/>
          </p:nvPr>
        </p:nvSpPr>
        <p:spPr>
          <a:xfrm>
            <a:off x="304800" y="6172200"/>
            <a:ext cx="2057400" cy="457200"/>
          </a:xfrm>
        </p:spPr>
        <p:txBody>
          <a:bodyPr/>
          <a:lstStyle/>
          <a:p>
            <a:pPr eaLnBrk="1" hangingPunct="1">
              <a:buFont typeface="Wingdings 2" pitchFamily="18" charset="2"/>
              <a:buNone/>
            </a:pPr>
            <a:r>
              <a:rPr lang="en-US" sz="2000"/>
              <a:t>Proximal-distal</a:t>
            </a:r>
          </a:p>
        </p:txBody>
      </p:sp>
      <p:sp>
        <p:nvSpPr>
          <p:cNvPr id="3" name="Title 2"/>
          <p:cNvSpPr>
            <a:spLocks noGrp="1"/>
          </p:cNvSpPr>
          <p:nvPr>
            <p:ph type="title"/>
          </p:nvPr>
        </p:nvSpPr>
        <p:spPr/>
        <p:txBody>
          <a:bodyPr>
            <a:normAutofit fontScale="90000"/>
          </a:bodyPr>
          <a:lstStyle/>
          <a:p>
            <a:pPr algn="ctr" eaLnBrk="1" fontAlgn="auto" hangingPunct="1">
              <a:spcAft>
                <a:spcPts val="0"/>
              </a:spcAft>
              <a:defRPr/>
            </a:pPr>
            <a:r>
              <a:t>Trimming Protocol: </a:t>
            </a:r>
            <a:r>
              <a:rPr/>
              <a:t/>
            </a:r>
            <a:br>
              <a:rPr/>
            </a:br>
            <a:r>
              <a:t>Limb Assessment Pre-trim</a:t>
            </a:r>
          </a:p>
        </p:txBody>
      </p:sp>
      <p:pic>
        <p:nvPicPr>
          <p:cNvPr id="271363" name="Picture 2" descr="F:\Farrier Presentation\McClure Magic\100_1451.JPG"/>
          <p:cNvPicPr>
            <a:picLocks noChangeAspect="1" noChangeArrowheads="1"/>
          </p:cNvPicPr>
          <p:nvPr/>
        </p:nvPicPr>
        <p:blipFill>
          <a:blip r:embed="rId4" cstate="print"/>
          <a:srcRect l="29529" r="21960"/>
          <a:stretch>
            <a:fillRect/>
          </a:stretch>
        </p:blipFill>
        <p:spPr bwMode="auto">
          <a:xfrm>
            <a:off x="381000" y="1371600"/>
            <a:ext cx="1752600" cy="4816475"/>
          </a:xfrm>
          <a:prstGeom prst="rect">
            <a:avLst/>
          </a:prstGeom>
          <a:noFill/>
          <a:ln w="9525">
            <a:noFill/>
            <a:miter lim="800000"/>
            <a:headEnd/>
            <a:tailEnd/>
          </a:ln>
        </p:spPr>
      </p:pic>
      <p:pic>
        <p:nvPicPr>
          <p:cNvPr id="271364" name="Picture 2" descr="F:\Farrier Presentation\McClure Magic\100_1451.JPG"/>
          <p:cNvPicPr>
            <a:picLocks noChangeAspect="1" noChangeArrowheads="1"/>
          </p:cNvPicPr>
          <p:nvPr/>
        </p:nvPicPr>
        <p:blipFill>
          <a:blip r:embed="rId4" cstate="print"/>
          <a:srcRect l="29529" r="21960"/>
          <a:stretch>
            <a:fillRect/>
          </a:stretch>
        </p:blipFill>
        <p:spPr bwMode="auto">
          <a:xfrm>
            <a:off x="2667000" y="1371600"/>
            <a:ext cx="1752600" cy="4816475"/>
          </a:xfrm>
          <a:prstGeom prst="rect">
            <a:avLst/>
          </a:prstGeom>
          <a:noFill/>
          <a:ln w="9525">
            <a:noFill/>
            <a:miter lim="800000"/>
            <a:headEnd/>
            <a:tailEnd/>
          </a:ln>
        </p:spPr>
      </p:pic>
      <p:sp>
        <p:nvSpPr>
          <p:cNvPr id="271365" name="Content Placeholder 1"/>
          <p:cNvSpPr txBox="1">
            <a:spLocks/>
          </p:cNvSpPr>
          <p:nvPr/>
        </p:nvSpPr>
        <p:spPr bwMode="auto">
          <a:xfrm>
            <a:off x="2743200" y="6172200"/>
            <a:ext cx="1828800" cy="457200"/>
          </a:xfrm>
          <a:prstGeom prst="rect">
            <a:avLst/>
          </a:prstGeom>
          <a:noFill/>
          <a:ln w="9525">
            <a:noFill/>
            <a:miter lim="800000"/>
            <a:headEnd/>
            <a:tailEnd/>
          </a:ln>
        </p:spPr>
        <p:txBody>
          <a:bodyPr/>
          <a:lstStyle/>
          <a:p>
            <a:pPr marL="273050" indent="-273050" fontAlgn="base">
              <a:spcBef>
                <a:spcPts val="600"/>
              </a:spcBef>
              <a:spcAft>
                <a:spcPct val="0"/>
              </a:spcAft>
              <a:buClr>
                <a:srgbClr val="F3A447"/>
              </a:buClr>
              <a:buSzPct val="85000"/>
            </a:pPr>
            <a:r>
              <a:rPr lang="en-US" sz="2000">
                <a:solidFill>
                  <a:prstClr val="white"/>
                </a:solidFill>
              </a:rPr>
              <a:t>Dorso-palmar</a:t>
            </a:r>
          </a:p>
        </p:txBody>
      </p:sp>
      <p:sp>
        <p:nvSpPr>
          <p:cNvPr id="8" name="Content Placeholder 1"/>
          <p:cNvSpPr txBox="1">
            <a:spLocks/>
          </p:cNvSpPr>
          <p:nvPr/>
        </p:nvSpPr>
        <p:spPr>
          <a:xfrm>
            <a:off x="4876800" y="6248400"/>
            <a:ext cx="1752600" cy="381000"/>
          </a:xfrm>
          <a:prstGeom prst="rect">
            <a:avLst/>
          </a:prstGeom>
        </p:spPr>
        <p:txBody>
          <a:bodyPr>
            <a:normAutofit lnSpcReduction="10000"/>
          </a:bodyPr>
          <a:lstStyle/>
          <a:p>
            <a:pPr marL="274320" indent="-274320">
              <a:spcBef>
                <a:spcPts val="600"/>
              </a:spcBef>
              <a:buClr>
                <a:srgbClr val="F3A447"/>
              </a:buClr>
              <a:buSzPct val="85000"/>
              <a:defRPr/>
            </a:pPr>
            <a:r>
              <a:rPr lang="en-US" sz="2000" err="1">
                <a:solidFill>
                  <a:prstClr val="white"/>
                </a:solidFill>
              </a:rPr>
              <a:t>Medio</a:t>
            </a:r>
            <a:r>
              <a:rPr lang="en-US" sz="2000">
                <a:solidFill>
                  <a:prstClr val="white"/>
                </a:solidFill>
              </a:rPr>
              <a:t>-lateral</a:t>
            </a:r>
          </a:p>
        </p:txBody>
      </p:sp>
      <p:pic>
        <p:nvPicPr>
          <p:cNvPr id="271367" name="Picture 3" descr="F:\Farrier Presentation\McClure Magic\100_1452.JPG"/>
          <p:cNvPicPr>
            <a:picLocks noChangeAspect="1" noChangeArrowheads="1"/>
          </p:cNvPicPr>
          <p:nvPr/>
        </p:nvPicPr>
        <p:blipFill>
          <a:blip r:embed="rId5" cstate="print"/>
          <a:srcRect l="29626" r="9006" b="4762"/>
          <a:stretch>
            <a:fillRect/>
          </a:stretch>
        </p:blipFill>
        <p:spPr bwMode="auto">
          <a:xfrm>
            <a:off x="4572000" y="1524000"/>
            <a:ext cx="2209800" cy="4572000"/>
          </a:xfrm>
          <a:prstGeom prst="rect">
            <a:avLst/>
          </a:prstGeom>
          <a:noFill/>
          <a:ln w="9525">
            <a:noFill/>
            <a:miter lim="800000"/>
            <a:headEnd/>
            <a:tailEnd/>
          </a:ln>
        </p:spPr>
      </p:pic>
      <p:sp>
        <p:nvSpPr>
          <p:cNvPr id="11" name="Content Placeholder 1"/>
          <p:cNvSpPr txBox="1">
            <a:spLocks/>
          </p:cNvSpPr>
          <p:nvPr/>
        </p:nvSpPr>
        <p:spPr>
          <a:xfrm>
            <a:off x="7239000" y="6248400"/>
            <a:ext cx="1752600" cy="381000"/>
          </a:xfrm>
          <a:prstGeom prst="rect">
            <a:avLst/>
          </a:prstGeom>
        </p:spPr>
        <p:txBody>
          <a:bodyPr>
            <a:normAutofit lnSpcReduction="10000"/>
          </a:bodyPr>
          <a:lstStyle/>
          <a:p>
            <a:pPr marL="274320" indent="-274320">
              <a:spcBef>
                <a:spcPts val="600"/>
              </a:spcBef>
              <a:buClr>
                <a:srgbClr val="F3A447"/>
              </a:buClr>
              <a:buSzPct val="85000"/>
              <a:defRPr/>
            </a:pPr>
            <a:r>
              <a:rPr lang="en-US" sz="2000">
                <a:solidFill>
                  <a:prstClr val="white"/>
                </a:solidFill>
              </a:rPr>
              <a:t>Rotational</a:t>
            </a:r>
          </a:p>
        </p:txBody>
      </p:sp>
      <p:pic>
        <p:nvPicPr>
          <p:cNvPr id="262153" name="Picture 5" descr="F:\Farrier Presentation\McClure Magic\100_1454.JPG"/>
          <p:cNvPicPr>
            <a:picLocks noChangeAspect="1" noChangeArrowheads="1"/>
          </p:cNvPicPr>
          <p:nvPr/>
        </p:nvPicPr>
        <p:blipFill>
          <a:blip r:embed="rId6" cstate="print"/>
          <a:srcRect l="36954" r="7922"/>
          <a:stretch>
            <a:fillRect/>
          </a:stretch>
        </p:blipFill>
        <p:spPr bwMode="auto">
          <a:xfrm>
            <a:off x="7010400" y="1752600"/>
            <a:ext cx="1676400" cy="4054475"/>
          </a:xfrm>
          <a:prstGeom prst="rect">
            <a:avLst/>
          </a:prstGeom>
          <a:noFill/>
          <a:ln w="9525">
            <a:noFill/>
            <a:miter lim="800000"/>
            <a:headEnd/>
            <a:tailEnd/>
          </a:ln>
        </p:spPr>
      </p:pic>
      <p:sp>
        <p:nvSpPr>
          <p:cNvPr id="13" name="Curved Right Arrow 12"/>
          <p:cNvSpPr>
            <a:spLocks noChangeArrowheads="1"/>
          </p:cNvSpPr>
          <p:nvPr/>
        </p:nvSpPr>
        <p:spPr bwMode="auto">
          <a:xfrm>
            <a:off x="7162800" y="4267200"/>
            <a:ext cx="485775" cy="347663"/>
          </a:xfrm>
          <a:prstGeom prst="curvedRightArrow">
            <a:avLst>
              <a:gd name="adj1" fmla="val 25000"/>
              <a:gd name="adj2" fmla="val 50000"/>
              <a:gd name="adj3" fmla="val 25002"/>
            </a:avLst>
          </a:prstGeom>
          <a:noFill/>
          <a:ln w="19050" algn="ctr">
            <a:solidFill>
              <a:schemeClr val="tx1"/>
            </a:solidFill>
            <a:round/>
            <a:headEnd/>
            <a:tailEnd/>
          </a:ln>
        </p:spPr>
        <p:txBody>
          <a:bodyPr/>
          <a:lstStyle/>
          <a:p>
            <a:pPr fontAlgn="base">
              <a:spcBef>
                <a:spcPct val="0"/>
              </a:spcBef>
              <a:spcAft>
                <a:spcPct val="0"/>
              </a:spcAft>
            </a:pPr>
            <a:endParaRPr lang="en-GB">
              <a:solidFill>
                <a:prstClr val="white"/>
              </a:solidFill>
            </a:endParaRPr>
          </a:p>
        </p:txBody>
      </p:sp>
      <p:sp>
        <p:nvSpPr>
          <p:cNvPr id="14" name="Curved Left Arrow 13"/>
          <p:cNvSpPr>
            <a:spLocks noChangeArrowheads="1"/>
          </p:cNvSpPr>
          <p:nvPr/>
        </p:nvSpPr>
        <p:spPr bwMode="auto">
          <a:xfrm>
            <a:off x="7086600" y="3505200"/>
            <a:ext cx="604838" cy="347663"/>
          </a:xfrm>
          <a:prstGeom prst="curvedLeftArrow">
            <a:avLst>
              <a:gd name="adj1" fmla="val 25000"/>
              <a:gd name="adj2" fmla="val 50000"/>
              <a:gd name="adj3" fmla="val 25000"/>
            </a:avLst>
          </a:prstGeom>
          <a:noFill/>
          <a:ln w="28575" algn="ctr">
            <a:solidFill>
              <a:schemeClr val="tx1"/>
            </a:solidFill>
            <a:round/>
            <a:headEnd/>
            <a:tailEnd/>
          </a:ln>
        </p:spPr>
        <p:txBody>
          <a:bodyPr/>
          <a:lstStyle/>
          <a:p>
            <a:pPr fontAlgn="base">
              <a:spcBef>
                <a:spcPct val="0"/>
              </a:spcBef>
              <a:spcAft>
                <a:spcPct val="0"/>
              </a:spcAft>
            </a:pPr>
            <a:endParaRPr lang="en-GB">
              <a:solidFill>
                <a:prstClr val="white"/>
              </a:solidFill>
            </a:endParaRPr>
          </a:p>
        </p:txBody>
      </p:sp>
      <p:cxnSp>
        <p:nvCxnSpPr>
          <p:cNvPr id="16" name="Straight Connector 15"/>
          <p:cNvCxnSpPr/>
          <p:nvPr/>
        </p:nvCxnSpPr>
        <p:spPr>
          <a:xfrm rot="5400000">
            <a:off x="-723900" y="3924300"/>
            <a:ext cx="3810000" cy="7620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2857500" y="1943100"/>
            <a:ext cx="1524000" cy="11430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3314700" y="5295900"/>
            <a:ext cx="533400" cy="3048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3695700" y="5524500"/>
            <a:ext cx="304800" cy="2286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3390900" y="5600700"/>
            <a:ext cx="228600" cy="1524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3162300" y="3848100"/>
            <a:ext cx="4267200" cy="7620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876800" y="58674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876800" y="55626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27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2153"/>
                                        </p:tgtEl>
                                        <p:attrNameLst>
                                          <p:attrName>style.visibility</p:attrName>
                                        </p:attrNameLst>
                                      </p:cBhvr>
                                      <p:to>
                                        <p:strVal val="visible"/>
                                      </p:to>
                                    </p:set>
                                    <p:anim calcmode="lin" valueType="num">
                                      <p:cBhvr additive="base">
                                        <p:cTn id="45" dur="500" fill="hold"/>
                                        <p:tgtEl>
                                          <p:spTgt spid="262153"/>
                                        </p:tgtEl>
                                        <p:attrNameLst>
                                          <p:attrName>ppt_x</p:attrName>
                                        </p:attrNameLst>
                                      </p:cBhvr>
                                      <p:tavLst>
                                        <p:tav tm="0">
                                          <p:val>
                                            <p:strVal val="#ppt_x"/>
                                          </p:val>
                                        </p:tav>
                                        <p:tav tm="100000">
                                          <p:val>
                                            <p:strVal val="#ppt_x"/>
                                          </p:val>
                                        </p:tav>
                                      </p:tavLst>
                                    </p:anim>
                                    <p:anim calcmode="lin" valueType="num">
                                      <p:cBhvr additive="base">
                                        <p:cTn id="46" dur="500" fill="hold"/>
                                        <p:tgtEl>
                                          <p:spTgt spid="26215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Content Placeholder 1"/>
          <p:cNvSpPr>
            <a:spLocks noGrp="1"/>
          </p:cNvSpPr>
          <p:nvPr>
            <p:ph idx="1"/>
          </p:nvPr>
        </p:nvSpPr>
        <p:spPr>
          <a:xfrm>
            <a:off x="914400" y="4876800"/>
            <a:ext cx="3276600" cy="1066800"/>
          </a:xfrm>
        </p:spPr>
        <p:txBody>
          <a:bodyPr/>
          <a:lstStyle/>
          <a:p>
            <a:pPr algn="ctr" eaLnBrk="1" hangingPunct="1">
              <a:buFont typeface="Wingdings 2" pitchFamily="18" charset="2"/>
              <a:buNone/>
            </a:pPr>
            <a:r>
              <a:rPr lang="en-US" sz="2000"/>
              <a:t>Check foot for its relationship to long axis.</a:t>
            </a:r>
          </a:p>
        </p:txBody>
      </p:sp>
      <p:sp>
        <p:nvSpPr>
          <p:cNvPr id="3" name="Title 2"/>
          <p:cNvSpPr>
            <a:spLocks noGrp="1"/>
          </p:cNvSpPr>
          <p:nvPr>
            <p:ph type="title"/>
          </p:nvPr>
        </p:nvSpPr>
        <p:spPr/>
        <p:txBody>
          <a:bodyPr>
            <a:normAutofit fontScale="90000"/>
          </a:bodyPr>
          <a:lstStyle/>
          <a:p>
            <a:pPr algn="ctr" eaLnBrk="1" fontAlgn="auto" hangingPunct="1">
              <a:spcAft>
                <a:spcPts val="0"/>
              </a:spcAft>
              <a:defRPr/>
            </a:pPr>
            <a:r>
              <a:t>Trimming Protocol</a:t>
            </a:r>
            <a:r>
              <a:rPr/>
              <a:t/>
            </a:r>
            <a:br>
              <a:rPr/>
            </a:br>
            <a:r>
              <a:t>Limb Assessment Pre-trim</a:t>
            </a:r>
          </a:p>
        </p:txBody>
      </p:sp>
      <p:pic>
        <p:nvPicPr>
          <p:cNvPr id="242691" name="Picture 2" descr="E:\Farrier Presentation\McClure Magic\100_1456.JPG"/>
          <p:cNvPicPr>
            <a:picLocks noChangeAspect="1" noChangeArrowheads="1"/>
          </p:cNvPicPr>
          <p:nvPr/>
        </p:nvPicPr>
        <p:blipFill>
          <a:blip r:embed="rId4" cstate="print"/>
          <a:srcRect/>
          <a:stretch>
            <a:fillRect/>
          </a:stretch>
        </p:blipFill>
        <p:spPr bwMode="auto">
          <a:xfrm>
            <a:off x="5257800" y="1600200"/>
            <a:ext cx="2590800" cy="3454400"/>
          </a:xfrm>
          <a:prstGeom prst="rect">
            <a:avLst/>
          </a:prstGeom>
          <a:noFill/>
          <a:ln w="9525">
            <a:noFill/>
            <a:miter lim="800000"/>
            <a:headEnd/>
            <a:tailEnd/>
          </a:ln>
        </p:spPr>
      </p:pic>
      <p:pic>
        <p:nvPicPr>
          <p:cNvPr id="242692" name="Picture 3" descr="E:\Farrier Presentation\McClure Magic\100_1465.JPG"/>
          <p:cNvPicPr>
            <a:picLocks noChangeAspect="1" noChangeArrowheads="1"/>
          </p:cNvPicPr>
          <p:nvPr/>
        </p:nvPicPr>
        <p:blipFill>
          <a:blip r:embed="rId5" cstate="print"/>
          <a:srcRect/>
          <a:stretch>
            <a:fillRect/>
          </a:stretch>
        </p:blipFill>
        <p:spPr bwMode="auto">
          <a:xfrm>
            <a:off x="1295400" y="1600200"/>
            <a:ext cx="2514600" cy="3352800"/>
          </a:xfrm>
          <a:prstGeom prst="rect">
            <a:avLst/>
          </a:prstGeom>
          <a:noFill/>
          <a:ln w="9525">
            <a:noFill/>
            <a:miter lim="800000"/>
            <a:headEnd/>
            <a:tailEnd/>
          </a:ln>
        </p:spPr>
      </p:pic>
      <p:cxnSp>
        <p:nvCxnSpPr>
          <p:cNvPr id="7" name="Straight Connector 6"/>
          <p:cNvCxnSpPr/>
          <p:nvPr/>
        </p:nvCxnSpPr>
        <p:spPr>
          <a:xfrm rot="5400000">
            <a:off x="5448300" y="3771900"/>
            <a:ext cx="2133600" cy="22860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24600" y="2743200"/>
            <a:ext cx="685800" cy="777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2695" name="TextBox 26"/>
          <p:cNvSpPr txBox="1">
            <a:spLocks noChangeArrowheads="1"/>
          </p:cNvSpPr>
          <p:nvPr/>
        </p:nvSpPr>
        <p:spPr bwMode="auto">
          <a:xfrm>
            <a:off x="4800600" y="5029200"/>
            <a:ext cx="35814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Check foot for its relationship to any rotational abnormality.</a:t>
            </a:r>
          </a:p>
        </p:txBody>
      </p:sp>
    </p:spTree>
    <p:custDataLst>
      <p:tags r:id="rId1"/>
    </p:custDataLst>
    <p:extLst>
      <p:ext uri="{BB962C8B-B14F-4D97-AF65-F5344CB8AC3E}">
        <p14:creationId xmlns:p14="http://schemas.microsoft.com/office/powerpoint/2010/main" val="23448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879774"/>
            <a:ext cx="8305800" cy="1143000"/>
          </a:xfrm>
        </p:spPr>
        <p:txBody>
          <a:bodyPr/>
          <a:lstStyle/>
          <a:p>
            <a:pPr eaLnBrk="1" fontAlgn="auto" hangingPunct="1">
              <a:spcAft>
                <a:spcPts val="0"/>
              </a:spcAft>
              <a:buFont typeface="Wingdings 2"/>
              <a:buNone/>
              <a:defRPr/>
            </a:pPr>
            <a:r>
              <a:rPr lang="en-US"/>
              <a:t>Jamey Carsel, CJF</a:t>
            </a:r>
          </a:p>
          <a:p>
            <a:pPr eaLnBrk="1" fontAlgn="auto" hangingPunct="1">
              <a:spcAft>
                <a:spcPts val="0"/>
              </a:spcAft>
              <a:buFont typeface="Wingdings 2"/>
              <a:buNone/>
              <a:defRPr/>
            </a:pPr>
            <a:endParaRPr lang="en-US"/>
          </a:p>
        </p:txBody>
      </p:sp>
      <p:sp>
        <p:nvSpPr>
          <p:cNvPr id="2" name="Title 1"/>
          <p:cNvSpPr>
            <a:spLocks noGrp="1"/>
          </p:cNvSpPr>
          <p:nvPr>
            <p:ph type="ctrTitle"/>
          </p:nvPr>
        </p:nvSpPr>
        <p:spPr>
          <a:xfrm>
            <a:off x="457200" y="685800"/>
            <a:ext cx="8305800" cy="1981200"/>
          </a:xfrm>
        </p:spPr>
        <p:txBody>
          <a:bodyPr>
            <a:normAutofit/>
          </a:bodyPr>
          <a:lstStyle/>
          <a:p>
            <a:pPr eaLnBrk="1" fontAlgn="auto" hangingPunct="1">
              <a:spcAft>
                <a:spcPts val="0"/>
              </a:spcAft>
              <a:defRPr/>
            </a:pPr>
            <a:r>
              <a:t>Principles of Trimming Success: </a:t>
            </a:r>
            <a:r>
              <a:rPr sz="2400"/>
              <a:t>Using Geometric Proportions  and Spatial Dimensions to Assess Limb Balance for the Equine Foot</a:t>
            </a:r>
          </a:p>
        </p:txBody>
      </p:sp>
      <p:pic>
        <p:nvPicPr>
          <p:cNvPr id="5" name="Picture 4">
            <a:extLst>
              <a:ext uri="{FF2B5EF4-FFF2-40B4-BE49-F238E27FC236}">
                <a16:creationId xmlns:a16="http://schemas.microsoft.com/office/drawing/2014/main" xmlns="" id="{D3F878EB-DB77-4822-8CEE-D93DE631B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00" y="3695114"/>
            <a:ext cx="1905000" cy="2477086"/>
          </a:xfrm>
          <a:prstGeom prst="rect">
            <a:avLst/>
          </a:prstGeom>
        </p:spPr>
      </p:pic>
    </p:spTree>
    <p:custDataLst>
      <p:tags r:id="rId1"/>
    </p:custDataLst>
    <p:extLst>
      <p:ext uri="{BB962C8B-B14F-4D97-AF65-F5344CB8AC3E}">
        <p14:creationId xmlns:p14="http://schemas.microsoft.com/office/powerpoint/2010/main" val="31781874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Content Placeholder 1"/>
          <p:cNvSpPr>
            <a:spLocks noGrp="1"/>
          </p:cNvSpPr>
          <p:nvPr>
            <p:ph idx="1"/>
          </p:nvPr>
        </p:nvSpPr>
        <p:spPr>
          <a:xfrm>
            <a:off x="685800" y="5257800"/>
            <a:ext cx="7467600" cy="914400"/>
          </a:xfrm>
        </p:spPr>
        <p:txBody>
          <a:bodyPr/>
          <a:lstStyle/>
          <a:p>
            <a:pPr algn="ctr" eaLnBrk="1" hangingPunct="1">
              <a:buFont typeface="Wingdings 2" pitchFamily="18" charset="2"/>
              <a:buNone/>
            </a:pPr>
            <a:r>
              <a:rPr lang="en-US" sz="2000"/>
              <a:t>Note that the foot breaks over considerably more on the lateral side with a medial toe flare.</a:t>
            </a:r>
          </a:p>
        </p:txBody>
      </p:sp>
      <p:sp>
        <p:nvSpPr>
          <p:cNvPr id="3" name="Title 2"/>
          <p:cNvSpPr>
            <a:spLocks noGrp="1"/>
          </p:cNvSpPr>
          <p:nvPr>
            <p:ph type="title"/>
          </p:nvPr>
        </p:nvSpPr>
        <p:spPr/>
        <p:txBody>
          <a:bodyPr>
            <a:normAutofit fontScale="90000"/>
          </a:bodyPr>
          <a:lstStyle/>
          <a:p>
            <a:pPr algn="ctr" eaLnBrk="1" fontAlgn="auto" hangingPunct="1">
              <a:spcAft>
                <a:spcPts val="0"/>
              </a:spcAft>
              <a:defRPr/>
            </a:pPr>
            <a:r>
              <a:t>Trimming Protocol</a:t>
            </a:r>
            <a:r>
              <a:rPr/>
              <a:t/>
            </a:r>
            <a:br>
              <a:rPr/>
            </a:br>
            <a:r>
              <a:t>Limb Assessment Pre-Trim</a:t>
            </a:r>
          </a:p>
        </p:txBody>
      </p:sp>
      <p:pic>
        <p:nvPicPr>
          <p:cNvPr id="285699" name="Picture 7" descr="E:\Farrier Presentation\McClure Magic\100_1495.JPG"/>
          <p:cNvPicPr>
            <a:picLocks noChangeAspect="1" noChangeArrowheads="1"/>
          </p:cNvPicPr>
          <p:nvPr/>
        </p:nvPicPr>
        <p:blipFill>
          <a:blip r:embed="rId4" cstate="print"/>
          <a:srcRect/>
          <a:stretch>
            <a:fillRect/>
          </a:stretch>
        </p:blipFill>
        <p:spPr bwMode="auto">
          <a:xfrm>
            <a:off x="914400" y="1676400"/>
            <a:ext cx="3200400" cy="2895600"/>
          </a:xfrm>
          <a:prstGeom prst="rect">
            <a:avLst/>
          </a:prstGeom>
          <a:noFill/>
          <a:ln w="9525">
            <a:noFill/>
            <a:miter lim="800000"/>
            <a:headEnd/>
            <a:tailEnd/>
          </a:ln>
        </p:spPr>
      </p:pic>
      <p:pic>
        <p:nvPicPr>
          <p:cNvPr id="285700" name="Picture 9" descr="E:\Farrier Presentation\McClure Magic\100_1498.JPG"/>
          <p:cNvPicPr>
            <a:picLocks noChangeAspect="1" noChangeArrowheads="1"/>
          </p:cNvPicPr>
          <p:nvPr/>
        </p:nvPicPr>
        <p:blipFill>
          <a:blip r:embed="rId5" cstate="print"/>
          <a:srcRect/>
          <a:stretch>
            <a:fillRect/>
          </a:stretch>
        </p:blipFill>
        <p:spPr bwMode="auto">
          <a:xfrm>
            <a:off x="5257800" y="1676400"/>
            <a:ext cx="2646363" cy="3535363"/>
          </a:xfrm>
          <a:prstGeom prst="rect">
            <a:avLst/>
          </a:prstGeom>
          <a:noFill/>
          <a:ln w="9525">
            <a:noFill/>
            <a:miter lim="800000"/>
            <a:headEnd/>
            <a:tailEnd/>
          </a:ln>
        </p:spPr>
      </p:pic>
      <p:sp>
        <p:nvSpPr>
          <p:cNvPr id="13" name="Left Arrow 12"/>
          <p:cNvSpPr/>
          <p:nvPr/>
        </p:nvSpPr>
        <p:spPr>
          <a:xfrm>
            <a:off x="6858000" y="4495800"/>
            <a:ext cx="457200" cy="30480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5702" name="TextBox 6"/>
          <p:cNvSpPr txBox="1">
            <a:spLocks noChangeArrowheads="1"/>
          </p:cNvSpPr>
          <p:nvPr/>
        </p:nvSpPr>
        <p:spPr bwMode="auto">
          <a:xfrm>
            <a:off x="838200" y="3352800"/>
            <a:ext cx="914400" cy="369888"/>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lateral</a:t>
            </a:r>
          </a:p>
        </p:txBody>
      </p:sp>
      <p:sp>
        <p:nvSpPr>
          <p:cNvPr id="285703" name="TextBox 7"/>
          <p:cNvSpPr txBox="1">
            <a:spLocks noChangeArrowheads="1"/>
          </p:cNvSpPr>
          <p:nvPr/>
        </p:nvSpPr>
        <p:spPr bwMode="auto">
          <a:xfrm>
            <a:off x="2971800" y="3352800"/>
            <a:ext cx="1066800" cy="381000"/>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medial</a:t>
            </a:r>
          </a:p>
        </p:txBody>
      </p:sp>
    </p:spTree>
    <p:custDataLst>
      <p:tags r:id="rId1"/>
    </p:custDataLst>
    <p:extLst>
      <p:ext uri="{BB962C8B-B14F-4D97-AF65-F5344CB8AC3E}">
        <p14:creationId xmlns:p14="http://schemas.microsoft.com/office/powerpoint/2010/main" val="3285639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Foot Prep</a:t>
            </a:r>
          </a:p>
        </p:txBody>
      </p:sp>
      <p:pic>
        <p:nvPicPr>
          <p:cNvPr id="246786" name="Picture 2" descr="F:\Farrier Presentation\McClure Magic\100_1467.JPG"/>
          <p:cNvPicPr>
            <a:picLocks noChangeAspect="1" noChangeArrowheads="1"/>
          </p:cNvPicPr>
          <p:nvPr/>
        </p:nvPicPr>
        <p:blipFill>
          <a:blip r:embed="rId4" cstate="print"/>
          <a:srcRect l="18011" t="11823" r="12187" b="17241"/>
          <a:stretch>
            <a:fillRect/>
          </a:stretch>
        </p:blipFill>
        <p:spPr bwMode="auto">
          <a:xfrm>
            <a:off x="609600" y="1524000"/>
            <a:ext cx="2362200" cy="3200400"/>
          </a:xfrm>
          <a:prstGeom prst="rect">
            <a:avLst/>
          </a:prstGeom>
          <a:noFill/>
          <a:ln w="9525">
            <a:noFill/>
            <a:miter lim="800000"/>
            <a:headEnd/>
            <a:tailEnd/>
          </a:ln>
        </p:spPr>
      </p:pic>
      <p:sp>
        <p:nvSpPr>
          <p:cNvPr id="246787" name="TextBox 4"/>
          <p:cNvSpPr txBox="1">
            <a:spLocks noChangeArrowheads="1"/>
          </p:cNvSpPr>
          <p:nvPr/>
        </p:nvSpPr>
        <p:spPr bwMode="auto">
          <a:xfrm>
            <a:off x="685800" y="4724400"/>
            <a:ext cx="2209800" cy="1477963"/>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Relationship of heels to widest part of frog; identify depth of sole at seat of corn</a:t>
            </a:r>
          </a:p>
        </p:txBody>
      </p:sp>
      <p:pic>
        <p:nvPicPr>
          <p:cNvPr id="246788" name="Picture 3" descr="F:\Farrier Presentation\McClure Magic\100_1472.JPG"/>
          <p:cNvPicPr>
            <a:picLocks noGrp="1" noChangeAspect="1" noChangeArrowheads="1"/>
          </p:cNvPicPr>
          <p:nvPr>
            <p:ph idx="1"/>
          </p:nvPr>
        </p:nvPicPr>
        <p:blipFill>
          <a:blip r:embed="rId5" cstate="print"/>
          <a:srcRect l="15556" t="5000" r="6667" b="13333"/>
          <a:stretch>
            <a:fillRect/>
          </a:stretch>
        </p:blipFill>
        <p:spPr>
          <a:xfrm>
            <a:off x="6172200" y="1981200"/>
            <a:ext cx="2667000" cy="3733800"/>
          </a:xfrm>
        </p:spPr>
      </p:pic>
      <p:pic>
        <p:nvPicPr>
          <p:cNvPr id="246789" name="Picture 4" descr="F:\Farrier Presentation\McClure Magic\100_1469.JPG"/>
          <p:cNvPicPr>
            <a:picLocks noChangeAspect="1" noChangeArrowheads="1"/>
          </p:cNvPicPr>
          <p:nvPr/>
        </p:nvPicPr>
        <p:blipFill>
          <a:blip r:embed="rId6" cstate="print"/>
          <a:srcRect l="13918" t="33640" r="30409"/>
          <a:stretch>
            <a:fillRect/>
          </a:stretch>
        </p:blipFill>
        <p:spPr bwMode="auto">
          <a:xfrm>
            <a:off x="3200400" y="1295400"/>
            <a:ext cx="2743200" cy="4359275"/>
          </a:xfrm>
          <a:prstGeom prst="rect">
            <a:avLst/>
          </a:prstGeom>
          <a:noFill/>
          <a:ln w="9525">
            <a:noFill/>
            <a:miter lim="800000"/>
            <a:headEnd/>
            <a:tailEnd/>
          </a:ln>
        </p:spPr>
      </p:pic>
      <p:sp>
        <p:nvSpPr>
          <p:cNvPr id="246790" name="TextBox 7"/>
          <p:cNvSpPr txBox="1">
            <a:spLocks noChangeArrowheads="1"/>
          </p:cNvSpPr>
          <p:nvPr/>
        </p:nvSpPr>
        <p:spPr bwMode="auto">
          <a:xfrm>
            <a:off x="3429000" y="5705475"/>
            <a:ext cx="2209800" cy="923925"/>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Use knife vertically to find the solar-white line junction</a:t>
            </a:r>
          </a:p>
        </p:txBody>
      </p:sp>
      <p:sp>
        <p:nvSpPr>
          <p:cNvPr id="246791" name="TextBox 11"/>
          <p:cNvSpPr txBox="1">
            <a:spLocks noChangeArrowheads="1"/>
          </p:cNvSpPr>
          <p:nvPr/>
        </p:nvSpPr>
        <p:spPr bwMode="auto">
          <a:xfrm>
            <a:off x="6248400" y="5791200"/>
            <a:ext cx="2209800" cy="923925"/>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Identified by waxy yellow white line at sole’s leading edge</a:t>
            </a:r>
          </a:p>
        </p:txBody>
      </p:sp>
    </p:spTree>
    <p:custDataLst>
      <p:tags r:id="rId1"/>
    </p:custDataLst>
    <p:extLst>
      <p:ext uri="{BB962C8B-B14F-4D97-AF65-F5344CB8AC3E}">
        <p14:creationId xmlns:p14="http://schemas.microsoft.com/office/powerpoint/2010/main" val="2499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786"/>
                                        </p:tgtEl>
                                        <p:attrNameLst>
                                          <p:attrName>style.visibility</p:attrName>
                                        </p:attrNameLst>
                                      </p:cBhvr>
                                      <p:to>
                                        <p:strVal val="visible"/>
                                      </p:to>
                                    </p:set>
                                    <p:anim calcmode="lin" valueType="num">
                                      <p:cBhvr additive="base">
                                        <p:cTn id="7" dur="500" fill="hold"/>
                                        <p:tgtEl>
                                          <p:spTgt spid="246786"/>
                                        </p:tgtEl>
                                        <p:attrNameLst>
                                          <p:attrName>ppt_x</p:attrName>
                                        </p:attrNameLst>
                                      </p:cBhvr>
                                      <p:tavLst>
                                        <p:tav tm="0">
                                          <p:val>
                                            <p:strVal val="#ppt_x"/>
                                          </p:val>
                                        </p:tav>
                                        <p:tav tm="100000">
                                          <p:val>
                                            <p:strVal val="#ppt_x"/>
                                          </p:val>
                                        </p:tav>
                                      </p:tavLst>
                                    </p:anim>
                                    <p:anim calcmode="lin" valueType="num">
                                      <p:cBhvr additive="base">
                                        <p:cTn id="8" dur="500" fill="hold"/>
                                        <p:tgtEl>
                                          <p:spTgt spid="2467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6787"/>
                                        </p:tgtEl>
                                        <p:attrNameLst>
                                          <p:attrName>style.visibility</p:attrName>
                                        </p:attrNameLst>
                                      </p:cBhvr>
                                      <p:to>
                                        <p:strVal val="visible"/>
                                      </p:to>
                                    </p:set>
                                    <p:anim calcmode="lin" valueType="num">
                                      <p:cBhvr additive="base">
                                        <p:cTn id="11" dur="500" fill="hold"/>
                                        <p:tgtEl>
                                          <p:spTgt spid="246787"/>
                                        </p:tgtEl>
                                        <p:attrNameLst>
                                          <p:attrName>ppt_x</p:attrName>
                                        </p:attrNameLst>
                                      </p:cBhvr>
                                      <p:tavLst>
                                        <p:tav tm="0">
                                          <p:val>
                                            <p:strVal val="#ppt_x"/>
                                          </p:val>
                                        </p:tav>
                                        <p:tav tm="100000">
                                          <p:val>
                                            <p:strVal val="#ppt_x"/>
                                          </p:val>
                                        </p:tav>
                                      </p:tavLst>
                                    </p:anim>
                                    <p:anim calcmode="lin" valueType="num">
                                      <p:cBhvr additive="base">
                                        <p:cTn id="12" dur="500" fill="hold"/>
                                        <p:tgtEl>
                                          <p:spTgt spid="24678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6789"/>
                                        </p:tgtEl>
                                        <p:attrNameLst>
                                          <p:attrName>style.visibility</p:attrName>
                                        </p:attrNameLst>
                                      </p:cBhvr>
                                      <p:to>
                                        <p:strVal val="visible"/>
                                      </p:to>
                                    </p:set>
                                    <p:anim calcmode="lin" valueType="num">
                                      <p:cBhvr additive="base">
                                        <p:cTn id="17" dur="500" fill="hold"/>
                                        <p:tgtEl>
                                          <p:spTgt spid="246789"/>
                                        </p:tgtEl>
                                        <p:attrNameLst>
                                          <p:attrName>ppt_x</p:attrName>
                                        </p:attrNameLst>
                                      </p:cBhvr>
                                      <p:tavLst>
                                        <p:tav tm="0">
                                          <p:val>
                                            <p:strVal val="#ppt_x"/>
                                          </p:val>
                                        </p:tav>
                                        <p:tav tm="100000">
                                          <p:val>
                                            <p:strVal val="#ppt_x"/>
                                          </p:val>
                                        </p:tav>
                                      </p:tavLst>
                                    </p:anim>
                                    <p:anim calcmode="lin" valueType="num">
                                      <p:cBhvr additive="base">
                                        <p:cTn id="18" dur="500" fill="hold"/>
                                        <p:tgtEl>
                                          <p:spTgt spid="24678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6790"/>
                                        </p:tgtEl>
                                        <p:attrNameLst>
                                          <p:attrName>style.visibility</p:attrName>
                                        </p:attrNameLst>
                                      </p:cBhvr>
                                      <p:to>
                                        <p:strVal val="visible"/>
                                      </p:to>
                                    </p:set>
                                    <p:anim calcmode="lin" valueType="num">
                                      <p:cBhvr additive="base">
                                        <p:cTn id="21" dur="500" fill="hold"/>
                                        <p:tgtEl>
                                          <p:spTgt spid="246790"/>
                                        </p:tgtEl>
                                        <p:attrNameLst>
                                          <p:attrName>ppt_x</p:attrName>
                                        </p:attrNameLst>
                                      </p:cBhvr>
                                      <p:tavLst>
                                        <p:tav tm="0">
                                          <p:val>
                                            <p:strVal val="#ppt_x"/>
                                          </p:val>
                                        </p:tav>
                                        <p:tav tm="100000">
                                          <p:val>
                                            <p:strVal val="#ppt_x"/>
                                          </p:val>
                                        </p:tav>
                                      </p:tavLst>
                                    </p:anim>
                                    <p:anim calcmode="lin" valueType="num">
                                      <p:cBhvr additive="base">
                                        <p:cTn id="22" dur="500" fill="hold"/>
                                        <p:tgtEl>
                                          <p:spTgt spid="24679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6788"/>
                                        </p:tgtEl>
                                        <p:attrNameLst>
                                          <p:attrName>style.visibility</p:attrName>
                                        </p:attrNameLst>
                                      </p:cBhvr>
                                      <p:to>
                                        <p:strVal val="visible"/>
                                      </p:to>
                                    </p:set>
                                    <p:anim calcmode="lin" valueType="num">
                                      <p:cBhvr additive="base">
                                        <p:cTn id="27" dur="500" fill="hold"/>
                                        <p:tgtEl>
                                          <p:spTgt spid="246788"/>
                                        </p:tgtEl>
                                        <p:attrNameLst>
                                          <p:attrName>ppt_x</p:attrName>
                                        </p:attrNameLst>
                                      </p:cBhvr>
                                      <p:tavLst>
                                        <p:tav tm="0">
                                          <p:val>
                                            <p:strVal val="#ppt_x"/>
                                          </p:val>
                                        </p:tav>
                                        <p:tav tm="100000">
                                          <p:val>
                                            <p:strVal val="#ppt_x"/>
                                          </p:val>
                                        </p:tav>
                                      </p:tavLst>
                                    </p:anim>
                                    <p:anim calcmode="lin" valueType="num">
                                      <p:cBhvr additive="base">
                                        <p:cTn id="28" dur="500" fill="hold"/>
                                        <p:tgtEl>
                                          <p:spTgt spid="24678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6791"/>
                                        </p:tgtEl>
                                        <p:attrNameLst>
                                          <p:attrName>style.visibility</p:attrName>
                                        </p:attrNameLst>
                                      </p:cBhvr>
                                      <p:to>
                                        <p:strVal val="visible"/>
                                      </p:to>
                                    </p:set>
                                    <p:anim calcmode="lin" valueType="num">
                                      <p:cBhvr additive="base">
                                        <p:cTn id="31" dur="500" fill="hold"/>
                                        <p:tgtEl>
                                          <p:spTgt spid="246791"/>
                                        </p:tgtEl>
                                        <p:attrNameLst>
                                          <p:attrName>ppt_x</p:attrName>
                                        </p:attrNameLst>
                                      </p:cBhvr>
                                      <p:tavLst>
                                        <p:tav tm="0">
                                          <p:val>
                                            <p:strVal val="#ppt_x"/>
                                          </p:val>
                                        </p:tav>
                                        <p:tav tm="100000">
                                          <p:val>
                                            <p:strVal val="#ppt_x"/>
                                          </p:val>
                                        </p:tav>
                                      </p:tavLst>
                                    </p:anim>
                                    <p:anim calcmode="lin" valueType="num">
                                      <p:cBhvr additive="base">
                                        <p:cTn id="32" dur="500" fill="hold"/>
                                        <p:tgtEl>
                                          <p:spTgt spid="2467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p:bldP spid="246790" grpId="0"/>
      <p:bldP spid="2467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Foot Prep</a:t>
            </a:r>
          </a:p>
        </p:txBody>
      </p:sp>
      <p:pic>
        <p:nvPicPr>
          <p:cNvPr id="248834" name="Picture 2" descr="F:\Farrier Presentation\McClure Magic\100_1473.JPG"/>
          <p:cNvPicPr>
            <a:picLocks noGrp="1" noChangeAspect="1" noChangeArrowheads="1"/>
          </p:cNvPicPr>
          <p:nvPr>
            <p:ph idx="1"/>
          </p:nvPr>
        </p:nvPicPr>
        <p:blipFill>
          <a:blip r:embed="rId4" cstate="print"/>
          <a:srcRect l="13333" t="13333" r="26666" b="14999"/>
          <a:stretch>
            <a:fillRect/>
          </a:stretch>
        </p:blipFill>
        <p:spPr>
          <a:xfrm>
            <a:off x="533400" y="1828800"/>
            <a:ext cx="2057400" cy="3276600"/>
          </a:xfrm>
        </p:spPr>
      </p:pic>
      <p:sp>
        <p:nvSpPr>
          <p:cNvPr id="248835" name="TextBox 4"/>
          <p:cNvSpPr txBox="1">
            <a:spLocks noChangeArrowheads="1"/>
          </p:cNvSpPr>
          <p:nvPr/>
        </p:nvSpPr>
        <p:spPr bwMode="auto">
          <a:xfrm>
            <a:off x="0" y="5334000"/>
            <a:ext cx="3200400" cy="923925"/>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Using knife horizontally removes exfoliated sole to depth previously found</a:t>
            </a:r>
          </a:p>
        </p:txBody>
      </p:sp>
      <p:pic>
        <p:nvPicPr>
          <p:cNvPr id="248836" name="Picture 3" descr="F:\Farrier Presentation\McClure Magic\100_1475.JPG"/>
          <p:cNvPicPr>
            <a:picLocks noChangeAspect="1" noChangeArrowheads="1"/>
          </p:cNvPicPr>
          <p:nvPr/>
        </p:nvPicPr>
        <p:blipFill>
          <a:blip r:embed="rId5" cstate="print"/>
          <a:srcRect t="16008" r="27702"/>
          <a:stretch>
            <a:fillRect/>
          </a:stretch>
        </p:blipFill>
        <p:spPr bwMode="auto">
          <a:xfrm>
            <a:off x="3200400" y="1447800"/>
            <a:ext cx="2667000" cy="4130675"/>
          </a:xfrm>
          <a:prstGeom prst="rect">
            <a:avLst/>
          </a:prstGeom>
          <a:noFill/>
          <a:ln w="9525">
            <a:noFill/>
            <a:miter lim="800000"/>
            <a:headEnd/>
            <a:tailEnd/>
          </a:ln>
        </p:spPr>
      </p:pic>
      <p:sp>
        <p:nvSpPr>
          <p:cNvPr id="248837" name="TextBox 6"/>
          <p:cNvSpPr txBox="1">
            <a:spLocks noChangeArrowheads="1"/>
          </p:cNvSpPr>
          <p:nvPr/>
        </p:nvSpPr>
        <p:spPr bwMode="auto">
          <a:xfrm>
            <a:off x="3048000" y="5562600"/>
            <a:ext cx="2895600" cy="923925"/>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Blend ledge of exfoliated sole to natural concavity of solar hoof</a:t>
            </a:r>
          </a:p>
        </p:txBody>
      </p:sp>
      <p:pic>
        <p:nvPicPr>
          <p:cNvPr id="248838" name="Picture 4" descr="F:\Farrier Presentation\McClure Magic\100_1474.JPG"/>
          <p:cNvPicPr>
            <a:picLocks noChangeAspect="1" noChangeArrowheads="1"/>
          </p:cNvPicPr>
          <p:nvPr/>
        </p:nvPicPr>
        <p:blipFill>
          <a:blip r:embed="rId6" cstate="print"/>
          <a:srcRect l="10089" t="10938" r="19086" b="7813"/>
          <a:stretch>
            <a:fillRect/>
          </a:stretch>
        </p:blipFill>
        <p:spPr bwMode="auto">
          <a:xfrm>
            <a:off x="6096000" y="1447800"/>
            <a:ext cx="2590800" cy="3962400"/>
          </a:xfrm>
          <a:prstGeom prst="rect">
            <a:avLst/>
          </a:prstGeom>
          <a:noFill/>
          <a:ln w="9525">
            <a:noFill/>
            <a:miter lim="800000"/>
            <a:headEnd/>
            <a:tailEnd/>
          </a:ln>
        </p:spPr>
      </p:pic>
      <p:sp>
        <p:nvSpPr>
          <p:cNvPr id="248839" name="TextBox 8"/>
          <p:cNvSpPr txBox="1">
            <a:spLocks noChangeArrowheads="1"/>
          </p:cNvSpPr>
          <p:nvPr/>
        </p:nvSpPr>
        <p:spPr bwMode="auto">
          <a:xfrm>
            <a:off x="6172200" y="5486400"/>
            <a:ext cx="2514600" cy="646113"/>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white"/>
                </a:solidFill>
              </a:rPr>
              <a:t>Foot properly pared, ready to map</a:t>
            </a:r>
          </a:p>
        </p:txBody>
      </p:sp>
    </p:spTree>
    <p:custDataLst>
      <p:tags r:id="rId1"/>
    </p:custDataLst>
    <p:extLst>
      <p:ext uri="{BB962C8B-B14F-4D97-AF65-F5344CB8AC3E}">
        <p14:creationId xmlns:p14="http://schemas.microsoft.com/office/powerpoint/2010/main" val="17816158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checkerboard(across)">
                                      <p:cBhvr>
                                        <p:cTn id="7" dur="500"/>
                                        <p:tgtEl>
                                          <p:spTgt spid="2488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8835"/>
                                        </p:tgtEl>
                                        <p:attrNameLst>
                                          <p:attrName>style.visibility</p:attrName>
                                        </p:attrNameLst>
                                      </p:cBhvr>
                                      <p:to>
                                        <p:strVal val="visible"/>
                                      </p:to>
                                    </p:set>
                                    <p:animEffect transition="in" filter="checkerboard(across)">
                                      <p:cBhvr>
                                        <p:cTn id="10" dur="500"/>
                                        <p:tgtEl>
                                          <p:spTgt spid="24883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48836"/>
                                        </p:tgtEl>
                                        <p:attrNameLst>
                                          <p:attrName>style.visibility</p:attrName>
                                        </p:attrNameLst>
                                      </p:cBhvr>
                                      <p:to>
                                        <p:strVal val="visible"/>
                                      </p:to>
                                    </p:set>
                                    <p:animEffect transition="in" filter="box(in)">
                                      <p:cBhvr>
                                        <p:cTn id="15" dur="500"/>
                                        <p:tgtEl>
                                          <p:spTgt spid="24883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48837"/>
                                        </p:tgtEl>
                                        <p:attrNameLst>
                                          <p:attrName>style.visibility</p:attrName>
                                        </p:attrNameLst>
                                      </p:cBhvr>
                                      <p:to>
                                        <p:strVal val="visible"/>
                                      </p:to>
                                    </p:set>
                                    <p:animEffect transition="in" filter="box(in)">
                                      <p:cBhvr>
                                        <p:cTn id="18" dur="500"/>
                                        <p:tgtEl>
                                          <p:spTgt spid="24883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48838"/>
                                        </p:tgtEl>
                                        <p:attrNameLst>
                                          <p:attrName>style.visibility</p:attrName>
                                        </p:attrNameLst>
                                      </p:cBhvr>
                                      <p:to>
                                        <p:strVal val="visible"/>
                                      </p:to>
                                    </p:set>
                                    <p:animEffect transition="in" filter="checkerboard(across)">
                                      <p:cBhvr>
                                        <p:cTn id="23" dur="500"/>
                                        <p:tgtEl>
                                          <p:spTgt spid="24883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48839"/>
                                        </p:tgtEl>
                                        <p:attrNameLst>
                                          <p:attrName>style.visibility</p:attrName>
                                        </p:attrNameLst>
                                      </p:cBhvr>
                                      <p:to>
                                        <p:strVal val="visible"/>
                                      </p:to>
                                    </p:set>
                                    <p:animEffect transition="in" filter="checkerboard(across)">
                                      <p:cBhvr>
                                        <p:cTn id="26" dur="500"/>
                                        <p:tgtEl>
                                          <p:spTgt spid="248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P spid="248837" grpId="0"/>
      <p:bldP spid="2488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3" descr="F:\Farrier Presentation\McClure Magic\100_1474.JPG"/>
          <p:cNvPicPr>
            <a:picLocks noChangeAspect="1" noChangeArrowheads="1"/>
          </p:cNvPicPr>
          <p:nvPr/>
        </p:nvPicPr>
        <p:blipFill>
          <a:blip r:embed="rId4" cstate="print"/>
          <a:srcRect l="9312" t="16965" r="14856" b="8192"/>
          <a:stretch>
            <a:fillRect/>
          </a:stretch>
        </p:blipFill>
        <p:spPr bwMode="auto">
          <a:xfrm>
            <a:off x="1981200" y="990600"/>
            <a:ext cx="4343400" cy="5715000"/>
          </a:xfrm>
          <a:prstGeom prst="rect">
            <a:avLst/>
          </a:prstGeom>
          <a:noFill/>
          <a:ln w="9525">
            <a:noFill/>
            <a:miter lim="800000"/>
            <a:headEnd/>
            <a:tailEnd/>
          </a:ln>
        </p:spPr>
      </p:pic>
      <p:sp>
        <p:nvSpPr>
          <p:cNvPr id="3" name="Title 2"/>
          <p:cNvSpPr>
            <a:spLocks noGrp="1"/>
          </p:cNvSpPr>
          <p:nvPr>
            <p:ph type="title"/>
          </p:nvPr>
        </p:nvSpPr>
        <p:spPr>
          <a:xfrm>
            <a:off x="457200" y="-228600"/>
            <a:ext cx="8229600" cy="1219200"/>
          </a:xfrm>
        </p:spPr>
        <p:txBody>
          <a:bodyPr/>
          <a:lstStyle/>
          <a:p>
            <a:pPr eaLnBrk="1" fontAlgn="auto" hangingPunct="1">
              <a:spcAft>
                <a:spcPts val="0"/>
              </a:spcAft>
              <a:defRPr/>
            </a:pPr>
            <a:r>
              <a:t>Trimming Protocol: Foot Mapping</a:t>
            </a:r>
          </a:p>
        </p:txBody>
      </p:sp>
      <p:sp>
        <p:nvSpPr>
          <p:cNvPr id="5" name="Oval 4"/>
          <p:cNvSpPr/>
          <p:nvPr/>
        </p:nvSpPr>
        <p:spPr>
          <a:xfrm>
            <a:off x="3200400" y="3124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4876800" y="3124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0" name="Straight Connector 9"/>
          <p:cNvCxnSpPr>
            <a:stCxn id="6" idx="4"/>
          </p:cNvCxnSpPr>
          <p:nvPr/>
        </p:nvCxnSpPr>
        <p:spPr>
          <a:xfrm rot="16200000" flipH="1">
            <a:off x="3352800" y="4876800"/>
            <a:ext cx="3276600" cy="76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62100" y="4838700"/>
            <a:ext cx="3429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057400" y="5638800"/>
            <a:ext cx="411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84488" y="3592512"/>
            <a:ext cx="2438400" cy="1654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2933700" y="3543300"/>
            <a:ext cx="2438400" cy="1752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2133600" y="4876800"/>
            <a:ext cx="403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2133600" y="4343400"/>
            <a:ext cx="403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5486400" y="4038600"/>
            <a:ext cx="1600200" cy="38100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FF0000"/>
                </a:solidFill>
              </a:rPr>
              <a:t>COR</a:t>
            </a:r>
          </a:p>
        </p:txBody>
      </p:sp>
      <p:sp>
        <p:nvSpPr>
          <p:cNvPr id="26" name="TextBox 25"/>
          <p:cNvSpPr txBox="1">
            <a:spLocks noChangeArrowheads="1"/>
          </p:cNvSpPr>
          <p:nvPr/>
        </p:nvSpPr>
        <p:spPr bwMode="auto">
          <a:xfrm>
            <a:off x="5486400" y="4572000"/>
            <a:ext cx="1600200" cy="38100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FF0000"/>
                </a:solidFill>
              </a:rPr>
              <a:t>POF</a:t>
            </a:r>
          </a:p>
        </p:txBody>
      </p:sp>
      <p:cxnSp>
        <p:nvCxnSpPr>
          <p:cNvPr id="27" name="Straight Connector 26"/>
          <p:cNvCxnSpPr/>
          <p:nvPr/>
        </p:nvCxnSpPr>
        <p:spPr>
          <a:xfrm rot="10800000">
            <a:off x="2057400" y="3200400"/>
            <a:ext cx="4191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4953000" y="5638800"/>
            <a:ext cx="2514600" cy="38100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FF0000"/>
                </a:solidFill>
              </a:rPr>
              <a:t>Point of Breakover</a:t>
            </a:r>
          </a:p>
        </p:txBody>
      </p:sp>
      <p:sp>
        <p:nvSpPr>
          <p:cNvPr id="41" name="TextBox 40"/>
          <p:cNvSpPr txBox="1">
            <a:spLocks noChangeArrowheads="1"/>
          </p:cNvSpPr>
          <p:nvPr/>
        </p:nvSpPr>
        <p:spPr bwMode="auto">
          <a:xfrm>
            <a:off x="3962400" y="2819400"/>
            <a:ext cx="2438400" cy="38100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FF0000"/>
                </a:solidFill>
              </a:rPr>
              <a:t>Termination of Heel</a:t>
            </a:r>
          </a:p>
        </p:txBody>
      </p:sp>
      <p:sp>
        <p:nvSpPr>
          <p:cNvPr id="42" name="TextBox 41"/>
          <p:cNvSpPr txBox="1">
            <a:spLocks noChangeArrowheads="1"/>
          </p:cNvSpPr>
          <p:nvPr/>
        </p:nvSpPr>
        <p:spPr bwMode="auto">
          <a:xfrm>
            <a:off x="6477000" y="1219200"/>
            <a:ext cx="2438400" cy="923925"/>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1. Line through termination of heels (TH)</a:t>
            </a:r>
          </a:p>
        </p:txBody>
      </p:sp>
      <p:sp>
        <p:nvSpPr>
          <p:cNvPr id="45" name="TextBox 44"/>
          <p:cNvSpPr txBox="1">
            <a:spLocks noChangeArrowheads="1"/>
          </p:cNvSpPr>
          <p:nvPr/>
        </p:nvSpPr>
        <p:spPr bwMode="auto">
          <a:xfrm>
            <a:off x="6477000" y="2124075"/>
            <a:ext cx="2438400" cy="923925"/>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2. Lines from heels to white line, perpendicular to TH</a:t>
            </a:r>
          </a:p>
        </p:txBody>
      </p:sp>
      <p:sp>
        <p:nvSpPr>
          <p:cNvPr id="46" name="TextBox 45"/>
          <p:cNvSpPr txBox="1">
            <a:spLocks noChangeArrowheads="1"/>
          </p:cNvSpPr>
          <p:nvPr/>
        </p:nvSpPr>
        <p:spPr bwMode="auto">
          <a:xfrm>
            <a:off x="6477000" y="3087688"/>
            <a:ext cx="2438400" cy="646112"/>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3. Center of rotation (COR), parallel to TH</a:t>
            </a:r>
          </a:p>
        </p:txBody>
      </p:sp>
      <p:sp>
        <p:nvSpPr>
          <p:cNvPr id="47" name="TextBox 46"/>
          <p:cNvSpPr txBox="1">
            <a:spLocks noChangeArrowheads="1"/>
          </p:cNvSpPr>
          <p:nvPr/>
        </p:nvSpPr>
        <p:spPr bwMode="auto">
          <a:xfrm>
            <a:off x="6400800" y="3733800"/>
            <a:ext cx="2438400" cy="1200150"/>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4. Point of Force (POF), parallel to TH, 3/8 in. behind apex of frog</a:t>
            </a:r>
          </a:p>
        </p:txBody>
      </p:sp>
      <p:sp>
        <p:nvSpPr>
          <p:cNvPr id="48" name="TextBox 47"/>
          <p:cNvSpPr txBox="1">
            <a:spLocks noChangeArrowheads="1"/>
          </p:cNvSpPr>
          <p:nvPr/>
        </p:nvSpPr>
        <p:spPr bwMode="auto">
          <a:xfrm>
            <a:off x="6400800" y="4840288"/>
            <a:ext cx="2438400" cy="922337"/>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5. Point of breakover at white line, parallel to TH</a:t>
            </a:r>
          </a:p>
        </p:txBody>
      </p:sp>
      <p:sp>
        <p:nvSpPr>
          <p:cNvPr id="52" name="Oval 51"/>
          <p:cNvSpPr/>
          <p:nvPr/>
        </p:nvSpPr>
        <p:spPr>
          <a:xfrm>
            <a:off x="4038600" y="42672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Oval 53"/>
          <p:cNvSpPr/>
          <p:nvPr/>
        </p:nvSpPr>
        <p:spPr>
          <a:xfrm>
            <a:off x="4038600" y="4800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TextBox 55"/>
          <p:cNvSpPr txBox="1">
            <a:spLocks noChangeArrowheads="1"/>
          </p:cNvSpPr>
          <p:nvPr/>
        </p:nvSpPr>
        <p:spPr bwMode="auto">
          <a:xfrm>
            <a:off x="228600" y="4114800"/>
            <a:ext cx="1981200" cy="369888"/>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Duckett’s Bridge</a:t>
            </a:r>
          </a:p>
        </p:txBody>
      </p:sp>
      <p:sp>
        <p:nvSpPr>
          <p:cNvPr id="57" name="TextBox 56"/>
          <p:cNvSpPr txBox="1">
            <a:spLocks noChangeArrowheads="1"/>
          </p:cNvSpPr>
          <p:nvPr/>
        </p:nvSpPr>
        <p:spPr bwMode="auto">
          <a:xfrm>
            <a:off x="457200" y="4659313"/>
            <a:ext cx="1981200"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white"/>
                </a:solidFill>
              </a:rPr>
              <a:t>Duckett’s Dot</a:t>
            </a:r>
          </a:p>
        </p:txBody>
      </p:sp>
      <p:sp>
        <p:nvSpPr>
          <p:cNvPr id="28" name="Oval 27"/>
          <p:cNvSpPr/>
          <p:nvPr/>
        </p:nvSpPr>
        <p:spPr>
          <a:xfrm>
            <a:off x="3200400" y="5562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Oval 28"/>
          <p:cNvSpPr/>
          <p:nvPr/>
        </p:nvSpPr>
        <p:spPr>
          <a:xfrm>
            <a:off x="4953000" y="5562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ustDataLst>
      <p:tags r:id="rId1"/>
    </p:custDataLst>
    <p:extLst>
      <p:ext uri="{BB962C8B-B14F-4D97-AF65-F5344CB8AC3E}">
        <p14:creationId xmlns:p14="http://schemas.microsoft.com/office/powerpoint/2010/main" val="18283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ppt_x"/>
                                          </p:val>
                                        </p:tav>
                                        <p:tav tm="100000">
                                          <p:val>
                                            <p:strVal val="#ppt_x"/>
                                          </p:val>
                                        </p:tav>
                                      </p:tavLst>
                                    </p:anim>
                                    <p:anim calcmode="lin" valueType="num">
                                      <p:cBhvr additive="base">
                                        <p:cTn id="74" dur="500" fill="hold"/>
                                        <p:tgtEl>
                                          <p:spTgt spid="4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 calcmode="lin" valueType="num">
                                      <p:cBhvr additive="base">
                                        <p:cTn id="85" dur="500" fill="hold"/>
                                        <p:tgtEl>
                                          <p:spTgt spid="57"/>
                                        </p:tgtEl>
                                        <p:attrNameLst>
                                          <p:attrName>ppt_x</p:attrName>
                                        </p:attrNameLst>
                                      </p:cBhvr>
                                      <p:tavLst>
                                        <p:tav tm="0">
                                          <p:val>
                                            <p:strVal val="#ppt_x"/>
                                          </p:val>
                                        </p:tav>
                                        <p:tav tm="100000">
                                          <p:val>
                                            <p:strVal val="#ppt_x"/>
                                          </p:val>
                                        </p:tav>
                                      </p:tavLst>
                                    </p:anim>
                                    <p:anim calcmode="lin" valueType="num">
                                      <p:cBhvr additive="base">
                                        <p:cTn id="86" dur="500" fill="hold"/>
                                        <p:tgtEl>
                                          <p:spTgt spid="5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ppt_x"/>
                                          </p:val>
                                        </p:tav>
                                        <p:tav tm="100000">
                                          <p:val>
                                            <p:strVal val="#ppt_x"/>
                                          </p:val>
                                        </p:tav>
                                      </p:tavLst>
                                    </p:anim>
                                    <p:anim calcmode="lin" valueType="num">
                                      <p:cBhvr additive="base">
                                        <p:cTn id="9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additive="base">
                                        <p:cTn id="95" dur="500" fill="hold"/>
                                        <p:tgtEl>
                                          <p:spTgt spid="48"/>
                                        </p:tgtEl>
                                        <p:attrNameLst>
                                          <p:attrName>ppt_x</p:attrName>
                                        </p:attrNameLst>
                                      </p:cBhvr>
                                      <p:tavLst>
                                        <p:tav tm="0">
                                          <p:val>
                                            <p:strVal val="#ppt_x"/>
                                          </p:val>
                                        </p:tav>
                                        <p:tav tm="100000">
                                          <p:val>
                                            <p:strVal val="#ppt_x"/>
                                          </p:val>
                                        </p:tav>
                                      </p:tavLst>
                                    </p:anim>
                                    <p:anim calcmode="lin" valueType="num">
                                      <p:cBhvr additive="base">
                                        <p:cTn id="96" dur="500" fill="hold"/>
                                        <p:tgtEl>
                                          <p:spTgt spid="48"/>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P spid="41" grpId="0"/>
      <p:bldP spid="42" grpId="0"/>
      <p:bldP spid="45" grpId="0"/>
      <p:bldP spid="46" grpId="0"/>
      <p:bldP spid="47" grpId="0"/>
      <p:bldP spid="48" grpId="0"/>
      <p:bldP spid="52" grpId="0" animBg="1"/>
      <p:bldP spid="54" grpId="0" animBg="1"/>
      <p:bldP spid="56" grpId="0"/>
      <p:bldP spid="57" grpId="0"/>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Foot Mapping</a:t>
            </a:r>
          </a:p>
        </p:txBody>
      </p:sp>
      <p:pic>
        <p:nvPicPr>
          <p:cNvPr id="252930" name="Picture 2" descr="F:\Farrier Presentation\McClure Magic\100_1479.JPG"/>
          <p:cNvPicPr>
            <a:picLocks noGrp="1" noChangeAspect="1" noChangeArrowheads="1"/>
          </p:cNvPicPr>
          <p:nvPr>
            <p:ph idx="1"/>
          </p:nvPr>
        </p:nvPicPr>
        <p:blipFill>
          <a:blip r:embed="rId4" cstate="print"/>
          <a:srcRect/>
          <a:stretch>
            <a:fillRect/>
          </a:stretch>
        </p:blipFill>
        <p:spPr>
          <a:xfrm>
            <a:off x="2438400" y="1600200"/>
            <a:ext cx="3429000" cy="4572000"/>
          </a:xfrm>
        </p:spPr>
      </p:pic>
    </p:spTree>
    <p:custDataLst>
      <p:tags r:id="rId1"/>
    </p:custDataLst>
    <p:extLst>
      <p:ext uri="{BB962C8B-B14F-4D97-AF65-F5344CB8AC3E}">
        <p14:creationId xmlns:p14="http://schemas.microsoft.com/office/powerpoint/2010/main" val="989417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The Trim</a:t>
            </a:r>
          </a:p>
        </p:txBody>
      </p:sp>
      <p:pic>
        <p:nvPicPr>
          <p:cNvPr id="254978" name="Picture 2" descr="F:\Farrier Presentation\McClure Magic\100_1488.JPG"/>
          <p:cNvPicPr>
            <a:picLocks noGrp="1" noChangeAspect="1" noChangeArrowheads="1"/>
          </p:cNvPicPr>
          <p:nvPr>
            <p:ph idx="1"/>
          </p:nvPr>
        </p:nvPicPr>
        <p:blipFill>
          <a:blip r:embed="rId4" cstate="print"/>
          <a:srcRect l="22461"/>
          <a:stretch>
            <a:fillRect/>
          </a:stretch>
        </p:blipFill>
        <p:spPr>
          <a:xfrm>
            <a:off x="4876800" y="2057400"/>
            <a:ext cx="3810000" cy="3684588"/>
          </a:xfrm>
        </p:spPr>
      </p:pic>
      <p:pic>
        <p:nvPicPr>
          <p:cNvPr id="254979" name="Picture 3" descr="F:\Farrier Presentation\McClure Magic\100_1486.JPG"/>
          <p:cNvPicPr>
            <a:picLocks noChangeAspect="1" noChangeArrowheads="1"/>
          </p:cNvPicPr>
          <p:nvPr/>
        </p:nvPicPr>
        <p:blipFill>
          <a:blip r:embed="rId5" cstate="print"/>
          <a:srcRect r="12123"/>
          <a:stretch>
            <a:fillRect/>
          </a:stretch>
        </p:blipFill>
        <p:spPr bwMode="auto">
          <a:xfrm>
            <a:off x="439738" y="2057400"/>
            <a:ext cx="4284662" cy="3657600"/>
          </a:xfrm>
          <a:prstGeom prst="rect">
            <a:avLst/>
          </a:prstGeom>
          <a:noFill/>
          <a:ln w="9525">
            <a:noFill/>
            <a:miter lim="800000"/>
            <a:headEnd/>
            <a:tailEnd/>
          </a:ln>
        </p:spPr>
      </p:pic>
      <p:sp>
        <p:nvSpPr>
          <p:cNvPr id="254980" name="TextBox 6"/>
          <p:cNvSpPr txBox="1">
            <a:spLocks noChangeArrowheads="1"/>
          </p:cNvSpPr>
          <p:nvPr/>
        </p:nvSpPr>
        <p:spPr bwMode="auto">
          <a:xfrm>
            <a:off x="1600200" y="5715000"/>
            <a:ext cx="8153400" cy="400050"/>
          </a:xfrm>
          <a:prstGeom prst="rect">
            <a:avLst/>
          </a:prstGeom>
          <a:noFill/>
          <a:ln w="9525">
            <a:noFill/>
            <a:miter lim="800000"/>
            <a:headEnd/>
            <a:tailEnd/>
          </a:ln>
        </p:spPr>
        <p:txBody>
          <a:bodyPr>
            <a:spAutoFit/>
          </a:bodyPr>
          <a:lstStyle/>
          <a:p>
            <a:pPr fontAlgn="base">
              <a:spcBef>
                <a:spcPct val="0"/>
              </a:spcBef>
              <a:spcAft>
                <a:spcPct val="0"/>
              </a:spcAft>
            </a:pPr>
            <a:r>
              <a:rPr lang="en-US" sz="2000">
                <a:solidFill>
                  <a:prstClr val="white"/>
                </a:solidFill>
              </a:rPr>
              <a:t>Trim from center of toe to the determined high side</a:t>
            </a:r>
          </a:p>
        </p:txBody>
      </p:sp>
    </p:spTree>
    <p:custDataLst>
      <p:tags r:id="rId1"/>
    </p:custDataLst>
    <p:extLst>
      <p:ext uri="{BB962C8B-B14F-4D97-AF65-F5344CB8AC3E}">
        <p14:creationId xmlns:p14="http://schemas.microsoft.com/office/powerpoint/2010/main" val="1401387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The Trim</a:t>
            </a:r>
          </a:p>
        </p:txBody>
      </p:sp>
      <p:pic>
        <p:nvPicPr>
          <p:cNvPr id="253954" name="Picture 2" descr="F:\Farrier Presentation\McClure Magic\100_1492.JPG"/>
          <p:cNvPicPr>
            <a:picLocks noGrp="1" noChangeAspect="1" noChangeArrowheads="1"/>
          </p:cNvPicPr>
          <p:nvPr>
            <p:ph idx="1"/>
          </p:nvPr>
        </p:nvPicPr>
        <p:blipFill>
          <a:blip r:embed="rId4" cstate="print"/>
          <a:srcRect/>
          <a:stretch>
            <a:fillRect/>
          </a:stretch>
        </p:blipFill>
        <p:spPr>
          <a:xfrm>
            <a:off x="4800600" y="1600200"/>
            <a:ext cx="2914650" cy="3886200"/>
          </a:xfrm>
        </p:spPr>
      </p:pic>
      <p:pic>
        <p:nvPicPr>
          <p:cNvPr id="253955" name="Picture 4" descr="F:\Farrier Presentation\McClure Magic\100_1487.JPG"/>
          <p:cNvPicPr>
            <a:picLocks noChangeAspect="1" noChangeArrowheads="1"/>
          </p:cNvPicPr>
          <p:nvPr/>
        </p:nvPicPr>
        <p:blipFill>
          <a:blip r:embed="rId5" cstate="print"/>
          <a:srcRect l="9984" t="7487" b="12012"/>
          <a:stretch>
            <a:fillRect/>
          </a:stretch>
        </p:blipFill>
        <p:spPr bwMode="auto">
          <a:xfrm>
            <a:off x="1295400" y="1676400"/>
            <a:ext cx="3124200" cy="3725863"/>
          </a:xfrm>
          <a:prstGeom prst="rect">
            <a:avLst/>
          </a:prstGeom>
          <a:noFill/>
          <a:ln w="9525">
            <a:noFill/>
            <a:miter lim="800000"/>
            <a:headEnd/>
            <a:tailEnd/>
          </a:ln>
        </p:spPr>
      </p:pic>
      <p:sp>
        <p:nvSpPr>
          <p:cNvPr id="253956" name="TextBox 6"/>
          <p:cNvSpPr txBox="1">
            <a:spLocks noChangeArrowheads="1"/>
          </p:cNvSpPr>
          <p:nvPr/>
        </p:nvSpPr>
        <p:spPr bwMode="auto">
          <a:xfrm>
            <a:off x="1219200" y="53340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Note extent of basal support on medial side.</a:t>
            </a:r>
          </a:p>
        </p:txBody>
      </p:sp>
      <p:sp>
        <p:nvSpPr>
          <p:cNvPr id="253957" name="TextBox 7"/>
          <p:cNvSpPr txBox="1">
            <a:spLocks noChangeArrowheads="1"/>
          </p:cNvSpPr>
          <p:nvPr/>
        </p:nvSpPr>
        <p:spPr bwMode="auto">
          <a:xfrm>
            <a:off x="4800600" y="5410200"/>
            <a:ext cx="28956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Both heels extended after trim.</a:t>
            </a:r>
          </a:p>
        </p:txBody>
      </p:sp>
    </p:spTree>
    <p:custDataLst>
      <p:tags r:id="rId1"/>
    </p:custDataLst>
    <p:extLst>
      <p:ext uri="{BB962C8B-B14F-4D97-AF65-F5344CB8AC3E}">
        <p14:creationId xmlns:p14="http://schemas.microsoft.com/office/powerpoint/2010/main" val="51057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3955"/>
                                        </p:tgtEl>
                                        <p:attrNameLst>
                                          <p:attrName>style.visibility</p:attrName>
                                        </p:attrNameLst>
                                      </p:cBhvr>
                                      <p:to>
                                        <p:strVal val="visible"/>
                                      </p:to>
                                    </p:set>
                                    <p:anim calcmode="lin" valueType="num">
                                      <p:cBhvr additive="base">
                                        <p:cTn id="7" dur="500" fill="hold"/>
                                        <p:tgtEl>
                                          <p:spTgt spid="253955"/>
                                        </p:tgtEl>
                                        <p:attrNameLst>
                                          <p:attrName>ppt_x</p:attrName>
                                        </p:attrNameLst>
                                      </p:cBhvr>
                                      <p:tavLst>
                                        <p:tav tm="0">
                                          <p:val>
                                            <p:strVal val="#ppt_x"/>
                                          </p:val>
                                        </p:tav>
                                        <p:tav tm="100000">
                                          <p:val>
                                            <p:strVal val="#ppt_x"/>
                                          </p:val>
                                        </p:tav>
                                      </p:tavLst>
                                    </p:anim>
                                    <p:anim calcmode="lin" valueType="num">
                                      <p:cBhvr additive="base">
                                        <p:cTn id="8" dur="500" fill="hold"/>
                                        <p:tgtEl>
                                          <p:spTgt spid="2539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3956"/>
                                        </p:tgtEl>
                                        <p:attrNameLst>
                                          <p:attrName>style.visibility</p:attrName>
                                        </p:attrNameLst>
                                      </p:cBhvr>
                                      <p:to>
                                        <p:strVal val="visible"/>
                                      </p:to>
                                    </p:set>
                                    <p:anim calcmode="lin" valueType="num">
                                      <p:cBhvr additive="base">
                                        <p:cTn id="11" dur="500" fill="hold"/>
                                        <p:tgtEl>
                                          <p:spTgt spid="253956"/>
                                        </p:tgtEl>
                                        <p:attrNameLst>
                                          <p:attrName>ppt_x</p:attrName>
                                        </p:attrNameLst>
                                      </p:cBhvr>
                                      <p:tavLst>
                                        <p:tav tm="0">
                                          <p:val>
                                            <p:strVal val="#ppt_x"/>
                                          </p:val>
                                        </p:tav>
                                        <p:tav tm="100000">
                                          <p:val>
                                            <p:strVal val="#ppt_x"/>
                                          </p:val>
                                        </p:tav>
                                      </p:tavLst>
                                    </p:anim>
                                    <p:anim calcmode="lin" valueType="num">
                                      <p:cBhvr additive="base">
                                        <p:cTn id="12" dur="500" fill="hold"/>
                                        <p:tgtEl>
                                          <p:spTgt spid="2539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3954"/>
                                        </p:tgtEl>
                                        <p:attrNameLst>
                                          <p:attrName>style.visibility</p:attrName>
                                        </p:attrNameLst>
                                      </p:cBhvr>
                                      <p:to>
                                        <p:strVal val="visible"/>
                                      </p:to>
                                    </p:set>
                                    <p:anim calcmode="lin" valueType="num">
                                      <p:cBhvr additive="base">
                                        <p:cTn id="17" dur="500" fill="hold"/>
                                        <p:tgtEl>
                                          <p:spTgt spid="253954"/>
                                        </p:tgtEl>
                                        <p:attrNameLst>
                                          <p:attrName>ppt_x</p:attrName>
                                        </p:attrNameLst>
                                      </p:cBhvr>
                                      <p:tavLst>
                                        <p:tav tm="0">
                                          <p:val>
                                            <p:strVal val="#ppt_x"/>
                                          </p:val>
                                        </p:tav>
                                        <p:tav tm="100000">
                                          <p:val>
                                            <p:strVal val="#ppt_x"/>
                                          </p:val>
                                        </p:tav>
                                      </p:tavLst>
                                    </p:anim>
                                    <p:anim calcmode="lin" valueType="num">
                                      <p:cBhvr additive="base">
                                        <p:cTn id="18" dur="500" fill="hold"/>
                                        <p:tgtEl>
                                          <p:spTgt spid="25395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3957"/>
                                        </p:tgtEl>
                                        <p:attrNameLst>
                                          <p:attrName>style.visibility</p:attrName>
                                        </p:attrNameLst>
                                      </p:cBhvr>
                                      <p:to>
                                        <p:strVal val="visible"/>
                                      </p:to>
                                    </p:set>
                                    <p:anim calcmode="lin" valueType="num">
                                      <p:cBhvr additive="base">
                                        <p:cTn id="21" dur="500" fill="hold"/>
                                        <p:tgtEl>
                                          <p:spTgt spid="253957"/>
                                        </p:tgtEl>
                                        <p:attrNameLst>
                                          <p:attrName>ppt_x</p:attrName>
                                        </p:attrNameLst>
                                      </p:cBhvr>
                                      <p:tavLst>
                                        <p:tav tm="0">
                                          <p:val>
                                            <p:strVal val="#ppt_x"/>
                                          </p:val>
                                        </p:tav>
                                        <p:tav tm="100000">
                                          <p:val>
                                            <p:strVal val="#ppt_x"/>
                                          </p:val>
                                        </p:tav>
                                      </p:tavLst>
                                    </p:anim>
                                    <p:anim calcmode="lin" valueType="num">
                                      <p:cBhvr additive="base">
                                        <p:cTn id="22" dur="500" fill="hold"/>
                                        <p:tgtEl>
                                          <p:spTgt spid="2539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p:bldP spid="2539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The Trim</a:t>
            </a:r>
          </a:p>
        </p:txBody>
      </p:sp>
      <p:pic>
        <p:nvPicPr>
          <p:cNvPr id="254978" name="Content Placeholder 3" descr="F:\Farrier Presentation\McClure Magic\100_1494.JPG"/>
          <p:cNvPicPr>
            <a:picLocks noGrp="1" noChangeAspect="1" noChangeArrowheads="1"/>
          </p:cNvPicPr>
          <p:nvPr>
            <p:ph idx="1"/>
          </p:nvPr>
        </p:nvPicPr>
        <p:blipFill>
          <a:blip r:embed="rId4" cstate="print"/>
          <a:srcRect/>
          <a:stretch>
            <a:fillRect/>
          </a:stretch>
        </p:blipFill>
        <p:spPr>
          <a:xfrm>
            <a:off x="685800" y="1600200"/>
            <a:ext cx="3429000" cy="4572000"/>
          </a:xfrm>
        </p:spPr>
      </p:pic>
      <p:pic>
        <p:nvPicPr>
          <p:cNvPr id="254979" name="Picture 2" descr="F:\Farrier Presentation\McClure Magic\100_1493.JPG"/>
          <p:cNvPicPr>
            <a:picLocks noChangeAspect="1" noChangeArrowheads="1"/>
          </p:cNvPicPr>
          <p:nvPr/>
        </p:nvPicPr>
        <p:blipFill>
          <a:blip r:embed="rId5" cstate="print"/>
          <a:srcRect/>
          <a:stretch>
            <a:fillRect/>
          </a:stretch>
        </p:blipFill>
        <p:spPr bwMode="auto">
          <a:xfrm>
            <a:off x="4495800" y="1524000"/>
            <a:ext cx="3600450" cy="4800600"/>
          </a:xfrm>
          <a:prstGeom prst="rect">
            <a:avLst/>
          </a:prstGeom>
          <a:noFill/>
          <a:ln w="9525">
            <a:noFill/>
            <a:miter lim="800000"/>
            <a:headEnd/>
            <a:tailEnd/>
          </a:ln>
        </p:spPr>
      </p:pic>
      <p:sp>
        <p:nvSpPr>
          <p:cNvPr id="254980" name="TextBox 5"/>
          <p:cNvSpPr txBox="1">
            <a:spLocks noChangeArrowheads="1"/>
          </p:cNvSpPr>
          <p:nvPr/>
        </p:nvSpPr>
        <p:spPr bwMode="auto">
          <a:xfrm>
            <a:off x="685800" y="6149975"/>
            <a:ext cx="3352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Check for symmetry.</a:t>
            </a:r>
          </a:p>
        </p:txBody>
      </p:sp>
      <p:sp>
        <p:nvSpPr>
          <p:cNvPr id="254981" name="TextBox 6"/>
          <p:cNvSpPr txBox="1">
            <a:spLocks noChangeArrowheads="1"/>
          </p:cNvSpPr>
          <p:nvPr/>
        </p:nvSpPr>
        <p:spPr bwMode="auto">
          <a:xfrm>
            <a:off x="4191000" y="6248400"/>
            <a:ext cx="43434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Note excessive flaring on medial toe.</a:t>
            </a:r>
          </a:p>
        </p:txBody>
      </p:sp>
    </p:spTree>
    <p:custDataLst>
      <p:tags r:id="rId1"/>
    </p:custDataLst>
    <p:extLst>
      <p:ext uri="{BB962C8B-B14F-4D97-AF65-F5344CB8AC3E}">
        <p14:creationId xmlns:p14="http://schemas.microsoft.com/office/powerpoint/2010/main" val="22431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additive="base">
                                        <p:cTn id="7" dur="500" fill="hold"/>
                                        <p:tgtEl>
                                          <p:spTgt spid="254978"/>
                                        </p:tgtEl>
                                        <p:attrNameLst>
                                          <p:attrName>ppt_x</p:attrName>
                                        </p:attrNameLst>
                                      </p:cBhvr>
                                      <p:tavLst>
                                        <p:tav tm="0">
                                          <p:val>
                                            <p:strVal val="#ppt_x"/>
                                          </p:val>
                                        </p:tav>
                                        <p:tav tm="100000">
                                          <p:val>
                                            <p:strVal val="#ppt_x"/>
                                          </p:val>
                                        </p:tav>
                                      </p:tavLst>
                                    </p:anim>
                                    <p:anim calcmode="lin" valueType="num">
                                      <p:cBhvr additive="base">
                                        <p:cTn id="8" dur="500" fill="hold"/>
                                        <p:tgtEl>
                                          <p:spTgt spid="2549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4980"/>
                                        </p:tgtEl>
                                        <p:attrNameLst>
                                          <p:attrName>style.visibility</p:attrName>
                                        </p:attrNameLst>
                                      </p:cBhvr>
                                      <p:to>
                                        <p:strVal val="visible"/>
                                      </p:to>
                                    </p:set>
                                    <p:anim calcmode="lin" valueType="num">
                                      <p:cBhvr additive="base">
                                        <p:cTn id="11" dur="500" fill="hold"/>
                                        <p:tgtEl>
                                          <p:spTgt spid="254980"/>
                                        </p:tgtEl>
                                        <p:attrNameLst>
                                          <p:attrName>ppt_x</p:attrName>
                                        </p:attrNameLst>
                                      </p:cBhvr>
                                      <p:tavLst>
                                        <p:tav tm="0">
                                          <p:val>
                                            <p:strVal val="#ppt_x"/>
                                          </p:val>
                                        </p:tav>
                                        <p:tav tm="100000">
                                          <p:val>
                                            <p:strVal val="#ppt_x"/>
                                          </p:val>
                                        </p:tav>
                                      </p:tavLst>
                                    </p:anim>
                                    <p:anim calcmode="lin" valueType="num">
                                      <p:cBhvr additive="base">
                                        <p:cTn id="12" dur="500" fill="hold"/>
                                        <p:tgtEl>
                                          <p:spTgt spid="25498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4979"/>
                                        </p:tgtEl>
                                        <p:attrNameLst>
                                          <p:attrName>style.visibility</p:attrName>
                                        </p:attrNameLst>
                                      </p:cBhvr>
                                      <p:to>
                                        <p:strVal val="visible"/>
                                      </p:to>
                                    </p:set>
                                    <p:anim calcmode="lin" valueType="num">
                                      <p:cBhvr additive="base">
                                        <p:cTn id="17" dur="500" fill="hold"/>
                                        <p:tgtEl>
                                          <p:spTgt spid="254979"/>
                                        </p:tgtEl>
                                        <p:attrNameLst>
                                          <p:attrName>ppt_x</p:attrName>
                                        </p:attrNameLst>
                                      </p:cBhvr>
                                      <p:tavLst>
                                        <p:tav tm="0">
                                          <p:val>
                                            <p:strVal val="#ppt_x"/>
                                          </p:val>
                                        </p:tav>
                                        <p:tav tm="100000">
                                          <p:val>
                                            <p:strVal val="#ppt_x"/>
                                          </p:val>
                                        </p:tav>
                                      </p:tavLst>
                                    </p:anim>
                                    <p:anim calcmode="lin" valueType="num">
                                      <p:cBhvr additive="base">
                                        <p:cTn id="18" dur="500" fill="hold"/>
                                        <p:tgtEl>
                                          <p:spTgt spid="25497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4981"/>
                                        </p:tgtEl>
                                        <p:attrNameLst>
                                          <p:attrName>style.visibility</p:attrName>
                                        </p:attrNameLst>
                                      </p:cBhvr>
                                      <p:to>
                                        <p:strVal val="visible"/>
                                      </p:to>
                                    </p:set>
                                    <p:anim calcmode="lin" valueType="num">
                                      <p:cBhvr additive="base">
                                        <p:cTn id="21" dur="500" fill="hold"/>
                                        <p:tgtEl>
                                          <p:spTgt spid="254981"/>
                                        </p:tgtEl>
                                        <p:attrNameLst>
                                          <p:attrName>ppt_x</p:attrName>
                                        </p:attrNameLst>
                                      </p:cBhvr>
                                      <p:tavLst>
                                        <p:tav tm="0">
                                          <p:val>
                                            <p:strVal val="#ppt_x"/>
                                          </p:val>
                                        </p:tav>
                                        <p:tav tm="100000">
                                          <p:val>
                                            <p:strVal val="#ppt_x"/>
                                          </p:val>
                                        </p:tav>
                                      </p:tavLst>
                                    </p:anim>
                                    <p:anim calcmode="lin" valueType="num">
                                      <p:cBhvr additive="base">
                                        <p:cTn id="22" dur="500" fill="hold"/>
                                        <p:tgtEl>
                                          <p:spTgt spid="2549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P spid="2549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The Trim</a:t>
            </a:r>
          </a:p>
        </p:txBody>
      </p:sp>
      <p:pic>
        <p:nvPicPr>
          <p:cNvPr id="256002" name="Picture 3" descr="F:\Farrier Presentation\McClure Magic\100_1501.JPG"/>
          <p:cNvPicPr>
            <a:picLocks noChangeAspect="1" noChangeArrowheads="1"/>
          </p:cNvPicPr>
          <p:nvPr/>
        </p:nvPicPr>
        <p:blipFill>
          <a:blip r:embed="rId4" cstate="print"/>
          <a:srcRect/>
          <a:stretch>
            <a:fillRect/>
          </a:stretch>
        </p:blipFill>
        <p:spPr bwMode="auto">
          <a:xfrm>
            <a:off x="1066800" y="1447800"/>
            <a:ext cx="3486150" cy="4648200"/>
          </a:xfrm>
          <a:prstGeom prst="rect">
            <a:avLst/>
          </a:prstGeom>
          <a:noFill/>
          <a:ln w="9525">
            <a:noFill/>
            <a:miter lim="800000"/>
            <a:headEnd/>
            <a:tailEnd/>
          </a:ln>
        </p:spPr>
      </p:pic>
      <p:pic>
        <p:nvPicPr>
          <p:cNvPr id="256003" name="Picture 2" descr="F:\Farrier Presentation\McClure Magic\100_1505.JPG"/>
          <p:cNvPicPr>
            <a:picLocks noGrp="1" noChangeAspect="1" noChangeArrowheads="1"/>
          </p:cNvPicPr>
          <p:nvPr>
            <p:ph idx="1"/>
          </p:nvPr>
        </p:nvPicPr>
        <p:blipFill>
          <a:blip r:embed="rId5" cstate="print"/>
          <a:srcRect/>
          <a:stretch>
            <a:fillRect/>
          </a:stretch>
        </p:blipFill>
        <p:spPr>
          <a:xfrm>
            <a:off x="4800600" y="1524000"/>
            <a:ext cx="3429000" cy="4572000"/>
          </a:xfrm>
        </p:spPr>
      </p:pic>
      <p:sp>
        <p:nvSpPr>
          <p:cNvPr id="256004" name="TextBox 7"/>
          <p:cNvSpPr txBox="1">
            <a:spLocks noChangeArrowheads="1"/>
          </p:cNvSpPr>
          <p:nvPr/>
        </p:nvSpPr>
        <p:spPr bwMode="auto">
          <a:xfrm>
            <a:off x="1066800" y="60198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Foot marked to symmetry, ready for flare removal.</a:t>
            </a:r>
          </a:p>
        </p:txBody>
      </p:sp>
      <p:sp>
        <p:nvSpPr>
          <p:cNvPr id="256005" name="TextBox 8"/>
          <p:cNvSpPr txBox="1">
            <a:spLocks noChangeArrowheads="1"/>
          </p:cNvSpPr>
          <p:nvPr/>
        </p:nvSpPr>
        <p:spPr bwMode="auto">
          <a:xfrm>
            <a:off x="4800600" y="60198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Flare dressed to symmetry from bottom of foot.</a:t>
            </a:r>
          </a:p>
        </p:txBody>
      </p:sp>
    </p:spTree>
    <p:custDataLst>
      <p:tags r:id="rId1"/>
    </p:custDataLst>
    <p:extLst>
      <p:ext uri="{BB962C8B-B14F-4D97-AF65-F5344CB8AC3E}">
        <p14:creationId xmlns:p14="http://schemas.microsoft.com/office/powerpoint/2010/main" val="240820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6004"/>
                                        </p:tgtEl>
                                        <p:attrNameLst>
                                          <p:attrName>style.visibility</p:attrName>
                                        </p:attrNameLst>
                                      </p:cBhvr>
                                      <p:to>
                                        <p:strVal val="visible"/>
                                      </p:to>
                                    </p:set>
                                    <p:anim calcmode="lin" valueType="num">
                                      <p:cBhvr additive="base">
                                        <p:cTn id="11" dur="500" fill="hold"/>
                                        <p:tgtEl>
                                          <p:spTgt spid="256004"/>
                                        </p:tgtEl>
                                        <p:attrNameLst>
                                          <p:attrName>ppt_x</p:attrName>
                                        </p:attrNameLst>
                                      </p:cBhvr>
                                      <p:tavLst>
                                        <p:tav tm="0">
                                          <p:val>
                                            <p:strVal val="#ppt_x"/>
                                          </p:val>
                                        </p:tav>
                                        <p:tav tm="100000">
                                          <p:val>
                                            <p:strVal val="#ppt_x"/>
                                          </p:val>
                                        </p:tav>
                                      </p:tavLst>
                                    </p:anim>
                                    <p:anim calcmode="lin" valueType="num">
                                      <p:cBhvr additive="base">
                                        <p:cTn id="12" dur="500" fill="hold"/>
                                        <p:tgtEl>
                                          <p:spTgt spid="2560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6003"/>
                                        </p:tgtEl>
                                        <p:attrNameLst>
                                          <p:attrName>style.visibility</p:attrName>
                                        </p:attrNameLst>
                                      </p:cBhvr>
                                      <p:to>
                                        <p:strVal val="visible"/>
                                      </p:to>
                                    </p:set>
                                    <p:anim calcmode="lin" valueType="num">
                                      <p:cBhvr additive="base">
                                        <p:cTn id="17" dur="500" fill="hold"/>
                                        <p:tgtEl>
                                          <p:spTgt spid="256003"/>
                                        </p:tgtEl>
                                        <p:attrNameLst>
                                          <p:attrName>ppt_x</p:attrName>
                                        </p:attrNameLst>
                                      </p:cBhvr>
                                      <p:tavLst>
                                        <p:tav tm="0">
                                          <p:val>
                                            <p:strVal val="#ppt_x"/>
                                          </p:val>
                                        </p:tav>
                                        <p:tav tm="100000">
                                          <p:val>
                                            <p:strVal val="#ppt_x"/>
                                          </p:val>
                                        </p:tav>
                                      </p:tavLst>
                                    </p:anim>
                                    <p:anim calcmode="lin" valueType="num">
                                      <p:cBhvr additive="base">
                                        <p:cTn id="18" dur="500" fill="hold"/>
                                        <p:tgtEl>
                                          <p:spTgt spid="25600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005"/>
                                        </p:tgtEl>
                                        <p:attrNameLst>
                                          <p:attrName>style.visibility</p:attrName>
                                        </p:attrNameLst>
                                      </p:cBhvr>
                                      <p:to>
                                        <p:strVal val="visible"/>
                                      </p:to>
                                    </p:set>
                                    <p:anim calcmode="lin" valueType="num">
                                      <p:cBhvr additive="base">
                                        <p:cTn id="21" dur="500" fill="hold"/>
                                        <p:tgtEl>
                                          <p:spTgt spid="256005"/>
                                        </p:tgtEl>
                                        <p:attrNameLst>
                                          <p:attrName>ppt_x</p:attrName>
                                        </p:attrNameLst>
                                      </p:cBhvr>
                                      <p:tavLst>
                                        <p:tav tm="0">
                                          <p:val>
                                            <p:strVal val="#ppt_x"/>
                                          </p:val>
                                        </p:tav>
                                        <p:tav tm="100000">
                                          <p:val>
                                            <p:strVal val="#ppt_x"/>
                                          </p:val>
                                        </p:tav>
                                      </p:tavLst>
                                    </p:anim>
                                    <p:anim calcmode="lin" valueType="num">
                                      <p:cBhvr additive="base">
                                        <p:cTn id="22" dur="500" fill="hold"/>
                                        <p:tgtEl>
                                          <p:spTgt spid="256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p:bldP spid="2560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t>Trimming Protocol: The Trim</a:t>
            </a:r>
          </a:p>
        </p:txBody>
      </p:sp>
      <p:pic>
        <p:nvPicPr>
          <p:cNvPr id="257026" name="Picture 2" descr="F:\Farrier Presentation\McClure Magic\100_1506.JPG"/>
          <p:cNvPicPr>
            <a:picLocks noGrp="1" noChangeAspect="1" noChangeArrowheads="1"/>
          </p:cNvPicPr>
          <p:nvPr>
            <p:ph idx="1"/>
          </p:nvPr>
        </p:nvPicPr>
        <p:blipFill>
          <a:blip r:embed="rId4" cstate="print"/>
          <a:srcRect/>
          <a:stretch>
            <a:fillRect/>
          </a:stretch>
        </p:blipFill>
        <p:spPr>
          <a:xfrm>
            <a:off x="342900" y="2019300"/>
            <a:ext cx="4572000" cy="3429000"/>
          </a:xfrm>
        </p:spPr>
      </p:pic>
      <p:pic>
        <p:nvPicPr>
          <p:cNvPr id="257027" name="Picture 3" descr="F:\Farrier Presentation\McClure Magic\100_1508.JPG"/>
          <p:cNvPicPr>
            <a:picLocks noChangeAspect="1" noChangeArrowheads="1"/>
          </p:cNvPicPr>
          <p:nvPr/>
        </p:nvPicPr>
        <p:blipFill>
          <a:blip r:embed="rId5" cstate="print"/>
          <a:srcRect b="28241"/>
          <a:stretch>
            <a:fillRect/>
          </a:stretch>
        </p:blipFill>
        <p:spPr bwMode="auto">
          <a:xfrm>
            <a:off x="5178425" y="1984375"/>
            <a:ext cx="3663950" cy="3505200"/>
          </a:xfrm>
          <a:prstGeom prst="rect">
            <a:avLst/>
          </a:prstGeom>
          <a:noFill/>
          <a:ln w="9525">
            <a:noFill/>
            <a:miter lim="800000"/>
            <a:headEnd/>
            <a:tailEnd/>
          </a:ln>
        </p:spPr>
      </p:pic>
      <p:sp>
        <p:nvSpPr>
          <p:cNvPr id="257028" name="TextBox 5"/>
          <p:cNvSpPr txBox="1">
            <a:spLocks noChangeArrowheads="1"/>
          </p:cNvSpPr>
          <p:nvPr/>
        </p:nvSpPr>
        <p:spPr bwMode="auto">
          <a:xfrm>
            <a:off x="609600" y="5387975"/>
            <a:ext cx="38862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Medial toe flare dressed from dorsal hoof.</a:t>
            </a:r>
          </a:p>
        </p:txBody>
      </p:sp>
      <p:sp>
        <p:nvSpPr>
          <p:cNvPr id="257029" name="TextBox 6"/>
          <p:cNvSpPr txBox="1">
            <a:spLocks noChangeArrowheads="1"/>
          </p:cNvSpPr>
          <p:nvPr/>
        </p:nvSpPr>
        <p:spPr bwMode="auto">
          <a:xfrm>
            <a:off x="5334000" y="54102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Hoof dressed to symmetry, matched to coronary band.</a:t>
            </a:r>
          </a:p>
        </p:txBody>
      </p:sp>
    </p:spTree>
    <p:custDataLst>
      <p:tags r:id="rId1"/>
    </p:custDataLst>
    <p:extLst>
      <p:ext uri="{BB962C8B-B14F-4D97-AF65-F5344CB8AC3E}">
        <p14:creationId xmlns:p14="http://schemas.microsoft.com/office/powerpoint/2010/main" val="22277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7026"/>
                                        </p:tgtEl>
                                        <p:attrNameLst>
                                          <p:attrName>style.visibility</p:attrName>
                                        </p:attrNameLst>
                                      </p:cBhvr>
                                      <p:to>
                                        <p:strVal val="visible"/>
                                      </p:to>
                                    </p:set>
                                    <p:anim calcmode="lin" valueType="num">
                                      <p:cBhvr additive="base">
                                        <p:cTn id="7" dur="500" fill="hold"/>
                                        <p:tgtEl>
                                          <p:spTgt spid="257026"/>
                                        </p:tgtEl>
                                        <p:attrNameLst>
                                          <p:attrName>ppt_x</p:attrName>
                                        </p:attrNameLst>
                                      </p:cBhvr>
                                      <p:tavLst>
                                        <p:tav tm="0">
                                          <p:val>
                                            <p:strVal val="#ppt_x"/>
                                          </p:val>
                                        </p:tav>
                                        <p:tav tm="100000">
                                          <p:val>
                                            <p:strVal val="#ppt_x"/>
                                          </p:val>
                                        </p:tav>
                                      </p:tavLst>
                                    </p:anim>
                                    <p:anim calcmode="lin" valueType="num">
                                      <p:cBhvr additive="base">
                                        <p:cTn id="8" dur="500" fill="hold"/>
                                        <p:tgtEl>
                                          <p:spTgt spid="257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7028"/>
                                        </p:tgtEl>
                                        <p:attrNameLst>
                                          <p:attrName>style.visibility</p:attrName>
                                        </p:attrNameLst>
                                      </p:cBhvr>
                                      <p:to>
                                        <p:strVal val="visible"/>
                                      </p:to>
                                    </p:set>
                                    <p:anim calcmode="lin" valueType="num">
                                      <p:cBhvr additive="base">
                                        <p:cTn id="11" dur="500" fill="hold"/>
                                        <p:tgtEl>
                                          <p:spTgt spid="257028"/>
                                        </p:tgtEl>
                                        <p:attrNameLst>
                                          <p:attrName>ppt_x</p:attrName>
                                        </p:attrNameLst>
                                      </p:cBhvr>
                                      <p:tavLst>
                                        <p:tav tm="0">
                                          <p:val>
                                            <p:strVal val="#ppt_x"/>
                                          </p:val>
                                        </p:tav>
                                        <p:tav tm="100000">
                                          <p:val>
                                            <p:strVal val="#ppt_x"/>
                                          </p:val>
                                        </p:tav>
                                      </p:tavLst>
                                    </p:anim>
                                    <p:anim calcmode="lin" valueType="num">
                                      <p:cBhvr additive="base">
                                        <p:cTn id="12" dur="500" fill="hold"/>
                                        <p:tgtEl>
                                          <p:spTgt spid="257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7027"/>
                                        </p:tgtEl>
                                        <p:attrNameLst>
                                          <p:attrName>style.visibility</p:attrName>
                                        </p:attrNameLst>
                                      </p:cBhvr>
                                      <p:to>
                                        <p:strVal val="visible"/>
                                      </p:to>
                                    </p:set>
                                    <p:anim calcmode="lin" valueType="num">
                                      <p:cBhvr additive="base">
                                        <p:cTn id="17" dur="500" fill="hold"/>
                                        <p:tgtEl>
                                          <p:spTgt spid="257027"/>
                                        </p:tgtEl>
                                        <p:attrNameLst>
                                          <p:attrName>ppt_x</p:attrName>
                                        </p:attrNameLst>
                                      </p:cBhvr>
                                      <p:tavLst>
                                        <p:tav tm="0">
                                          <p:val>
                                            <p:strVal val="#ppt_x"/>
                                          </p:val>
                                        </p:tav>
                                        <p:tav tm="100000">
                                          <p:val>
                                            <p:strVal val="#ppt_x"/>
                                          </p:val>
                                        </p:tav>
                                      </p:tavLst>
                                    </p:anim>
                                    <p:anim calcmode="lin" valueType="num">
                                      <p:cBhvr additive="base">
                                        <p:cTn id="18" dur="500" fill="hold"/>
                                        <p:tgtEl>
                                          <p:spTgt spid="2570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7029"/>
                                        </p:tgtEl>
                                        <p:attrNameLst>
                                          <p:attrName>style.visibility</p:attrName>
                                        </p:attrNameLst>
                                      </p:cBhvr>
                                      <p:to>
                                        <p:strVal val="visible"/>
                                      </p:to>
                                    </p:set>
                                    <p:anim calcmode="lin" valueType="num">
                                      <p:cBhvr additive="base">
                                        <p:cTn id="21" dur="500" fill="hold"/>
                                        <p:tgtEl>
                                          <p:spTgt spid="257029"/>
                                        </p:tgtEl>
                                        <p:attrNameLst>
                                          <p:attrName>ppt_x</p:attrName>
                                        </p:attrNameLst>
                                      </p:cBhvr>
                                      <p:tavLst>
                                        <p:tav tm="0">
                                          <p:val>
                                            <p:strVal val="#ppt_x"/>
                                          </p:val>
                                        </p:tav>
                                        <p:tav tm="100000">
                                          <p:val>
                                            <p:strVal val="#ppt_x"/>
                                          </p:val>
                                        </p:tav>
                                      </p:tavLst>
                                    </p:anim>
                                    <p:anim calcmode="lin" valueType="num">
                                      <p:cBhvr additive="base">
                                        <p:cTn id="22" dur="500" fill="hold"/>
                                        <p:tgtEl>
                                          <p:spTgt spid="257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p:bldP spid="2570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p:txBody>
          <a:bodyPr/>
          <a:lstStyle/>
          <a:p>
            <a:pPr eaLnBrk="1" hangingPunct="1"/>
            <a:r>
              <a:rPr lang="en-US"/>
              <a:t>Anatomical Reference Points </a:t>
            </a:r>
          </a:p>
          <a:p>
            <a:pPr lvl="1" eaLnBrk="1" hangingPunct="1"/>
            <a:r>
              <a:rPr lang="en-US"/>
              <a:t>Hoof and limb assessment</a:t>
            </a:r>
          </a:p>
          <a:p>
            <a:pPr eaLnBrk="1" hangingPunct="1"/>
            <a:r>
              <a:rPr lang="en-US"/>
              <a:t>Geometric Proportions</a:t>
            </a:r>
          </a:p>
          <a:p>
            <a:pPr eaLnBrk="1" hangingPunct="1"/>
            <a:r>
              <a:rPr lang="en-US"/>
              <a:t>Hoof Balance</a:t>
            </a:r>
          </a:p>
          <a:p>
            <a:pPr eaLnBrk="1" hangingPunct="1"/>
            <a:r>
              <a:rPr lang="en-US"/>
              <a:t>How Energy Affects Hoof Balance</a:t>
            </a:r>
          </a:p>
          <a:p>
            <a:pPr eaLnBrk="1" hangingPunct="1"/>
            <a:r>
              <a:rPr lang="en-US"/>
              <a:t>How Force Affects the Hoof</a:t>
            </a:r>
          </a:p>
          <a:p>
            <a:pPr eaLnBrk="1" hangingPunct="1"/>
            <a:r>
              <a:rPr lang="en-US"/>
              <a:t>Trimming Protocol</a:t>
            </a:r>
          </a:p>
          <a:p>
            <a:pPr lvl="1" eaLnBrk="1" hangingPunct="1"/>
            <a:r>
              <a:rPr lang="en-US"/>
              <a:t>Footfall considerations</a:t>
            </a:r>
          </a:p>
          <a:p>
            <a:pPr lvl="1" eaLnBrk="1" hangingPunct="1"/>
            <a:r>
              <a:rPr lang="en-US" err="1"/>
              <a:t>Palmar</a:t>
            </a:r>
            <a:r>
              <a:rPr lang="en-US"/>
              <a:t> angle considerations</a:t>
            </a:r>
          </a:p>
          <a:p>
            <a:pPr lvl="1" eaLnBrk="1" hangingPunct="1"/>
            <a:r>
              <a:rPr lang="en-US"/>
              <a:t>Phalangeal alignment considerations</a:t>
            </a:r>
          </a:p>
          <a:p>
            <a:pPr eaLnBrk="1" hangingPunct="1"/>
            <a:endParaRPr lang="en-US"/>
          </a:p>
          <a:p>
            <a:pPr eaLnBrk="1" hangingPunct="1"/>
            <a:endParaRPr lang="en-US"/>
          </a:p>
        </p:txBody>
      </p:sp>
      <p:sp>
        <p:nvSpPr>
          <p:cNvPr id="3" name="Title 2"/>
          <p:cNvSpPr>
            <a:spLocks noGrp="1"/>
          </p:cNvSpPr>
          <p:nvPr>
            <p:ph type="title"/>
          </p:nvPr>
        </p:nvSpPr>
        <p:spPr/>
        <p:txBody>
          <a:bodyPr/>
          <a:lstStyle/>
          <a:p>
            <a:pPr eaLnBrk="1" fontAlgn="auto" hangingPunct="1">
              <a:spcAft>
                <a:spcPts val="0"/>
              </a:spcAft>
              <a:defRPr/>
            </a:pPr>
            <a:r>
              <a:t>Overview</a:t>
            </a:r>
          </a:p>
        </p:txBody>
      </p:sp>
    </p:spTree>
    <p:custDataLst>
      <p:tags r:id="rId1"/>
    </p:custDataLst>
    <p:extLst>
      <p:ext uri="{BB962C8B-B14F-4D97-AF65-F5344CB8AC3E}">
        <p14:creationId xmlns:p14="http://schemas.microsoft.com/office/powerpoint/2010/main" val="812807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0"/>
            <a:ext cx="8458200" cy="1219200"/>
          </a:xfrm>
        </p:spPr>
        <p:txBody>
          <a:bodyPr/>
          <a:lstStyle/>
          <a:p>
            <a:pPr eaLnBrk="1" fontAlgn="auto" hangingPunct="1">
              <a:spcAft>
                <a:spcPts val="0"/>
              </a:spcAft>
              <a:defRPr/>
            </a:pPr>
            <a:r>
              <a:t>Trimming Protocol: Finished Product</a:t>
            </a:r>
          </a:p>
        </p:txBody>
      </p:sp>
      <p:pic>
        <p:nvPicPr>
          <p:cNvPr id="258050" name="Picture 2" descr="F:\Farrier Presentation\McClure Magic\100_1505.JPG"/>
          <p:cNvPicPr>
            <a:picLocks noGrp="1" noChangeAspect="1" noChangeArrowheads="1"/>
          </p:cNvPicPr>
          <p:nvPr>
            <p:ph idx="1"/>
          </p:nvPr>
        </p:nvPicPr>
        <p:blipFill>
          <a:blip r:embed="rId4" cstate="print"/>
          <a:srcRect b="11667"/>
          <a:stretch>
            <a:fillRect/>
          </a:stretch>
        </p:blipFill>
        <p:spPr>
          <a:xfrm>
            <a:off x="1066800" y="1524000"/>
            <a:ext cx="3429000" cy="4038600"/>
          </a:xfrm>
        </p:spPr>
      </p:pic>
      <p:pic>
        <p:nvPicPr>
          <p:cNvPr id="258051" name="Picture 4" descr="F:\Farrier Presentation\McClure Magic\100_1511.JPG"/>
          <p:cNvPicPr>
            <a:picLocks noChangeAspect="1" noChangeArrowheads="1"/>
          </p:cNvPicPr>
          <p:nvPr/>
        </p:nvPicPr>
        <p:blipFill>
          <a:blip r:embed="rId5" cstate="print"/>
          <a:srcRect l="19212" r="33495" b="35704"/>
          <a:stretch>
            <a:fillRect/>
          </a:stretch>
        </p:blipFill>
        <p:spPr bwMode="auto">
          <a:xfrm>
            <a:off x="5105400" y="1371600"/>
            <a:ext cx="2438400" cy="4419600"/>
          </a:xfrm>
          <a:prstGeom prst="rect">
            <a:avLst/>
          </a:prstGeom>
          <a:noFill/>
          <a:ln w="9525">
            <a:noFill/>
            <a:miter lim="800000"/>
            <a:headEnd/>
            <a:tailEnd/>
          </a:ln>
        </p:spPr>
      </p:pic>
      <p:sp>
        <p:nvSpPr>
          <p:cNvPr id="258052" name="TextBox 6"/>
          <p:cNvSpPr txBox="1">
            <a:spLocks noChangeArrowheads="1"/>
          </p:cNvSpPr>
          <p:nvPr/>
        </p:nvSpPr>
        <p:spPr bwMode="auto">
          <a:xfrm>
            <a:off x="1219200" y="54864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Hoof brought back into basal support and symmetry.</a:t>
            </a:r>
          </a:p>
        </p:txBody>
      </p:sp>
      <p:sp>
        <p:nvSpPr>
          <p:cNvPr id="258053" name="TextBox 7"/>
          <p:cNvSpPr txBox="1">
            <a:spLocks noChangeArrowheads="1"/>
          </p:cNvSpPr>
          <p:nvPr/>
        </p:nvSpPr>
        <p:spPr bwMode="auto">
          <a:xfrm>
            <a:off x="4724400" y="5715000"/>
            <a:ext cx="3352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a:solidFill>
                  <a:prstClr val="white"/>
                </a:solidFill>
              </a:rPr>
              <a:t>Flares dressed and brought back to midline.</a:t>
            </a:r>
          </a:p>
        </p:txBody>
      </p:sp>
    </p:spTree>
    <p:custDataLst>
      <p:tags r:id="rId1"/>
    </p:custDataLst>
    <p:extLst>
      <p:ext uri="{BB962C8B-B14F-4D97-AF65-F5344CB8AC3E}">
        <p14:creationId xmlns:p14="http://schemas.microsoft.com/office/powerpoint/2010/main" val="331959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8050"/>
                                        </p:tgtEl>
                                        <p:attrNameLst>
                                          <p:attrName>style.visibility</p:attrName>
                                        </p:attrNameLst>
                                      </p:cBhvr>
                                      <p:to>
                                        <p:strVal val="visible"/>
                                      </p:to>
                                    </p:set>
                                    <p:anim calcmode="lin" valueType="num">
                                      <p:cBhvr additive="base">
                                        <p:cTn id="7" dur="500" fill="hold"/>
                                        <p:tgtEl>
                                          <p:spTgt spid="258050"/>
                                        </p:tgtEl>
                                        <p:attrNameLst>
                                          <p:attrName>ppt_x</p:attrName>
                                        </p:attrNameLst>
                                      </p:cBhvr>
                                      <p:tavLst>
                                        <p:tav tm="0">
                                          <p:val>
                                            <p:strVal val="#ppt_x"/>
                                          </p:val>
                                        </p:tav>
                                        <p:tav tm="100000">
                                          <p:val>
                                            <p:strVal val="#ppt_x"/>
                                          </p:val>
                                        </p:tav>
                                      </p:tavLst>
                                    </p:anim>
                                    <p:anim calcmode="lin" valueType="num">
                                      <p:cBhvr additive="base">
                                        <p:cTn id="8" dur="500" fill="hold"/>
                                        <p:tgtEl>
                                          <p:spTgt spid="258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8052"/>
                                        </p:tgtEl>
                                        <p:attrNameLst>
                                          <p:attrName>style.visibility</p:attrName>
                                        </p:attrNameLst>
                                      </p:cBhvr>
                                      <p:to>
                                        <p:strVal val="visible"/>
                                      </p:to>
                                    </p:set>
                                    <p:anim calcmode="lin" valueType="num">
                                      <p:cBhvr additive="base">
                                        <p:cTn id="11" dur="500" fill="hold"/>
                                        <p:tgtEl>
                                          <p:spTgt spid="258052"/>
                                        </p:tgtEl>
                                        <p:attrNameLst>
                                          <p:attrName>ppt_x</p:attrName>
                                        </p:attrNameLst>
                                      </p:cBhvr>
                                      <p:tavLst>
                                        <p:tav tm="0">
                                          <p:val>
                                            <p:strVal val="#ppt_x"/>
                                          </p:val>
                                        </p:tav>
                                        <p:tav tm="100000">
                                          <p:val>
                                            <p:strVal val="#ppt_x"/>
                                          </p:val>
                                        </p:tav>
                                      </p:tavLst>
                                    </p:anim>
                                    <p:anim calcmode="lin" valueType="num">
                                      <p:cBhvr additive="base">
                                        <p:cTn id="12" dur="500" fill="hold"/>
                                        <p:tgtEl>
                                          <p:spTgt spid="258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8051"/>
                                        </p:tgtEl>
                                        <p:attrNameLst>
                                          <p:attrName>style.visibility</p:attrName>
                                        </p:attrNameLst>
                                      </p:cBhvr>
                                      <p:to>
                                        <p:strVal val="visible"/>
                                      </p:to>
                                    </p:set>
                                    <p:anim calcmode="lin" valueType="num">
                                      <p:cBhvr additive="base">
                                        <p:cTn id="17" dur="500" fill="hold"/>
                                        <p:tgtEl>
                                          <p:spTgt spid="258051"/>
                                        </p:tgtEl>
                                        <p:attrNameLst>
                                          <p:attrName>ppt_x</p:attrName>
                                        </p:attrNameLst>
                                      </p:cBhvr>
                                      <p:tavLst>
                                        <p:tav tm="0">
                                          <p:val>
                                            <p:strVal val="#ppt_x"/>
                                          </p:val>
                                        </p:tav>
                                        <p:tav tm="100000">
                                          <p:val>
                                            <p:strVal val="#ppt_x"/>
                                          </p:val>
                                        </p:tav>
                                      </p:tavLst>
                                    </p:anim>
                                    <p:anim calcmode="lin" valueType="num">
                                      <p:cBhvr additive="base">
                                        <p:cTn id="18" dur="500" fill="hold"/>
                                        <p:tgtEl>
                                          <p:spTgt spid="2580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8053"/>
                                        </p:tgtEl>
                                        <p:attrNameLst>
                                          <p:attrName>style.visibility</p:attrName>
                                        </p:attrNameLst>
                                      </p:cBhvr>
                                      <p:to>
                                        <p:strVal val="visible"/>
                                      </p:to>
                                    </p:set>
                                    <p:anim calcmode="lin" valueType="num">
                                      <p:cBhvr additive="base">
                                        <p:cTn id="21" dur="500" fill="hold"/>
                                        <p:tgtEl>
                                          <p:spTgt spid="258053"/>
                                        </p:tgtEl>
                                        <p:attrNameLst>
                                          <p:attrName>ppt_x</p:attrName>
                                        </p:attrNameLst>
                                      </p:cBhvr>
                                      <p:tavLst>
                                        <p:tav tm="0">
                                          <p:val>
                                            <p:strVal val="#ppt_x"/>
                                          </p:val>
                                        </p:tav>
                                        <p:tav tm="100000">
                                          <p:val>
                                            <p:strVal val="#ppt_x"/>
                                          </p:val>
                                        </p:tav>
                                      </p:tavLst>
                                    </p:anim>
                                    <p:anim calcmode="lin" valueType="num">
                                      <p:cBhvr additive="base">
                                        <p:cTn id="22" dur="500" fill="hold"/>
                                        <p:tgtEl>
                                          <p:spTgt spid="258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P spid="2580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914400"/>
          </a:xfrm>
        </p:spPr>
        <p:txBody>
          <a:bodyPr/>
          <a:lstStyle/>
          <a:p>
            <a:pPr algn="ctr" eaLnBrk="1" fontAlgn="auto" hangingPunct="1">
              <a:spcAft>
                <a:spcPts val="0"/>
              </a:spcAft>
              <a:defRPr/>
            </a:pPr>
            <a:r>
              <a:t>Before &amp; After</a:t>
            </a:r>
          </a:p>
        </p:txBody>
      </p:sp>
      <p:sp>
        <p:nvSpPr>
          <p:cNvPr id="5" name="Content Placeholder 1"/>
          <p:cNvSpPr txBox="1">
            <a:spLocks/>
          </p:cNvSpPr>
          <p:nvPr/>
        </p:nvSpPr>
        <p:spPr>
          <a:xfrm>
            <a:off x="2514600" y="5867400"/>
            <a:ext cx="1905000" cy="685800"/>
          </a:xfrm>
          <a:prstGeom prst="rect">
            <a:avLst/>
          </a:prstGeom>
        </p:spPr>
        <p:txBody>
          <a:bodyPr>
            <a:normAutofit lnSpcReduction="10000"/>
          </a:bodyPr>
          <a:lstStyle/>
          <a:p>
            <a:pPr marL="274320" indent="-274320">
              <a:spcBef>
                <a:spcPts val="600"/>
              </a:spcBef>
              <a:buClr>
                <a:srgbClr val="F3A447"/>
              </a:buClr>
              <a:buSzPct val="85000"/>
              <a:buFont typeface="Wingdings 2"/>
              <a:buNone/>
              <a:defRPr/>
            </a:pPr>
            <a:r>
              <a:rPr lang="en-US" sz="2000">
                <a:solidFill>
                  <a:prstClr val="white"/>
                </a:solidFill>
              </a:rPr>
              <a:t>Proximal-distal BEFORE</a:t>
            </a:r>
          </a:p>
        </p:txBody>
      </p:sp>
      <p:pic>
        <p:nvPicPr>
          <p:cNvPr id="238600" name="Picture 2" descr="F:\Farrier Presentation\McClure Magic\100_1451.JPG"/>
          <p:cNvPicPr>
            <a:picLocks noChangeAspect="1" noChangeArrowheads="1"/>
          </p:cNvPicPr>
          <p:nvPr/>
        </p:nvPicPr>
        <p:blipFill>
          <a:blip r:embed="rId5" cstate="print"/>
          <a:srcRect l="29529" r="21960"/>
          <a:stretch>
            <a:fillRect/>
          </a:stretch>
        </p:blipFill>
        <p:spPr bwMode="auto">
          <a:xfrm>
            <a:off x="2590800" y="1066800"/>
            <a:ext cx="1752600" cy="4816475"/>
          </a:xfrm>
          <a:prstGeom prst="rect">
            <a:avLst/>
          </a:prstGeom>
          <a:noFill/>
          <a:ln w="9525">
            <a:noFill/>
            <a:miter lim="800000"/>
            <a:headEnd/>
            <a:tailEnd/>
          </a:ln>
        </p:spPr>
      </p:pic>
      <p:cxnSp>
        <p:nvCxnSpPr>
          <p:cNvPr id="7" name="Straight Connector 6"/>
          <p:cNvCxnSpPr/>
          <p:nvPr/>
        </p:nvCxnSpPr>
        <p:spPr>
          <a:xfrm rot="5400000">
            <a:off x="1562100" y="3543300"/>
            <a:ext cx="3657600" cy="7620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sp>
        <p:nvSpPr>
          <p:cNvPr id="8" name="Content Placeholder 1"/>
          <p:cNvSpPr txBox="1">
            <a:spLocks/>
          </p:cNvSpPr>
          <p:nvPr/>
        </p:nvSpPr>
        <p:spPr>
          <a:xfrm>
            <a:off x="4648200" y="5867400"/>
            <a:ext cx="1905000" cy="685800"/>
          </a:xfrm>
          <a:prstGeom prst="rect">
            <a:avLst/>
          </a:prstGeom>
        </p:spPr>
        <p:txBody>
          <a:bodyPr>
            <a:normAutofit lnSpcReduction="10000"/>
          </a:bodyPr>
          <a:lstStyle/>
          <a:p>
            <a:pPr marL="274320" indent="-274320">
              <a:spcBef>
                <a:spcPts val="600"/>
              </a:spcBef>
              <a:buClr>
                <a:srgbClr val="F3A447"/>
              </a:buClr>
              <a:buSzPct val="85000"/>
              <a:buFont typeface="Wingdings 2"/>
              <a:buNone/>
              <a:defRPr/>
            </a:pPr>
            <a:r>
              <a:rPr lang="en-US" sz="2000">
                <a:solidFill>
                  <a:prstClr val="white"/>
                </a:solidFill>
              </a:rPr>
              <a:t>Proximal-distal AFTER</a:t>
            </a:r>
          </a:p>
        </p:txBody>
      </p:sp>
      <p:pic>
        <p:nvPicPr>
          <p:cNvPr id="238603" name="Picture 4" descr="F:\Farrier Presentation\McClure Magic\100_1509.JPG"/>
          <p:cNvPicPr>
            <a:picLocks noChangeAspect="1" noChangeArrowheads="1"/>
          </p:cNvPicPr>
          <p:nvPr/>
        </p:nvPicPr>
        <p:blipFill>
          <a:blip r:embed="rId6" cstate="print"/>
          <a:srcRect l="22722" r="23572" b="2388"/>
          <a:stretch>
            <a:fillRect/>
          </a:stretch>
        </p:blipFill>
        <p:spPr bwMode="auto">
          <a:xfrm>
            <a:off x="4572000" y="1066800"/>
            <a:ext cx="1981200" cy="4800600"/>
          </a:xfrm>
          <a:prstGeom prst="rect">
            <a:avLst/>
          </a:prstGeom>
          <a:noFill/>
          <a:ln w="9525">
            <a:noFill/>
            <a:miter lim="800000"/>
            <a:headEnd/>
            <a:tailEnd/>
          </a:ln>
        </p:spPr>
      </p:pic>
      <p:cxnSp>
        <p:nvCxnSpPr>
          <p:cNvPr id="39" name="Straight Connector 38"/>
          <p:cNvCxnSpPr/>
          <p:nvPr/>
        </p:nvCxnSpPr>
        <p:spPr>
          <a:xfrm rot="5400000">
            <a:off x="3238500" y="3162300"/>
            <a:ext cx="4114800" cy="7620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sp>
        <p:nvSpPr>
          <p:cNvPr id="238605" name="TextBox 41"/>
          <p:cNvSpPr txBox="1">
            <a:spLocks noChangeArrowheads="1"/>
          </p:cNvSpPr>
          <p:nvPr/>
        </p:nvSpPr>
        <p:spPr bwMode="auto">
          <a:xfrm>
            <a:off x="5334000" y="1143000"/>
            <a:ext cx="12192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6EDF41"/>
                </a:solidFill>
              </a:rPr>
              <a:t>X</a:t>
            </a:r>
          </a:p>
        </p:txBody>
      </p:sp>
      <p:sp>
        <p:nvSpPr>
          <p:cNvPr id="238606" name="TextBox 42"/>
          <p:cNvSpPr txBox="1">
            <a:spLocks noChangeArrowheads="1"/>
          </p:cNvSpPr>
          <p:nvPr/>
        </p:nvSpPr>
        <p:spPr bwMode="auto">
          <a:xfrm>
            <a:off x="3429000" y="1600200"/>
            <a:ext cx="12192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6EDF41"/>
                </a:solidFill>
              </a:rPr>
              <a:t>X</a:t>
            </a:r>
          </a:p>
        </p:txBody>
      </p:sp>
      <p:graphicFrame>
        <p:nvGraphicFramePr>
          <p:cNvPr id="238597" name="Object 5"/>
          <p:cNvGraphicFramePr>
            <a:graphicFrameLocks/>
          </p:cNvGraphicFramePr>
          <p:nvPr/>
        </p:nvGraphicFramePr>
        <p:xfrm>
          <a:off x="560388" y="4762500"/>
          <a:ext cx="1081087" cy="1441450"/>
        </p:xfrm>
        <a:graphic>
          <a:graphicData uri="http://schemas.openxmlformats.org/presentationml/2006/ole">
            <mc:AlternateContent xmlns:mc="http://schemas.openxmlformats.org/markup-compatibility/2006">
              <mc:Choice xmlns:v="urn:schemas-microsoft-com:vml" Requires="v">
                <p:oleObj spid="_x0000_s12295" name="Micrografx Windows Draw 6.0 Drawing" r:id="rId7" imgW="5570280" imgH="5894280" progId="">
                  <p:embed/>
                </p:oleObj>
              </mc:Choice>
              <mc:Fallback>
                <p:oleObj name="Micrografx Windows Draw 6.0 Drawing" r:id="rId7" imgW="5570280" imgH="589428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388" y="47625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8607" name="TextBox 44"/>
          <p:cNvSpPr txBox="1">
            <a:spLocks noChangeArrowheads="1"/>
          </p:cNvSpPr>
          <p:nvPr/>
        </p:nvSpPr>
        <p:spPr bwMode="auto">
          <a:xfrm>
            <a:off x="990600" y="46482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38608" name="TextBox 45"/>
          <p:cNvSpPr txBox="1">
            <a:spLocks noChangeArrowheads="1"/>
          </p:cNvSpPr>
          <p:nvPr/>
        </p:nvSpPr>
        <p:spPr bwMode="auto">
          <a:xfrm>
            <a:off x="990600" y="6083300"/>
            <a:ext cx="152400" cy="21431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38609" name="TextBox 46"/>
          <p:cNvSpPr txBox="1">
            <a:spLocks noChangeArrowheads="1"/>
          </p:cNvSpPr>
          <p:nvPr/>
        </p:nvSpPr>
        <p:spPr bwMode="auto">
          <a:xfrm>
            <a:off x="1600200" y="53213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238610" name="TextBox 47"/>
          <p:cNvSpPr txBox="1">
            <a:spLocks noChangeArrowheads="1"/>
          </p:cNvSpPr>
          <p:nvPr/>
        </p:nvSpPr>
        <p:spPr bwMode="auto">
          <a:xfrm>
            <a:off x="533400" y="54737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Tree>
    <p:custDataLst>
      <p:tags r:id="rId2"/>
    </p:custDataLst>
    <p:extLst>
      <p:ext uri="{BB962C8B-B14F-4D97-AF65-F5344CB8AC3E}">
        <p14:creationId xmlns:p14="http://schemas.microsoft.com/office/powerpoint/2010/main" val="329877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3" name="Picture 2" descr="F:\Farrier Presentation\McClure Magic\100_1451.JPG"/>
          <p:cNvPicPr>
            <a:picLocks noChangeAspect="1" noChangeArrowheads="1"/>
          </p:cNvPicPr>
          <p:nvPr/>
        </p:nvPicPr>
        <p:blipFill>
          <a:blip r:embed="rId5" cstate="print"/>
          <a:srcRect l="29529" r="21960"/>
          <a:stretch>
            <a:fillRect/>
          </a:stretch>
        </p:blipFill>
        <p:spPr bwMode="auto">
          <a:xfrm>
            <a:off x="2603500" y="1447800"/>
            <a:ext cx="1663700" cy="4572000"/>
          </a:xfrm>
          <a:prstGeom prst="rect">
            <a:avLst/>
          </a:prstGeom>
          <a:noFill/>
          <a:ln w="9525">
            <a:noFill/>
            <a:miter lim="800000"/>
            <a:headEnd/>
            <a:tailEnd/>
          </a:ln>
        </p:spPr>
      </p:pic>
      <p:sp>
        <p:nvSpPr>
          <p:cNvPr id="5" name="Content Placeholder 1"/>
          <p:cNvSpPr txBox="1">
            <a:spLocks/>
          </p:cNvSpPr>
          <p:nvPr/>
        </p:nvSpPr>
        <p:spPr>
          <a:xfrm>
            <a:off x="2590800" y="6096000"/>
            <a:ext cx="1752600" cy="685800"/>
          </a:xfrm>
          <a:prstGeom prst="rect">
            <a:avLst/>
          </a:prstGeom>
        </p:spPr>
        <p:txBody>
          <a:bodyPr>
            <a:normAutofit fontScale="92500"/>
          </a:bodyPr>
          <a:lstStyle/>
          <a:p>
            <a:pPr marL="274320" indent="-274320">
              <a:spcBef>
                <a:spcPts val="600"/>
              </a:spcBef>
              <a:buClr>
                <a:srgbClr val="F3A447"/>
              </a:buClr>
              <a:buSzPct val="85000"/>
              <a:defRPr/>
            </a:pPr>
            <a:r>
              <a:rPr lang="en-US" sz="2000">
                <a:solidFill>
                  <a:prstClr val="white"/>
                </a:solidFill>
              </a:rPr>
              <a:t>Dorsal-</a:t>
            </a:r>
            <a:r>
              <a:rPr lang="en-US" sz="2000" err="1">
                <a:solidFill>
                  <a:prstClr val="white"/>
                </a:solidFill>
              </a:rPr>
              <a:t>palmar</a:t>
            </a:r>
            <a:r>
              <a:rPr lang="en-US" sz="2000">
                <a:solidFill>
                  <a:prstClr val="white"/>
                </a:solidFill>
              </a:rPr>
              <a:t> BEFORE</a:t>
            </a:r>
          </a:p>
        </p:txBody>
      </p:sp>
      <p:cxnSp>
        <p:nvCxnSpPr>
          <p:cNvPr id="6" name="Straight Connector 5"/>
          <p:cNvCxnSpPr/>
          <p:nvPr/>
        </p:nvCxnSpPr>
        <p:spPr>
          <a:xfrm rot="16200000" flipH="1">
            <a:off x="2717800" y="1714500"/>
            <a:ext cx="1524000" cy="11430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3124200" y="5105400"/>
            <a:ext cx="685800" cy="3810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3536950" y="5302250"/>
            <a:ext cx="381000" cy="2921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3244850" y="5378450"/>
            <a:ext cx="304800" cy="2159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pic>
        <p:nvPicPr>
          <p:cNvPr id="240649" name="Picture 4" descr="F:\Farrier Presentation\McClure Magic\100_1509.JPG"/>
          <p:cNvPicPr>
            <a:picLocks noChangeAspect="1" noChangeArrowheads="1"/>
          </p:cNvPicPr>
          <p:nvPr/>
        </p:nvPicPr>
        <p:blipFill>
          <a:blip r:embed="rId6" cstate="print"/>
          <a:srcRect l="22722" r="23572" b="7036"/>
          <a:stretch>
            <a:fillRect/>
          </a:stretch>
        </p:blipFill>
        <p:spPr bwMode="auto">
          <a:xfrm>
            <a:off x="4495800" y="1447800"/>
            <a:ext cx="1981200" cy="4572000"/>
          </a:xfrm>
          <a:prstGeom prst="rect">
            <a:avLst/>
          </a:prstGeom>
          <a:noFill/>
          <a:ln w="9525">
            <a:noFill/>
            <a:miter lim="800000"/>
            <a:headEnd/>
            <a:tailEnd/>
          </a:ln>
        </p:spPr>
      </p:pic>
      <p:cxnSp>
        <p:nvCxnSpPr>
          <p:cNvPr id="12" name="Straight Connector 11"/>
          <p:cNvCxnSpPr/>
          <p:nvPr/>
        </p:nvCxnSpPr>
        <p:spPr>
          <a:xfrm rot="16200000" flipH="1">
            <a:off x="5181600" y="1600200"/>
            <a:ext cx="1066800" cy="7620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4876800" y="5181600"/>
            <a:ext cx="685800" cy="3810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5334000" y="5410200"/>
            <a:ext cx="381000" cy="2286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4953000" y="5410200"/>
            <a:ext cx="381000" cy="228600"/>
          </a:xfrm>
          <a:prstGeom prst="line">
            <a:avLst/>
          </a:prstGeom>
          <a:ln w="25400">
            <a:solidFill>
              <a:srgbClr val="4E6FFC"/>
            </a:solidFill>
          </a:ln>
        </p:spPr>
        <p:style>
          <a:lnRef idx="1">
            <a:schemeClr val="accent1"/>
          </a:lnRef>
          <a:fillRef idx="0">
            <a:schemeClr val="accent1"/>
          </a:fillRef>
          <a:effectRef idx="0">
            <a:schemeClr val="accent1"/>
          </a:effectRef>
          <a:fontRef idx="minor">
            <a:schemeClr val="tx1"/>
          </a:fontRef>
        </p:style>
      </p:cxnSp>
      <p:sp>
        <p:nvSpPr>
          <p:cNvPr id="27" name="Content Placeholder 1"/>
          <p:cNvSpPr txBox="1">
            <a:spLocks/>
          </p:cNvSpPr>
          <p:nvPr/>
        </p:nvSpPr>
        <p:spPr>
          <a:xfrm>
            <a:off x="4572000" y="6096000"/>
            <a:ext cx="1752600" cy="685800"/>
          </a:xfrm>
          <a:prstGeom prst="rect">
            <a:avLst/>
          </a:prstGeom>
        </p:spPr>
        <p:txBody>
          <a:bodyPr>
            <a:normAutofit fontScale="92500"/>
          </a:bodyPr>
          <a:lstStyle/>
          <a:p>
            <a:pPr marL="274320" indent="-274320">
              <a:spcBef>
                <a:spcPts val="600"/>
              </a:spcBef>
              <a:buClr>
                <a:srgbClr val="F3A447"/>
              </a:buClr>
              <a:buSzPct val="85000"/>
              <a:defRPr/>
            </a:pPr>
            <a:r>
              <a:rPr lang="en-US" sz="2000">
                <a:solidFill>
                  <a:prstClr val="white"/>
                </a:solidFill>
              </a:rPr>
              <a:t>Dorsal-</a:t>
            </a:r>
            <a:r>
              <a:rPr lang="en-US" sz="2000" err="1">
                <a:solidFill>
                  <a:prstClr val="white"/>
                </a:solidFill>
              </a:rPr>
              <a:t>palmar</a:t>
            </a:r>
            <a:r>
              <a:rPr lang="en-US" sz="2000">
                <a:solidFill>
                  <a:prstClr val="white"/>
                </a:solidFill>
              </a:rPr>
              <a:t> AFTER</a:t>
            </a:r>
          </a:p>
        </p:txBody>
      </p:sp>
      <p:sp>
        <p:nvSpPr>
          <p:cNvPr id="28" name="Title 2"/>
          <p:cNvSpPr txBox="1">
            <a:spLocks/>
          </p:cNvSpPr>
          <p:nvPr/>
        </p:nvSpPr>
        <p:spPr>
          <a:xfrm>
            <a:off x="457200" y="152400"/>
            <a:ext cx="8229600" cy="914400"/>
          </a:xfrm>
          <a:prstGeom prst="rect">
            <a:avLst/>
          </a:prstGeom>
          <a:ln w="6350" cap="rnd">
            <a:noFill/>
          </a:ln>
        </p:spPr>
        <p:txBody>
          <a:bodyPr anchor="b">
            <a:normAutofit/>
          </a:bodyPr>
          <a:lstStyle/>
          <a:p>
            <a:pPr algn="ctr">
              <a:spcBef>
                <a:spcPct val="0"/>
              </a:spcBef>
              <a:defRPr/>
            </a:pPr>
            <a:r>
              <a:rPr lang="en-US" sz="4200" spc="-10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rPr>
              <a:t>Before &amp; After</a:t>
            </a:r>
          </a:p>
        </p:txBody>
      </p:sp>
      <p:graphicFrame>
        <p:nvGraphicFramePr>
          <p:cNvPr id="240642" name="Object 2"/>
          <p:cNvGraphicFramePr>
            <a:graphicFrameLocks/>
          </p:cNvGraphicFramePr>
          <p:nvPr/>
        </p:nvGraphicFramePr>
        <p:xfrm>
          <a:off x="560388" y="4787900"/>
          <a:ext cx="1081087" cy="1441450"/>
        </p:xfrm>
        <a:graphic>
          <a:graphicData uri="http://schemas.openxmlformats.org/presentationml/2006/ole">
            <mc:AlternateContent xmlns:mc="http://schemas.openxmlformats.org/markup-compatibility/2006">
              <mc:Choice xmlns:v="urn:schemas-microsoft-com:vml" Requires="v">
                <p:oleObj spid="_x0000_s13319" name="Micrografx Windows Draw 6.0 Drawing" r:id="rId7" imgW="5570280" imgH="5894280" progId="">
                  <p:embed/>
                </p:oleObj>
              </mc:Choice>
              <mc:Fallback>
                <p:oleObj name="Micrografx Windows Draw 6.0 Drawing" r:id="rId7" imgW="5570280" imgH="589428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388" y="47879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0656" name="TextBox 33"/>
          <p:cNvSpPr txBox="1">
            <a:spLocks noChangeArrowheads="1"/>
          </p:cNvSpPr>
          <p:nvPr/>
        </p:nvSpPr>
        <p:spPr bwMode="auto">
          <a:xfrm>
            <a:off x="990600" y="4675188"/>
            <a:ext cx="152400" cy="214312"/>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40657" name="TextBox 34"/>
          <p:cNvSpPr txBox="1">
            <a:spLocks noChangeArrowheads="1"/>
          </p:cNvSpPr>
          <p:nvPr/>
        </p:nvSpPr>
        <p:spPr bwMode="auto">
          <a:xfrm>
            <a:off x="990600" y="61087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40658" name="TextBox 35"/>
          <p:cNvSpPr txBox="1">
            <a:spLocks noChangeArrowheads="1"/>
          </p:cNvSpPr>
          <p:nvPr/>
        </p:nvSpPr>
        <p:spPr bwMode="auto">
          <a:xfrm>
            <a:off x="1600200" y="53467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240659" name="TextBox 36"/>
          <p:cNvSpPr txBox="1">
            <a:spLocks noChangeArrowheads="1"/>
          </p:cNvSpPr>
          <p:nvPr/>
        </p:nvSpPr>
        <p:spPr bwMode="auto">
          <a:xfrm>
            <a:off x="533400" y="54991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
        <p:nvSpPr>
          <p:cNvPr id="240660" name="TextBox 37"/>
          <p:cNvSpPr txBox="1">
            <a:spLocks noChangeArrowheads="1"/>
          </p:cNvSpPr>
          <p:nvPr/>
        </p:nvSpPr>
        <p:spPr bwMode="auto">
          <a:xfrm>
            <a:off x="5257800" y="1752600"/>
            <a:ext cx="6858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4E6FFC"/>
                </a:solidFill>
              </a:rPr>
              <a:t>Y</a:t>
            </a:r>
          </a:p>
        </p:txBody>
      </p:sp>
      <p:sp>
        <p:nvSpPr>
          <p:cNvPr id="240661" name="TextBox 38"/>
          <p:cNvSpPr txBox="1">
            <a:spLocks noChangeArrowheads="1"/>
          </p:cNvSpPr>
          <p:nvPr/>
        </p:nvSpPr>
        <p:spPr bwMode="auto">
          <a:xfrm>
            <a:off x="3352800" y="1752600"/>
            <a:ext cx="6858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4E6FFC"/>
                </a:solidFill>
              </a:rPr>
              <a:t>Y</a:t>
            </a:r>
          </a:p>
        </p:txBody>
      </p:sp>
    </p:spTree>
    <p:custDataLst>
      <p:tags r:id="rId2"/>
    </p:custDataLst>
    <p:extLst>
      <p:ext uri="{BB962C8B-B14F-4D97-AF65-F5344CB8AC3E}">
        <p14:creationId xmlns:p14="http://schemas.microsoft.com/office/powerpoint/2010/main" val="3334669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t>Before &amp; After</a:t>
            </a:r>
          </a:p>
        </p:txBody>
      </p:sp>
      <p:pic>
        <p:nvPicPr>
          <p:cNvPr id="241668" name="Content Placeholder 3" descr="F:\Farrier Presentation\McClure Magic\DSC01534.JPG"/>
          <p:cNvPicPr>
            <a:picLocks noGrp="1" noChangeAspect="1" noChangeArrowheads="1"/>
          </p:cNvPicPr>
          <p:nvPr>
            <p:ph idx="1"/>
          </p:nvPr>
        </p:nvPicPr>
        <p:blipFill>
          <a:blip r:embed="rId5" cstate="print"/>
          <a:srcRect/>
          <a:stretch>
            <a:fillRect/>
          </a:stretch>
        </p:blipFill>
        <p:spPr>
          <a:xfrm>
            <a:off x="4191000" y="1600200"/>
            <a:ext cx="3429000" cy="4572000"/>
          </a:xfrm>
        </p:spPr>
      </p:pic>
      <p:sp>
        <p:nvSpPr>
          <p:cNvPr id="5" name="Content Placeholder 1"/>
          <p:cNvSpPr txBox="1">
            <a:spLocks/>
          </p:cNvSpPr>
          <p:nvPr/>
        </p:nvSpPr>
        <p:spPr>
          <a:xfrm>
            <a:off x="1905000" y="6172200"/>
            <a:ext cx="1828800" cy="609600"/>
          </a:xfrm>
          <a:prstGeom prst="rect">
            <a:avLst/>
          </a:prstGeom>
        </p:spPr>
        <p:txBody>
          <a:bodyPr>
            <a:normAutofit fontScale="92500" lnSpcReduction="20000"/>
          </a:bodyPr>
          <a:lstStyle/>
          <a:p>
            <a:pPr marL="274320" indent="-274320">
              <a:spcBef>
                <a:spcPts val="600"/>
              </a:spcBef>
              <a:buClr>
                <a:srgbClr val="F3A447"/>
              </a:buClr>
              <a:buSzPct val="85000"/>
              <a:defRPr/>
            </a:pPr>
            <a:r>
              <a:rPr lang="en-US" sz="2000">
                <a:solidFill>
                  <a:prstClr val="white"/>
                </a:solidFill>
              </a:rPr>
              <a:t>Medial-lateral BEFORE</a:t>
            </a:r>
          </a:p>
        </p:txBody>
      </p:sp>
      <p:pic>
        <p:nvPicPr>
          <p:cNvPr id="241670" name="Picture 3" descr="F:\Farrier Presentation\McClure Magic\100_1452.JPG"/>
          <p:cNvPicPr>
            <a:picLocks noChangeAspect="1" noChangeArrowheads="1"/>
          </p:cNvPicPr>
          <p:nvPr/>
        </p:nvPicPr>
        <p:blipFill>
          <a:blip r:embed="rId6" cstate="print"/>
          <a:srcRect l="29626" r="9006" b="4762"/>
          <a:stretch>
            <a:fillRect/>
          </a:stretch>
        </p:blipFill>
        <p:spPr bwMode="auto">
          <a:xfrm>
            <a:off x="1676400" y="1524000"/>
            <a:ext cx="2209800" cy="4572000"/>
          </a:xfrm>
          <a:prstGeom prst="rect">
            <a:avLst/>
          </a:prstGeom>
          <a:noFill/>
          <a:ln w="9525">
            <a:noFill/>
            <a:miter lim="800000"/>
            <a:headEnd/>
            <a:tailEnd/>
          </a:ln>
        </p:spPr>
      </p:pic>
      <p:cxnSp>
        <p:nvCxnSpPr>
          <p:cNvPr id="7" name="Straight Connector 6"/>
          <p:cNvCxnSpPr/>
          <p:nvPr/>
        </p:nvCxnSpPr>
        <p:spPr>
          <a:xfrm rot="5400000">
            <a:off x="266700" y="3848100"/>
            <a:ext cx="4191000" cy="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58674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56388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467100" y="3619500"/>
            <a:ext cx="4038600" cy="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57800" y="55626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57800" y="53340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5181600" y="6172200"/>
            <a:ext cx="1828800" cy="609600"/>
          </a:xfrm>
          <a:prstGeom prst="rect">
            <a:avLst/>
          </a:prstGeom>
        </p:spPr>
        <p:txBody>
          <a:bodyPr>
            <a:normAutofit fontScale="92500" lnSpcReduction="20000"/>
          </a:bodyPr>
          <a:lstStyle/>
          <a:p>
            <a:pPr marL="274320" indent="-274320">
              <a:spcBef>
                <a:spcPts val="600"/>
              </a:spcBef>
              <a:buClr>
                <a:srgbClr val="F3A447"/>
              </a:buClr>
              <a:buSzPct val="85000"/>
              <a:defRPr/>
            </a:pPr>
            <a:r>
              <a:rPr lang="en-US" sz="2000">
                <a:solidFill>
                  <a:prstClr val="white"/>
                </a:solidFill>
              </a:rPr>
              <a:t>Medial-lateral AFTER</a:t>
            </a:r>
          </a:p>
        </p:txBody>
      </p:sp>
      <p:graphicFrame>
        <p:nvGraphicFramePr>
          <p:cNvPr id="241666" name="Object 2"/>
          <p:cNvGraphicFramePr>
            <a:graphicFrameLocks/>
          </p:cNvGraphicFramePr>
          <p:nvPr/>
        </p:nvGraphicFramePr>
        <p:xfrm>
          <a:off x="331788" y="4762500"/>
          <a:ext cx="1081087" cy="1441450"/>
        </p:xfrm>
        <a:graphic>
          <a:graphicData uri="http://schemas.openxmlformats.org/presentationml/2006/ole">
            <mc:AlternateContent xmlns:mc="http://schemas.openxmlformats.org/markup-compatibility/2006">
              <mc:Choice xmlns:v="urn:schemas-microsoft-com:vml" Requires="v">
                <p:oleObj spid="_x0000_s14343" name="Micrografx Windows Draw 6.0 Drawing" r:id="rId7" imgW="5570280" imgH="5894280" progId="">
                  <p:embed/>
                </p:oleObj>
              </mc:Choice>
              <mc:Fallback>
                <p:oleObj name="Micrografx Windows Draw 6.0 Drawing" r:id="rId7" imgW="5570280" imgH="589428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88" y="47625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1678" name="TextBox 16"/>
          <p:cNvSpPr txBox="1">
            <a:spLocks noChangeArrowheads="1"/>
          </p:cNvSpPr>
          <p:nvPr/>
        </p:nvSpPr>
        <p:spPr bwMode="auto">
          <a:xfrm>
            <a:off x="762000" y="46482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41679" name="TextBox 17"/>
          <p:cNvSpPr txBox="1">
            <a:spLocks noChangeArrowheads="1"/>
          </p:cNvSpPr>
          <p:nvPr/>
        </p:nvSpPr>
        <p:spPr bwMode="auto">
          <a:xfrm>
            <a:off x="762000" y="6083300"/>
            <a:ext cx="152400" cy="21431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41680" name="TextBox 18"/>
          <p:cNvSpPr txBox="1">
            <a:spLocks noChangeArrowheads="1"/>
          </p:cNvSpPr>
          <p:nvPr/>
        </p:nvSpPr>
        <p:spPr bwMode="auto">
          <a:xfrm>
            <a:off x="1371600" y="53213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241681" name="TextBox 19"/>
          <p:cNvSpPr txBox="1">
            <a:spLocks noChangeArrowheads="1"/>
          </p:cNvSpPr>
          <p:nvPr/>
        </p:nvSpPr>
        <p:spPr bwMode="auto">
          <a:xfrm>
            <a:off x="304800" y="54737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
        <p:nvSpPr>
          <p:cNvPr id="241682" name="TextBox 20"/>
          <p:cNvSpPr txBox="1">
            <a:spLocks noChangeArrowheads="1"/>
          </p:cNvSpPr>
          <p:nvPr/>
        </p:nvSpPr>
        <p:spPr bwMode="auto">
          <a:xfrm>
            <a:off x="5638800" y="4953000"/>
            <a:ext cx="12192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FF0000"/>
                </a:solidFill>
              </a:rPr>
              <a:t>Z</a:t>
            </a:r>
          </a:p>
        </p:txBody>
      </p:sp>
      <p:sp>
        <p:nvSpPr>
          <p:cNvPr id="241683" name="TextBox 21"/>
          <p:cNvSpPr txBox="1">
            <a:spLocks noChangeArrowheads="1"/>
          </p:cNvSpPr>
          <p:nvPr/>
        </p:nvSpPr>
        <p:spPr bwMode="auto">
          <a:xfrm>
            <a:off x="2438400" y="5181600"/>
            <a:ext cx="121920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FF0000"/>
                </a:solidFill>
              </a:rPr>
              <a:t>Z</a:t>
            </a:r>
          </a:p>
        </p:txBody>
      </p:sp>
    </p:spTree>
    <p:custDataLst>
      <p:tags r:id="rId2"/>
    </p:custDataLst>
    <p:extLst>
      <p:ext uri="{BB962C8B-B14F-4D97-AF65-F5344CB8AC3E}">
        <p14:creationId xmlns:p14="http://schemas.microsoft.com/office/powerpoint/2010/main" val="3246130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762000"/>
          </a:xfrm>
        </p:spPr>
        <p:txBody>
          <a:bodyPr/>
          <a:lstStyle/>
          <a:p>
            <a:pPr algn="ctr" eaLnBrk="1" fontAlgn="auto" hangingPunct="1">
              <a:spcAft>
                <a:spcPts val="0"/>
              </a:spcAft>
              <a:defRPr/>
            </a:pPr>
            <a:r>
              <a:t>Before &amp; After</a:t>
            </a:r>
          </a:p>
        </p:txBody>
      </p:sp>
      <p:sp>
        <p:nvSpPr>
          <p:cNvPr id="4" name="Content Placeholder 1"/>
          <p:cNvSpPr txBox="1">
            <a:spLocks/>
          </p:cNvSpPr>
          <p:nvPr/>
        </p:nvSpPr>
        <p:spPr>
          <a:xfrm>
            <a:off x="685800" y="3200400"/>
            <a:ext cx="1752600" cy="685800"/>
          </a:xfrm>
          <a:prstGeom prst="rect">
            <a:avLst/>
          </a:prstGeom>
        </p:spPr>
        <p:txBody>
          <a:bodyPr>
            <a:normAutofit lnSpcReduction="10000"/>
          </a:bodyPr>
          <a:lstStyle/>
          <a:p>
            <a:pPr marL="274320" indent="-274320" algn="ctr">
              <a:spcBef>
                <a:spcPts val="600"/>
              </a:spcBef>
              <a:buClr>
                <a:srgbClr val="F3A447"/>
              </a:buClr>
              <a:buSzPct val="85000"/>
              <a:defRPr/>
            </a:pPr>
            <a:r>
              <a:rPr lang="en-US" sz="2000">
                <a:solidFill>
                  <a:prstClr val="white"/>
                </a:solidFill>
              </a:rPr>
              <a:t>     Rotational BEFORE</a:t>
            </a:r>
          </a:p>
        </p:txBody>
      </p:sp>
      <p:pic>
        <p:nvPicPr>
          <p:cNvPr id="239622" name="Picture 5" descr="F:\Farrier Presentation\McClure Magic\100_1454.JPG"/>
          <p:cNvPicPr>
            <a:picLocks noChangeAspect="1" noChangeArrowheads="1"/>
          </p:cNvPicPr>
          <p:nvPr/>
        </p:nvPicPr>
        <p:blipFill>
          <a:blip r:embed="rId5" cstate="print"/>
          <a:srcRect l="36954" r="7922"/>
          <a:stretch>
            <a:fillRect/>
          </a:stretch>
        </p:blipFill>
        <p:spPr bwMode="auto">
          <a:xfrm>
            <a:off x="2590800" y="1066800"/>
            <a:ext cx="2209800" cy="5345113"/>
          </a:xfrm>
          <a:prstGeom prst="rect">
            <a:avLst/>
          </a:prstGeom>
          <a:noFill/>
          <a:ln w="9525">
            <a:noFill/>
            <a:miter lim="800000"/>
            <a:headEnd/>
            <a:tailEnd/>
          </a:ln>
        </p:spPr>
      </p:pic>
      <p:pic>
        <p:nvPicPr>
          <p:cNvPr id="239623" name="Picture 2" descr="F:\Farrier Presentation\McClure Magic\DSC01532.JPG"/>
          <p:cNvPicPr>
            <a:picLocks noGrp="1" noChangeAspect="1" noChangeArrowheads="1"/>
          </p:cNvPicPr>
          <p:nvPr>
            <p:ph idx="1"/>
          </p:nvPr>
        </p:nvPicPr>
        <p:blipFill>
          <a:blip r:embed="rId6" cstate="print"/>
          <a:srcRect l="13333" r="42223"/>
          <a:stretch>
            <a:fillRect/>
          </a:stretch>
        </p:blipFill>
        <p:spPr>
          <a:xfrm>
            <a:off x="5029200" y="1066800"/>
            <a:ext cx="1752600" cy="5257800"/>
          </a:xfrm>
        </p:spPr>
      </p:pic>
      <p:sp>
        <p:nvSpPr>
          <p:cNvPr id="9" name="Content Placeholder 1"/>
          <p:cNvSpPr txBox="1">
            <a:spLocks/>
          </p:cNvSpPr>
          <p:nvPr/>
        </p:nvSpPr>
        <p:spPr>
          <a:xfrm>
            <a:off x="6705600" y="3200400"/>
            <a:ext cx="1752600" cy="685800"/>
          </a:xfrm>
          <a:prstGeom prst="rect">
            <a:avLst/>
          </a:prstGeom>
        </p:spPr>
        <p:txBody>
          <a:bodyPr>
            <a:normAutofit lnSpcReduction="10000"/>
          </a:bodyPr>
          <a:lstStyle/>
          <a:p>
            <a:pPr marL="274320" indent="-274320" algn="ctr">
              <a:spcBef>
                <a:spcPts val="600"/>
              </a:spcBef>
              <a:buClr>
                <a:srgbClr val="F3A447"/>
              </a:buClr>
              <a:buSzPct val="85000"/>
              <a:defRPr/>
            </a:pPr>
            <a:r>
              <a:rPr lang="en-US" sz="2000">
                <a:solidFill>
                  <a:prstClr val="white"/>
                </a:solidFill>
              </a:rPr>
              <a:t>     Rotational AFTER</a:t>
            </a:r>
          </a:p>
        </p:txBody>
      </p:sp>
      <p:cxnSp>
        <p:nvCxnSpPr>
          <p:cNvPr id="11" name="Straight Connector 10"/>
          <p:cNvCxnSpPr/>
          <p:nvPr/>
        </p:nvCxnSpPr>
        <p:spPr>
          <a:xfrm rot="5400000">
            <a:off x="1752600" y="3581400"/>
            <a:ext cx="2590800" cy="0"/>
          </a:xfrm>
          <a:prstGeom prst="line">
            <a:avLst/>
          </a:prstGeom>
          <a:ln w="3175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4229100" y="3771900"/>
            <a:ext cx="3810000" cy="76200"/>
          </a:xfrm>
          <a:prstGeom prst="line">
            <a:avLst/>
          </a:prstGeom>
          <a:ln w="31750">
            <a:solidFill>
              <a:srgbClr val="6EDF41"/>
            </a:solidFill>
          </a:ln>
        </p:spPr>
        <p:style>
          <a:lnRef idx="1">
            <a:schemeClr val="accent1"/>
          </a:lnRef>
          <a:fillRef idx="0">
            <a:schemeClr val="accent1"/>
          </a:fillRef>
          <a:effectRef idx="0">
            <a:schemeClr val="accent1"/>
          </a:effectRef>
          <a:fontRef idx="minor">
            <a:schemeClr val="tx1"/>
          </a:fontRef>
        </p:style>
      </p:cxnSp>
      <p:graphicFrame>
        <p:nvGraphicFramePr>
          <p:cNvPr id="239619" name="Object 3"/>
          <p:cNvGraphicFramePr>
            <a:graphicFrameLocks/>
          </p:cNvGraphicFramePr>
          <p:nvPr/>
        </p:nvGraphicFramePr>
        <p:xfrm>
          <a:off x="484188" y="4787900"/>
          <a:ext cx="1081087" cy="1441450"/>
        </p:xfrm>
        <a:graphic>
          <a:graphicData uri="http://schemas.openxmlformats.org/presentationml/2006/ole">
            <mc:AlternateContent xmlns:mc="http://schemas.openxmlformats.org/markup-compatibility/2006">
              <mc:Choice xmlns:v="urn:schemas-microsoft-com:vml" Requires="v">
                <p:oleObj spid="_x0000_s15367" name="Micrografx Windows Draw 6.0 Drawing" r:id="rId7" imgW="5570280" imgH="5894280" progId="">
                  <p:embed/>
                </p:oleObj>
              </mc:Choice>
              <mc:Fallback>
                <p:oleObj name="Micrografx Windows Draw 6.0 Drawing" r:id="rId7" imgW="5570280" imgH="589428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88" y="47879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9627" name="TextBox 15"/>
          <p:cNvSpPr txBox="1">
            <a:spLocks noChangeArrowheads="1"/>
          </p:cNvSpPr>
          <p:nvPr/>
        </p:nvSpPr>
        <p:spPr bwMode="auto">
          <a:xfrm>
            <a:off x="914400" y="4675188"/>
            <a:ext cx="152400" cy="214312"/>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39628" name="TextBox 16"/>
          <p:cNvSpPr txBox="1">
            <a:spLocks noChangeArrowheads="1"/>
          </p:cNvSpPr>
          <p:nvPr/>
        </p:nvSpPr>
        <p:spPr bwMode="auto">
          <a:xfrm>
            <a:off x="914400" y="61087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39629" name="TextBox 17"/>
          <p:cNvSpPr txBox="1">
            <a:spLocks noChangeArrowheads="1"/>
          </p:cNvSpPr>
          <p:nvPr/>
        </p:nvSpPr>
        <p:spPr bwMode="auto">
          <a:xfrm>
            <a:off x="1524000" y="53467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239630" name="TextBox 18"/>
          <p:cNvSpPr txBox="1">
            <a:spLocks noChangeArrowheads="1"/>
          </p:cNvSpPr>
          <p:nvPr/>
        </p:nvSpPr>
        <p:spPr bwMode="auto">
          <a:xfrm>
            <a:off x="457200" y="54991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Tree>
    <p:custDataLst>
      <p:tags r:id="rId2"/>
    </p:custDataLst>
    <p:extLst>
      <p:ext uri="{BB962C8B-B14F-4D97-AF65-F5344CB8AC3E}">
        <p14:creationId xmlns:p14="http://schemas.microsoft.com/office/powerpoint/2010/main" val="2321562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33400"/>
            <a:ext cx="4495800" cy="1371600"/>
          </a:xfrm>
        </p:spPr>
        <p:txBody>
          <a:bodyPr>
            <a:normAutofit fontScale="90000"/>
          </a:bodyPr>
          <a:lstStyle/>
          <a:p>
            <a:pPr eaLnBrk="1" fontAlgn="auto" hangingPunct="1">
              <a:spcAft>
                <a:spcPts val="0"/>
              </a:spcAft>
              <a:defRPr/>
            </a:pPr>
            <a:r>
              <a:t>Geometric Proportions  on Finished Foot</a:t>
            </a:r>
          </a:p>
        </p:txBody>
      </p:sp>
      <p:pic>
        <p:nvPicPr>
          <p:cNvPr id="279554" name="Picture 2" descr="F:\Farrier Presentation\McClure Magic\DSC01539.JPG"/>
          <p:cNvPicPr>
            <a:picLocks noGrp="1" noChangeAspect="1" noChangeArrowheads="1"/>
          </p:cNvPicPr>
          <p:nvPr>
            <p:ph idx="1"/>
          </p:nvPr>
        </p:nvPicPr>
        <p:blipFill>
          <a:blip r:embed="rId4" cstate="print"/>
          <a:srcRect/>
          <a:stretch>
            <a:fillRect/>
          </a:stretch>
        </p:blipFill>
        <p:spPr>
          <a:xfrm>
            <a:off x="1123950" y="1981200"/>
            <a:ext cx="3143250" cy="4191000"/>
          </a:xfrm>
        </p:spPr>
      </p:pic>
      <p:pic>
        <p:nvPicPr>
          <p:cNvPr id="279555" name="Picture 4" descr="F:\Farrier Presentation\McClure Magic\DSC01540.JPG"/>
          <p:cNvPicPr>
            <a:picLocks noChangeAspect="1" noChangeArrowheads="1"/>
          </p:cNvPicPr>
          <p:nvPr/>
        </p:nvPicPr>
        <p:blipFill>
          <a:blip r:embed="rId5" cstate="print"/>
          <a:srcRect l="17708" t="9877" r="20833" b="11111"/>
          <a:stretch>
            <a:fillRect/>
          </a:stretch>
        </p:blipFill>
        <p:spPr bwMode="auto">
          <a:xfrm>
            <a:off x="4648200" y="429064"/>
            <a:ext cx="3160713" cy="3048000"/>
          </a:xfrm>
          <a:prstGeom prst="rect">
            <a:avLst/>
          </a:prstGeom>
          <a:noFill/>
          <a:ln w="9525">
            <a:noFill/>
            <a:miter lim="800000"/>
            <a:headEnd/>
            <a:tailEnd/>
          </a:ln>
        </p:spPr>
      </p:pic>
      <p:pic>
        <p:nvPicPr>
          <p:cNvPr id="279556" name="Picture 5" descr="F:\Farrier Presentation\McClure Magic\DSC01541.JPG"/>
          <p:cNvPicPr>
            <a:picLocks noChangeAspect="1" noChangeArrowheads="1"/>
          </p:cNvPicPr>
          <p:nvPr/>
        </p:nvPicPr>
        <p:blipFill>
          <a:blip r:embed="rId6" cstate="print"/>
          <a:srcRect l="15385" t="9518" r="24359" b="16238"/>
          <a:stretch>
            <a:fillRect/>
          </a:stretch>
        </p:blipFill>
        <p:spPr bwMode="auto">
          <a:xfrm>
            <a:off x="4632325" y="3581400"/>
            <a:ext cx="3216275" cy="29718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22652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3F76919-D608-4762-BF86-BF7780114096}"/>
              </a:ext>
            </a:extLst>
          </p:cNvPr>
          <p:cNvSpPr>
            <a:spLocks noGrp="1"/>
          </p:cNvSpPr>
          <p:nvPr>
            <p:ph type="title"/>
          </p:nvPr>
        </p:nvSpPr>
        <p:spPr/>
        <p:txBody>
          <a:bodyPr>
            <a:normAutofit fontScale="90000"/>
          </a:bodyPr>
          <a:lstStyle/>
          <a:p>
            <a:r>
              <a:rPr lang="en-US"/>
              <a:t>Equal Weight Bearing</a:t>
            </a:r>
            <a:br>
              <a:rPr lang="en-US"/>
            </a:br>
            <a:endParaRPr lang="en-US"/>
          </a:p>
        </p:txBody>
      </p:sp>
      <p:pic>
        <p:nvPicPr>
          <p:cNvPr id="5" name="Content Placeholder 4" descr="F:\Farrier Presentation\McClure Magic\DSC01540.JPG">
            <a:extLst>
              <a:ext uri="{FF2B5EF4-FFF2-40B4-BE49-F238E27FC236}">
                <a16:creationId xmlns:a16="http://schemas.microsoft.com/office/drawing/2014/main" xmlns="" id="{6FA75D5F-CFDE-4C9F-8B5E-B01F52EB4A17}"/>
              </a:ext>
            </a:extLst>
          </p:cNvPr>
          <p:cNvPicPr>
            <a:picLocks noGrp="1" noChangeAspect="1" noChangeArrowheads="1"/>
          </p:cNvPicPr>
          <p:nvPr>
            <p:ph idx="1"/>
          </p:nvPr>
        </p:nvPicPr>
        <p:blipFill rotWithShape="1">
          <a:blip r:embed="rId3" cstate="print"/>
          <a:srcRect l="20672" t="16462" r="29931" b="22963"/>
          <a:stretch/>
        </p:blipFill>
        <p:spPr bwMode="auto">
          <a:xfrm rot="5400000">
            <a:off x="934110" y="1918679"/>
            <a:ext cx="4650067" cy="434231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68" name="Ink 167">
                <a:extLst>
                  <a:ext uri="{FF2B5EF4-FFF2-40B4-BE49-F238E27FC236}">
                    <a16:creationId xmlns:a16="http://schemas.microsoft.com/office/drawing/2014/main" xmlns="" id="{87E06146-EC02-481B-9DFB-B7CBF41F5A31}"/>
                  </a:ext>
                </a:extLst>
              </p14:cNvPr>
              <p14:cNvContentPartPr/>
              <p14:nvPr/>
            </p14:nvContentPartPr>
            <p14:xfrm>
              <a:off x="3478514" y="2701163"/>
              <a:ext cx="3960" cy="360"/>
            </p14:xfrm>
          </p:contentPart>
        </mc:Choice>
        <mc:Fallback xmlns="">
          <p:pic>
            <p:nvPicPr>
              <p:cNvPr id="168" name="Ink 167">
                <a:extLst>
                  <a:ext uri="{FF2B5EF4-FFF2-40B4-BE49-F238E27FC236}">
                    <a16:creationId xmlns:a16="http://schemas.microsoft.com/office/drawing/2014/main" id="{87E06146-EC02-481B-9DFB-B7CBF41F5A31}"/>
                  </a:ext>
                </a:extLst>
              </p:cNvPr>
              <p:cNvPicPr/>
              <p:nvPr/>
            </p:nvPicPr>
            <p:blipFill>
              <a:blip r:embed="rId5"/>
              <a:stretch>
                <a:fillRect/>
              </a:stretch>
            </p:blipFill>
            <p:spPr>
              <a:xfrm>
                <a:off x="3445514" y="2665163"/>
                <a:ext cx="69630" cy="72000"/>
              </a:xfrm>
              <a:prstGeom prst="rect">
                <a:avLst/>
              </a:prstGeom>
            </p:spPr>
          </p:pic>
        </mc:Fallback>
      </mc:AlternateContent>
      <p:cxnSp>
        <p:nvCxnSpPr>
          <p:cNvPr id="180" name="Straight Arrow Connector 179">
            <a:extLst>
              <a:ext uri="{FF2B5EF4-FFF2-40B4-BE49-F238E27FC236}">
                <a16:creationId xmlns:a16="http://schemas.microsoft.com/office/drawing/2014/main" xmlns="" id="{1D85483C-83AF-44F1-A6CC-055F93A05E13}"/>
              </a:ext>
            </a:extLst>
          </p:cNvPr>
          <p:cNvCxnSpPr/>
          <p:nvPr/>
        </p:nvCxnSpPr>
        <p:spPr>
          <a:xfrm flipH="1">
            <a:off x="-2222695" y="1265483"/>
            <a:ext cx="12895" cy="6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xmlns="" id="{9D3D3009-1D8C-4FB6-BE24-31B604EDEF69}"/>
              </a:ext>
            </a:extLst>
          </p:cNvPr>
          <p:cNvCxnSpPr>
            <a:cxnSpLocks/>
            <a:stCxn id="5" idx="1"/>
            <a:endCxn id="5" idx="1"/>
          </p:cNvCxnSpPr>
          <p:nvPr/>
        </p:nvCxnSpPr>
        <p:spPr>
          <a:xfrm>
            <a:off x="3259143" y="1764804"/>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42" name="Ink 41">
                <a:extLst>
                  <a:ext uri="{FF2B5EF4-FFF2-40B4-BE49-F238E27FC236}">
                    <a16:creationId xmlns:a16="http://schemas.microsoft.com/office/drawing/2014/main" xmlns="" id="{2A7BFCF2-0900-49A0-878B-7CF83307D6DA}"/>
                  </a:ext>
                </a:extLst>
              </p14:cNvPr>
              <p14:cNvContentPartPr/>
              <p14:nvPr/>
            </p14:nvContentPartPr>
            <p14:xfrm>
              <a:off x="5026154" y="2743643"/>
              <a:ext cx="360" cy="360"/>
            </p14:xfrm>
          </p:contentPart>
        </mc:Choice>
        <mc:Fallback xmlns="">
          <p:pic>
            <p:nvPicPr>
              <p:cNvPr id="42" name="Ink 41">
                <a:extLst>
                  <a:ext uri="{FF2B5EF4-FFF2-40B4-BE49-F238E27FC236}">
                    <a16:creationId xmlns:a16="http://schemas.microsoft.com/office/drawing/2014/main" id="{2A7BFCF2-0900-49A0-878B-7CF83307D6DA}"/>
                  </a:ext>
                </a:extLst>
              </p:cNvPr>
              <p:cNvPicPr/>
              <p:nvPr/>
            </p:nvPicPr>
            <p:blipFill>
              <a:blip r:embed="rId7"/>
              <a:stretch>
                <a:fillRect/>
              </a:stretch>
            </p:blipFill>
            <p:spPr>
              <a:xfrm>
                <a:off x="4990154" y="2707643"/>
                <a:ext cx="72000" cy="72000"/>
              </a:xfrm>
              <a:prstGeom prst="rect">
                <a:avLst/>
              </a:prstGeom>
            </p:spPr>
          </p:pic>
        </mc:Fallback>
      </mc:AlternateContent>
      <p:cxnSp>
        <p:nvCxnSpPr>
          <p:cNvPr id="47" name="Straight Connector 46">
            <a:extLst>
              <a:ext uri="{FF2B5EF4-FFF2-40B4-BE49-F238E27FC236}">
                <a16:creationId xmlns:a16="http://schemas.microsoft.com/office/drawing/2014/main" xmlns="" id="{3A0E1F16-7F3B-4F85-B61D-07DD437EB335}"/>
              </a:ext>
            </a:extLst>
          </p:cNvPr>
          <p:cNvCxnSpPr>
            <a:cxnSpLocks/>
            <a:stCxn id="5" idx="1"/>
            <a:endCxn id="5" idx="1"/>
          </p:cNvCxnSpPr>
          <p:nvPr/>
        </p:nvCxnSpPr>
        <p:spPr>
          <a:xfrm>
            <a:off x="3259143" y="1764804"/>
            <a:ext cx="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63" name="Ink 62">
                <a:extLst>
                  <a:ext uri="{FF2B5EF4-FFF2-40B4-BE49-F238E27FC236}">
                    <a16:creationId xmlns:a16="http://schemas.microsoft.com/office/drawing/2014/main" xmlns="" id="{F4B8C429-6F5E-4051-8AAD-E4E921C4E4F5}"/>
                  </a:ext>
                </a:extLst>
              </p14:cNvPr>
              <p14:cNvContentPartPr/>
              <p14:nvPr/>
            </p14:nvContentPartPr>
            <p14:xfrm>
              <a:off x="5331434" y="2632403"/>
              <a:ext cx="360" cy="360"/>
            </p14:xfrm>
          </p:contentPart>
        </mc:Choice>
        <mc:Fallback xmlns="">
          <p:pic>
            <p:nvPicPr>
              <p:cNvPr id="63" name="Ink 62">
                <a:extLst>
                  <a:ext uri="{FF2B5EF4-FFF2-40B4-BE49-F238E27FC236}">
                    <a16:creationId xmlns:a16="http://schemas.microsoft.com/office/drawing/2014/main" id="{F4B8C429-6F5E-4051-8AAD-E4E921C4E4F5}"/>
                  </a:ext>
                </a:extLst>
              </p:cNvPr>
              <p:cNvPicPr/>
              <p:nvPr/>
            </p:nvPicPr>
            <p:blipFill>
              <a:blip r:embed="rId7"/>
              <a:stretch>
                <a:fillRect/>
              </a:stretch>
            </p:blipFill>
            <p:spPr>
              <a:xfrm>
                <a:off x="5295434" y="259640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1" name="Ink 200">
                <a:extLst>
                  <a:ext uri="{FF2B5EF4-FFF2-40B4-BE49-F238E27FC236}">
                    <a16:creationId xmlns:a16="http://schemas.microsoft.com/office/drawing/2014/main" xmlns="" id="{966ADB31-8E6B-4172-8159-AF5EA661264E}"/>
                  </a:ext>
                </a:extLst>
              </p14:cNvPr>
              <p14:cNvContentPartPr/>
              <p14:nvPr/>
            </p14:nvContentPartPr>
            <p14:xfrm>
              <a:off x="3389954" y="3704843"/>
              <a:ext cx="15120" cy="360"/>
            </p14:xfrm>
          </p:contentPart>
        </mc:Choice>
        <mc:Fallback xmlns="">
          <p:pic>
            <p:nvPicPr>
              <p:cNvPr id="201" name="Ink 200">
                <a:extLst>
                  <a:ext uri="{FF2B5EF4-FFF2-40B4-BE49-F238E27FC236}">
                    <a16:creationId xmlns:a16="http://schemas.microsoft.com/office/drawing/2014/main" id="{966ADB31-8E6B-4172-8159-AF5EA661264E}"/>
                  </a:ext>
                </a:extLst>
              </p:cNvPr>
              <p:cNvPicPr/>
              <p:nvPr/>
            </p:nvPicPr>
            <p:blipFill>
              <a:blip r:embed="rId10"/>
              <a:stretch>
                <a:fillRect/>
              </a:stretch>
            </p:blipFill>
            <p:spPr>
              <a:xfrm>
                <a:off x="3353954" y="3668843"/>
                <a:ext cx="86760" cy="72000"/>
              </a:xfrm>
              <a:prstGeom prst="rect">
                <a:avLst/>
              </a:prstGeom>
            </p:spPr>
          </p:pic>
        </mc:Fallback>
      </mc:AlternateContent>
      <p:grpSp>
        <p:nvGrpSpPr>
          <p:cNvPr id="85" name="Group 84">
            <a:extLst>
              <a:ext uri="{FF2B5EF4-FFF2-40B4-BE49-F238E27FC236}">
                <a16:creationId xmlns:a16="http://schemas.microsoft.com/office/drawing/2014/main" xmlns="" id="{80463A2E-BEEE-44B4-B5E7-4CCD016E22EC}"/>
              </a:ext>
            </a:extLst>
          </p:cNvPr>
          <p:cNvGrpSpPr/>
          <p:nvPr/>
        </p:nvGrpSpPr>
        <p:grpSpPr>
          <a:xfrm>
            <a:off x="1195394" y="2632403"/>
            <a:ext cx="4206960" cy="16920"/>
            <a:chOff x="1195394" y="2632403"/>
            <a:chExt cx="4206960" cy="16920"/>
          </a:xfrm>
        </p:grpSpPr>
        <mc:AlternateContent xmlns:mc="http://schemas.openxmlformats.org/markup-compatibility/2006" xmlns:p14="http://schemas.microsoft.com/office/powerpoint/2010/main">
          <mc:Choice Requires="p14">
            <p:contentPart p14:bwMode="auto" r:id="rId11">
              <p14:nvContentPartPr>
                <p14:cNvPr id="60" name="Ink 59">
                  <a:extLst>
                    <a:ext uri="{FF2B5EF4-FFF2-40B4-BE49-F238E27FC236}">
                      <a16:creationId xmlns:a16="http://schemas.microsoft.com/office/drawing/2014/main" xmlns="" id="{7D2AAC61-6BB9-4AAB-B29B-0C2A0D140203}"/>
                    </a:ext>
                  </a:extLst>
                </p14:cNvPr>
                <p14:cNvContentPartPr/>
                <p14:nvPr/>
              </p14:nvContentPartPr>
              <p14:xfrm>
                <a:off x="1227434" y="2632403"/>
                <a:ext cx="360" cy="360"/>
              </p14:xfrm>
            </p:contentPart>
          </mc:Choice>
          <mc:Fallback xmlns="">
            <p:pic>
              <p:nvPicPr>
                <p:cNvPr id="60" name="Ink 59">
                  <a:extLst>
                    <a:ext uri="{FF2B5EF4-FFF2-40B4-BE49-F238E27FC236}">
                      <a16:creationId xmlns:a16="http://schemas.microsoft.com/office/drawing/2014/main" id="{7D2AAC61-6BB9-4AAB-B29B-0C2A0D140203}"/>
                    </a:ext>
                  </a:extLst>
                </p:cNvPr>
                <p:cNvPicPr/>
                <p:nvPr/>
              </p:nvPicPr>
              <p:blipFill>
                <a:blip r:embed="rId7"/>
                <a:stretch>
                  <a:fillRect/>
                </a:stretch>
              </p:blipFill>
              <p:spPr>
                <a:xfrm>
                  <a:off x="1191434" y="259640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5" name="Ink 334">
                  <a:extLst>
                    <a:ext uri="{FF2B5EF4-FFF2-40B4-BE49-F238E27FC236}">
                      <a16:creationId xmlns:a16="http://schemas.microsoft.com/office/drawing/2014/main" xmlns="" id="{84FFD93C-4B30-40B7-8F01-5F8A2E69B37E}"/>
                    </a:ext>
                  </a:extLst>
                </p14:cNvPr>
                <p14:cNvContentPartPr/>
                <p14:nvPr/>
              </p14:nvContentPartPr>
              <p14:xfrm>
                <a:off x="1328594" y="2648963"/>
                <a:ext cx="4073760" cy="360"/>
              </p14:xfrm>
            </p:contentPart>
          </mc:Choice>
          <mc:Fallback xmlns="">
            <p:pic>
              <p:nvPicPr>
                <p:cNvPr id="335" name="Ink 334">
                  <a:extLst>
                    <a:ext uri="{FF2B5EF4-FFF2-40B4-BE49-F238E27FC236}">
                      <a16:creationId xmlns:a16="http://schemas.microsoft.com/office/drawing/2014/main" id="{84FFD93C-4B30-40B7-8F01-5F8A2E69B37E}"/>
                    </a:ext>
                  </a:extLst>
                </p:cNvPr>
                <p:cNvPicPr/>
                <p:nvPr/>
              </p:nvPicPr>
              <p:blipFill>
                <a:blip r:embed="rId13"/>
                <a:stretch>
                  <a:fillRect/>
                </a:stretch>
              </p:blipFill>
              <p:spPr>
                <a:xfrm>
                  <a:off x="1292591" y="2612963"/>
                  <a:ext cx="4145406"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2" name="Ink 81">
                  <a:extLst>
                    <a:ext uri="{FF2B5EF4-FFF2-40B4-BE49-F238E27FC236}">
                      <a16:creationId xmlns:a16="http://schemas.microsoft.com/office/drawing/2014/main" xmlns="" id="{122772A5-3EAA-4D06-A967-B44EEBE6BC5F}"/>
                    </a:ext>
                  </a:extLst>
                </p14:cNvPr>
                <p14:cNvContentPartPr/>
                <p14:nvPr/>
              </p14:nvContentPartPr>
              <p14:xfrm>
                <a:off x="1218074" y="2648963"/>
                <a:ext cx="326880" cy="360"/>
              </p14:xfrm>
            </p:contentPart>
          </mc:Choice>
          <mc:Fallback xmlns="">
            <p:pic>
              <p:nvPicPr>
                <p:cNvPr id="82" name="Ink 81">
                  <a:extLst>
                    <a:ext uri="{FF2B5EF4-FFF2-40B4-BE49-F238E27FC236}">
                      <a16:creationId xmlns:a16="http://schemas.microsoft.com/office/drawing/2014/main" id="{122772A5-3EAA-4D06-A967-B44EEBE6BC5F}"/>
                    </a:ext>
                  </a:extLst>
                </p:cNvPr>
                <p:cNvPicPr/>
                <p:nvPr/>
              </p:nvPicPr>
              <p:blipFill>
                <a:blip r:embed="rId15"/>
                <a:stretch>
                  <a:fillRect/>
                </a:stretch>
              </p:blipFill>
              <p:spPr>
                <a:xfrm>
                  <a:off x="1182074" y="2612963"/>
                  <a:ext cx="3985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9" name="Ink 328">
                  <a:extLst>
                    <a:ext uri="{FF2B5EF4-FFF2-40B4-BE49-F238E27FC236}">
                      <a16:creationId xmlns:a16="http://schemas.microsoft.com/office/drawing/2014/main" xmlns="" id="{FB141512-48B2-437D-B81F-7962AE88FC07}"/>
                    </a:ext>
                  </a:extLst>
                </p14:cNvPr>
                <p14:cNvContentPartPr/>
                <p14:nvPr/>
              </p14:nvContentPartPr>
              <p14:xfrm>
                <a:off x="1195394" y="2648963"/>
                <a:ext cx="133560" cy="360"/>
              </p14:xfrm>
            </p:contentPart>
          </mc:Choice>
          <mc:Fallback xmlns="">
            <p:pic>
              <p:nvPicPr>
                <p:cNvPr id="329" name="Ink 328">
                  <a:extLst>
                    <a:ext uri="{FF2B5EF4-FFF2-40B4-BE49-F238E27FC236}">
                      <a16:creationId xmlns:a16="http://schemas.microsoft.com/office/drawing/2014/main" id="{FB141512-48B2-437D-B81F-7962AE88FC07}"/>
                    </a:ext>
                  </a:extLst>
                </p:cNvPr>
                <p:cNvPicPr/>
                <p:nvPr/>
              </p:nvPicPr>
              <p:blipFill>
                <a:blip r:embed="rId17"/>
                <a:stretch>
                  <a:fillRect/>
                </a:stretch>
              </p:blipFill>
              <p:spPr>
                <a:xfrm>
                  <a:off x="1159491" y="2612963"/>
                  <a:ext cx="205007"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226" name="Ink 225">
                <a:extLst>
                  <a:ext uri="{FF2B5EF4-FFF2-40B4-BE49-F238E27FC236}">
                    <a16:creationId xmlns:a16="http://schemas.microsoft.com/office/drawing/2014/main" xmlns="" id="{1E86EFC2-6B75-47D9-B8E7-A51BF254AA59}"/>
                  </a:ext>
                </a:extLst>
              </p14:cNvPr>
              <p14:cNvContentPartPr/>
              <p14:nvPr/>
            </p14:nvContentPartPr>
            <p14:xfrm>
              <a:off x="3390314" y="1856243"/>
              <a:ext cx="360" cy="4277520"/>
            </p14:xfrm>
          </p:contentPart>
        </mc:Choice>
        <mc:Fallback xmlns="">
          <p:pic>
            <p:nvPicPr>
              <p:cNvPr id="226" name="Ink 225">
                <a:extLst>
                  <a:ext uri="{FF2B5EF4-FFF2-40B4-BE49-F238E27FC236}">
                    <a16:creationId xmlns:a16="http://schemas.microsoft.com/office/drawing/2014/main" id="{1E86EFC2-6B75-47D9-B8E7-A51BF254AA59}"/>
                  </a:ext>
                </a:extLst>
              </p:cNvPr>
              <p:cNvPicPr/>
              <p:nvPr/>
            </p:nvPicPr>
            <p:blipFill>
              <a:blip r:embed="rId19"/>
              <a:stretch>
                <a:fillRect/>
              </a:stretch>
            </p:blipFill>
            <p:spPr>
              <a:xfrm>
                <a:off x="3354314" y="1820243"/>
                <a:ext cx="72000" cy="4349160"/>
              </a:xfrm>
              <a:prstGeom prst="rect">
                <a:avLst/>
              </a:prstGeom>
            </p:spPr>
          </p:pic>
        </mc:Fallback>
      </mc:AlternateContent>
      <p:grpSp>
        <p:nvGrpSpPr>
          <p:cNvPr id="140" name="Group 139">
            <a:extLst>
              <a:ext uri="{FF2B5EF4-FFF2-40B4-BE49-F238E27FC236}">
                <a16:creationId xmlns:a16="http://schemas.microsoft.com/office/drawing/2014/main" xmlns="" id="{34D43551-8473-42E0-991E-0618C624894A}"/>
              </a:ext>
            </a:extLst>
          </p:cNvPr>
          <p:cNvGrpSpPr/>
          <p:nvPr/>
        </p:nvGrpSpPr>
        <p:grpSpPr>
          <a:xfrm>
            <a:off x="3390314" y="1786043"/>
            <a:ext cx="360" cy="904680"/>
            <a:chOff x="3390314" y="1786043"/>
            <a:chExt cx="360" cy="904680"/>
          </a:xfrm>
        </p:grpSpPr>
        <mc:AlternateContent xmlns:mc="http://schemas.openxmlformats.org/markup-compatibility/2006" xmlns:p14="http://schemas.microsoft.com/office/powerpoint/2010/main">
          <mc:Choice Requires="p14">
            <p:contentPart p14:bwMode="auto" r:id="rId20">
              <p14:nvContentPartPr>
                <p14:cNvPr id="135" name="Ink 134">
                  <a:extLst>
                    <a:ext uri="{FF2B5EF4-FFF2-40B4-BE49-F238E27FC236}">
                      <a16:creationId xmlns:a16="http://schemas.microsoft.com/office/drawing/2014/main" xmlns="" id="{88701484-81D5-4DC0-A892-07C6A5566337}"/>
                    </a:ext>
                  </a:extLst>
                </p14:cNvPr>
                <p14:cNvContentPartPr/>
                <p14:nvPr/>
              </p14:nvContentPartPr>
              <p14:xfrm>
                <a:off x="3390314" y="1930763"/>
                <a:ext cx="360" cy="680400"/>
              </p14:xfrm>
            </p:contentPart>
          </mc:Choice>
          <mc:Fallback xmlns="">
            <p:pic>
              <p:nvPicPr>
                <p:cNvPr id="135" name="Ink 134">
                  <a:extLst>
                    <a:ext uri="{FF2B5EF4-FFF2-40B4-BE49-F238E27FC236}">
                      <a16:creationId xmlns:a16="http://schemas.microsoft.com/office/drawing/2014/main" id="{88701484-81D5-4DC0-A892-07C6A5566337}"/>
                    </a:ext>
                  </a:extLst>
                </p:cNvPr>
                <p:cNvPicPr/>
                <p:nvPr/>
              </p:nvPicPr>
              <p:blipFill>
                <a:blip r:embed="rId21"/>
                <a:stretch>
                  <a:fillRect/>
                </a:stretch>
              </p:blipFill>
              <p:spPr>
                <a:xfrm>
                  <a:off x="3354314" y="1894763"/>
                  <a:ext cx="72000" cy="752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6" name="Ink 135">
                  <a:extLst>
                    <a:ext uri="{FF2B5EF4-FFF2-40B4-BE49-F238E27FC236}">
                      <a16:creationId xmlns:a16="http://schemas.microsoft.com/office/drawing/2014/main" xmlns="" id="{993FC4B2-5B2A-4740-B6B4-59841D713B7E}"/>
                    </a:ext>
                  </a:extLst>
                </p14:cNvPr>
                <p14:cNvContentPartPr/>
                <p14:nvPr/>
              </p14:nvContentPartPr>
              <p14:xfrm>
                <a:off x="3390314" y="1923203"/>
                <a:ext cx="360" cy="767520"/>
              </p14:xfrm>
            </p:contentPart>
          </mc:Choice>
          <mc:Fallback xmlns="">
            <p:pic>
              <p:nvPicPr>
                <p:cNvPr id="136" name="Ink 135">
                  <a:extLst>
                    <a:ext uri="{FF2B5EF4-FFF2-40B4-BE49-F238E27FC236}">
                      <a16:creationId xmlns:a16="http://schemas.microsoft.com/office/drawing/2014/main" id="{993FC4B2-5B2A-4740-B6B4-59841D713B7E}"/>
                    </a:ext>
                  </a:extLst>
                </p:cNvPr>
                <p:cNvPicPr/>
                <p:nvPr/>
              </p:nvPicPr>
              <p:blipFill>
                <a:blip r:embed="rId23"/>
                <a:stretch>
                  <a:fillRect/>
                </a:stretch>
              </p:blipFill>
              <p:spPr>
                <a:xfrm>
                  <a:off x="3354314" y="1887203"/>
                  <a:ext cx="72000" cy="839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9" name="Ink 338">
                  <a:extLst>
                    <a:ext uri="{FF2B5EF4-FFF2-40B4-BE49-F238E27FC236}">
                      <a16:creationId xmlns:a16="http://schemas.microsoft.com/office/drawing/2014/main" xmlns="" id="{2332D523-77A2-4807-9E5A-7B0B836DA9C1}"/>
                    </a:ext>
                  </a:extLst>
                </p14:cNvPr>
                <p14:cNvContentPartPr/>
                <p14:nvPr/>
              </p14:nvContentPartPr>
              <p14:xfrm>
                <a:off x="3390314" y="1786043"/>
                <a:ext cx="360" cy="383040"/>
              </p14:xfrm>
            </p:contentPart>
          </mc:Choice>
          <mc:Fallback xmlns="">
            <p:pic>
              <p:nvPicPr>
                <p:cNvPr id="339" name="Ink 338">
                  <a:extLst>
                    <a:ext uri="{FF2B5EF4-FFF2-40B4-BE49-F238E27FC236}">
                      <a16:creationId xmlns:a16="http://schemas.microsoft.com/office/drawing/2014/main" id="{2332D523-77A2-4807-9E5A-7B0B836DA9C1}"/>
                    </a:ext>
                  </a:extLst>
                </p:cNvPr>
                <p:cNvPicPr/>
                <p:nvPr/>
              </p:nvPicPr>
              <p:blipFill>
                <a:blip r:embed="rId25"/>
                <a:stretch>
                  <a:fillRect/>
                </a:stretch>
              </p:blipFill>
              <p:spPr>
                <a:xfrm>
                  <a:off x="3354314" y="1750009"/>
                  <a:ext cx="72000" cy="45474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04" name="Ink 203">
                <a:extLst>
                  <a:ext uri="{FF2B5EF4-FFF2-40B4-BE49-F238E27FC236}">
                    <a16:creationId xmlns:a16="http://schemas.microsoft.com/office/drawing/2014/main" xmlns="" id="{421A5D10-988F-4E34-9418-B8502527C2D0}"/>
                  </a:ext>
                </a:extLst>
              </p14:cNvPr>
              <p14:cNvContentPartPr/>
              <p14:nvPr/>
            </p14:nvContentPartPr>
            <p14:xfrm>
              <a:off x="3361874" y="4056203"/>
              <a:ext cx="28800" cy="360"/>
            </p14:xfrm>
          </p:contentPart>
        </mc:Choice>
        <mc:Fallback xmlns="">
          <p:pic>
            <p:nvPicPr>
              <p:cNvPr id="204" name="Ink 203">
                <a:extLst>
                  <a:ext uri="{FF2B5EF4-FFF2-40B4-BE49-F238E27FC236}">
                    <a16:creationId xmlns:a16="http://schemas.microsoft.com/office/drawing/2014/main" id="{421A5D10-988F-4E34-9418-B8502527C2D0}"/>
                  </a:ext>
                </a:extLst>
              </p:cNvPr>
              <p:cNvPicPr/>
              <p:nvPr/>
            </p:nvPicPr>
            <p:blipFill>
              <a:blip r:embed="rId27"/>
              <a:stretch>
                <a:fillRect/>
              </a:stretch>
            </p:blipFill>
            <p:spPr>
              <a:xfrm>
                <a:off x="3325874" y="4020203"/>
                <a:ext cx="100440" cy="72000"/>
              </a:xfrm>
              <a:prstGeom prst="rect">
                <a:avLst/>
              </a:prstGeom>
            </p:spPr>
          </p:pic>
        </mc:Fallback>
      </mc:AlternateContent>
      <p:grpSp>
        <p:nvGrpSpPr>
          <p:cNvPr id="210" name="Group 209">
            <a:extLst>
              <a:ext uri="{FF2B5EF4-FFF2-40B4-BE49-F238E27FC236}">
                <a16:creationId xmlns:a16="http://schemas.microsoft.com/office/drawing/2014/main" xmlns="" id="{47D02D2F-55BB-4848-B4E3-067C368E2B6D}"/>
              </a:ext>
            </a:extLst>
          </p:cNvPr>
          <p:cNvGrpSpPr/>
          <p:nvPr/>
        </p:nvGrpSpPr>
        <p:grpSpPr>
          <a:xfrm>
            <a:off x="1195034" y="4488203"/>
            <a:ext cx="4221720" cy="360"/>
            <a:chOff x="1195034" y="4488203"/>
            <a:chExt cx="4221720" cy="360"/>
          </a:xfrm>
        </p:grpSpPr>
        <mc:AlternateContent xmlns:mc="http://schemas.openxmlformats.org/markup-compatibility/2006" xmlns:p14="http://schemas.microsoft.com/office/powerpoint/2010/main">
          <mc:Choice Requires="p14">
            <p:contentPart p14:bwMode="auto" r:id="rId28">
              <p14:nvContentPartPr>
                <p14:cNvPr id="336" name="Ink 335">
                  <a:extLst>
                    <a:ext uri="{FF2B5EF4-FFF2-40B4-BE49-F238E27FC236}">
                      <a16:creationId xmlns:a16="http://schemas.microsoft.com/office/drawing/2014/main" xmlns="" id="{D77B8D38-F6FD-47B9-9BD2-951A37B9F3A7}"/>
                    </a:ext>
                  </a:extLst>
                </p14:cNvPr>
                <p14:cNvContentPartPr/>
                <p14:nvPr/>
              </p14:nvContentPartPr>
              <p14:xfrm>
                <a:off x="1220594" y="4488203"/>
                <a:ext cx="4196160" cy="360"/>
              </p14:xfrm>
            </p:contentPart>
          </mc:Choice>
          <mc:Fallback xmlns="">
            <p:pic>
              <p:nvPicPr>
                <p:cNvPr id="336" name="Ink 335">
                  <a:extLst>
                    <a:ext uri="{FF2B5EF4-FFF2-40B4-BE49-F238E27FC236}">
                      <a16:creationId xmlns:a16="http://schemas.microsoft.com/office/drawing/2014/main" id="{D77B8D38-F6FD-47B9-9BD2-951A37B9F3A7}"/>
                    </a:ext>
                  </a:extLst>
                </p:cNvPr>
                <p:cNvPicPr/>
                <p:nvPr/>
              </p:nvPicPr>
              <p:blipFill>
                <a:blip r:embed="rId29"/>
                <a:stretch>
                  <a:fillRect/>
                </a:stretch>
              </p:blipFill>
              <p:spPr>
                <a:xfrm>
                  <a:off x="1184594" y="4452203"/>
                  <a:ext cx="42678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8" name="Ink 207">
                  <a:extLst>
                    <a:ext uri="{FF2B5EF4-FFF2-40B4-BE49-F238E27FC236}">
                      <a16:creationId xmlns:a16="http://schemas.microsoft.com/office/drawing/2014/main" xmlns="" id="{5FFD1679-B47F-4FF7-BD6E-36913CE0638B}"/>
                    </a:ext>
                  </a:extLst>
                </p14:cNvPr>
                <p14:cNvContentPartPr/>
                <p14:nvPr/>
              </p14:nvContentPartPr>
              <p14:xfrm>
                <a:off x="1232834" y="4488203"/>
                <a:ext cx="305280" cy="360"/>
              </p14:xfrm>
            </p:contentPart>
          </mc:Choice>
          <mc:Fallback xmlns="">
            <p:pic>
              <p:nvPicPr>
                <p:cNvPr id="208" name="Ink 207">
                  <a:extLst>
                    <a:ext uri="{FF2B5EF4-FFF2-40B4-BE49-F238E27FC236}">
                      <a16:creationId xmlns:a16="http://schemas.microsoft.com/office/drawing/2014/main" id="{5FFD1679-B47F-4FF7-BD6E-36913CE0638B}"/>
                    </a:ext>
                  </a:extLst>
                </p:cNvPr>
                <p:cNvPicPr/>
                <p:nvPr/>
              </p:nvPicPr>
              <p:blipFill>
                <a:blip r:embed="rId31"/>
                <a:stretch>
                  <a:fillRect/>
                </a:stretch>
              </p:blipFill>
              <p:spPr>
                <a:xfrm>
                  <a:off x="1196834" y="4452203"/>
                  <a:ext cx="376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8" name="Ink 327">
                  <a:extLst>
                    <a:ext uri="{FF2B5EF4-FFF2-40B4-BE49-F238E27FC236}">
                      <a16:creationId xmlns:a16="http://schemas.microsoft.com/office/drawing/2014/main" xmlns="" id="{07FE9E4C-7629-44B4-9E7F-AB15966F6EBD}"/>
                    </a:ext>
                  </a:extLst>
                </p14:cNvPr>
                <p14:cNvContentPartPr/>
                <p14:nvPr/>
              </p14:nvContentPartPr>
              <p14:xfrm>
                <a:off x="1195034" y="4488203"/>
                <a:ext cx="280080" cy="360"/>
              </p14:xfrm>
            </p:contentPart>
          </mc:Choice>
          <mc:Fallback xmlns="">
            <p:pic>
              <p:nvPicPr>
                <p:cNvPr id="328" name="Ink 327">
                  <a:extLst>
                    <a:ext uri="{FF2B5EF4-FFF2-40B4-BE49-F238E27FC236}">
                      <a16:creationId xmlns:a16="http://schemas.microsoft.com/office/drawing/2014/main" id="{07FE9E4C-7629-44B4-9E7F-AB15966F6EBD}"/>
                    </a:ext>
                  </a:extLst>
                </p:cNvPr>
                <p:cNvPicPr/>
                <p:nvPr/>
              </p:nvPicPr>
              <p:blipFill>
                <a:blip r:embed="rId33"/>
                <a:stretch>
                  <a:fillRect/>
                </a:stretch>
              </p:blipFill>
              <p:spPr>
                <a:xfrm>
                  <a:off x="1159034" y="4452203"/>
                  <a:ext cx="35172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230" name="Ink 229">
                <a:extLst>
                  <a:ext uri="{FF2B5EF4-FFF2-40B4-BE49-F238E27FC236}">
                    <a16:creationId xmlns:a16="http://schemas.microsoft.com/office/drawing/2014/main" xmlns="" id="{1673D959-1EAA-464E-AF17-6FFEA6229C67}"/>
                  </a:ext>
                </a:extLst>
              </p14:cNvPr>
              <p14:cNvContentPartPr/>
              <p14:nvPr/>
            </p14:nvContentPartPr>
            <p14:xfrm>
              <a:off x="3668954" y="4452203"/>
              <a:ext cx="360" cy="360"/>
            </p14:xfrm>
          </p:contentPart>
        </mc:Choice>
        <mc:Fallback xmlns="">
          <p:pic>
            <p:nvPicPr>
              <p:cNvPr id="230" name="Ink 229">
                <a:extLst>
                  <a:ext uri="{FF2B5EF4-FFF2-40B4-BE49-F238E27FC236}">
                    <a16:creationId xmlns:a16="http://schemas.microsoft.com/office/drawing/2014/main" id="{1673D959-1EAA-464E-AF17-6FFEA6229C67}"/>
                  </a:ext>
                </a:extLst>
              </p:cNvPr>
              <p:cNvPicPr/>
              <p:nvPr/>
            </p:nvPicPr>
            <p:blipFill>
              <a:blip r:embed="rId7"/>
              <a:stretch>
                <a:fillRect/>
              </a:stretch>
            </p:blipFill>
            <p:spPr>
              <a:xfrm>
                <a:off x="3632954" y="4416203"/>
                <a:ext cx="72000" cy="72000"/>
              </a:xfrm>
              <a:prstGeom prst="rect">
                <a:avLst/>
              </a:prstGeom>
            </p:spPr>
          </p:pic>
        </mc:Fallback>
      </mc:AlternateContent>
      <p:grpSp>
        <p:nvGrpSpPr>
          <p:cNvPr id="233" name="Group 232">
            <a:extLst>
              <a:ext uri="{FF2B5EF4-FFF2-40B4-BE49-F238E27FC236}">
                <a16:creationId xmlns:a16="http://schemas.microsoft.com/office/drawing/2014/main" xmlns="" id="{7ECC4D05-BA35-4B40-9D21-1AE59F78A635}"/>
              </a:ext>
            </a:extLst>
          </p:cNvPr>
          <p:cNvGrpSpPr/>
          <p:nvPr/>
        </p:nvGrpSpPr>
        <p:grpSpPr>
          <a:xfrm>
            <a:off x="3670394" y="2770643"/>
            <a:ext cx="360" cy="360"/>
            <a:chOff x="3670394" y="2770643"/>
            <a:chExt cx="360" cy="360"/>
          </a:xfrm>
        </p:grpSpPr>
        <mc:AlternateContent xmlns:mc="http://schemas.openxmlformats.org/markup-compatibility/2006" xmlns:p14="http://schemas.microsoft.com/office/powerpoint/2010/main">
          <mc:Choice Requires="p14">
            <p:contentPart p14:bwMode="auto" r:id="rId35">
              <p14:nvContentPartPr>
                <p14:cNvPr id="231" name="Ink 230">
                  <a:extLst>
                    <a:ext uri="{FF2B5EF4-FFF2-40B4-BE49-F238E27FC236}">
                      <a16:creationId xmlns:a16="http://schemas.microsoft.com/office/drawing/2014/main" xmlns="" id="{B94538A6-1BAA-4425-B97D-8DCC1902D61C}"/>
                    </a:ext>
                  </a:extLst>
                </p14:cNvPr>
                <p14:cNvContentPartPr/>
                <p14:nvPr/>
              </p14:nvContentPartPr>
              <p14:xfrm>
                <a:off x="3670394" y="2770643"/>
                <a:ext cx="360" cy="360"/>
              </p14:xfrm>
            </p:contentPart>
          </mc:Choice>
          <mc:Fallback xmlns="">
            <p:pic>
              <p:nvPicPr>
                <p:cNvPr id="231" name="Ink 230">
                  <a:extLst>
                    <a:ext uri="{FF2B5EF4-FFF2-40B4-BE49-F238E27FC236}">
                      <a16:creationId xmlns:a16="http://schemas.microsoft.com/office/drawing/2014/main" id="{B94538A6-1BAA-4425-B97D-8DCC1902D61C}"/>
                    </a:ext>
                  </a:extLst>
                </p:cNvPr>
                <p:cNvPicPr/>
                <p:nvPr/>
              </p:nvPicPr>
              <p:blipFill>
                <a:blip r:embed="rId7"/>
                <a:stretch>
                  <a:fillRect/>
                </a:stretch>
              </p:blipFill>
              <p:spPr>
                <a:xfrm>
                  <a:off x="3634394" y="27346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2" name="Ink 231">
                  <a:extLst>
                    <a:ext uri="{FF2B5EF4-FFF2-40B4-BE49-F238E27FC236}">
                      <a16:creationId xmlns:a16="http://schemas.microsoft.com/office/drawing/2014/main" xmlns="" id="{489CCDAA-1FFD-4613-8BF9-926A1075FA1B}"/>
                    </a:ext>
                  </a:extLst>
                </p14:cNvPr>
                <p14:cNvContentPartPr/>
                <p14:nvPr/>
              </p14:nvContentPartPr>
              <p14:xfrm>
                <a:off x="3670394" y="2770643"/>
                <a:ext cx="360" cy="360"/>
              </p14:xfrm>
            </p:contentPart>
          </mc:Choice>
          <mc:Fallback xmlns="">
            <p:pic>
              <p:nvPicPr>
                <p:cNvPr id="232" name="Ink 231">
                  <a:extLst>
                    <a:ext uri="{FF2B5EF4-FFF2-40B4-BE49-F238E27FC236}">
                      <a16:creationId xmlns:a16="http://schemas.microsoft.com/office/drawing/2014/main" id="{489CCDAA-1FFD-4613-8BF9-926A1075FA1B}"/>
                    </a:ext>
                  </a:extLst>
                </p:cNvPr>
                <p:cNvPicPr/>
                <p:nvPr/>
              </p:nvPicPr>
              <p:blipFill>
                <a:blip r:embed="rId7"/>
                <a:stretch>
                  <a:fillRect/>
                </a:stretch>
              </p:blipFill>
              <p:spPr>
                <a:xfrm>
                  <a:off x="3634394" y="2734643"/>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
            <p14:nvContentPartPr>
              <p14:cNvPr id="234" name="Ink 233">
                <a:extLst>
                  <a:ext uri="{FF2B5EF4-FFF2-40B4-BE49-F238E27FC236}">
                    <a16:creationId xmlns:a16="http://schemas.microsoft.com/office/drawing/2014/main" xmlns="" id="{559403DD-CF0F-4A12-BA03-12001D47EE6D}"/>
                  </a:ext>
                </a:extLst>
              </p14:cNvPr>
              <p14:cNvContentPartPr/>
              <p14:nvPr/>
            </p14:nvContentPartPr>
            <p14:xfrm>
              <a:off x="3670394" y="6133403"/>
              <a:ext cx="360" cy="360"/>
            </p14:xfrm>
          </p:contentPart>
        </mc:Choice>
        <mc:Fallback xmlns="">
          <p:pic>
            <p:nvPicPr>
              <p:cNvPr id="234" name="Ink 233">
                <a:extLst>
                  <a:ext uri="{FF2B5EF4-FFF2-40B4-BE49-F238E27FC236}">
                    <a16:creationId xmlns:a16="http://schemas.microsoft.com/office/drawing/2014/main" id="{559403DD-CF0F-4A12-BA03-12001D47EE6D}"/>
                  </a:ext>
                </a:extLst>
              </p:cNvPr>
              <p:cNvPicPr/>
              <p:nvPr/>
            </p:nvPicPr>
            <p:blipFill>
              <a:blip r:embed="rId7"/>
              <a:stretch>
                <a:fillRect/>
              </a:stretch>
            </p:blipFill>
            <p:spPr>
              <a:xfrm>
                <a:off x="3634394" y="6097403"/>
                <a:ext cx="72000" cy="72000"/>
              </a:xfrm>
              <a:prstGeom prst="rect">
                <a:avLst/>
              </a:prstGeom>
            </p:spPr>
          </p:pic>
        </mc:Fallback>
      </mc:AlternateContent>
      <p:grpSp>
        <p:nvGrpSpPr>
          <p:cNvPr id="246" name="Group 245">
            <a:extLst>
              <a:ext uri="{FF2B5EF4-FFF2-40B4-BE49-F238E27FC236}">
                <a16:creationId xmlns:a16="http://schemas.microsoft.com/office/drawing/2014/main" xmlns="" id="{D656CF25-8A30-4E3C-A6E0-43AF59606063}"/>
              </a:ext>
            </a:extLst>
          </p:cNvPr>
          <p:cNvGrpSpPr/>
          <p:nvPr/>
        </p:nvGrpSpPr>
        <p:grpSpPr>
          <a:xfrm>
            <a:off x="1209434" y="6139883"/>
            <a:ext cx="4191480" cy="360"/>
            <a:chOff x="1209434" y="6139883"/>
            <a:chExt cx="4191480" cy="360"/>
          </a:xfrm>
        </p:grpSpPr>
        <mc:AlternateContent xmlns:mc="http://schemas.openxmlformats.org/markup-compatibility/2006" xmlns:p14="http://schemas.microsoft.com/office/powerpoint/2010/main">
          <mc:Choice Requires="p14">
            <p:contentPart p14:bwMode="auto" r:id="rId38">
              <p14:nvContentPartPr>
                <p14:cNvPr id="243" name="Ink 242">
                  <a:extLst>
                    <a:ext uri="{FF2B5EF4-FFF2-40B4-BE49-F238E27FC236}">
                      <a16:creationId xmlns:a16="http://schemas.microsoft.com/office/drawing/2014/main" xmlns="" id="{A2EA777D-49C7-4443-B75A-D193D055FC86}"/>
                    </a:ext>
                  </a:extLst>
                </p14:cNvPr>
                <p14:cNvContentPartPr/>
                <p14:nvPr/>
              </p14:nvContentPartPr>
              <p14:xfrm>
                <a:off x="1240034" y="6139883"/>
                <a:ext cx="4160880" cy="360"/>
              </p14:xfrm>
            </p:contentPart>
          </mc:Choice>
          <mc:Fallback xmlns="">
            <p:pic>
              <p:nvPicPr>
                <p:cNvPr id="243" name="Ink 242">
                  <a:extLst>
                    <a:ext uri="{FF2B5EF4-FFF2-40B4-BE49-F238E27FC236}">
                      <a16:creationId xmlns:a16="http://schemas.microsoft.com/office/drawing/2014/main" id="{A2EA777D-49C7-4443-B75A-D193D055FC86}"/>
                    </a:ext>
                  </a:extLst>
                </p:cNvPr>
                <p:cNvPicPr/>
                <p:nvPr/>
              </p:nvPicPr>
              <p:blipFill>
                <a:blip r:embed="rId39"/>
                <a:stretch>
                  <a:fillRect/>
                </a:stretch>
              </p:blipFill>
              <p:spPr>
                <a:xfrm>
                  <a:off x="1204034" y="6103883"/>
                  <a:ext cx="42325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4" name="Ink 243">
                  <a:extLst>
                    <a:ext uri="{FF2B5EF4-FFF2-40B4-BE49-F238E27FC236}">
                      <a16:creationId xmlns:a16="http://schemas.microsoft.com/office/drawing/2014/main" xmlns="" id="{0D9AE845-CE2D-459A-8DC4-2F66282C23C6}"/>
                    </a:ext>
                  </a:extLst>
                </p14:cNvPr>
                <p14:cNvContentPartPr/>
                <p14:nvPr/>
              </p14:nvContentPartPr>
              <p14:xfrm>
                <a:off x="1209794" y="6139883"/>
                <a:ext cx="348120" cy="360"/>
              </p14:xfrm>
            </p:contentPart>
          </mc:Choice>
          <mc:Fallback xmlns="">
            <p:pic>
              <p:nvPicPr>
                <p:cNvPr id="244" name="Ink 243">
                  <a:extLst>
                    <a:ext uri="{FF2B5EF4-FFF2-40B4-BE49-F238E27FC236}">
                      <a16:creationId xmlns:a16="http://schemas.microsoft.com/office/drawing/2014/main" id="{0D9AE845-CE2D-459A-8DC4-2F66282C23C6}"/>
                    </a:ext>
                  </a:extLst>
                </p:cNvPr>
                <p:cNvPicPr/>
                <p:nvPr/>
              </p:nvPicPr>
              <p:blipFill>
                <a:blip r:embed="rId41"/>
                <a:stretch>
                  <a:fillRect/>
                </a:stretch>
              </p:blipFill>
              <p:spPr>
                <a:xfrm>
                  <a:off x="1173794" y="6103883"/>
                  <a:ext cx="4197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0" name="Ink 319">
                  <a:extLst>
                    <a:ext uri="{FF2B5EF4-FFF2-40B4-BE49-F238E27FC236}">
                      <a16:creationId xmlns:a16="http://schemas.microsoft.com/office/drawing/2014/main" xmlns="" id="{98EA41FB-CEC2-4CA3-BAC2-BE55A709F9E6}"/>
                    </a:ext>
                  </a:extLst>
                </p14:cNvPr>
                <p14:cNvContentPartPr/>
                <p14:nvPr/>
              </p14:nvContentPartPr>
              <p14:xfrm>
                <a:off x="1209434" y="6139883"/>
                <a:ext cx="201960" cy="360"/>
              </p14:xfrm>
            </p:contentPart>
          </mc:Choice>
          <mc:Fallback xmlns="">
            <p:pic>
              <p:nvPicPr>
                <p:cNvPr id="320" name="Ink 319">
                  <a:extLst>
                    <a:ext uri="{FF2B5EF4-FFF2-40B4-BE49-F238E27FC236}">
                      <a16:creationId xmlns:a16="http://schemas.microsoft.com/office/drawing/2014/main" id="{98EA41FB-CEC2-4CA3-BAC2-BE55A709F9E6}"/>
                    </a:ext>
                  </a:extLst>
                </p:cNvPr>
                <p:cNvPicPr/>
                <p:nvPr/>
              </p:nvPicPr>
              <p:blipFill>
                <a:blip r:embed="rId43"/>
                <a:stretch>
                  <a:fillRect/>
                </a:stretch>
              </p:blipFill>
              <p:spPr>
                <a:xfrm>
                  <a:off x="1173434" y="6103883"/>
                  <a:ext cx="273600" cy="72000"/>
                </a:xfrm>
                <a:prstGeom prst="rect">
                  <a:avLst/>
                </a:prstGeom>
              </p:spPr>
            </p:pic>
          </mc:Fallback>
        </mc:AlternateContent>
      </p:grpSp>
      <p:cxnSp>
        <p:nvCxnSpPr>
          <p:cNvPr id="269" name="Straight Connector 268">
            <a:extLst>
              <a:ext uri="{FF2B5EF4-FFF2-40B4-BE49-F238E27FC236}">
                <a16:creationId xmlns:a16="http://schemas.microsoft.com/office/drawing/2014/main" xmlns="" id="{7B845769-A8B8-4297-9C7D-E34B514A4A88}"/>
              </a:ext>
            </a:extLst>
          </p:cNvPr>
          <p:cNvCxnSpPr/>
          <p:nvPr/>
        </p:nvCxnSpPr>
        <p:spPr>
          <a:xfrm flipH="1">
            <a:off x="9523828" y="3886823"/>
            <a:ext cx="88006" cy="9928"/>
          </a:xfrm>
          <a:prstGeom prst="line">
            <a:avLst/>
          </a:prstGeom>
        </p:spPr>
        <p:style>
          <a:lnRef idx="1">
            <a:schemeClr val="accent1"/>
          </a:lnRef>
          <a:fillRef idx="0">
            <a:schemeClr val="accent1"/>
          </a:fillRef>
          <a:effectRef idx="0">
            <a:schemeClr val="accent1"/>
          </a:effectRef>
          <a:fontRef idx="minor">
            <a:schemeClr val="tx1"/>
          </a:fontRef>
        </p:style>
      </p:cxnSp>
      <p:grpSp>
        <p:nvGrpSpPr>
          <p:cNvPr id="314" name="Group 313">
            <a:extLst>
              <a:ext uri="{FF2B5EF4-FFF2-40B4-BE49-F238E27FC236}">
                <a16:creationId xmlns:a16="http://schemas.microsoft.com/office/drawing/2014/main" xmlns="" id="{F7E5182D-B845-4C69-B475-9B6C8FEDFA13}"/>
              </a:ext>
            </a:extLst>
          </p:cNvPr>
          <p:cNvGrpSpPr/>
          <p:nvPr/>
        </p:nvGrpSpPr>
        <p:grpSpPr>
          <a:xfrm>
            <a:off x="1219154" y="1835363"/>
            <a:ext cx="4182120" cy="4326840"/>
            <a:chOff x="1219154" y="1835363"/>
            <a:chExt cx="4182120" cy="4326840"/>
          </a:xfrm>
        </p:grpSpPr>
        <mc:AlternateContent xmlns:mc="http://schemas.openxmlformats.org/markup-compatibility/2006" xmlns:p14="http://schemas.microsoft.com/office/powerpoint/2010/main">
          <mc:Choice Requires="p14">
            <p:contentPart p14:bwMode="auto" r:id="rId44">
              <p14:nvContentPartPr>
                <p14:cNvPr id="333" name="Ink 332">
                  <a:extLst>
                    <a:ext uri="{FF2B5EF4-FFF2-40B4-BE49-F238E27FC236}">
                      <a16:creationId xmlns:a16="http://schemas.microsoft.com/office/drawing/2014/main" xmlns="" id="{6DD0E6CB-9B16-4BA2-AF7F-6D70D66C4C32}"/>
                    </a:ext>
                  </a:extLst>
                </p14:cNvPr>
                <p14:cNvContentPartPr/>
                <p14:nvPr/>
              </p14:nvContentPartPr>
              <p14:xfrm>
                <a:off x="1223834" y="1835363"/>
                <a:ext cx="4177440" cy="360"/>
              </p14:xfrm>
            </p:contentPart>
          </mc:Choice>
          <mc:Fallback xmlns="">
            <p:pic>
              <p:nvPicPr>
                <p:cNvPr id="333" name="Ink 332">
                  <a:extLst>
                    <a:ext uri="{FF2B5EF4-FFF2-40B4-BE49-F238E27FC236}">
                      <a16:creationId xmlns:a16="http://schemas.microsoft.com/office/drawing/2014/main" id="{6DD0E6CB-9B16-4BA2-AF7F-6D70D66C4C32}"/>
                    </a:ext>
                  </a:extLst>
                </p:cNvPr>
                <p:cNvPicPr/>
                <p:nvPr/>
              </p:nvPicPr>
              <p:blipFill>
                <a:blip r:embed="rId45"/>
                <a:stretch>
                  <a:fillRect/>
                </a:stretch>
              </p:blipFill>
              <p:spPr>
                <a:xfrm>
                  <a:off x="1187834" y="1799363"/>
                  <a:ext cx="4249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2" name="Ink 331">
                  <a:extLst>
                    <a:ext uri="{FF2B5EF4-FFF2-40B4-BE49-F238E27FC236}">
                      <a16:creationId xmlns:a16="http://schemas.microsoft.com/office/drawing/2014/main" xmlns="" id="{663D040F-FCA0-479A-BC66-D0EF8B09E205}"/>
                    </a:ext>
                  </a:extLst>
                </p14:cNvPr>
                <p14:cNvContentPartPr/>
                <p14:nvPr/>
              </p14:nvContentPartPr>
              <p14:xfrm>
                <a:off x="1223834" y="1835363"/>
                <a:ext cx="219600" cy="360"/>
              </p14:xfrm>
            </p:contentPart>
          </mc:Choice>
          <mc:Fallback xmlns="">
            <p:pic>
              <p:nvPicPr>
                <p:cNvPr id="332" name="Ink 331">
                  <a:extLst>
                    <a:ext uri="{FF2B5EF4-FFF2-40B4-BE49-F238E27FC236}">
                      <a16:creationId xmlns:a16="http://schemas.microsoft.com/office/drawing/2014/main" id="{663D040F-FCA0-479A-BC66-D0EF8B09E205}"/>
                    </a:ext>
                  </a:extLst>
                </p:cNvPr>
                <p:cNvPicPr/>
                <p:nvPr/>
              </p:nvPicPr>
              <p:blipFill>
                <a:blip r:embed="rId47"/>
                <a:stretch>
                  <a:fillRect/>
                </a:stretch>
              </p:blipFill>
              <p:spPr>
                <a:xfrm>
                  <a:off x="1187834" y="1799363"/>
                  <a:ext cx="2912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7" name="Ink 336">
                  <a:extLst>
                    <a:ext uri="{FF2B5EF4-FFF2-40B4-BE49-F238E27FC236}">
                      <a16:creationId xmlns:a16="http://schemas.microsoft.com/office/drawing/2014/main" xmlns="" id="{C16598E2-B818-47C0-B17F-3B490882DBB6}"/>
                    </a:ext>
                  </a:extLst>
                </p14:cNvPr>
                <p14:cNvContentPartPr/>
                <p14:nvPr/>
              </p14:nvContentPartPr>
              <p14:xfrm>
                <a:off x="5397314" y="1995923"/>
                <a:ext cx="360" cy="4166280"/>
              </p14:xfrm>
            </p:contentPart>
          </mc:Choice>
          <mc:Fallback xmlns="">
            <p:pic>
              <p:nvPicPr>
                <p:cNvPr id="337" name="Ink 336">
                  <a:extLst>
                    <a:ext uri="{FF2B5EF4-FFF2-40B4-BE49-F238E27FC236}">
                      <a16:creationId xmlns:a16="http://schemas.microsoft.com/office/drawing/2014/main" id="{C16598E2-B818-47C0-B17F-3B490882DBB6}"/>
                    </a:ext>
                  </a:extLst>
                </p:cNvPr>
                <p:cNvPicPr/>
                <p:nvPr/>
              </p:nvPicPr>
              <p:blipFill>
                <a:blip r:embed="rId49"/>
                <a:stretch>
                  <a:fillRect/>
                </a:stretch>
              </p:blipFill>
              <p:spPr>
                <a:xfrm>
                  <a:off x="5361314" y="1959923"/>
                  <a:ext cx="72000" cy="4237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82" name="Ink 281">
                  <a:extLst>
                    <a:ext uri="{FF2B5EF4-FFF2-40B4-BE49-F238E27FC236}">
                      <a16:creationId xmlns:a16="http://schemas.microsoft.com/office/drawing/2014/main" xmlns="" id="{F6724491-DFD8-4EEB-8879-3A1EB8460592}"/>
                    </a:ext>
                  </a:extLst>
                </p14:cNvPr>
                <p14:cNvContentPartPr/>
                <p14:nvPr/>
              </p14:nvContentPartPr>
              <p14:xfrm>
                <a:off x="5397314" y="1862363"/>
                <a:ext cx="360" cy="470520"/>
              </p14:xfrm>
            </p:contentPart>
          </mc:Choice>
          <mc:Fallback xmlns="">
            <p:pic>
              <p:nvPicPr>
                <p:cNvPr id="282" name="Ink 281">
                  <a:extLst>
                    <a:ext uri="{FF2B5EF4-FFF2-40B4-BE49-F238E27FC236}">
                      <a16:creationId xmlns:a16="http://schemas.microsoft.com/office/drawing/2014/main" id="{F6724491-DFD8-4EEB-8879-3A1EB8460592}"/>
                    </a:ext>
                  </a:extLst>
                </p:cNvPr>
                <p:cNvPicPr/>
                <p:nvPr/>
              </p:nvPicPr>
              <p:blipFill>
                <a:blip r:embed="rId51"/>
                <a:stretch>
                  <a:fillRect/>
                </a:stretch>
              </p:blipFill>
              <p:spPr>
                <a:xfrm>
                  <a:off x="5361314" y="1826363"/>
                  <a:ext cx="72000"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1" name="Ink 320">
                  <a:extLst>
                    <a:ext uri="{FF2B5EF4-FFF2-40B4-BE49-F238E27FC236}">
                      <a16:creationId xmlns:a16="http://schemas.microsoft.com/office/drawing/2014/main" xmlns="" id="{7B9C2F98-82D3-4BB3-8F4E-AC32A221C74C}"/>
                    </a:ext>
                  </a:extLst>
                </p14:cNvPr>
                <p14:cNvContentPartPr/>
                <p14:nvPr/>
              </p14:nvContentPartPr>
              <p14:xfrm>
                <a:off x="1219154" y="1996283"/>
                <a:ext cx="360" cy="4151880"/>
              </p14:xfrm>
            </p:contentPart>
          </mc:Choice>
          <mc:Fallback xmlns="">
            <p:pic>
              <p:nvPicPr>
                <p:cNvPr id="321" name="Ink 320">
                  <a:extLst>
                    <a:ext uri="{FF2B5EF4-FFF2-40B4-BE49-F238E27FC236}">
                      <a16:creationId xmlns:a16="http://schemas.microsoft.com/office/drawing/2014/main" id="{7B9C2F98-82D3-4BB3-8F4E-AC32A221C74C}"/>
                    </a:ext>
                  </a:extLst>
                </p:cNvPr>
                <p:cNvPicPr/>
                <p:nvPr/>
              </p:nvPicPr>
              <p:blipFill>
                <a:blip r:embed="rId53"/>
                <a:stretch>
                  <a:fillRect/>
                </a:stretch>
              </p:blipFill>
              <p:spPr>
                <a:xfrm>
                  <a:off x="1183154" y="1960283"/>
                  <a:ext cx="72000" cy="4223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13" name="Ink 312">
                  <a:extLst>
                    <a:ext uri="{FF2B5EF4-FFF2-40B4-BE49-F238E27FC236}">
                      <a16:creationId xmlns:a16="http://schemas.microsoft.com/office/drawing/2014/main" xmlns="" id="{ADE3A2ED-17D3-4676-BC4D-8DBB25B0EFBC}"/>
                    </a:ext>
                  </a:extLst>
                </p14:cNvPr>
                <p14:cNvContentPartPr/>
                <p14:nvPr/>
              </p14:nvContentPartPr>
              <p14:xfrm>
                <a:off x="1219154" y="1899083"/>
                <a:ext cx="360" cy="381240"/>
              </p14:xfrm>
            </p:contentPart>
          </mc:Choice>
          <mc:Fallback xmlns="">
            <p:pic>
              <p:nvPicPr>
                <p:cNvPr id="313" name="Ink 312">
                  <a:extLst>
                    <a:ext uri="{FF2B5EF4-FFF2-40B4-BE49-F238E27FC236}">
                      <a16:creationId xmlns:a16="http://schemas.microsoft.com/office/drawing/2014/main" id="{ADE3A2ED-17D3-4676-BC4D-8DBB25B0EFBC}"/>
                    </a:ext>
                  </a:extLst>
                </p:cNvPr>
                <p:cNvPicPr/>
                <p:nvPr/>
              </p:nvPicPr>
              <p:blipFill>
                <a:blip r:embed="rId55"/>
                <a:stretch>
                  <a:fillRect/>
                </a:stretch>
              </p:blipFill>
              <p:spPr>
                <a:xfrm>
                  <a:off x="1183154" y="1863083"/>
                  <a:ext cx="72000" cy="452880"/>
                </a:xfrm>
                <a:prstGeom prst="rect">
                  <a:avLst/>
                </a:prstGeom>
              </p:spPr>
            </p:pic>
          </mc:Fallback>
        </mc:AlternateContent>
      </p:grpSp>
    </p:spTree>
    <p:extLst>
      <p:ext uri="{BB962C8B-B14F-4D97-AF65-F5344CB8AC3E}">
        <p14:creationId xmlns:p14="http://schemas.microsoft.com/office/powerpoint/2010/main" val="1093305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marL="54864" eaLnBrk="1" fontAlgn="auto" hangingPunct="1">
              <a:spcAft>
                <a:spcPts val="0"/>
              </a:spcAft>
              <a:defRPr/>
            </a:pPr>
            <a:r>
              <a:rPr>
                <a:solidFill>
                  <a:schemeClr val="tx2">
                    <a:tint val="100000"/>
                    <a:shade val="90000"/>
                    <a:satMod val="250000"/>
                    <a:alpha val="100000"/>
                  </a:schemeClr>
                </a:solidFill>
              </a:rPr>
              <a:t>Limb assessment (ideal horse)</a:t>
            </a:r>
          </a:p>
        </p:txBody>
      </p:sp>
      <p:sp>
        <p:nvSpPr>
          <p:cNvPr id="1029" name="Content Placeholder 2"/>
          <p:cNvSpPr>
            <a:spLocks noGrp="1"/>
          </p:cNvSpPr>
          <p:nvPr>
            <p:ph idx="1"/>
          </p:nvPr>
        </p:nvSpPr>
        <p:spPr/>
        <p:txBody>
          <a:bodyPr/>
          <a:lstStyle/>
          <a:p>
            <a:pPr eaLnBrk="1" hangingPunct="1"/>
            <a:r>
              <a:rPr lang="en-US"/>
              <a:t>Proximal-Distal</a:t>
            </a:r>
          </a:p>
          <a:p>
            <a:pPr eaLnBrk="1" hangingPunct="1"/>
            <a:r>
              <a:rPr lang="en-US"/>
              <a:t>Dorso-palmar</a:t>
            </a:r>
          </a:p>
          <a:p>
            <a:pPr eaLnBrk="1" hangingPunct="1"/>
            <a:r>
              <a:rPr lang="en-US"/>
              <a:t>Medial-lateral (rotational)</a:t>
            </a:r>
          </a:p>
        </p:txBody>
      </p:sp>
      <p:graphicFrame>
        <p:nvGraphicFramePr>
          <p:cNvPr id="1027" name="Object 3"/>
          <p:cNvGraphicFramePr>
            <a:graphicFrameLocks noChangeAspect="1"/>
          </p:cNvGraphicFramePr>
          <p:nvPr>
            <p:extLst>
              <p:ext uri="{D42A27DB-BD31-4B8C-83A1-F6EECF244321}">
                <p14:modId xmlns:p14="http://schemas.microsoft.com/office/powerpoint/2010/main" val="2816312238"/>
              </p:ext>
            </p:extLst>
          </p:nvPr>
        </p:nvGraphicFramePr>
        <p:xfrm>
          <a:off x="6110703" y="2696304"/>
          <a:ext cx="2574925" cy="3276600"/>
        </p:xfrm>
        <a:graphic>
          <a:graphicData uri="http://schemas.openxmlformats.org/presentationml/2006/ole">
            <mc:AlternateContent xmlns:mc="http://schemas.openxmlformats.org/markup-compatibility/2006">
              <mc:Choice xmlns:v="urn:schemas-microsoft-com:vml" Requires="v">
                <p:oleObj spid="_x0000_s1039" name="Photo Editor Photo" r:id="rId5" imgW="4563112" imgH="5649114" progId="">
                  <p:embed/>
                </p:oleObj>
              </mc:Choice>
              <mc:Fallback>
                <p:oleObj name="Photo Editor Photo" r:id="rId5" imgW="4563112" imgH="564911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703" y="2696304"/>
                        <a:ext cx="2574925"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a:extLst>
              <a:ext uri="{FF2B5EF4-FFF2-40B4-BE49-F238E27FC236}">
                <a16:creationId xmlns:a16="http://schemas.microsoft.com/office/drawing/2014/main" xmlns="" id="{0ABC0357-1A64-47C3-AEFF-90665075A4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9" y="3047999"/>
            <a:ext cx="2228849" cy="2971799"/>
          </a:xfrm>
          <a:prstGeom prst="rect">
            <a:avLst/>
          </a:prstGeom>
        </p:spPr>
      </p:pic>
      <p:pic>
        <p:nvPicPr>
          <p:cNvPr id="8" name="Picture 7">
            <a:extLst>
              <a:ext uri="{FF2B5EF4-FFF2-40B4-BE49-F238E27FC236}">
                <a16:creationId xmlns:a16="http://schemas.microsoft.com/office/drawing/2014/main" xmlns="" id="{097F62CE-BEE5-43A6-BE83-F276AB80F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800" y="3047998"/>
            <a:ext cx="2228850" cy="2971800"/>
          </a:xfrm>
          <a:prstGeom prst="rect">
            <a:avLst/>
          </a:prstGeom>
        </p:spPr>
      </p:pic>
    </p:spTree>
    <p:custDataLst>
      <p:tags r:id="rId2"/>
    </p:custDataLst>
    <p:extLst>
      <p:ext uri="{BB962C8B-B14F-4D97-AF65-F5344CB8AC3E}">
        <p14:creationId xmlns:p14="http://schemas.microsoft.com/office/powerpoint/2010/main" val="616954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fontAlgn="auto" hangingPunct="1">
              <a:spcAft>
                <a:spcPts val="0"/>
              </a:spcAft>
              <a:defRPr/>
            </a:pPr>
            <a:r>
              <a:rPr lang="en-GB">
                <a:solidFill>
                  <a:srgbClr val="6EDF41"/>
                </a:solidFill>
              </a:rPr>
              <a:t>X =  Proximal-distal</a:t>
            </a:r>
          </a:p>
        </p:txBody>
      </p:sp>
      <p:graphicFrame>
        <p:nvGraphicFramePr>
          <p:cNvPr id="129026" name="Object 2"/>
          <p:cNvGraphicFramePr>
            <a:graphicFrameLocks noGrp="1" noChangeAspect="1"/>
          </p:cNvGraphicFramePr>
          <p:nvPr>
            <p:ph sz="half" idx="1"/>
          </p:nvPr>
        </p:nvGraphicFramePr>
        <p:xfrm>
          <a:off x="1768475" y="1600200"/>
          <a:ext cx="1416050" cy="4525963"/>
        </p:xfrm>
        <a:graphic>
          <a:graphicData uri="http://schemas.openxmlformats.org/presentationml/2006/ole">
            <mc:AlternateContent xmlns:mc="http://schemas.openxmlformats.org/markup-compatibility/2006">
              <mc:Choice xmlns:v="urn:schemas-microsoft-com:vml" Requires="v">
                <p:oleObj spid="_x0000_s2089" name="Photo Editor Photo" r:id="rId5" imgW="1657581" imgH="5296639" progId="">
                  <p:embed/>
                </p:oleObj>
              </mc:Choice>
              <mc:Fallback>
                <p:oleObj name="Photo Editor Photo" r:id="rId5" imgW="1657581" imgH="529663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8475" y="1600200"/>
                        <a:ext cx="14160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Rectangle 4"/>
          <p:cNvSpPr>
            <a:spLocks noGrp="1" noChangeArrowheads="1"/>
          </p:cNvSpPr>
          <p:nvPr>
            <p:ph type="body" sz="half" idx="2"/>
          </p:nvPr>
        </p:nvSpPr>
        <p:spPr/>
        <p:txBody>
          <a:bodyPr>
            <a:normAutofit lnSpcReduction="10000"/>
          </a:bodyPr>
          <a:lstStyle/>
          <a:p>
            <a:pPr marL="274320" indent="-274320" eaLnBrk="1" fontAlgn="auto" hangingPunct="1">
              <a:spcAft>
                <a:spcPts val="0"/>
              </a:spcAft>
              <a:buFont typeface="Wingdings 2"/>
              <a:buChar char=""/>
              <a:defRPr/>
            </a:pPr>
            <a:r>
              <a:rPr lang="en-US" sz="2800" b="1"/>
              <a:t>A plumb line  dropped from the midline of the scapula will bisect the joints of the lower limb before passing to the ground just behind the last weight bearing point of the heel.</a:t>
            </a:r>
            <a:endParaRPr lang="en-GB" sz="2800" b="1"/>
          </a:p>
        </p:txBody>
      </p:sp>
      <p:graphicFrame>
        <p:nvGraphicFramePr>
          <p:cNvPr id="129027" name="Object 3"/>
          <p:cNvGraphicFramePr>
            <a:graphicFrameLocks noChangeAspect="1"/>
          </p:cNvGraphicFramePr>
          <p:nvPr/>
        </p:nvGraphicFramePr>
        <p:xfrm>
          <a:off x="611188" y="1989138"/>
          <a:ext cx="3313112" cy="4176712"/>
        </p:xfrm>
        <a:graphic>
          <a:graphicData uri="http://schemas.openxmlformats.org/presentationml/2006/ole">
            <mc:AlternateContent xmlns:mc="http://schemas.openxmlformats.org/markup-compatibility/2006">
              <mc:Choice xmlns:v="urn:schemas-microsoft-com:vml" Requires="v">
                <p:oleObj spid="_x0000_s2090" name="Photo Editor Photo" r:id="rId7" imgW="4877481" imgH="7314286" progId="">
                  <p:embed/>
                </p:oleObj>
              </mc:Choice>
              <mc:Fallback>
                <p:oleObj name="Photo Editor Photo" r:id="rId7" imgW="4877481" imgH="731428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1989138"/>
                        <a:ext cx="3313112"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6" name="Line 8"/>
          <p:cNvSpPr>
            <a:spLocks noChangeShapeType="1"/>
          </p:cNvSpPr>
          <p:nvPr/>
        </p:nvSpPr>
        <p:spPr bwMode="auto">
          <a:xfrm>
            <a:off x="2411413" y="2492375"/>
            <a:ext cx="46037" cy="3451225"/>
          </a:xfrm>
          <a:prstGeom prst="line">
            <a:avLst/>
          </a:prstGeom>
          <a:noFill/>
          <a:ln w="28575">
            <a:solidFill>
              <a:srgbClr val="6EDF41"/>
            </a:solidFill>
            <a:round/>
            <a:headEnd/>
            <a:tailEnd/>
          </a:ln>
        </p:spPr>
        <p:txBody>
          <a:bodyPr/>
          <a:lstStyle/>
          <a:p>
            <a:pPr fontAlgn="base">
              <a:spcBef>
                <a:spcPct val="0"/>
              </a:spcBef>
              <a:spcAft>
                <a:spcPct val="0"/>
              </a:spcAft>
            </a:pPr>
            <a:endParaRPr lang="en-US">
              <a:solidFill>
                <a:prstClr val="white"/>
              </a:solidFill>
              <a:latin typeface="Arial" charset="0"/>
            </a:endParaRPr>
          </a:p>
        </p:txBody>
      </p:sp>
      <p:graphicFrame>
        <p:nvGraphicFramePr>
          <p:cNvPr id="129028" name="Object 4"/>
          <p:cNvGraphicFramePr>
            <a:graphicFrameLocks/>
          </p:cNvGraphicFramePr>
          <p:nvPr/>
        </p:nvGraphicFramePr>
        <p:xfrm>
          <a:off x="179388" y="3860800"/>
          <a:ext cx="1081087" cy="1441450"/>
        </p:xfrm>
        <a:graphic>
          <a:graphicData uri="http://schemas.openxmlformats.org/presentationml/2006/ole">
            <mc:AlternateContent xmlns:mc="http://schemas.openxmlformats.org/markup-compatibility/2006">
              <mc:Choice xmlns:v="urn:schemas-microsoft-com:vml" Requires="v">
                <p:oleObj spid="_x0000_s2091" name="Micrografx Windows Draw 6.0 Drawing" r:id="rId9" imgW="5570280" imgH="5894280" progId="">
                  <p:embed/>
                </p:oleObj>
              </mc:Choice>
              <mc:Fallback>
                <p:oleObj name="Micrografx Windows Draw 6.0 Drawing" r:id="rId9" imgW="5570280" imgH="5894280" progId="">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38608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32" name="Text Box 10"/>
          <p:cNvSpPr txBox="1">
            <a:spLocks noChangeArrowheads="1"/>
          </p:cNvSpPr>
          <p:nvPr/>
        </p:nvSpPr>
        <p:spPr bwMode="auto">
          <a:xfrm>
            <a:off x="1619250" y="6165850"/>
            <a:ext cx="1584325" cy="228600"/>
          </a:xfrm>
          <a:prstGeom prst="rect">
            <a:avLst/>
          </a:prstGeom>
          <a:noFill/>
          <a:ln w="9525">
            <a:noFill/>
            <a:miter lim="800000"/>
            <a:headEnd/>
            <a:tailEnd/>
          </a:ln>
        </p:spPr>
        <p:txBody>
          <a:bodyPr>
            <a:spAutoFit/>
          </a:bodyPr>
          <a:lstStyle/>
          <a:p>
            <a:pPr fontAlgn="base">
              <a:spcBef>
                <a:spcPct val="50000"/>
              </a:spcBef>
              <a:spcAft>
                <a:spcPct val="0"/>
              </a:spcAft>
            </a:pPr>
            <a:r>
              <a:rPr lang="en-GB" sz="900">
                <a:solidFill>
                  <a:prstClr val="white"/>
                </a:solidFill>
                <a:latin typeface="Garamond" pitchFamily="18" charset="0"/>
              </a:rPr>
              <a:t>Photo by J. Ford RSS</a:t>
            </a:r>
          </a:p>
        </p:txBody>
      </p:sp>
      <p:sp>
        <p:nvSpPr>
          <p:cNvPr id="129033" name="TextBox 11"/>
          <p:cNvSpPr txBox="1">
            <a:spLocks noChangeArrowheads="1"/>
          </p:cNvSpPr>
          <p:nvPr/>
        </p:nvSpPr>
        <p:spPr bwMode="auto">
          <a:xfrm>
            <a:off x="609600" y="37465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129034" name="TextBox 12"/>
          <p:cNvSpPr txBox="1">
            <a:spLocks noChangeArrowheads="1"/>
          </p:cNvSpPr>
          <p:nvPr/>
        </p:nvSpPr>
        <p:spPr bwMode="auto">
          <a:xfrm>
            <a:off x="609600" y="51816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129035" name="TextBox 13"/>
          <p:cNvSpPr txBox="1">
            <a:spLocks noChangeArrowheads="1"/>
          </p:cNvSpPr>
          <p:nvPr/>
        </p:nvSpPr>
        <p:spPr bwMode="auto">
          <a:xfrm>
            <a:off x="1219200" y="44196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129036" name="TextBox 14"/>
          <p:cNvSpPr txBox="1">
            <a:spLocks noChangeArrowheads="1"/>
          </p:cNvSpPr>
          <p:nvPr/>
        </p:nvSpPr>
        <p:spPr bwMode="auto">
          <a:xfrm>
            <a:off x="152400" y="45720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Tree>
    <p:custDataLst>
      <p:tags r:id="rId2"/>
    </p:custDataLst>
    <p:extLst>
      <p:ext uri="{BB962C8B-B14F-4D97-AF65-F5344CB8AC3E}">
        <p14:creationId xmlns:p14="http://schemas.microsoft.com/office/powerpoint/2010/main" val="9369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ppt_x"/>
                                          </p:val>
                                        </p:tav>
                                        <p:tav tm="100000">
                                          <p:val>
                                            <p:strVal val="#ppt_x"/>
                                          </p:val>
                                        </p:tav>
                                      </p:tavLst>
                                    </p:anim>
                                    <p:anim calcmode="lin" valueType="num">
                                      <p:cBhvr additive="base">
                                        <p:cTn id="8"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fontAlgn="auto" hangingPunct="1">
              <a:spcAft>
                <a:spcPts val="0"/>
              </a:spcAft>
              <a:defRPr/>
            </a:pPr>
            <a:r>
              <a:rPr lang="en-GB">
                <a:solidFill>
                  <a:srgbClr val="4E6FFC"/>
                </a:solidFill>
              </a:rPr>
              <a:t>Y=  </a:t>
            </a:r>
            <a:r>
              <a:rPr lang="en-GB" err="1">
                <a:solidFill>
                  <a:srgbClr val="4E6FFC"/>
                </a:solidFill>
              </a:rPr>
              <a:t>Dorso-palmar</a:t>
            </a:r>
            <a:endParaRPr lang="en-GB">
              <a:solidFill>
                <a:srgbClr val="4E6FFC"/>
              </a:solidFill>
            </a:endParaRPr>
          </a:p>
        </p:txBody>
      </p:sp>
      <p:graphicFrame>
        <p:nvGraphicFramePr>
          <p:cNvPr id="128002" name="Object 2"/>
          <p:cNvGraphicFramePr>
            <a:graphicFrameLocks noGrp="1" noChangeAspect="1"/>
          </p:cNvGraphicFramePr>
          <p:nvPr>
            <p:ph sz="half" idx="1"/>
          </p:nvPr>
        </p:nvGraphicFramePr>
        <p:xfrm>
          <a:off x="1768475" y="1600200"/>
          <a:ext cx="1416050" cy="4525963"/>
        </p:xfrm>
        <a:graphic>
          <a:graphicData uri="http://schemas.openxmlformats.org/presentationml/2006/ole">
            <mc:AlternateContent xmlns:mc="http://schemas.openxmlformats.org/markup-compatibility/2006">
              <mc:Choice xmlns:v="urn:schemas-microsoft-com:vml" Requires="v">
                <p:oleObj spid="_x0000_s3113" name="Photo Editor Photo" r:id="rId5" imgW="1657581" imgH="5296639" progId="">
                  <p:embed/>
                </p:oleObj>
              </mc:Choice>
              <mc:Fallback>
                <p:oleObj name="Photo Editor Photo" r:id="rId5" imgW="1657581" imgH="529663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8475" y="1600200"/>
                        <a:ext cx="14160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7" name="Rectangle 4"/>
          <p:cNvSpPr>
            <a:spLocks noGrp="1" noChangeArrowheads="1"/>
          </p:cNvSpPr>
          <p:nvPr>
            <p:ph type="body" sz="half" idx="2"/>
          </p:nvPr>
        </p:nvSpPr>
        <p:spPr/>
        <p:txBody>
          <a:bodyPr/>
          <a:lstStyle/>
          <a:p>
            <a:pPr eaLnBrk="1" hangingPunct="1"/>
            <a:r>
              <a:rPr lang="en-US" sz="2800" b="1"/>
              <a:t>The corresponding pastern  angle should mirror the angle formed by the midline of the scapula, as well as the slope of the dorsal hoof wall and palmar heel.</a:t>
            </a:r>
            <a:endParaRPr lang="en-GB" sz="2800" b="1"/>
          </a:p>
        </p:txBody>
      </p:sp>
      <p:graphicFrame>
        <p:nvGraphicFramePr>
          <p:cNvPr id="128003" name="Object 3"/>
          <p:cNvGraphicFramePr>
            <a:graphicFrameLocks noChangeAspect="1"/>
          </p:cNvGraphicFramePr>
          <p:nvPr/>
        </p:nvGraphicFramePr>
        <p:xfrm>
          <a:off x="611188" y="1989138"/>
          <a:ext cx="3368675" cy="4248150"/>
        </p:xfrm>
        <a:graphic>
          <a:graphicData uri="http://schemas.openxmlformats.org/presentationml/2006/ole">
            <mc:AlternateContent xmlns:mc="http://schemas.openxmlformats.org/markup-compatibility/2006">
              <mc:Choice xmlns:v="urn:schemas-microsoft-com:vml" Requires="v">
                <p:oleObj spid="_x0000_s3114" name="Photo Editor Photo" r:id="rId7" imgW="4877481" imgH="7314286" progId="">
                  <p:embed/>
                </p:oleObj>
              </mc:Choice>
              <mc:Fallback>
                <p:oleObj name="Photo Editor Photo" r:id="rId7" imgW="4877481" imgH="731428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1989138"/>
                        <a:ext cx="33686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0" name="Line 6"/>
          <p:cNvSpPr>
            <a:spLocks noChangeShapeType="1"/>
          </p:cNvSpPr>
          <p:nvPr/>
        </p:nvSpPr>
        <p:spPr bwMode="auto">
          <a:xfrm flipH="1">
            <a:off x="1979613" y="2060575"/>
            <a:ext cx="865187" cy="936625"/>
          </a:xfrm>
          <a:prstGeom prst="line">
            <a:avLst/>
          </a:prstGeom>
          <a:noFill/>
          <a:ln w="57150">
            <a:solidFill>
              <a:srgbClr val="0066FF"/>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6391" name="Line 7"/>
          <p:cNvSpPr>
            <a:spLocks noChangeShapeType="1"/>
          </p:cNvSpPr>
          <p:nvPr/>
        </p:nvSpPr>
        <p:spPr bwMode="auto">
          <a:xfrm flipH="1">
            <a:off x="2209800" y="5445125"/>
            <a:ext cx="346075" cy="422275"/>
          </a:xfrm>
          <a:prstGeom prst="line">
            <a:avLst/>
          </a:prstGeom>
          <a:noFill/>
          <a:ln w="57150">
            <a:solidFill>
              <a:srgbClr val="0066FF"/>
            </a:solidFill>
            <a:round/>
            <a:headEnd/>
            <a:tailEnd/>
          </a:ln>
        </p:spPr>
        <p:txBody>
          <a:bodyPr/>
          <a:lstStyle/>
          <a:p>
            <a:pPr fontAlgn="base">
              <a:spcBef>
                <a:spcPct val="0"/>
              </a:spcBef>
              <a:spcAft>
                <a:spcPct val="0"/>
              </a:spcAft>
            </a:pPr>
            <a:endParaRPr lang="en-US">
              <a:solidFill>
                <a:prstClr val="white"/>
              </a:solidFill>
              <a:latin typeface="Arial" charset="0"/>
            </a:endParaRPr>
          </a:p>
        </p:txBody>
      </p:sp>
      <p:graphicFrame>
        <p:nvGraphicFramePr>
          <p:cNvPr id="128005" name="Object 5"/>
          <p:cNvGraphicFramePr>
            <a:graphicFrameLocks/>
          </p:cNvGraphicFramePr>
          <p:nvPr/>
        </p:nvGraphicFramePr>
        <p:xfrm>
          <a:off x="179388" y="4076700"/>
          <a:ext cx="1081087" cy="1441450"/>
        </p:xfrm>
        <a:graphic>
          <a:graphicData uri="http://schemas.openxmlformats.org/presentationml/2006/ole">
            <mc:AlternateContent xmlns:mc="http://schemas.openxmlformats.org/markup-compatibility/2006">
              <mc:Choice xmlns:v="urn:schemas-microsoft-com:vml" Requires="v">
                <p:oleObj spid="_x0000_s3115" name="Micrografx Windows Draw 6.0 Drawing" r:id="rId9" imgW="5570280" imgH="5894280" progId="">
                  <p:embed/>
                </p:oleObj>
              </mc:Choice>
              <mc:Fallback>
                <p:oleObj name="Micrografx Windows Draw 6.0 Drawing" r:id="rId9" imgW="5570280" imgH="5894280" progId="">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40767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10" name="TextBox 9"/>
          <p:cNvSpPr txBox="1">
            <a:spLocks noChangeArrowheads="1"/>
          </p:cNvSpPr>
          <p:nvPr/>
        </p:nvSpPr>
        <p:spPr bwMode="auto">
          <a:xfrm>
            <a:off x="609600" y="39624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128011" name="TextBox 10"/>
          <p:cNvSpPr txBox="1">
            <a:spLocks noChangeArrowheads="1"/>
          </p:cNvSpPr>
          <p:nvPr/>
        </p:nvSpPr>
        <p:spPr bwMode="auto">
          <a:xfrm>
            <a:off x="609600" y="5397500"/>
            <a:ext cx="152400" cy="21431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128012" name="TextBox 11"/>
          <p:cNvSpPr txBox="1">
            <a:spLocks noChangeArrowheads="1"/>
          </p:cNvSpPr>
          <p:nvPr/>
        </p:nvSpPr>
        <p:spPr bwMode="auto">
          <a:xfrm>
            <a:off x="1219200" y="46355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128013" name="TextBox 12"/>
          <p:cNvSpPr txBox="1">
            <a:spLocks noChangeArrowheads="1"/>
          </p:cNvSpPr>
          <p:nvPr/>
        </p:nvSpPr>
        <p:spPr bwMode="auto">
          <a:xfrm>
            <a:off x="152400" y="4787900"/>
            <a:ext cx="152400" cy="18415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sp>
        <p:nvSpPr>
          <p:cNvPr id="14" name="Line 7"/>
          <p:cNvSpPr>
            <a:spLocks noChangeShapeType="1"/>
          </p:cNvSpPr>
          <p:nvPr/>
        </p:nvSpPr>
        <p:spPr bwMode="auto">
          <a:xfrm flipH="1">
            <a:off x="1981200" y="5638800"/>
            <a:ext cx="228600" cy="228600"/>
          </a:xfrm>
          <a:prstGeom prst="line">
            <a:avLst/>
          </a:prstGeom>
          <a:noFill/>
          <a:ln w="57150">
            <a:solidFill>
              <a:srgbClr val="0066FF"/>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5" name="Line 7"/>
          <p:cNvSpPr>
            <a:spLocks noChangeShapeType="1"/>
          </p:cNvSpPr>
          <p:nvPr/>
        </p:nvSpPr>
        <p:spPr bwMode="auto">
          <a:xfrm flipH="1">
            <a:off x="2438400" y="5867400"/>
            <a:ext cx="76200" cy="76200"/>
          </a:xfrm>
          <a:prstGeom prst="line">
            <a:avLst/>
          </a:prstGeom>
          <a:noFill/>
          <a:ln w="57150">
            <a:solidFill>
              <a:srgbClr val="0066FF"/>
            </a:solidFill>
            <a:round/>
            <a:headEnd/>
            <a:tailEnd/>
          </a:ln>
        </p:spPr>
        <p:txBody>
          <a:bodyPr/>
          <a:lstStyle/>
          <a:p>
            <a:pPr fontAlgn="base">
              <a:spcBef>
                <a:spcPct val="0"/>
              </a:spcBef>
              <a:spcAft>
                <a:spcPct val="0"/>
              </a:spcAft>
            </a:pPr>
            <a:endParaRPr lang="en-US">
              <a:solidFill>
                <a:prstClr val="white"/>
              </a:solidFill>
              <a:latin typeface="Arial" charset="0"/>
            </a:endParaRPr>
          </a:p>
        </p:txBody>
      </p:sp>
    </p:spTree>
    <p:custDataLst>
      <p:tags r:id="rId2"/>
    </p:custDataLst>
    <p:extLst>
      <p:ext uri="{BB962C8B-B14F-4D97-AF65-F5344CB8AC3E}">
        <p14:creationId xmlns:p14="http://schemas.microsoft.com/office/powerpoint/2010/main" val="9070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1"/>
                                        </p:tgtEl>
                                        <p:attrNameLst>
                                          <p:attrName>style.visibility</p:attrName>
                                        </p:attrNameLst>
                                      </p:cBhvr>
                                      <p:to>
                                        <p:strVal val="visible"/>
                                      </p:to>
                                    </p:set>
                                    <p:anim calcmode="lin" valueType="num">
                                      <p:cBhvr additive="base">
                                        <p:cTn id="11" dur="500" fill="hold"/>
                                        <p:tgtEl>
                                          <p:spTgt spid="16391"/>
                                        </p:tgtEl>
                                        <p:attrNameLst>
                                          <p:attrName>ppt_x</p:attrName>
                                        </p:attrNameLst>
                                      </p:cBhvr>
                                      <p:tavLst>
                                        <p:tav tm="0">
                                          <p:val>
                                            <p:strVal val="#ppt_x"/>
                                          </p:val>
                                        </p:tav>
                                        <p:tav tm="100000">
                                          <p:val>
                                            <p:strVal val="#ppt_x"/>
                                          </p:val>
                                        </p:tav>
                                      </p:tavLst>
                                    </p:anim>
                                    <p:anim calcmode="lin" valueType="num">
                                      <p:cBhvr additive="base">
                                        <p:cTn id="12" dur="500" fill="hold"/>
                                        <p:tgtEl>
                                          <p:spTgt spid="1639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a:solidFill>
                  <a:srgbClr val="FF0000"/>
                </a:solidFill>
              </a:rPr>
              <a:t>Z = </a:t>
            </a:r>
            <a:r>
              <a:rPr err="1">
                <a:solidFill>
                  <a:srgbClr val="FF0000"/>
                </a:solidFill>
              </a:rPr>
              <a:t>Medio</a:t>
            </a:r>
            <a:r>
              <a:rPr>
                <a:solidFill>
                  <a:srgbClr val="FF0000"/>
                </a:solidFill>
              </a:rPr>
              <a:t>-lateral</a:t>
            </a:r>
          </a:p>
        </p:txBody>
      </p:sp>
      <p:graphicFrame>
        <p:nvGraphicFramePr>
          <p:cNvPr id="217090" name="Object 2"/>
          <p:cNvGraphicFramePr>
            <a:graphicFrameLocks/>
          </p:cNvGraphicFramePr>
          <p:nvPr/>
        </p:nvGraphicFramePr>
        <p:xfrm>
          <a:off x="179388" y="4787900"/>
          <a:ext cx="1081087" cy="1441450"/>
        </p:xfrm>
        <a:graphic>
          <a:graphicData uri="http://schemas.openxmlformats.org/presentationml/2006/ole">
            <mc:AlternateContent xmlns:mc="http://schemas.openxmlformats.org/markup-compatibility/2006">
              <mc:Choice xmlns:v="urn:schemas-microsoft-com:vml" Requires="v">
                <p:oleObj spid="_x0000_s4111" name="Micrografx Windows Draw 6.0 Drawing" r:id="rId5" imgW="5570280" imgH="5894280" progId="">
                  <p:embed/>
                </p:oleObj>
              </mc:Choice>
              <mc:Fallback>
                <p:oleObj name="Micrografx Windows Draw 6.0 Drawing" r:id="rId5" imgW="5570280" imgH="589428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787900"/>
                        <a:ext cx="10810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7092" name="TextBox 6"/>
          <p:cNvSpPr txBox="1">
            <a:spLocks noChangeArrowheads="1"/>
          </p:cNvSpPr>
          <p:nvPr/>
        </p:nvSpPr>
        <p:spPr bwMode="auto">
          <a:xfrm>
            <a:off x="609600" y="4675188"/>
            <a:ext cx="152400" cy="214312"/>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17093" name="TextBox 7"/>
          <p:cNvSpPr txBox="1">
            <a:spLocks noChangeArrowheads="1"/>
          </p:cNvSpPr>
          <p:nvPr/>
        </p:nvSpPr>
        <p:spPr bwMode="auto">
          <a:xfrm>
            <a:off x="609600" y="6108700"/>
            <a:ext cx="152400" cy="21590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800">
                <a:solidFill>
                  <a:srgbClr val="6EDF41"/>
                </a:solidFill>
              </a:rPr>
              <a:t>X</a:t>
            </a:r>
          </a:p>
        </p:txBody>
      </p:sp>
      <p:sp>
        <p:nvSpPr>
          <p:cNvPr id="217094" name="TextBox 8"/>
          <p:cNvSpPr txBox="1">
            <a:spLocks noChangeArrowheads="1"/>
          </p:cNvSpPr>
          <p:nvPr/>
        </p:nvSpPr>
        <p:spPr bwMode="auto">
          <a:xfrm>
            <a:off x="1219200" y="53467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p>
        </p:txBody>
      </p:sp>
      <p:sp>
        <p:nvSpPr>
          <p:cNvPr id="217095" name="TextBox 9"/>
          <p:cNvSpPr txBox="1">
            <a:spLocks noChangeArrowheads="1"/>
          </p:cNvSpPr>
          <p:nvPr/>
        </p:nvSpPr>
        <p:spPr bwMode="auto">
          <a:xfrm>
            <a:off x="152400" y="5499100"/>
            <a:ext cx="152400" cy="185738"/>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
                <a:solidFill>
                  <a:srgbClr val="FF0000"/>
                </a:solidFill>
              </a:rPr>
              <a:t>Z</a:t>
            </a:r>
            <a:endParaRPr lang="en-US" sz="800">
              <a:solidFill>
                <a:srgbClr val="FF0000"/>
              </a:solidFill>
            </a:endParaRPr>
          </a:p>
        </p:txBody>
      </p:sp>
      <p:pic>
        <p:nvPicPr>
          <p:cNvPr id="217096" name="Picture 3" descr="F:\Farrier Presentation\McClure Magic\DSC01534.JPG"/>
          <p:cNvPicPr>
            <a:picLocks noChangeAspect="1" noChangeArrowheads="1"/>
          </p:cNvPicPr>
          <p:nvPr/>
        </p:nvPicPr>
        <p:blipFill>
          <a:blip r:embed="rId7" cstate="print"/>
          <a:srcRect/>
          <a:stretch>
            <a:fillRect/>
          </a:stretch>
        </p:blipFill>
        <p:spPr bwMode="auto">
          <a:xfrm>
            <a:off x="1447800" y="1981200"/>
            <a:ext cx="3200400" cy="4267200"/>
          </a:xfrm>
          <a:prstGeom prst="rect">
            <a:avLst/>
          </a:prstGeom>
          <a:noFill/>
          <a:ln w="9525">
            <a:noFill/>
            <a:miter lim="800000"/>
            <a:headEnd/>
            <a:tailEnd/>
          </a:ln>
        </p:spPr>
      </p:pic>
      <p:cxnSp>
        <p:nvCxnSpPr>
          <p:cNvPr id="18" name="Straight Connector 17"/>
          <p:cNvCxnSpPr/>
          <p:nvPr/>
        </p:nvCxnSpPr>
        <p:spPr>
          <a:xfrm rot="5400000">
            <a:off x="1714500" y="4000500"/>
            <a:ext cx="3581400" cy="0"/>
          </a:xfrm>
          <a:prstGeom prst="line">
            <a:avLst/>
          </a:prstGeom>
          <a:ln w="25400">
            <a:solidFill>
              <a:srgbClr val="6EDF4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76600" y="5791200"/>
            <a:ext cx="533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5486400"/>
            <a:ext cx="609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667000" y="4800600"/>
            <a:ext cx="1600200" cy="3810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2743200" y="4724400"/>
            <a:ext cx="1600200" cy="5334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Rectangle 4"/>
          <p:cNvSpPr>
            <a:spLocks noGrp="1" noChangeArrowheads="1"/>
          </p:cNvSpPr>
          <p:nvPr>
            <p:ph type="body" sz="half" idx="2"/>
          </p:nvPr>
        </p:nvSpPr>
        <p:spPr>
          <a:xfrm>
            <a:off x="4648200" y="1951038"/>
            <a:ext cx="4038600" cy="4525962"/>
          </a:xfrm>
        </p:spPr>
        <p:txBody>
          <a:bodyPr>
            <a:normAutofit fontScale="92500"/>
          </a:bodyPr>
          <a:lstStyle/>
          <a:p>
            <a:pPr marL="274320" indent="-274320" eaLnBrk="1" fontAlgn="auto" hangingPunct="1">
              <a:spcAft>
                <a:spcPts val="0"/>
              </a:spcAft>
              <a:buFont typeface="Wingdings 2"/>
              <a:buChar char=""/>
              <a:defRPr/>
            </a:pPr>
            <a:r>
              <a:rPr lang="en-US" sz="2800" b="1"/>
              <a:t>A line dropped from the midline of the scapula longitudinally  through the midline of the knee should bisect the foot equally. The hairline and the ground-bearing border should be perpendicular.</a:t>
            </a:r>
            <a:endParaRPr lang="en-GB" sz="2800" b="1"/>
          </a:p>
        </p:txBody>
      </p:sp>
    </p:spTree>
    <p:custDataLst>
      <p:tags r:id="rId2"/>
    </p:custDataLst>
    <p:extLst>
      <p:ext uri="{BB962C8B-B14F-4D97-AF65-F5344CB8AC3E}">
        <p14:creationId xmlns:p14="http://schemas.microsoft.com/office/powerpoint/2010/main" val="4139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t>Rotational</a:t>
            </a:r>
          </a:p>
        </p:txBody>
      </p:sp>
      <p:sp>
        <p:nvSpPr>
          <p:cNvPr id="219140" name="Content Placeholder 2"/>
          <p:cNvSpPr>
            <a:spLocks noGrp="1"/>
          </p:cNvSpPr>
          <p:nvPr>
            <p:ph sz="half" idx="1"/>
          </p:nvPr>
        </p:nvSpPr>
        <p:spPr/>
        <p:txBody>
          <a:bodyPr/>
          <a:lstStyle/>
          <a:p>
            <a:pPr eaLnBrk="1" hangingPunct="1"/>
            <a:endParaRPr lang="en-US"/>
          </a:p>
        </p:txBody>
      </p:sp>
      <p:sp>
        <p:nvSpPr>
          <p:cNvPr id="219141" name="Text Placeholder 3"/>
          <p:cNvSpPr>
            <a:spLocks noGrp="1"/>
          </p:cNvSpPr>
          <p:nvPr>
            <p:ph type="body" sz="half" idx="2"/>
          </p:nvPr>
        </p:nvSpPr>
        <p:spPr/>
        <p:txBody>
          <a:bodyPr/>
          <a:lstStyle/>
          <a:p>
            <a:pPr eaLnBrk="1" hangingPunct="1"/>
            <a:r>
              <a:rPr lang="en-US"/>
              <a:t>Where the hoof rotates axially (in toward the body) or abaxially (away from the body) from its midline.</a:t>
            </a:r>
          </a:p>
        </p:txBody>
      </p:sp>
      <p:pic>
        <p:nvPicPr>
          <p:cNvPr id="219142" name="Picture 4"/>
          <p:cNvPicPr>
            <a:picLocks noChangeAspect="1" noChangeArrowheads="1"/>
          </p:cNvPicPr>
          <p:nvPr/>
        </p:nvPicPr>
        <p:blipFill>
          <a:blip r:embed="rId5" cstate="print"/>
          <a:srcRect/>
          <a:stretch>
            <a:fillRect/>
          </a:stretch>
        </p:blipFill>
        <p:spPr bwMode="auto">
          <a:xfrm>
            <a:off x="1331913" y="1844675"/>
            <a:ext cx="2309812" cy="4083050"/>
          </a:xfrm>
          <a:prstGeom prst="rect">
            <a:avLst/>
          </a:prstGeom>
          <a:noFill/>
          <a:ln w="9525">
            <a:noFill/>
            <a:miter lim="800000"/>
            <a:headEnd/>
            <a:tailEnd/>
          </a:ln>
        </p:spPr>
      </p:pic>
      <p:graphicFrame>
        <p:nvGraphicFramePr>
          <p:cNvPr id="219138" name="Object 2"/>
          <p:cNvGraphicFramePr>
            <a:graphicFrameLocks/>
          </p:cNvGraphicFramePr>
          <p:nvPr/>
        </p:nvGraphicFramePr>
        <p:xfrm>
          <a:off x="712788" y="1744663"/>
          <a:ext cx="3021012" cy="3884612"/>
        </p:xfrm>
        <a:graphic>
          <a:graphicData uri="http://schemas.openxmlformats.org/presentationml/2006/ole">
            <mc:AlternateContent xmlns:mc="http://schemas.openxmlformats.org/markup-compatibility/2006">
              <mc:Choice xmlns:v="urn:schemas-microsoft-com:vml" Requires="v">
                <p:oleObj spid="_x0000_s5135" name="Micrografx Windows Draw 6.0 Drawing" r:id="rId6" imgW="5570280" imgH="5894280" progId="">
                  <p:embed/>
                </p:oleObj>
              </mc:Choice>
              <mc:Fallback>
                <p:oleObj name="Micrografx Windows Draw 6.0 Drawing" r:id="rId6" imgW="5570280" imgH="589428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88" y="1744663"/>
                        <a:ext cx="3021012" cy="388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9143" name="TextBox 6"/>
          <p:cNvSpPr txBox="1">
            <a:spLocks noChangeArrowheads="1"/>
          </p:cNvSpPr>
          <p:nvPr/>
        </p:nvSpPr>
        <p:spPr bwMode="auto">
          <a:xfrm>
            <a:off x="1905000" y="1752600"/>
            <a:ext cx="425450" cy="307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1400">
                <a:solidFill>
                  <a:srgbClr val="6EDF41"/>
                </a:solidFill>
              </a:rPr>
              <a:t>X</a:t>
            </a:r>
          </a:p>
        </p:txBody>
      </p:sp>
      <p:sp>
        <p:nvSpPr>
          <p:cNvPr id="219144" name="TextBox 7"/>
          <p:cNvSpPr txBox="1">
            <a:spLocks noChangeArrowheads="1"/>
          </p:cNvSpPr>
          <p:nvPr/>
        </p:nvSpPr>
        <p:spPr bwMode="auto">
          <a:xfrm>
            <a:off x="1981200" y="5334000"/>
            <a:ext cx="425450" cy="307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1400">
                <a:solidFill>
                  <a:srgbClr val="6EDF41"/>
                </a:solidFill>
              </a:rPr>
              <a:t>X</a:t>
            </a:r>
          </a:p>
        </p:txBody>
      </p:sp>
      <p:sp>
        <p:nvSpPr>
          <p:cNvPr id="219145" name="TextBox 8"/>
          <p:cNvSpPr txBox="1">
            <a:spLocks noChangeArrowheads="1"/>
          </p:cNvSpPr>
          <p:nvPr/>
        </p:nvSpPr>
        <p:spPr bwMode="auto">
          <a:xfrm>
            <a:off x="3581400" y="3505200"/>
            <a:ext cx="425450" cy="307975"/>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1400">
                <a:solidFill>
                  <a:srgbClr val="FF0000"/>
                </a:solidFill>
              </a:rPr>
              <a:t>Z</a:t>
            </a:r>
          </a:p>
        </p:txBody>
      </p:sp>
      <p:sp>
        <p:nvSpPr>
          <p:cNvPr id="219146" name="TextBox 9"/>
          <p:cNvSpPr txBox="1">
            <a:spLocks noChangeArrowheads="1"/>
          </p:cNvSpPr>
          <p:nvPr/>
        </p:nvSpPr>
        <p:spPr bwMode="auto">
          <a:xfrm>
            <a:off x="457200" y="3810000"/>
            <a:ext cx="425450" cy="307975"/>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1400">
                <a:solidFill>
                  <a:srgbClr val="FF0000"/>
                </a:solidFill>
              </a:rPr>
              <a:t>Z</a:t>
            </a:r>
          </a:p>
        </p:txBody>
      </p:sp>
    </p:spTree>
    <p:custDataLst>
      <p:tags r:id="rId2"/>
    </p:custDataLst>
    <p:extLst>
      <p:ext uri="{BB962C8B-B14F-4D97-AF65-F5344CB8AC3E}">
        <p14:creationId xmlns:p14="http://schemas.microsoft.com/office/powerpoint/2010/main" val="930008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447800"/>
          </a:xfrm>
        </p:spPr>
        <p:txBody>
          <a:bodyPr/>
          <a:lstStyle/>
          <a:p>
            <a:pPr eaLnBrk="1" fontAlgn="auto" hangingPunct="1">
              <a:spcAft>
                <a:spcPts val="0"/>
              </a:spcAft>
              <a:defRPr/>
            </a:pPr>
            <a:r>
              <a:t>Anatomical Reference Points for Determining Geometric Proportions</a:t>
            </a:r>
          </a:p>
        </p:txBody>
      </p:sp>
      <p:pic>
        <p:nvPicPr>
          <p:cNvPr id="5" name="Content Placeholder 10" descr="HORSE3NLM_grab_overlay_50.jpg"/>
          <p:cNvPicPr>
            <a:picLocks noGrp="1" noChangeAspect="1"/>
          </p:cNvPicPr>
          <p:nvPr>
            <p:ph sz="half" idx="1"/>
          </p:nvPr>
        </p:nvPicPr>
        <p:blipFill>
          <a:blip r:embed="rId4" cstate="print"/>
          <a:srcRect l="9834" r="9834"/>
          <a:stretch>
            <a:fillRect/>
          </a:stretch>
        </p:blipFill>
        <p:spPr>
          <a:xfrm>
            <a:off x="1600200" y="1828800"/>
            <a:ext cx="5710238" cy="4283075"/>
          </a:xfrm>
        </p:spPr>
      </p:pic>
      <p:cxnSp>
        <p:nvCxnSpPr>
          <p:cNvPr id="7" name="Straight Connector 6"/>
          <p:cNvCxnSpPr/>
          <p:nvPr/>
        </p:nvCxnSpPr>
        <p:spPr>
          <a:xfrm>
            <a:off x="3429000" y="2743200"/>
            <a:ext cx="3276600" cy="29718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703513" y="4229100"/>
            <a:ext cx="3125788" cy="1587"/>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134394" y="4418806"/>
            <a:ext cx="2895600"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057400" y="1828800"/>
            <a:ext cx="3886200" cy="3886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1191" name="TextBox 17"/>
          <p:cNvSpPr txBox="1">
            <a:spLocks noChangeArrowheads="1"/>
          </p:cNvSpPr>
          <p:nvPr/>
        </p:nvSpPr>
        <p:spPr bwMode="auto">
          <a:xfrm>
            <a:off x="381000" y="2209800"/>
            <a:ext cx="1066800" cy="461963"/>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2060"/>
                </a:solidFill>
              </a:rPr>
              <a:t>Center of Phalanges</a:t>
            </a:r>
          </a:p>
        </p:txBody>
      </p:sp>
      <p:sp>
        <p:nvSpPr>
          <p:cNvPr id="19" name="TextBox 18"/>
          <p:cNvSpPr txBox="1"/>
          <p:nvPr/>
        </p:nvSpPr>
        <p:spPr>
          <a:xfrm>
            <a:off x="381000" y="2971800"/>
            <a:ext cx="990600" cy="461963"/>
          </a:xfrm>
          <a:prstGeom prst="rect">
            <a:avLst/>
          </a:prstGeom>
          <a:noFill/>
        </p:spPr>
        <p:txBody>
          <a:bodyPr>
            <a:spAutoFit/>
          </a:bodyPr>
          <a:lstStyle/>
          <a:p>
            <a:pPr>
              <a:defRPr/>
            </a:pPr>
            <a:r>
              <a:rPr lang="en-US" sz="1200" b="1">
                <a:solidFill>
                  <a:srgbClr val="A5B592">
                    <a:lumMod val="50000"/>
                  </a:srgbClr>
                </a:solidFill>
              </a:rPr>
              <a:t>Center of rotation</a:t>
            </a:r>
          </a:p>
        </p:txBody>
      </p:sp>
      <p:sp>
        <p:nvSpPr>
          <p:cNvPr id="221193" name="TextBox 19"/>
          <p:cNvSpPr txBox="1">
            <a:spLocks noChangeArrowheads="1"/>
          </p:cNvSpPr>
          <p:nvPr/>
        </p:nvSpPr>
        <p:spPr bwMode="auto">
          <a:xfrm>
            <a:off x="381000" y="3657600"/>
            <a:ext cx="990600" cy="461963"/>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FFFF00"/>
                </a:solidFill>
              </a:rPr>
              <a:t>Point of force</a:t>
            </a:r>
          </a:p>
        </p:txBody>
      </p:sp>
      <p:sp>
        <p:nvSpPr>
          <p:cNvPr id="221194" name="TextBox 20"/>
          <p:cNvSpPr txBox="1">
            <a:spLocks noChangeArrowheads="1"/>
          </p:cNvSpPr>
          <p:nvPr/>
        </p:nvSpPr>
        <p:spPr bwMode="auto">
          <a:xfrm>
            <a:off x="304800" y="4343400"/>
            <a:ext cx="1066800" cy="461963"/>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FF0000"/>
                </a:solidFill>
              </a:rPr>
              <a:t>Termination of heel</a:t>
            </a:r>
          </a:p>
        </p:txBody>
      </p:sp>
    </p:spTree>
    <p:custDataLst>
      <p:tags r:id="rId1"/>
    </p:custDataLst>
    <p:extLst>
      <p:ext uri="{BB962C8B-B14F-4D97-AF65-F5344CB8AC3E}">
        <p14:creationId xmlns:p14="http://schemas.microsoft.com/office/powerpoint/2010/main" val="410683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820</Words>
  <Application>Microsoft Office PowerPoint</Application>
  <PresentationFormat>On-screen Show (4:3)</PresentationFormat>
  <Paragraphs>196</Paragraphs>
  <Slides>36</Slides>
  <Notes>35</Notes>
  <HiddenSlides>0</HiddenSlides>
  <MMClips>4</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36</vt:i4>
      </vt:variant>
    </vt:vector>
  </HeadingPairs>
  <TitlesOfParts>
    <vt:vector size="43" baseType="lpstr">
      <vt:lpstr>Paper</vt:lpstr>
      <vt:lpstr>1_Paper</vt:lpstr>
      <vt:lpstr>2_Paper</vt:lpstr>
      <vt:lpstr>3_Paper</vt:lpstr>
      <vt:lpstr>4_Paper</vt:lpstr>
      <vt:lpstr>Photo Editor Photo</vt:lpstr>
      <vt:lpstr>Micrografx Windows Draw 6.0 Drawing</vt:lpstr>
      <vt:lpstr>PowerPoint Presentation</vt:lpstr>
      <vt:lpstr>Principles of Trimming Success: Using Geometric Proportions  and Spatial Dimensions to Assess Limb Balance for the Equine Foot</vt:lpstr>
      <vt:lpstr>Overview</vt:lpstr>
      <vt:lpstr>Limb assessment (ideal horse)</vt:lpstr>
      <vt:lpstr>X =  Proximal-distal</vt:lpstr>
      <vt:lpstr>Y=  Dorso-palmar</vt:lpstr>
      <vt:lpstr>Z = Medio-lateral</vt:lpstr>
      <vt:lpstr>Rotational</vt:lpstr>
      <vt:lpstr>Anatomical Reference Points for Determining Geometric Proportions</vt:lpstr>
      <vt:lpstr>Geometric Proportions</vt:lpstr>
      <vt:lpstr>Geometric Proportions</vt:lpstr>
      <vt:lpstr>Static's, Dynamics and Kinematics</vt:lpstr>
      <vt:lpstr>How does energy effect hoof balance? </vt:lpstr>
      <vt:lpstr>PowerPoint Presentation</vt:lpstr>
      <vt:lpstr>PowerPoint Presentation</vt:lpstr>
      <vt:lpstr>Where is ground force reaction neutralized by tensile force?</vt:lpstr>
      <vt:lpstr>PowerPoint Presentation</vt:lpstr>
      <vt:lpstr>Trimming Protocol:  Limb Assessment Pre-trim</vt:lpstr>
      <vt:lpstr>Trimming Protocol Limb Assessment Pre-trim</vt:lpstr>
      <vt:lpstr>Trimming Protocol Limb Assessment Pre-Trim</vt:lpstr>
      <vt:lpstr>Trimming Protocol: Foot Prep</vt:lpstr>
      <vt:lpstr>Trimming Protocol: Foot Prep</vt:lpstr>
      <vt:lpstr>Trimming Protocol: Foot Mapping</vt:lpstr>
      <vt:lpstr>Trimming Protocol: Foot Mapping</vt:lpstr>
      <vt:lpstr>Trimming Protocol: The Trim</vt:lpstr>
      <vt:lpstr>Trimming Protocol: The Trim</vt:lpstr>
      <vt:lpstr>Trimming Protocol: The Trim</vt:lpstr>
      <vt:lpstr>Trimming Protocol: The Trim</vt:lpstr>
      <vt:lpstr>Trimming Protocol: The Trim</vt:lpstr>
      <vt:lpstr>Trimming Protocol: Finished Product</vt:lpstr>
      <vt:lpstr>Before &amp; After</vt:lpstr>
      <vt:lpstr>PowerPoint Presentation</vt:lpstr>
      <vt:lpstr>Before &amp; After</vt:lpstr>
      <vt:lpstr>Before &amp; After</vt:lpstr>
      <vt:lpstr>Geometric Proportions  on Finished Foot</vt:lpstr>
      <vt:lpstr>Equal Weight Bearing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Johnnie Ann Babineaux</dc:creator>
  <cp:lastModifiedBy>Johnnie Ann Babineaux</cp:lastModifiedBy>
  <cp:revision>12</cp:revision>
  <dcterms:created xsi:type="dcterms:W3CDTF">2024-10-24T20:44:19Z</dcterms:created>
  <dcterms:modified xsi:type="dcterms:W3CDTF">2024-10-24T21:27:27Z</dcterms:modified>
</cp:coreProperties>
</file>