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3" d="100"/>
          <a:sy n="63" d="100"/>
        </p:scale>
        <p:origin x="7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2807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66224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18843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3814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8/22/23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21687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8/22/23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13205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8/22/23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8601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8/22/23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22099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8/22/23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88204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4532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10117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8/22/23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89903430"/>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2.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348C395D-EC67-6AD8-758A-40288DCAE083}"/>
              </a:ext>
            </a:extLst>
          </p:cNvPr>
          <p:cNvPicPr>
            <a:picLocks noChangeAspect="1"/>
          </p:cNvPicPr>
          <p:nvPr/>
        </p:nvPicPr>
        <p:blipFill rotWithShape="1">
          <a:blip r:embed="rId2">
            <a:extLst>
              <a:ext uri="{28A0092B-C50C-407E-A947-70E740481C1C}">
                <a14:useLocalDpi xmlns:a14="http://schemas.microsoft.com/office/drawing/2010/main" val="0"/>
              </a:ext>
            </a:extLst>
          </a:blip>
          <a:srcRect t="28097" b="36714"/>
          <a:stretch/>
        </p:blipFill>
        <p:spPr>
          <a:xfrm rot="254345">
            <a:off x="1569636" y="2042313"/>
            <a:ext cx="9052196" cy="3184460"/>
          </a:xfrm>
          <a:prstGeom prst="rect">
            <a:avLst/>
          </a:prstGeom>
        </p:spPr>
      </p:pic>
      <p:sp>
        <p:nvSpPr>
          <p:cNvPr id="2" name="Title 1">
            <a:extLst>
              <a:ext uri="{FF2B5EF4-FFF2-40B4-BE49-F238E27FC236}">
                <a16:creationId xmlns:a16="http://schemas.microsoft.com/office/drawing/2014/main" id="{468D4C16-23ED-4CC2-B8FF-CA42D1DB0D25}"/>
              </a:ext>
            </a:extLst>
          </p:cNvPr>
          <p:cNvSpPr>
            <a:spLocks noGrp="1"/>
          </p:cNvSpPr>
          <p:nvPr>
            <p:ph type="ctrTitle"/>
          </p:nvPr>
        </p:nvSpPr>
        <p:spPr>
          <a:xfrm>
            <a:off x="809129" y="1083467"/>
            <a:ext cx="10573205" cy="1115488"/>
          </a:xfrm>
        </p:spPr>
        <p:txBody>
          <a:bodyPr>
            <a:normAutofit/>
          </a:bodyPr>
          <a:lstStyle/>
          <a:p>
            <a:r>
              <a:rPr lang="en-GB" sz="7100" dirty="0">
                <a:latin typeface="Biome" panose="020B0604020202020204" pitchFamily="34" charset="0"/>
                <a:cs typeface="Biome" panose="020B0604020202020204" pitchFamily="34" charset="0"/>
              </a:rPr>
              <a:t>Mental Health Charter</a:t>
            </a:r>
          </a:p>
        </p:txBody>
      </p:sp>
      <p:sp>
        <p:nvSpPr>
          <p:cNvPr id="3" name="Subtitle 2">
            <a:extLst>
              <a:ext uri="{FF2B5EF4-FFF2-40B4-BE49-F238E27FC236}">
                <a16:creationId xmlns:a16="http://schemas.microsoft.com/office/drawing/2014/main" id="{90CC2227-103C-4A2D-84B0-4E549D6E8679}"/>
              </a:ext>
            </a:extLst>
          </p:cNvPr>
          <p:cNvSpPr>
            <a:spLocks noGrp="1"/>
          </p:cNvSpPr>
          <p:nvPr>
            <p:ph type="subTitle" idx="1"/>
          </p:nvPr>
        </p:nvSpPr>
        <p:spPr>
          <a:xfrm>
            <a:off x="2384952" y="2685803"/>
            <a:ext cx="7421563" cy="1840843"/>
          </a:xfrm>
        </p:spPr>
        <p:txBody>
          <a:bodyPr>
            <a:noAutofit/>
          </a:bodyPr>
          <a:lstStyle/>
          <a:p>
            <a:r>
              <a:rPr lang="en-GB" sz="2300" dirty="0">
                <a:latin typeface="Biome" panose="020B0503030204020804" pitchFamily="34" charset="0"/>
                <a:cs typeface="Biome" panose="020B0503030204020804" pitchFamily="34" charset="0"/>
              </a:rPr>
              <a:t>Awareness of Mental Health in the Workplace</a:t>
            </a:r>
          </a:p>
          <a:p>
            <a:endParaRPr lang="en-GB" sz="2300" dirty="0">
              <a:latin typeface="Biome" panose="020B0503030204020804" pitchFamily="34" charset="0"/>
              <a:cs typeface="Biome" panose="020B0503030204020804" pitchFamily="34" charset="0"/>
            </a:endParaRPr>
          </a:p>
          <a:p>
            <a:r>
              <a:rPr lang="en-GB" sz="2300" dirty="0">
                <a:latin typeface="Biome" panose="020B0503030204020804" pitchFamily="34" charset="0"/>
                <a:cs typeface="Biome" panose="020B0503030204020804" pitchFamily="34" charset="0"/>
              </a:rPr>
              <a:t>We’ve signed the Mental Health Charter to show our support to our employees in Mental Health Awareness in the workplace.</a:t>
            </a:r>
          </a:p>
        </p:txBody>
      </p:sp>
      <p:pic>
        <p:nvPicPr>
          <p:cNvPr id="5" name="Picture 5">
            <a:extLst>
              <a:ext uri="{FF2B5EF4-FFF2-40B4-BE49-F238E27FC236}">
                <a16:creationId xmlns:a16="http://schemas.microsoft.com/office/drawing/2014/main" id="{E9D704ED-6542-70A9-5FE0-A0C2519FA4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7726" y="4340350"/>
            <a:ext cx="2756013" cy="2757808"/>
          </a:xfrm>
          <a:prstGeom prst="rect">
            <a:avLst/>
          </a:prstGeom>
        </p:spPr>
      </p:pic>
      <p:pic>
        <p:nvPicPr>
          <p:cNvPr id="7" name="Picture 7">
            <a:extLst>
              <a:ext uri="{FF2B5EF4-FFF2-40B4-BE49-F238E27FC236}">
                <a16:creationId xmlns:a16="http://schemas.microsoft.com/office/drawing/2014/main" id="{B540563A-B2E9-B9A0-72A4-1130EEB0259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964608">
            <a:off x="-2299559" y="3606260"/>
            <a:ext cx="3898900" cy="3901440"/>
          </a:xfrm>
          <a:prstGeom prst="rect">
            <a:avLst/>
          </a:prstGeom>
        </p:spPr>
      </p:pic>
      <p:pic>
        <p:nvPicPr>
          <p:cNvPr id="8" name="Picture 8">
            <a:extLst>
              <a:ext uri="{FF2B5EF4-FFF2-40B4-BE49-F238E27FC236}">
                <a16:creationId xmlns:a16="http://schemas.microsoft.com/office/drawing/2014/main" id="{9092652B-97B4-633E-328E-CF9BCCC92E5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8800474">
            <a:off x="10172769" y="-2885001"/>
            <a:ext cx="5464480" cy="5468040"/>
          </a:xfrm>
          <a:prstGeom prst="rect">
            <a:avLst/>
          </a:prstGeom>
        </p:spPr>
      </p:pic>
      <p:pic>
        <p:nvPicPr>
          <p:cNvPr id="9" name="Picture 9">
            <a:extLst>
              <a:ext uri="{FF2B5EF4-FFF2-40B4-BE49-F238E27FC236}">
                <a16:creationId xmlns:a16="http://schemas.microsoft.com/office/drawing/2014/main" id="{C8ECADCF-E275-2650-E20C-FE5206C5E07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91186" y="5937532"/>
            <a:ext cx="3898900" cy="3901440"/>
          </a:xfrm>
          <a:prstGeom prst="rect">
            <a:avLst/>
          </a:prstGeom>
        </p:spPr>
      </p:pic>
    </p:spTree>
    <p:extLst>
      <p:ext uri="{BB962C8B-B14F-4D97-AF65-F5344CB8AC3E}">
        <p14:creationId xmlns:p14="http://schemas.microsoft.com/office/powerpoint/2010/main" val="2689875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a:extLst>
              <a:ext uri="{FF2B5EF4-FFF2-40B4-BE49-F238E27FC236}">
                <a16:creationId xmlns:a16="http://schemas.microsoft.com/office/drawing/2014/main" id="{CF1E71DE-F28C-DD27-115C-F884437FEB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1372" y="80131"/>
            <a:ext cx="9786122" cy="6697738"/>
          </a:xfrm>
          <a:prstGeom prst="rect">
            <a:avLst/>
          </a:prstGeom>
        </p:spPr>
      </p:pic>
      <p:sp>
        <p:nvSpPr>
          <p:cNvPr id="2" name="Title 1">
            <a:extLst>
              <a:ext uri="{FF2B5EF4-FFF2-40B4-BE49-F238E27FC236}">
                <a16:creationId xmlns:a16="http://schemas.microsoft.com/office/drawing/2014/main" id="{34690409-0B61-4F83-802F-CDB4C472C703}"/>
              </a:ext>
            </a:extLst>
          </p:cNvPr>
          <p:cNvSpPr>
            <a:spLocks noGrp="1"/>
          </p:cNvSpPr>
          <p:nvPr>
            <p:ph type="title"/>
          </p:nvPr>
        </p:nvSpPr>
        <p:spPr>
          <a:xfrm>
            <a:off x="215197" y="385865"/>
            <a:ext cx="3635008" cy="1231610"/>
          </a:xfrm>
        </p:spPr>
        <p:txBody>
          <a:bodyPr>
            <a:noAutofit/>
          </a:bodyPr>
          <a:lstStyle/>
          <a:p>
            <a:pPr>
              <a:lnSpc>
                <a:spcPct val="100000"/>
              </a:lnSpc>
            </a:pPr>
            <a:r>
              <a:rPr lang="en-GB" sz="5300" dirty="0">
                <a:latin typeface="Biome" panose="020B0503030204020804" pitchFamily="34" charset="0"/>
                <a:cs typeface="Biome" panose="020B0503030204020804" pitchFamily="34" charset="0"/>
              </a:rPr>
              <a:t>6. Ask For Help</a:t>
            </a:r>
          </a:p>
        </p:txBody>
      </p:sp>
      <p:sp>
        <p:nvSpPr>
          <p:cNvPr id="3" name="Content Placeholder 2">
            <a:extLst>
              <a:ext uri="{FF2B5EF4-FFF2-40B4-BE49-F238E27FC236}">
                <a16:creationId xmlns:a16="http://schemas.microsoft.com/office/drawing/2014/main" id="{7709DB22-7CE7-4CF9-947E-D9C968C784F6}"/>
              </a:ext>
            </a:extLst>
          </p:cNvPr>
          <p:cNvSpPr>
            <a:spLocks noGrp="1"/>
          </p:cNvSpPr>
          <p:nvPr>
            <p:ph idx="1"/>
          </p:nvPr>
        </p:nvSpPr>
        <p:spPr>
          <a:xfrm>
            <a:off x="2440830" y="1933238"/>
            <a:ext cx="7310339" cy="4764500"/>
          </a:xfrm>
        </p:spPr>
        <p:txBody>
          <a:bodyPr>
            <a:noAutofit/>
          </a:bodyPr>
          <a:lstStyle/>
          <a:p>
            <a:pPr marL="0" indent="0">
              <a:lnSpc>
                <a:spcPct val="100000"/>
              </a:lnSpc>
              <a:buNone/>
            </a:pPr>
            <a:r>
              <a:rPr lang="en-GB" sz="1100" dirty="0">
                <a:latin typeface="Biome" panose="020B0503030204020804" pitchFamily="34" charset="0"/>
                <a:cs typeface="Biome" panose="020B0503030204020804" pitchFamily="34" charset="0"/>
              </a:rPr>
              <a:t>None of us are superhuman. We all sometimes get tired or overwhelmed by how we feel or when things don’t go to plan. </a:t>
            </a:r>
          </a:p>
          <a:p>
            <a:pPr>
              <a:lnSpc>
                <a:spcPct val="100000"/>
              </a:lnSpc>
            </a:pPr>
            <a:r>
              <a:rPr lang="en-GB" sz="1100" dirty="0">
                <a:latin typeface="Biome" panose="020B0503030204020804" pitchFamily="34" charset="0"/>
                <a:cs typeface="Biome" panose="020B0503030204020804" pitchFamily="34" charset="0"/>
              </a:rPr>
              <a:t>If things are getting too much for you and you feel you can’t cope, ask for help. Your family or friends may be able to offer practical help or a listening ear. Local services are there to help you. For example, you could: </a:t>
            </a:r>
          </a:p>
          <a:p>
            <a:pPr marL="0" indent="0">
              <a:lnSpc>
                <a:spcPct val="100000"/>
              </a:lnSpc>
              <a:buNone/>
            </a:pPr>
            <a:r>
              <a:rPr lang="en-GB" sz="1100" dirty="0">
                <a:latin typeface="Biome" panose="020B0503030204020804" pitchFamily="34" charset="0"/>
                <a:cs typeface="Biome" panose="020B0503030204020804" pitchFamily="34" charset="0"/>
              </a:rPr>
              <a:t>• Join a support group, like Alcoholics Anonymous or Narcotics Anonymous, to help you make changes to your life </a:t>
            </a:r>
          </a:p>
          <a:p>
            <a:pPr marL="0" indent="0">
              <a:lnSpc>
                <a:spcPct val="100000"/>
              </a:lnSpc>
              <a:buNone/>
            </a:pPr>
            <a:r>
              <a:rPr lang="en-GB" sz="1100" dirty="0">
                <a:latin typeface="Biome" panose="020B0503030204020804" pitchFamily="34" charset="0"/>
                <a:cs typeface="Biome" panose="020B0503030204020804" pitchFamily="34" charset="0"/>
              </a:rPr>
              <a:t>• Visit www.self-help.org.uk for more information about groups across the UK </a:t>
            </a:r>
          </a:p>
          <a:p>
            <a:pPr marL="0" indent="0">
              <a:lnSpc>
                <a:spcPct val="100000"/>
              </a:lnSpc>
              <a:buNone/>
            </a:pPr>
            <a:r>
              <a:rPr lang="en-GB" sz="1100" dirty="0">
                <a:latin typeface="Biome" panose="020B0503030204020804" pitchFamily="34" charset="0"/>
                <a:cs typeface="Biome" panose="020B0503030204020804" pitchFamily="34" charset="0"/>
              </a:rPr>
              <a:t>• Find a counsellor to help you manage your feelings </a:t>
            </a:r>
          </a:p>
          <a:p>
            <a:pPr marL="0" indent="0">
              <a:lnSpc>
                <a:spcPct val="100000"/>
              </a:lnSpc>
              <a:buNone/>
            </a:pPr>
            <a:r>
              <a:rPr lang="en-GB" sz="1100" dirty="0">
                <a:latin typeface="Biome" panose="020B0503030204020804" pitchFamily="34" charset="0"/>
                <a:cs typeface="Biome" panose="020B0503030204020804" pitchFamily="34" charset="0"/>
              </a:rPr>
              <a:t>• Visit a Citizens Advice bureau, or contact </a:t>
            </a:r>
            <a:r>
              <a:rPr lang="en-GB" sz="1100" dirty="0" err="1">
                <a:latin typeface="Biome" panose="020B0503030204020804" pitchFamily="34" charset="0"/>
                <a:cs typeface="Biome" panose="020B0503030204020804" pitchFamily="34" charset="0"/>
              </a:rPr>
              <a:t>StepChange</a:t>
            </a:r>
            <a:r>
              <a:rPr lang="en-GB" sz="1100" dirty="0">
                <a:latin typeface="Biome" panose="020B0503030204020804" pitchFamily="34" charset="0"/>
                <a:cs typeface="Biome" panose="020B0503030204020804" pitchFamily="34" charset="0"/>
              </a:rPr>
              <a:t> if you want advice on debt – www.citizensadvice.org.uk – http://www.stepchange.org/ </a:t>
            </a:r>
          </a:p>
          <a:p>
            <a:pPr marL="0" indent="0">
              <a:lnSpc>
                <a:spcPct val="100000"/>
              </a:lnSpc>
              <a:buNone/>
            </a:pPr>
            <a:r>
              <a:rPr lang="en-GB" sz="1100" dirty="0">
                <a:latin typeface="Biome" panose="020B0503030204020804" pitchFamily="34" charset="0"/>
                <a:cs typeface="Biome" panose="020B0503030204020804" pitchFamily="34" charset="0"/>
              </a:rPr>
              <a:t>Your GP may be able to refer you to a counsellor. </a:t>
            </a:r>
          </a:p>
          <a:p>
            <a:pPr marL="0" indent="0">
              <a:lnSpc>
                <a:spcPct val="100000"/>
              </a:lnSpc>
              <a:buNone/>
            </a:pPr>
            <a:r>
              <a:rPr lang="en-GB" sz="1100" dirty="0">
                <a:latin typeface="Biome" panose="020B0503030204020804" pitchFamily="34" charset="0"/>
                <a:cs typeface="Biome" panose="020B0503030204020804" pitchFamily="34" charset="0"/>
              </a:rPr>
              <a:t>You can also consider getting help from your GP if difficult feelings are: </a:t>
            </a:r>
          </a:p>
          <a:p>
            <a:pPr marL="0" indent="0">
              <a:lnSpc>
                <a:spcPct val="100000"/>
              </a:lnSpc>
              <a:buNone/>
            </a:pPr>
            <a:r>
              <a:rPr lang="en-GB" sz="1100" dirty="0">
                <a:latin typeface="Biome" panose="020B0503030204020804" pitchFamily="34" charset="0"/>
                <a:cs typeface="Biome" panose="020B0503030204020804" pitchFamily="34" charset="0"/>
              </a:rPr>
              <a:t>• Stopping you from getting on with life • Having a big impact on the people you live or work with </a:t>
            </a:r>
          </a:p>
          <a:p>
            <a:pPr marL="0" indent="0">
              <a:lnSpc>
                <a:spcPct val="100000"/>
              </a:lnSpc>
              <a:buNone/>
            </a:pPr>
            <a:r>
              <a:rPr lang="en-GB" sz="1100" dirty="0">
                <a:latin typeface="Biome" panose="020B0503030204020804" pitchFamily="34" charset="0"/>
                <a:cs typeface="Biome" panose="020B0503030204020804" pitchFamily="34" charset="0"/>
              </a:rPr>
              <a:t>• Affecting your mood over several weeks Over a third of visits to GPs are about mental health. Your GP may suggest ways that you or your family can help you, or they may refer you to a specialist or another part of the health service. </a:t>
            </a:r>
          </a:p>
        </p:txBody>
      </p:sp>
      <p:pic>
        <p:nvPicPr>
          <p:cNvPr id="7" name="Picture 8">
            <a:extLst>
              <a:ext uri="{FF2B5EF4-FFF2-40B4-BE49-F238E27FC236}">
                <a16:creationId xmlns:a16="http://schemas.microsoft.com/office/drawing/2014/main" id="{0692695D-9DEE-5505-1EC3-296DA69556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9906" y="4926154"/>
            <a:ext cx="1855697" cy="1826261"/>
          </a:xfrm>
          <a:prstGeom prst="rect">
            <a:avLst/>
          </a:prstGeom>
        </p:spPr>
      </p:pic>
      <p:pic>
        <p:nvPicPr>
          <p:cNvPr id="8" name="Picture 8">
            <a:extLst>
              <a:ext uri="{FF2B5EF4-FFF2-40B4-BE49-F238E27FC236}">
                <a16:creationId xmlns:a16="http://schemas.microsoft.com/office/drawing/2014/main" id="{D86F5B95-36A4-85EF-10D4-124B1A20008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699320">
            <a:off x="-3568309" y="2944690"/>
            <a:ext cx="5716404" cy="5720128"/>
          </a:xfrm>
          <a:prstGeom prst="rect">
            <a:avLst/>
          </a:prstGeom>
        </p:spPr>
      </p:pic>
      <p:pic>
        <p:nvPicPr>
          <p:cNvPr id="10" name="Picture 8">
            <a:extLst>
              <a:ext uri="{FF2B5EF4-FFF2-40B4-BE49-F238E27FC236}">
                <a16:creationId xmlns:a16="http://schemas.microsoft.com/office/drawing/2014/main" id="{B93FF2B2-BF23-9C87-159F-05914A0B2F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0592" y="5864321"/>
            <a:ext cx="4273833" cy="4276617"/>
          </a:xfrm>
          <a:prstGeom prst="rect">
            <a:avLst/>
          </a:prstGeom>
        </p:spPr>
      </p:pic>
      <p:pic>
        <p:nvPicPr>
          <p:cNvPr id="11" name="Picture 11">
            <a:extLst>
              <a:ext uri="{FF2B5EF4-FFF2-40B4-BE49-F238E27FC236}">
                <a16:creationId xmlns:a16="http://schemas.microsoft.com/office/drawing/2014/main" id="{A0221F17-74F2-E36A-4450-A90D264A61F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7556081">
            <a:off x="7986385" y="-4780724"/>
            <a:ext cx="7212470" cy="7217169"/>
          </a:xfrm>
          <a:prstGeom prst="rect">
            <a:avLst/>
          </a:prstGeom>
        </p:spPr>
      </p:pic>
      <p:pic>
        <p:nvPicPr>
          <p:cNvPr id="12" name="Picture 12">
            <a:extLst>
              <a:ext uri="{FF2B5EF4-FFF2-40B4-BE49-F238E27FC236}">
                <a16:creationId xmlns:a16="http://schemas.microsoft.com/office/drawing/2014/main" id="{E6F21D15-7D93-F96C-9C8A-2D5154D6EE9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08559" y="4013994"/>
            <a:ext cx="2218393" cy="2219838"/>
          </a:xfrm>
          <a:prstGeom prst="rect">
            <a:avLst/>
          </a:prstGeom>
        </p:spPr>
      </p:pic>
      <p:pic>
        <p:nvPicPr>
          <p:cNvPr id="14" name="Picture 12">
            <a:extLst>
              <a:ext uri="{FF2B5EF4-FFF2-40B4-BE49-F238E27FC236}">
                <a16:creationId xmlns:a16="http://schemas.microsoft.com/office/drawing/2014/main" id="{D912E1D1-BB6B-B8C2-863A-131C53302EC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547" y="1228864"/>
            <a:ext cx="2144849" cy="2146246"/>
          </a:xfrm>
          <a:prstGeom prst="rect">
            <a:avLst/>
          </a:prstGeom>
        </p:spPr>
      </p:pic>
    </p:spTree>
    <p:extLst>
      <p:ext uri="{BB962C8B-B14F-4D97-AF65-F5344CB8AC3E}">
        <p14:creationId xmlns:p14="http://schemas.microsoft.com/office/powerpoint/2010/main" val="2848770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7">
            <a:extLst>
              <a:ext uri="{FF2B5EF4-FFF2-40B4-BE49-F238E27FC236}">
                <a16:creationId xmlns:a16="http://schemas.microsoft.com/office/drawing/2014/main" id="{E3DBEF12-5435-AEEF-F322-928FE12E1B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176990">
            <a:off x="8782435" y="4555601"/>
            <a:ext cx="5018083" cy="5021352"/>
          </a:xfrm>
          <a:prstGeom prst="rect">
            <a:avLst/>
          </a:prstGeom>
        </p:spPr>
      </p:pic>
      <p:pic>
        <p:nvPicPr>
          <p:cNvPr id="11" name="Picture 11">
            <a:extLst>
              <a:ext uri="{FF2B5EF4-FFF2-40B4-BE49-F238E27FC236}">
                <a16:creationId xmlns:a16="http://schemas.microsoft.com/office/drawing/2014/main" id="{3DC1EE58-7EBA-ECBD-9218-E7776D0320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1886972">
            <a:off x="-760997" y="5411354"/>
            <a:ext cx="3627296" cy="3629659"/>
          </a:xfrm>
          <a:prstGeom prst="rect">
            <a:avLst/>
          </a:prstGeom>
        </p:spPr>
      </p:pic>
      <p:pic>
        <p:nvPicPr>
          <p:cNvPr id="8" name="Picture 6">
            <a:extLst>
              <a:ext uri="{FF2B5EF4-FFF2-40B4-BE49-F238E27FC236}">
                <a16:creationId xmlns:a16="http://schemas.microsoft.com/office/drawing/2014/main" id="{E237FD48-DB35-635B-1745-8804AB4BF55D}"/>
              </a:ext>
            </a:extLst>
          </p:cNvPr>
          <p:cNvPicPr>
            <a:picLocks noChangeAspect="1"/>
          </p:cNvPicPr>
          <p:nvPr/>
        </p:nvPicPr>
        <p:blipFill rotWithShape="1">
          <a:blip r:embed="rId4">
            <a:extLst>
              <a:ext uri="{28A0092B-C50C-407E-A947-70E740481C1C}">
                <a14:useLocalDpi xmlns:a14="http://schemas.microsoft.com/office/drawing/2010/main" val="0"/>
              </a:ext>
            </a:extLst>
          </a:blip>
          <a:srcRect l="8042" r="29526"/>
          <a:stretch/>
        </p:blipFill>
        <p:spPr>
          <a:xfrm rot="5400000">
            <a:off x="5433217" y="-867334"/>
            <a:ext cx="1325564" cy="12132768"/>
          </a:xfrm>
          <a:prstGeom prst="rect">
            <a:avLst/>
          </a:prstGeom>
        </p:spPr>
      </p:pic>
      <p:pic>
        <p:nvPicPr>
          <p:cNvPr id="6" name="Picture 6">
            <a:extLst>
              <a:ext uri="{FF2B5EF4-FFF2-40B4-BE49-F238E27FC236}">
                <a16:creationId xmlns:a16="http://schemas.microsoft.com/office/drawing/2014/main" id="{7B9A2F15-3C87-90F7-3C21-E2260ED8061E}"/>
              </a:ext>
            </a:extLst>
          </p:cNvPr>
          <p:cNvPicPr>
            <a:picLocks noChangeAspect="1"/>
          </p:cNvPicPr>
          <p:nvPr/>
        </p:nvPicPr>
        <p:blipFill rotWithShape="1">
          <a:blip r:embed="rId4">
            <a:extLst>
              <a:ext uri="{28A0092B-C50C-407E-A947-70E740481C1C}">
                <a14:useLocalDpi xmlns:a14="http://schemas.microsoft.com/office/drawing/2010/main" val="0"/>
              </a:ext>
            </a:extLst>
          </a:blip>
          <a:srcRect l="8042" r="29526"/>
          <a:stretch/>
        </p:blipFill>
        <p:spPr>
          <a:xfrm rot="5400000">
            <a:off x="5433217" y="-2693665"/>
            <a:ext cx="1325564" cy="7249949"/>
          </a:xfrm>
          <a:prstGeom prst="rect">
            <a:avLst/>
          </a:prstGeom>
        </p:spPr>
      </p:pic>
      <p:sp>
        <p:nvSpPr>
          <p:cNvPr id="2" name="Title 1">
            <a:extLst>
              <a:ext uri="{FF2B5EF4-FFF2-40B4-BE49-F238E27FC236}">
                <a16:creationId xmlns:a16="http://schemas.microsoft.com/office/drawing/2014/main" id="{1136DAB3-57E4-44E4-B295-099C6995BEE1}"/>
              </a:ext>
            </a:extLst>
          </p:cNvPr>
          <p:cNvSpPr>
            <a:spLocks noGrp="1"/>
          </p:cNvSpPr>
          <p:nvPr>
            <p:ph type="title"/>
          </p:nvPr>
        </p:nvSpPr>
        <p:spPr>
          <a:xfrm>
            <a:off x="3748314" y="343948"/>
            <a:ext cx="4695371" cy="1325563"/>
          </a:xfrm>
        </p:spPr>
        <p:txBody>
          <a:bodyPr/>
          <a:lstStyle/>
          <a:p>
            <a:pPr algn="ctr"/>
            <a:r>
              <a:rPr lang="en-GB" dirty="0">
                <a:latin typeface="Biome" panose="020B0503030204020804" pitchFamily="34" charset="0"/>
                <a:cs typeface="Biome" panose="020B0503030204020804" pitchFamily="34" charset="0"/>
              </a:rPr>
              <a:t>7. Take a Break </a:t>
            </a:r>
          </a:p>
        </p:txBody>
      </p:sp>
      <p:sp>
        <p:nvSpPr>
          <p:cNvPr id="3" name="Content Placeholder 2">
            <a:extLst>
              <a:ext uri="{FF2B5EF4-FFF2-40B4-BE49-F238E27FC236}">
                <a16:creationId xmlns:a16="http://schemas.microsoft.com/office/drawing/2014/main" id="{F242113E-0057-4716-B919-B52DD1C7591B}"/>
              </a:ext>
            </a:extLst>
          </p:cNvPr>
          <p:cNvSpPr>
            <a:spLocks noGrp="1"/>
          </p:cNvSpPr>
          <p:nvPr>
            <p:ph idx="1"/>
          </p:nvPr>
        </p:nvSpPr>
        <p:spPr>
          <a:xfrm>
            <a:off x="724505" y="1744932"/>
            <a:ext cx="10742990" cy="2775663"/>
          </a:xfrm>
        </p:spPr>
        <p:txBody>
          <a:bodyPr>
            <a:normAutofit/>
          </a:bodyPr>
          <a:lstStyle/>
          <a:p>
            <a:pPr marL="0" indent="0">
              <a:buNone/>
            </a:pPr>
            <a:r>
              <a:rPr lang="en-GB" sz="1800" dirty="0">
                <a:latin typeface="Biome" panose="020B0503030204020804" pitchFamily="34" charset="0"/>
                <a:cs typeface="Biome" panose="020B0503030204020804" pitchFamily="34" charset="0"/>
              </a:rPr>
              <a:t>A change of scene or a change of pace is good for your mental health. </a:t>
            </a:r>
          </a:p>
          <a:p>
            <a:r>
              <a:rPr lang="en-GB" sz="1800" dirty="0">
                <a:latin typeface="Biome" panose="020B0503030204020804" pitchFamily="34" charset="0"/>
                <a:cs typeface="Biome" panose="020B0503030204020804" pitchFamily="34" charset="0"/>
              </a:rPr>
              <a:t>It could be a five-minute pause from cleaning your kitchen, a half-hour lunch break at work, or a weekend exploring somewhere new. A few minutes can be enough to de-stress you. Give yourself some ‘me time’. </a:t>
            </a:r>
          </a:p>
          <a:p>
            <a:r>
              <a:rPr lang="en-GB" sz="1800" dirty="0">
                <a:latin typeface="Biome" panose="020B0503030204020804" pitchFamily="34" charset="0"/>
                <a:cs typeface="Biome" panose="020B0503030204020804" pitchFamily="34" charset="0"/>
              </a:rPr>
              <a:t>Taking a break may mean being very active. It may mean not doing very much at all. Take a deep breath… and relax. Try yoga or meditation, or just putting your feet up. </a:t>
            </a:r>
          </a:p>
          <a:p>
            <a:r>
              <a:rPr lang="en-GB" sz="1800" dirty="0">
                <a:latin typeface="Biome" panose="020B0503030204020804" pitchFamily="34" charset="0"/>
                <a:cs typeface="Biome" panose="020B0503030204020804" pitchFamily="34" charset="0"/>
              </a:rPr>
              <a:t>Listen to your body. If you’re really tired, give yourself time to sleep. Without good sleep, our mental health suffers and our concentration goes downhill. Sometimes the world can wait. </a:t>
            </a:r>
          </a:p>
        </p:txBody>
      </p:sp>
      <p:sp>
        <p:nvSpPr>
          <p:cNvPr id="4" name="TextBox 3">
            <a:extLst>
              <a:ext uri="{FF2B5EF4-FFF2-40B4-BE49-F238E27FC236}">
                <a16:creationId xmlns:a16="http://schemas.microsoft.com/office/drawing/2014/main" id="{90BC09AE-64DA-A5F4-A57C-05EA93BC41FF}"/>
              </a:ext>
            </a:extLst>
          </p:cNvPr>
          <p:cNvSpPr txBox="1"/>
          <p:nvPr/>
        </p:nvSpPr>
        <p:spPr>
          <a:xfrm>
            <a:off x="1448479" y="4768163"/>
            <a:ext cx="9295040" cy="861774"/>
          </a:xfrm>
          <a:prstGeom prst="rect">
            <a:avLst/>
          </a:prstGeom>
          <a:noFill/>
        </p:spPr>
        <p:txBody>
          <a:bodyPr wrap="square" rtlCol="0">
            <a:spAutoFit/>
          </a:bodyPr>
          <a:lstStyle/>
          <a:p>
            <a:pPr algn="ctr"/>
            <a:r>
              <a:rPr lang="en-GB" sz="2500" b="1" i="1" dirty="0">
                <a:latin typeface="Biome" panose="020B0503030204020804" pitchFamily="34" charset="0"/>
                <a:cs typeface="Biome" panose="020B0503030204020804" pitchFamily="34" charset="0"/>
              </a:rPr>
              <a:t>“Sometimes when I’m sitting on the bus, I let my thoughts flow and it really helps me.”</a:t>
            </a:r>
          </a:p>
        </p:txBody>
      </p:sp>
      <p:pic>
        <p:nvPicPr>
          <p:cNvPr id="10" name="Picture 8">
            <a:extLst>
              <a:ext uri="{FF2B5EF4-FFF2-40B4-BE49-F238E27FC236}">
                <a16:creationId xmlns:a16="http://schemas.microsoft.com/office/drawing/2014/main" id="{5A8C57AA-08C4-E43B-77D0-9DD1BB524B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32932" y="5527429"/>
            <a:ext cx="1726136" cy="1698755"/>
          </a:xfrm>
          <a:prstGeom prst="rect">
            <a:avLst/>
          </a:prstGeom>
        </p:spPr>
      </p:pic>
      <p:pic>
        <p:nvPicPr>
          <p:cNvPr id="12" name="Picture 12">
            <a:extLst>
              <a:ext uri="{FF2B5EF4-FFF2-40B4-BE49-F238E27FC236}">
                <a16:creationId xmlns:a16="http://schemas.microsoft.com/office/drawing/2014/main" id="{B9ADE220-D1C6-B402-86CE-046C938C0D6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610" y="-419439"/>
            <a:ext cx="2699737" cy="2701496"/>
          </a:xfrm>
          <a:prstGeom prst="rect">
            <a:avLst/>
          </a:prstGeom>
        </p:spPr>
      </p:pic>
      <p:pic>
        <p:nvPicPr>
          <p:cNvPr id="14" name="Picture 12">
            <a:extLst>
              <a:ext uri="{FF2B5EF4-FFF2-40B4-BE49-F238E27FC236}">
                <a16:creationId xmlns:a16="http://schemas.microsoft.com/office/drawing/2014/main" id="{FD27992F-CE8C-77DC-CB23-41E7E84E02F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321072" y="-419439"/>
            <a:ext cx="2699737" cy="2701496"/>
          </a:xfrm>
          <a:prstGeom prst="rect">
            <a:avLst/>
          </a:prstGeom>
        </p:spPr>
      </p:pic>
      <p:pic>
        <p:nvPicPr>
          <p:cNvPr id="16" name="Picture 11">
            <a:extLst>
              <a:ext uri="{FF2B5EF4-FFF2-40B4-BE49-F238E27FC236}">
                <a16:creationId xmlns:a16="http://schemas.microsoft.com/office/drawing/2014/main" id="{8997F504-78FC-CD62-C876-C5A456925A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1886972">
            <a:off x="1678246" y="6136747"/>
            <a:ext cx="3627296" cy="3629659"/>
          </a:xfrm>
          <a:prstGeom prst="rect">
            <a:avLst/>
          </a:prstGeom>
        </p:spPr>
      </p:pic>
    </p:spTree>
    <p:extLst>
      <p:ext uri="{BB962C8B-B14F-4D97-AF65-F5344CB8AC3E}">
        <p14:creationId xmlns:p14="http://schemas.microsoft.com/office/powerpoint/2010/main" val="468613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a:extLst>
              <a:ext uri="{FF2B5EF4-FFF2-40B4-BE49-F238E27FC236}">
                <a16:creationId xmlns:a16="http://schemas.microsoft.com/office/drawing/2014/main" id="{17684C79-E2F3-5309-78F8-394EEA0E346B}"/>
              </a:ext>
            </a:extLst>
          </p:cNvPr>
          <p:cNvPicPr>
            <a:picLocks noChangeAspect="1"/>
          </p:cNvPicPr>
          <p:nvPr/>
        </p:nvPicPr>
        <p:blipFill rotWithShape="1">
          <a:blip r:embed="rId2">
            <a:extLst>
              <a:ext uri="{28A0092B-C50C-407E-A947-70E740481C1C}">
                <a14:useLocalDpi xmlns:a14="http://schemas.microsoft.com/office/drawing/2010/main" val="0"/>
              </a:ext>
            </a:extLst>
          </a:blip>
          <a:srcRect r="23321"/>
          <a:stretch/>
        </p:blipFill>
        <p:spPr>
          <a:xfrm rot="5400000">
            <a:off x="3112351" y="-3041953"/>
            <a:ext cx="5967300" cy="12941905"/>
          </a:xfrm>
          <a:prstGeom prst="rect">
            <a:avLst/>
          </a:prstGeom>
        </p:spPr>
      </p:pic>
      <p:sp>
        <p:nvSpPr>
          <p:cNvPr id="2" name="Title 1">
            <a:extLst>
              <a:ext uri="{FF2B5EF4-FFF2-40B4-BE49-F238E27FC236}">
                <a16:creationId xmlns:a16="http://schemas.microsoft.com/office/drawing/2014/main" id="{88F8DE4F-40C0-4643-9209-9ABA3066B228}"/>
              </a:ext>
            </a:extLst>
          </p:cNvPr>
          <p:cNvSpPr>
            <a:spLocks noGrp="1"/>
          </p:cNvSpPr>
          <p:nvPr>
            <p:ph type="title"/>
          </p:nvPr>
        </p:nvSpPr>
        <p:spPr>
          <a:xfrm>
            <a:off x="838200" y="0"/>
            <a:ext cx="10515600" cy="1325563"/>
          </a:xfrm>
        </p:spPr>
        <p:txBody>
          <a:bodyPr/>
          <a:lstStyle/>
          <a:p>
            <a:pPr algn="ctr"/>
            <a:r>
              <a:rPr lang="en-GB" dirty="0">
                <a:latin typeface="Biome" panose="020B0503030204020804" pitchFamily="34" charset="0"/>
                <a:cs typeface="Biome" panose="020B0503030204020804" pitchFamily="34" charset="0"/>
              </a:rPr>
              <a:t>8. Do Something You’re Good At </a:t>
            </a:r>
          </a:p>
        </p:txBody>
      </p:sp>
      <p:sp>
        <p:nvSpPr>
          <p:cNvPr id="3" name="Content Placeholder 2">
            <a:extLst>
              <a:ext uri="{FF2B5EF4-FFF2-40B4-BE49-F238E27FC236}">
                <a16:creationId xmlns:a16="http://schemas.microsoft.com/office/drawing/2014/main" id="{CB88C99C-FECA-40E4-B917-3ADE26BC341D}"/>
              </a:ext>
            </a:extLst>
          </p:cNvPr>
          <p:cNvSpPr>
            <a:spLocks noGrp="1"/>
          </p:cNvSpPr>
          <p:nvPr>
            <p:ph idx="1"/>
          </p:nvPr>
        </p:nvSpPr>
        <p:spPr>
          <a:xfrm>
            <a:off x="516761" y="1858347"/>
            <a:ext cx="11158477" cy="3344397"/>
          </a:xfrm>
        </p:spPr>
        <p:txBody>
          <a:bodyPr>
            <a:noAutofit/>
          </a:bodyPr>
          <a:lstStyle/>
          <a:p>
            <a:pPr marL="0" indent="0">
              <a:lnSpc>
                <a:spcPct val="120000"/>
              </a:lnSpc>
              <a:buNone/>
            </a:pPr>
            <a:r>
              <a:rPr lang="en-GB" sz="1600" dirty="0">
                <a:latin typeface="Biome" panose="020B0503030204020804" pitchFamily="34" charset="0"/>
                <a:cs typeface="Biome" panose="020B0503030204020804" pitchFamily="34" charset="0"/>
              </a:rPr>
              <a:t>What do you love doing? What activities can you lose yourself in? What did you love doing in the past? </a:t>
            </a:r>
          </a:p>
          <a:p>
            <a:pPr>
              <a:lnSpc>
                <a:spcPct val="120000"/>
              </a:lnSpc>
            </a:pPr>
            <a:r>
              <a:rPr lang="en-GB" sz="1600" dirty="0">
                <a:latin typeface="Biome" panose="020B0503030204020804" pitchFamily="34" charset="0"/>
                <a:cs typeface="Biome" panose="020B0503030204020804" pitchFamily="34" charset="0"/>
              </a:rPr>
              <a:t>Enjoying yourself can help beat stress. Doing an activity you enjoy probably means you’re good at it, and achieving something boosts your self-esteem. Concentrating on a hobby, like gardening or doing crosswords, can help you forget your worries for a while and can change your mood. </a:t>
            </a:r>
          </a:p>
          <a:p>
            <a:pPr>
              <a:lnSpc>
                <a:spcPct val="120000"/>
              </a:lnSpc>
            </a:pPr>
            <a:r>
              <a:rPr lang="en-GB" sz="1600" dirty="0">
                <a:latin typeface="Biome" panose="020B0503030204020804" pitchFamily="34" charset="0"/>
                <a:cs typeface="Biome" panose="020B0503030204020804" pitchFamily="34" charset="0"/>
              </a:rPr>
              <a:t>It can be good to have an interest where you’re not seen as someone’s mum or dad, partner or employee. You’re just you. An hour of sketching lets you express yourself creatively. A morning on the football pitch gets you active and gives you the chance to meet new people. </a:t>
            </a:r>
          </a:p>
          <a:p>
            <a:pPr marL="0" indent="0">
              <a:lnSpc>
                <a:spcPct val="120000"/>
              </a:lnSpc>
              <a:buNone/>
            </a:pPr>
            <a:r>
              <a:rPr lang="en-GB" sz="1600" dirty="0">
                <a:latin typeface="Biome" panose="020B0503030204020804" pitchFamily="34" charset="0"/>
                <a:cs typeface="Biome" panose="020B0503030204020804" pitchFamily="34" charset="0"/>
              </a:rPr>
              <a:t>‘I’m learning the guitar. You have to really concentrate on getting it right so there’s no room in my head for worries.’</a:t>
            </a:r>
          </a:p>
        </p:txBody>
      </p:sp>
      <p:pic>
        <p:nvPicPr>
          <p:cNvPr id="7" name="Picture 8">
            <a:extLst>
              <a:ext uri="{FF2B5EF4-FFF2-40B4-BE49-F238E27FC236}">
                <a16:creationId xmlns:a16="http://schemas.microsoft.com/office/drawing/2014/main" id="{367E7BA8-9ED6-4D7F-21C1-65F3B182E0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32932" y="5451834"/>
            <a:ext cx="1726136" cy="1698755"/>
          </a:xfrm>
          <a:prstGeom prst="rect">
            <a:avLst/>
          </a:prstGeom>
        </p:spPr>
      </p:pic>
      <p:pic>
        <p:nvPicPr>
          <p:cNvPr id="8" name="Picture 8">
            <a:extLst>
              <a:ext uri="{FF2B5EF4-FFF2-40B4-BE49-F238E27FC236}">
                <a16:creationId xmlns:a16="http://schemas.microsoft.com/office/drawing/2014/main" id="{1EF7120C-FF56-32FB-CA2C-EE934037324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966790">
            <a:off x="-1364721" y="5025245"/>
            <a:ext cx="6845809" cy="6850269"/>
          </a:xfrm>
          <a:prstGeom prst="rect">
            <a:avLst/>
          </a:prstGeom>
        </p:spPr>
      </p:pic>
      <p:pic>
        <p:nvPicPr>
          <p:cNvPr id="9" name="Picture 9">
            <a:extLst>
              <a:ext uri="{FF2B5EF4-FFF2-40B4-BE49-F238E27FC236}">
                <a16:creationId xmlns:a16="http://schemas.microsoft.com/office/drawing/2014/main" id="{1F48F562-4D2F-8A2E-BB73-ED9755540FD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48546" y="-1714318"/>
            <a:ext cx="3666538" cy="3668927"/>
          </a:xfrm>
          <a:prstGeom prst="rect">
            <a:avLst/>
          </a:prstGeom>
        </p:spPr>
      </p:pic>
      <p:pic>
        <p:nvPicPr>
          <p:cNvPr id="11" name="Picture 9">
            <a:extLst>
              <a:ext uri="{FF2B5EF4-FFF2-40B4-BE49-F238E27FC236}">
                <a16:creationId xmlns:a16="http://schemas.microsoft.com/office/drawing/2014/main" id="{B1D797F4-4E4E-C94B-7813-AE23695924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224081" y="1065747"/>
            <a:ext cx="3898900" cy="3901440"/>
          </a:xfrm>
          <a:prstGeom prst="rect">
            <a:avLst/>
          </a:prstGeom>
        </p:spPr>
      </p:pic>
      <p:pic>
        <p:nvPicPr>
          <p:cNvPr id="13" name="Picture 9">
            <a:extLst>
              <a:ext uri="{FF2B5EF4-FFF2-40B4-BE49-F238E27FC236}">
                <a16:creationId xmlns:a16="http://schemas.microsoft.com/office/drawing/2014/main" id="{12398C3C-852A-5D72-3A55-63F453D528E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8449337">
            <a:off x="11224082" y="3134246"/>
            <a:ext cx="3898900" cy="3901440"/>
          </a:xfrm>
          <a:prstGeom prst="rect">
            <a:avLst/>
          </a:prstGeom>
        </p:spPr>
      </p:pic>
    </p:spTree>
    <p:extLst>
      <p:ext uri="{BB962C8B-B14F-4D97-AF65-F5344CB8AC3E}">
        <p14:creationId xmlns:p14="http://schemas.microsoft.com/office/powerpoint/2010/main" val="1032950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8A2F4A7A-2B7B-4EB4-34C2-2C9C639AC5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931" y="194790"/>
            <a:ext cx="4244783" cy="4247548"/>
          </a:xfrm>
          <a:prstGeom prst="rect">
            <a:avLst/>
          </a:prstGeom>
        </p:spPr>
      </p:pic>
      <p:pic>
        <p:nvPicPr>
          <p:cNvPr id="4" name="Picture 5">
            <a:extLst>
              <a:ext uri="{FF2B5EF4-FFF2-40B4-BE49-F238E27FC236}">
                <a16:creationId xmlns:a16="http://schemas.microsoft.com/office/drawing/2014/main" id="{95DA5325-81CD-3045-35B7-01D024C0AEB4}"/>
              </a:ext>
            </a:extLst>
          </p:cNvPr>
          <p:cNvPicPr>
            <a:picLocks noChangeAspect="1"/>
          </p:cNvPicPr>
          <p:nvPr/>
        </p:nvPicPr>
        <p:blipFill rotWithShape="1">
          <a:blip r:embed="rId3">
            <a:extLst>
              <a:ext uri="{28A0092B-C50C-407E-A947-70E740481C1C}">
                <a14:useLocalDpi xmlns:a14="http://schemas.microsoft.com/office/drawing/2010/main" val="0"/>
              </a:ext>
            </a:extLst>
          </a:blip>
          <a:srcRect r="21770"/>
          <a:stretch/>
        </p:blipFill>
        <p:spPr>
          <a:xfrm>
            <a:off x="3351019" y="-82595"/>
            <a:ext cx="10046337" cy="7023186"/>
          </a:xfrm>
          <a:prstGeom prst="rect">
            <a:avLst/>
          </a:prstGeom>
        </p:spPr>
      </p:pic>
      <p:sp>
        <p:nvSpPr>
          <p:cNvPr id="2" name="Title 1">
            <a:extLst>
              <a:ext uri="{FF2B5EF4-FFF2-40B4-BE49-F238E27FC236}">
                <a16:creationId xmlns:a16="http://schemas.microsoft.com/office/drawing/2014/main" id="{7EB5CB66-F283-43E4-ADB6-BEAACC335DA3}"/>
              </a:ext>
            </a:extLst>
          </p:cNvPr>
          <p:cNvSpPr>
            <a:spLocks noGrp="1"/>
          </p:cNvSpPr>
          <p:nvPr>
            <p:ph type="title"/>
          </p:nvPr>
        </p:nvSpPr>
        <p:spPr>
          <a:xfrm>
            <a:off x="442031" y="452678"/>
            <a:ext cx="3942493" cy="1325563"/>
          </a:xfrm>
        </p:spPr>
        <p:txBody>
          <a:bodyPr/>
          <a:lstStyle/>
          <a:p>
            <a:r>
              <a:rPr lang="en-GB" dirty="0">
                <a:latin typeface="Biome" panose="020B0503030204020804" pitchFamily="34" charset="0"/>
                <a:cs typeface="Biome" panose="020B0503030204020804" pitchFamily="34" charset="0"/>
              </a:rPr>
              <a:t>9. Accept Who You Are </a:t>
            </a:r>
          </a:p>
        </p:txBody>
      </p:sp>
      <p:sp>
        <p:nvSpPr>
          <p:cNvPr id="3" name="Content Placeholder 2">
            <a:extLst>
              <a:ext uri="{FF2B5EF4-FFF2-40B4-BE49-F238E27FC236}">
                <a16:creationId xmlns:a16="http://schemas.microsoft.com/office/drawing/2014/main" id="{4F8687AB-EDC8-473B-BEA8-64DB5EDB90CD}"/>
              </a:ext>
            </a:extLst>
          </p:cNvPr>
          <p:cNvSpPr>
            <a:spLocks noGrp="1"/>
          </p:cNvSpPr>
          <p:nvPr>
            <p:ph idx="1"/>
          </p:nvPr>
        </p:nvSpPr>
        <p:spPr>
          <a:xfrm>
            <a:off x="4998406" y="656898"/>
            <a:ext cx="6751562" cy="5544199"/>
          </a:xfrm>
        </p:spPr>
        <p:txBody>
          <a:bodyPr>
            <a:noAutofit/>
          </a:bodyPr>
          <a:lstStyle/>
          <a:p>
            <a:pPr marL="0" indent="0">
              <a:lnSpc>
                <a:spcPct val="120000"/>
              </a:lnSpc>
              <a:buNone/>
            </a:pPr>
            <a:r>
              <a:rPr lang="en-GB" sz="1800" dirty="0">
                <a:latin typeface="Biome" panose="020B0503030204020804" pitchFamily="34" charset="0"/>
                <a:cs typeface="Biome" panose="020B0503030204020804" pitchFamily="34" charset="0"/>
              </a:rPr>
              <a:t>Some of us make people laugh, some are good at maths, and others cook fantastic meals. </a:t>
            </a:r>
          </a:p>
          <a:p>
            <a:pPr>
              <a:lnSpc>
                <a:spcPct val="120000"/>
              </a:lnSpc>
            </a:pPr>
            <a:r>
              <a:rPr lang="en-GB" sz="1800" dirty="0">
                <a:latin typeface="Biome" panose="020B0503030204020804" pitchFamily="34" charset="0"/>
                <a:cs typeface="Biome" panose="020B0503030204020804" pitchFamily="34" charset="0"/>
              </a:rPr>
              <a:t>Some of us share our lifestyle with the people who live close to us, others live very differently. </a:t>
            </a:r>
          </a:p>
          <a:p>
            <a:pPr>
              <a:lnSpc>
                <a:spcPct val="120000"/>
              </a:lnSpc>
            </a:pPr>
            <a:r>
              <a:rPr lang="en-GB" sz="1800" dirty="0">
                <a:latin typeface="Biome" panose="020B0503030204020804" pitchFamily="34" charset="0"/>
                <a:cs typeface="Biome" panose="020B0503030204020804" pitchFamily="34" charset="0"/>
              </a:rPr>
              <a:t>We’re all different. It’s much healthier to accept that you’re unique than to wish you were more like someone else. Feeling good about yourself boosts your confidence to learn new skills, visit new places and make new friends. Good self-esteem helps you cope when life takes a difficult turn. </a:t>
            </a:r>
          </a:p>
          <a:p>
            <a:pPr>
              <a:lnSpc>
                <a:spcPct val="120000"/>
              </a:lnSpc>
            </a:pPr>
            <a:r>
              <a:rPr lang="en-GB" sz="1800" dirty="0">
                <a:latin typeface="Biome" panose="020B0503030204020804" pitchFamily="34" charset="0"/>
                <a:cs typeface="Biome" panose="020B0503030204020804" pitchFamily="34" charset="0"/>
              </a:rPr>
              <a:t>Be proud of who you are. Recognise and accept the things you may not be good at, but also focus on what you can do well. If there’s anything about yourself you would like to change, are your expectations realistic? If they are, work towards the change in small steps. </a:t>
            </a:r>
          </a:p>
        </p:txBody>
      </p:sp>
      <p:sp>
        <p:nvSpPr>
          <p:cNvPr id="6" name="TextBox 5">
            <a:extLst>
              <a:ext uri="{FF2B5EF4-FFF2-40B4-BE49-F238E27FC236}">
                <a16:creationId xmlns:a16="http://schemas.microsoft.com/office/drawing/2014/main" id="{802A5732-8173-4986-BC02-123473D4824B}"/>
              </a:ext>
            </a:extLst>
          </p:cNvPr>
          <p:cNvSpPr txBox="1"/>
          <p:nvPr/>
        </p:nvSpPr>
        <p:spPr>
          <a:xfrm>
            <a:off x="442032" y="2898084"/>
            <a:ext cx="3942492" cy="1061829"/>
          </a:xfrm>
          <a:prstGeom prst="rect">
            <a:avLst/>
          </a:prstGeom>
          <a:noFill/>
        </p:spPr>
        <p:txBody>
          <a:bodyPr wrap="square" rtlCol="0">
            <a:spAutoFit/>
          </a:bodyPr>
          <a:lstStyle/>
          <a:p>
            <a:r>
              <a:rPr lang="en-GB" sz="2100" dirty="0">
                <a:latin typeface="Biome" panose="020B0503030204020804" pitchFamily="34" charset="0"/>
                <a:cs typeface="Biome" panose="020B0503030204020804" pitchFamily="34" charset="0"/>
              </a:rPr>
              <a:t>‘Being happy with who I am now means I enjoy living in the moment.’</a:t>
            </a:r>
          </a:p>
        </p:txBody>
      </p:sp>
      <p:pic>
        <p:nvPicPr>
          <p:cNvPr id="9" name="Picture 7">
            <a:extLst>
              <a:ext uri="{FF2B5EF4-FFF2-40B4-BE49-F238E27FC236}">
                <a16:creationId xmlns:a16="http://schemas.microsoft.com/office/drawing/2014/main" id="{4CEA68BB-F798-57E3-2304-79D564DB79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885" y="2335294"/>
            <a:ext cx="4244783" cy="4247548"/>
          </a:xfrm>
          <a:prstGeom prst="rect">
            <a:avLst/>
          </a:prstGeom>
        </p:spPr>
      </p:pic>
      <p:pic>
        <p:nvPicPr>
          <p:cNvPr id="10" name="Picture 10">
            <a:extLst>
              <a:ext uri="{FF2B5EF4-FFF2-40B4-BE49-F238E27FC236}">
                <a16:creationId xmlns:a16="http://schemas.microsoft.com/office/drawing/2014/main" id="{151CCDAE-6A84-72FD-D429-ACD7A8516B3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9422" y="4273717"/>
            <a:ext cx="2967708" cy="2969641"/>
          </a:xfrm>
          <a:prstGeom prst="rect">
            <a:avLst/>
          </a:prstGeom>
        </p:spPr>
      </p:pic>
      <p:pic>
        <p:nvPicPr>
          <p:cNvPr id="11" name="Picture 11">
            <a:extLst>
              <a:ext uri="{FF2B5EF4-FFF2-40B4-BE49-F238E27FC236}">
                <a16:creationId xmlns:a16="http://schemas.microsoft.com/office/drawing/2014/main" id="{FFA08F55-E530-A6A6-1EA5-1E2FCF46B0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16599" y="3782042"/>
            <a:ext cx="3898900" cy="3901440"/>
          </a:xfrm>
          <a:prstGeom prst="rect">
            <a:avLst/>
          </a:prstGeom>
        </p:spPr>
      </p:pic>
      <p:pic>
        <p:nvPicPr>
          <p:cNvPr id="13" name="Picture 11">
            <a:extLst>
              <a:ext uri="{FF2B5EF4-FFF2-40B4-BE49-F238E27FC236}">
                <a16:creationId xmlns:a16="http://schemas.microsoft.com/office/drawing/2014/main" id="{CE5291E9-CE7E-147C-BF20-AEF0FB4AB68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67294" y="452678"/>
            <a:ext cx="3898900" cy="3901440"/>
          </a:xfrm>
          <a:prstGeom prst="rect">
            <a:avLst/>
          </a:prstGeom>
        </p:spPr>
      </p:pic>
    </p:spTree>
    <p:extLst>
      <p:ext uri="{BB962C8B-B14F-4D97-AF65-F5344CB8AC3E}">
        <p14:creationId xmlns:p14="http://schemas.microsoft.com/office/powerpoint/2010/main" val="2487044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a:extLst>
              <a:ext uri="{FF2B5EF4-FFF2-40B4-BE49-F238E27FC236}">
                <a16:creationId xmlns:a16="http://schemas.microsoft.com/office/drawing/2014/main" id="{48336D6F-5824-F82A-8AB3-62EA9873D4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362" y="219226"/>
            <a:ext cx="13109485" cy="6419547"/>
          </a:xfrm>
          <a:prstGeom prst="rect">
            <a:avLst/>
          </a:prstGeom>
        </p:spPr>
      </p:pic>
      <p:sp>
        <p:nvSpPr>
          <p:cNvPr id="2" name="Title 1">
            <a:extLst>
              <a:ext uri="{FF2B5EF4-FFF2-40B4-BE49-F238E27FC236}">
                <a16:creationId xmlns:a16="http://schemas.microsoft.com/office/drawing/2014/main" id="{4C75EDD8-85B5-4B23-B626-3BB0CEEEA91A}"/>
              </a:ext>
            </a:extLst>
          </p:cNvPr>
          <p:cNvSpPr>
            <a:spLocks noGrp="1"/>
          </p:cNvSpPr>
          <p:nvPr>
            <p:ph type="title"/>
          </p:nvPr>
        </p:nvSpPr>
        <p:spPr>
          <a:xfrm>
            <a:off x="1389743" y="1609625"/>
            <a:ext cx="4842328" cy="1325563"/>
          </a:xfrm>
        </p:spPr>
        <p:txBody>
          <a:bodyPr>
            <a:normAutofit/>
          </a:bodyPr>
          <a:lstStyle/>
          <a:p>
            <a:r>
              <a:rPr lang="en-GB" sz="3400" dirty="0">
                <a:latin typeface="Biome" panose="020B0503030204020804" pitchFamily="34" charset="0"/>
                <a:cs typeface="Biome" panose="020B0503030204020804" pitchFamily="34" charset="0"/>
              </a:rPr>
              <a:t>10. Care for Others </a:t>
            </a:r>
          </a:p>
        </p:txBody>
      </p:sp>
      <p:sp>
        <p:nvSpPr>
          <p:cNvPr id="3" name="Content Placeholder 2">
            <a:extLst>
              <a:ext uri="{FF2B5EF4-FFF2-40B4-BE49-F238E27FC236}">
                <a16:creationId xmlns:a16="http://schemas.microsoft.com/office/drawing/2014/main" id="{05B94D43-604F-4840-92F7-2211DA3B343F}"/>
              </a:ext>
            </a:extLst>
          </p:cNvPr>
          <p:cNvSpPr>
            <a:spLocks noGrp="1"/>
          </p:cNvSpPr>
          <p:nvPr>
            <p:ph idx="1"/>
          </p:nvPr>
        </p:nvSpPr>
        <p:spPr>
          <a:xfrm>
            <a:off x="1389743" y="2713501"/>
            <a:ext cx="9412514" cy="3295564"/>
          </a:xfrm>
        </p:spPr>
        <p:txBody>
          <a:bodyPr>
            <a:noAutofit/>
          </a:bodyPr>
          <a:lstStyle/>
          <a:p>
            <a:pPr marL="0" indent="0">
              <a:lnSpc>
                <a:spcPct val="120000"/>
              </a:lnSpc>
              <a:buNone/>
            </a:pPr>
            <a:r>
              <a:rPr lang="en-GB" sz="1400" dirty="0">
                <a:latin typeface="Biome" panose="020B0503030204020804" pitchFamily="34" charset="0"/>
                <a:cs typeface="Biome" panose="020B0503030204020804" pitchFamily="34" charset="0"/>
              </a:rPr>
              <a:t>Caring for others is often an important part of keeping up relationships with people close to you. It can even bring you closer together. </a:t>
            </a:r>
          </a:p>
          <a:p>
            <a:pPr>
              <a:lnSpc>
                <a:spcPct val="120000"/>
              </a:lnSpc>
            </a:pPr>
            <a:r>
              <a:rPr lang="en-GB" sz="1400" dirty="0">
                <a:latin typeface="Biome" panose="020B0503030204020804" pitchFamily="34" charset="0"/>
                <a:cs typeface="Biome" panose="020B0503030204020804" pitchFamily="34" charset="0"/>
              </a:rPr>
              <a:t>Why not share your skills more widely by volunteering for a local charity? Helping out can make us feel needed and valued, and that boosts our self-esteem. It also helps us to see the world from another angle. This can help to put our own problems in perspective. </a:t>
            </a:r>
          </a:p>
          <a:p>
            <a:pPr>
              <a:lnSpc>
                <a:spcPct val="120000"/>
              </a:lnSpc>
            </a:pPr>
            <a:r>
              <a:rPr lang="en-GB" sz="1400" dirty="0">
                <a:latin typeface="Biome" panose="020B0503030204020804" pitchFamily="34" charset="0"/>
                <a:cs typeface="Biome" panose="020B0503030204020804" pitchFamily="34" charset="0"/>
              </a:rPr>
              <a:t>Caring for a pet can improve your wellbeing too. The bond between you and your pet can be as strong as between people. Looking after a pet can bring structure to your day and can act as a link to other people. For example, some people make friends by chatting to fellow dog walkers. </a:t>
            </a:r>
          </a:p>
          <a:p>
            <a:pPr marL="0" indent="0" algn="ctr">
              <a:lnSpc>
                <a:spcPct val="120000"/>
              </a:lnSpc>
              <a:buNone/>
            </a:pPr>
            <a:r>
              <a:rPr lang="en-GB" sz="1500" b="1" dirty="0">
                <a:latin typeface="Biome" panose="020B0503030204020804" pitchFamily="34" charset="0"/>
                <a:cs typeface="Biome" panose="020B0503030204020804" pitchFamily="34" charset="0"/>
              </a:rPr>
              <a:t>‘Friends are really important… We help each other whenever we can, so it’s a two-way street, and supporting them uplifts me.’</a:t>
            </a:r>
          </a:p>
        </p:txBody>
      </p:sp>
      <p:pic>
        <p:nvPicPr>
          <p:cNvPr id="7" name="Picture 10">
            <a:extLst>
              <a:ext uri="{FF2B5EF4-FFF2-40B4-BE49-F238E27FC236}">
                <a16:creationId xmlns:a16="http://schemas.microsoft.com/office/drawing/2014/main" id="{30AD0742-3376-B920-2790-0CD0145BA1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79644" y="1253185"/>
            <a:ext cx="1680908" cy="1682003"/>
          </a:xfrm>
          <a:prstGeom prst="rect">
            <a:avLst/>
          </a:prstGeom>
        </p:spPr>
      </p:pic>
      <p:pic>
        <p:nvPicPr>
          <p:cNvPr id="9" name="Picture 9">
            <a:extLst>
              <a:ext uri="{FF2B5EF4-FFF2-40B4-BE49-F238E27FC236}">
                <a16:creationId xmlns:a16="http://schemas.microsoft.com/office/drawing/2014/main" id="{D5094F02-B60D-EDCB-56DB-285684ACE55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3630" y="-2602118"/>
            <a:ext cx="3898900" cy="3901440"/>
          </a:xfrm>
          <a:prstGeom prst="rect">
            <a:avLst/>
          </a:prstGeom>
        </p:spPr>
      </p:pic>
      <p:pic>
        <p:nvPicPr>
          <p:cNvPr id="11" name="Picture 9">
            <a:extLst>
              <a:ext uri="{FF2B5EF4-FFF2-40B4-BE49-F238E27FC236}">
                <a16:creationId xmlns:a16="http://schemas.microsoft.com/office/drawing/2014/main" id="{D926EE8D-19F1-C005-A653-EC28B60356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4921" y="-966252"/>
            <a:ext cx="3898900" cy="3901440"/>
          </a:xfrm>
          <a:prstGeom prst="rect">
            <a:avLst/>
          </a:prstGeom>
        </p:spPr>
      </p:pic>
      <p:pic>
        <p:nvPicPr>
          <p:cNvPr id="12" name="Picture 12">
            <a:extLst>
              <a:ext uri="{FF2B5EF4-FFF2-40B4-BE49-F238E27FC236}">
                <a16:creationId xmlns:a16="http://schemas.microsoft.com/office/drawing/2014/main" id="{8B81D7E2-C2E9-5734-7E24-514BF7CB3AD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8020413">
            <a:off x="9593557" y="3602222"/>
            <a:ext cx="5681790" cy="5685491"/>
          </a:xfrm>
          <a:prstGeom prst="rect">
            <a:avLst/>
          </a:prstGeom>
        </p:spPr>
      </p:pic>
      <p:pic>
        <p:nvPicPr>
          <p:cNvPr id="14" name="Picture 9">
            <a:extLst>
              <a:ext uri="{FF2B5EF4-FFF2-40B4-BE49-F238E27FC236}">
                <a16:creationId xmlns:a16="http://schemas.microsoft.com/office/drawing/2014/main" id="{6C99AE28-50A1-14F1-4AE2-26FD835DC5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8497105">
            <a:off x="1803134" y="-2669837"/>
            <a:ext cx="3992941" cy="3901440"/>
          </a:xfrm>
          <a:prstGeom prst="rect">
            <a:avLst/>
          </a:prstGeom>
        </p:spPr>
      </p:pic>
    </p:spTree>
    <p:extLst>
      <p:ext uri="{BB962C8B-B14F-4D97-AF65-F5344CB8AC3E}">
        <p14:creationId xmlns:p14="http://schemas.microsoft.com/office/powerpoint/2010/main" val="720484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69123873-0B09-305C-7C5E-F6A3870A409E}"/>
              </a:ext>
            </a:extLst>
          </p:cNvPr>
          <p:cNvSpPr/>
          <p:nvPr/>
        </p:nvSpPr>
        <p:spPr>
          <a:xfrm>
            <a:off x="2221894" y="157807"/>
            <a:ext cx="7748210" cy="1176074"/>
          </a:xfrm>
          <a:prstGeom prst="roundRect">
            <a:avLst/>
          </a:prstGeom>
          <a:solidFill>
            <a:schemeClr val="accent4">
              <a:lumMod val="60000"/>
              <a:lumOff val="4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5">
            <a:extLst>
              <a:ext uri="{FF2B5EF4-FFF2-40B4-BE49-F238E27FC236}">
                <a16:creationId xmlns:a16="http://schemas.microsoft.com/office/drawing/2014/main" id="{649C1926-683C-18D8-3D5C-B39D610E1283}"/>
              </a:ext>
            </a:extLst>
          </p:cNvPr>
          <p:cNvPicPr>
            <a:picLocks noChangeAspect="1"/>
          </p:cNvPicPr>
          <p:nvPr/>
        </p:nvPicPr>
        <p:blipFill rotWithShape="1">
          <a:blip r:embed="rId2">
            <a:extLst>
              <a:ext uri="{28A0092B-C50C-407E-A947-70E740481C1C}">
                <a14:useLocalDpi xmlns:a14="http://schemas.microsoft.com/office/drawing/2010/main" val="0"/>
              </a:ext>
            </a:extLst>
          </a:blip>
          <a:srcRect l="7917" r="29758"/>
          <a:stretch/>
        </p:blipFill>
        <p:spPr>
          <a:xfrm rot="5400000">
            <a:off x="3767572" y="-2540094"/>
            <a:ext cx="4656853" cy="12488336"/>
          </a:xfrm>
          <a:prstGeom prst="rect">
            <a:avLst/>
          </a:prstGeom>
        </p:spPr>
      </p:pic>
      <p:sp>
        <p:nvSpPr>
          <p:cNvPr id="2" name="Title 1">
            <a:extLst>
              <a:ext uri="{FF2B5EF4-FFF2-40B4-BE49-F238E27FC236}">
                <a16:creationId xmlns:a16="http://schemas.microsoft.com/office/drawing/2014/main" id="{6B3232B4-C9AD-4FFD-9A00-6C48D0404DD5}"/>
              </a:ext>
            </a:extLst>
          </p:cNvPr>
          <p:cNvSpPr>
            <a:spLocks noGrp="1"/>
          </p:cNvSpPr>
          <p:nvPr>
            <p:ph type="title"/>
          </p:nvPr>
        </p:nvSpPr>
        <p:spPr>
          <a:xfrm>
            <a:off x="1620458" y="83062"/>
            <a:ext cx="8951081" cy="1325563"/>
          </a:xfrm>
        </p:spPr>
        <p:txBody>
          <a:bodyPr/>
          <a:lstStyle/>
          <a:p>
            <a:pPr algn="ctr"/>
            <a:r>
              <a:rPr lang="en-GB" dirty="0">
                <a:latin typeface="Biome" panose="020B0503030204020804" pitchFamily="34" charset="0"/>
                <a:cs typeface="Biome" panose="020B0503030204020804" pitchFamily="34" charset="0"/>
              </a:rPr>
              <a:t>Support and Information</a:t>
            </a:r>
          </a:p>
        </p:txBody>
      </p:sp>
      <p:sp>
        <p:nvSpPr>
          <p:cNvPr id="3" name="Content Placeholder 2">
            <a:extLst>
              <a:ext uri="{FF2B5EF4-FFF2-40B4-BE49-F238E27FC236}">
                <a16:creationId xmlns:a16="http://schemas.microsoft.com/office/drawing/2014/main" id="{A65C196B-C105-462D-BD75-AFE3B9BB036E}"/>
              </a:ext>
            </a:extLst>
          </p:cNvPr>
          <p:cNvSpPr>
            <a:spLocks noGrp="1"/>
          </p:cNvSpPr>
          <p:nvPr>
            <p:ph idx="1"/>
          </p:nvPr>
        </p:nvSpPr>
        <p:spPr>
          <a:xfrm>
            <a:off x="1057305" y="1786600"/>
            <a:ext cx="10077388" cy="3980089"/>
          </a:xfrm>
        </p:spPr>
        <p:txBody>
          <a:bodyPr>
            <a:normAutofit fontScale="70000" lnSpcReduction="20000"/>
          </a:bodyPr>
          <a:lstStyle/>
          <a:p>
            <a:pPr>
              <a:lnSpc>
                <a:spcPct val="120000"/>
              </a:lnSpc>
            </a:pPr>
            <a:r>
              <a:rPr lang="en-GB" dirty="0">
                <a:latin typeface="Biome" panose="020B0503030204020804" pitchFamily="34" charset="0"/>
                <a:cs typeface="Biome" panose="020B0503030204020804" pitchFamily="34" charset="0"/>
              </a:rPr>
              <a:t>Mental Health Foundation - Our website offers information on mental health, mental health problems, self-help and how to get help. www.mentalhealth.org.uk Confidential help and support </a:t>
            </a:r>
          </a:p>
          <a:p>
            <a:pPr>
              <a:lnSpc>
                <a:spcPct val="120000"/>
              </a:lnSpc>
            </a:pPr>
            <a:r>
              <a:rPr lang="en-GB" dirty="0">
                <a:latin typeface="Biome" panose="020B0503030204020804" pitchFamily="34" charset="0"/>
                <a:cs typeface="Biome" panose="020B0503030204020804" pitchFamily="34" charset="0"/>
              </a:rPr>
              <a:t>The Samaritans provides emotional support 24 hours a day. www.samaritans.org Email: jo@samaritans.org Telephone: 08457 90 90 90 </a:t>
            </a:r>
          </a:p>
          <a:p>
            <a:pPr>
              <a:lnSpc>
                <a:spcPct val="120000"/>
              </a:lnSpc>
            </a:pPr>
            <a:r>
              <a:rPr lang="en-GB" dirty="0">
                <a:latin typeface="Biome" panose="020B0503030204020804" pitchFamily="34" charset="0"/>
                <a:cs typeface="Biome" panose="020B0503030204020804" pitchFamily="34" charset="0"/>
              </a:rPr>
              <a:t>Counselling The British Association of Counselling and Psychotherapy www.bacp.co.uk Email: bacp@bacp.co.uk Telephone: 01455 883300 </a:t>
            </a:r>
          </a:p>
          <a:p>
            <a:pPr>
              <a:lnSpc>
                <a:spcPct val="120000"/>
              </a:lnSpc>
            </a:pPr>
            <a:r>
              <a:rPr lang="en-GB" dirty="0">
                <a:latin typeface="Biome" panose="020B0503030204020804" pitchFamily="34" charset="0"/>
                <a:cs typeface="Biome" panose="020B0503030204020804" pitchFamily="34" charset="0"/>
              </a:rPr>
              <a:t>UK Council for Psychotherapy www.psychotherapy.org.uk Email: info@ukcp.org.uk Telephone: 020 7014 9955 </a:t>
            </a:r>
          </a:p>
          <a:p>
            <a:pPr>
              <a:lnSpc>
                <a:spcPct val="120000"/>
              </a:lnSpc>
            </a:pPr>
            <a:r>
              <a:rPr lang="en-GB" dirty="0">
                <a:latin typeface="Biome" panose="020B0503030204020804" pitchFamily="34" charset="0"/>
                <a:cs typeface="Biome" panose="020B0503030204020804" pitchFamily="34" charset="0"/>
              </a:rPr>
              <a:t>General health information NHS 111 provides information 24 hours a day. www.nhs.uk Telephone: 111</a:t>
            </a:r>
          </a:p>
        </p:txBody>
      </p:sp>
      <p:pic>
        <p:nvPicPr>
          <p:cNvPr id="10" name="Picture 10">
            <a:extLst>
              <a:ext uri="{FF2B5EF4-FFF2-40B4-BE49-F238E27FC236}">
                <a16:creationId xmlns:a16="http://schemas.microsoft.com/office/drawing/2014/main" id="{58A6EF0A-7AEC-C452-0406-59FFBF86DB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8640" y="5602592"/>
            <a:ext cx="1614716" cy="1615768"/>
          </a:xfrm>
          <a:prstGeom prst="rect">
            <a:avLst/>
          </a:prstGeom>
        </p:spPr>
      </p:pic>
      <p:pic>
        <p:nvPicPr>
          <p:cNvPr id="11" name="Picture 11">
            <a:extLst>
              <a:ext uri="{FF2B5EF4-FFF2-40B4-BE49-F238E27FC236}">
                <a16:creationId xmlns:a16="http://schemas.microsoft.com/office/drawing/2014/main" id="{FBB3B408-D59C-2D25-6536-324F4CC929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04941" y="-1555455"/>
            <a:ext cx="3898900" cy="3901440"/>
          </a:xfrm>
          <a:prstGeom prst="rect">
            <a:avLst/>
          </a:prstGeom>
        </p:spPr>
      </p:pic>
      <p:pic>
        <p:nvPicPr>
          <p:cNvPr id="13" name="Picture 11">
            <a:extLst>
              <a:ext uri="{FF2B5EF4-FFF2-40B4-BE49-F238E27FC236}">
                <a16:creationId xmlns:a16="http://schemas.microsoft.com/office/drawing/2014/main" id="{DC01E6B0-B231-627F-DA70-8993D53676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6116242">
            <a:off x="10916574" y="1136770"/>
            <a:ext cx="4233122" cy="4235880"/>
          </a:xfrm>
          <a:prstGeom prst="rect">
            <a:avLst/>
          </a:prstGeom>
        </p:spPr>
      </p:pic>
      <p:pic>
        <p:nvPicPr>
          <p:cNvPr id="14" name="Picture 14">
            <a:extLst>
              <a:ext uri="{FF2B5EF4-FFF2-40B4-BE49-F238E27FC236}">
                <a16:creationId xmlns:a16="http://schemas.microsoft.com/office/drawing/2014/main" id="{7E9364EB-AACB-2179-260F-71167DCFA4A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8754430">
            <a:off x="-2456469" y="4429568"/>
            <a:ext cx="5351442" cy="5577582"/>
          </a:xfrm>
          <a:prstGeom prst="rect">
            <a:avLst/>
          </a:prstGeom>
        </p:spPr>
      </p:pic>
      <p:pic>
        <p:nvPicPr>
          <p:cNvPr id="16" name="Picture 11">
            <a:extLst>
              <a:ext uri="{FF2B5EF4-FFF2-40B4-BE49-F238E27FC236}">
                <a16:creationId xmlns:a16="http://schemas.microsoft.com/office/drawing/2014/main" id="{86BC63CC-F517-8D53-FD23-C34C479B0D6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6116242">
            <a:off x="9243319" y="4315148"/>
            <a:ext cx="5435118" cy="5438659"/>
          </a:xfrm>
          <a:prstGeom prst="rect">
            <a:avLst/>
          </a:prstGeom>
        </p:spPr>
      </p:pic>
    </p:spTree>
    <p:extLst>
      <p:ext uri="{BB962C8B-B14F-4D97-AF65-F5344CB8AC3E}">
        <p14:creationId xmlns:p14="http://schemas.microsoft.com/office/powerpoint/2010/main" val="1212513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2">
            <a:extLst>
              <a:ext uri="{FF2B5EF4-FFF2-40B4-BE49-F238E27FC236}">
                <a16:creationId xmlns:a16="http://schemas.microsoft.com/office/drawing/2014/main" id="{45BC9F2D-A02F-8625-8908-FAE6E36FB8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55719">
            <a:off x="1806416" y="-1116123"/>
            <a:ext cx="8421020" cy="4886654"/>
          </a:xfrm>
          <a:prstGeom prst="rect">
            <a:avLst/>
          </a:prstGeom>
        </p:spPr>
      </p:pic>
      <p:sp>
        <p:nvSpPr>
          <p:cNvPr id="2" name="Title 1">
            <a:extLst>
              <a:ext uri="{FF2B5EF4-FFF2-40B4-BE49-F238E27FC236}">
                <a16:creationId xmlns:a16="http://schemas.microsoft.com/office/drawing/2014/main" id="{FBF53ABA-4E4A-4AE6-ADE1-4B87EF69F283}"/>
              </a:ext>
            </a:extLst>
          </p:cNvPr>
          <p:cNvSpPr>
            <a:spLocks noGrp="1"/>
          </p:cNvSpPr>
          <p:nvPr>
            <p:ph type="title"/>
          </p:nvPr>
        </p:nvSpPr>
        <p:spPr>
          <a:xfrm>
            <a:off x="2267710" y="629493"/>
            <a:ext cx="7656580" cy="965164"/>
          </a:xfrm>
        </p:spPr>
        <p:txBody>
          <a:bodyPr>
            <a:noAutofit/>
          </a:bodyPr>
          <a:lstStyle/>
          <a:p>
            <a:pPr algn="ctr"/>
            <a:r>
              <a:rPr lang="en-GB" sz="6600" dirty="0">
                <a:latin typeface="Biome" panose="020B0503030204020804" pitchFamily="34" charset="0"/>
                <a:cs typeface="Biome" panose="020B0503030204020804" pitchFamily="34" charset="0"/>
              </a:rPr>
              <a:t>Introduction</a:t>
            </a:r>
          </a:p>
        </p:txBody>
      </p:sp>
      <p:sp>
        <p:nvSpPr>
          <p:cNvPr id="3" name="Content Placeholder 2">
            <a:extLst>
              <a:ext uri="{FF2B5EF4-FFF2-40B4-BE49-F238E27FC236}">
                <a16:creationId xmlns:a16="http://schemas.microsoft.com/office/drawing/2014/main" id="{E5656219-901B-406E-B19C-4202F7DD73D2}"/>
              </a:ext>
            </a:extLst>
          </p:cNvPr>
          <p:cNvSpPr>
            <a:spLocks noGrp="1"/>
          </p:cNvSpPr>
          <p:nvPr>
            <p:ph idx="1"/>
          </p:nvPr>
        </p:nvSpPr>
        <p:spPr>
          <a:xfrm>
            <a:off x="2267709" y="1986071"/>
            <a:ext cx="6683877" cy="3797844"/>
          </a:xfrm>
        </p:spPr>
        <p:txBody>
          <a:bodyPr>
            <a:noAutofit/>
          </a:bodyPr>
          <a:lstStyle/>
          <a:p>
            <a:pPr>
              <a:lnSpc>
                <a:spcPct val="100000"/>
              </a:lnSpc>
            </a:pPr>
            <a:r>
              <a:rPr lang="en-GB" sz="1900" dirty="0">
                <a:latin typeface="Biome" panose="020B0503030204020804" pitchFamily="34" charset="0"/>
                <a:cs typeface="Biome" panose="020B0503030204020804" pitchFamily="34" charset="0"/>
              </a:rPr>
              <a:t>1. Talk about your feelings</a:t>
            </a:r>
          </a:p>
          <a:p>
            <a:pPr>
              <a:lnSpc>
                <a:spcPct val="100000"/>
              </a:lnSpc>
            </a:pPr>
            <a:r>
              <a:rPr lang="en-GB" sz="1900" dirty="0">
                <a:latin typeface="Biome" panose="020B0503030204020804" pitchFamily="34" charset="0"/>
                <a:cs typeface="Biome" panose="020B0503030204020804" pitchFamily="34" charset="0"/>
              </a:rPr>
              <a:t>2. Keep active </a:t>
            </a:r>
          </a:p>
          <a:p>
            <a:pPr>
              <a:lnSpc>
                <a:spcPct val="100000"/>
              </a:lnSpc>
            </a:pPr>
            <a:r>
              <a:rPr lang="en-GB" sz="1900" dirty="0">
                <a:latin typeface="Biome" panose="020B0503030204020804" pitchFamily="34" charset="0"/>
                <a:cs typeface="Biome" panose="020B0503030204020804" pitchFamily="34" charset="0"/>
              </a:rPr>
              <a:t>3. Eat well </a:t>
            </a:r>
          </a:p>
          <a:p>
            <a:pPr>
              <a:lnSpc>
                <a:spcPct val="100000"/>
              </a:lnSpc>
            </a:pPr>
            <a:r>
              <a:rPr lang="en-GB" sz="1900" dirty="0">
                <a:latin typeface="Biome" panose="020B0503030204020804" pitchFamily="34" charset="0"/>
                <a:cs typeface="Biome" panose="020B0503030204020804" pitchFamily="34" charset="0"/>
              </a:rPr>
              <a:t>4. Drink sensibly </a:t>
            </a:r>
          </a:p>
          <a:p>
            <a:pPr>
              <a:lnSpc>
                <a:spcPct val="100000"/>
              </a:lnSpc>
            </a:pPr>
            <a:r>
              <a:rPr lang="en-GB" sz="1900" dirty="0">
                <a:latin typeface="Biome" panose="020B0503030204020804" pitchFamily="34" charset="0"/>
                <a:cs typeface="Biome" panose="020B0503030204020804" pitchFamily="34" charset="0"/>
              </a:rPr>
              <a:t>5. Keep in touch </a:t>
            </a:r>
          </a:p>
          <a:p>
            <a:pPr>
              <a:lnSpc>
                <a:spcPct val="100000"/>
              </a:lnSpc>
            </a:pPr>
            <a:r>
              <a:rPr lang="en-GB" sz="1900" dirty="0">
                <a:latin typeface="Biome" panose="020B0503030204020804" pitchFamily="34" charset="0"/>
                <a:cs typeface="Biome" panose="020B0503030204020804" pitchFamily="34" charset="0"/>
              </a:rPr>
              <a:t>6. Ask for help</a:t>
            </a:r>
          </a:p>
          <a:p>
            <a:pPr>
              <a:lnSpc>
                <a:spcPct val="100000"/>
              </a:lnSpc>
            </a:pPr>
            <a:r>
              <a:rPr lang="en-GB" sz="1900" dirty="0">
                <a:latin typeface="Biome" panose="020B0503030204020804" pitchFamily="34" charset="0"/>
                <a:cs typeface="Biome" panose="020B0503030204020804" pitchFamily="34" charset="0"/>
              </a:rPr>
              <a:t>7. Take a break </a:t>
            </a:r>
          </a:p>
          <a:p>
            <a:pPr>
              <a:lnSpc>
                <a:spcPct val="100000"/>
              </a:lnSpc>
            </a:pPr>
            <a:r>
              <a:rPr lang="en-GB" sz="1900" dirty="0">
                <a:latin typeface="Biome" panose="020B0503030204020804" pitchFamily="34" charset="0"/>
                <a:cs typeface="Biome" panose="020B0503030204020804" pitchFamily="34" charset="0"/>
              </a:rPr>
              <a:t>8. Do something you’re good at</a:t>
            </a:r>
          </a:p>
          <a:p>
            <a:pPr>
              <a:lnSpc>
                <a:spcPct val="100000"/>
              </a:lnSpc>
            </a:pPr>
            <a:r>
              <a:rPr lang="en-GB" sz="1900" dirty="0">
                <a:latin typeface="Biome" panose="020B0503030204020804" pitchFamily="34" charset="0"/>
                <a:cs typeface="Biome" panose="020B0503030204020804" pitchFamily="34" charset="0"/>
              </a:rPr>
              <a:t>9. Accept who you are  </a:t>
            </a:r>
          </a:p>
          <a:p>
            <a:pPr>
              <a:lnSpc>
                <a:spcPct val="100000"/>
              </a:lnSpc>
            </a:pPr>
            <a:r>
              <a:rPr lang="en-GB" sz="1900" dirty="0">
                <a:latin typeface="Biome" panose="020B0503030204020804" pitchFamily="34" charset="0"/>
                <a:cs typeface="Biome" panose="020B0503030204020804" pitchFamily="34" charset="0"/>
              </a:rPr>
              <a:t>10. Care for others </a:t>
            </a:r>
          </a:p>
          <a:p>
            <a:pPr>
              <a:lnSpc>
                <a:spcPct val="100000"/>
              </a:lnSpc>
            </a:pPr>
            <a:endParaRPr lang="en-GB" sz="1900" dirty="0">
              <a:latin typeface="Biome" panose="020B0503030204020804" pitchFamily="34" charset="0"/>
              <a:cs typeface="Biome" panose="020B0503030204020804" pitchFamily="34" charset="0"/>
            </a:endParaRPr>
          </a:p>
        </p:txBody>
      </p:sp>
      <p:pic>
        <p:nvPicPr>
          <p:cNvPr id="6" name="Picture 6">
            <a:extLst>
              <a:ext uri="{FF2B5EF4-FFF2-40B4-BE49-F238E27FC236}">
                <a16:creationId xmlns:a16="http://schemas.microsoft.com/office/drawing/2014/main" id="{AF9087EF-B316-C3D0-F8F3-8E30EDE259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8772368">
            <a:off x="10198799" y="3752199"/>
            <a:ext cx="5105828" cy="5109154"/>
          </a:xfrm>
          <a:prstGeom prst="rect">
            <a:avLst/>
          </a:prstGeom>
        </p:spPr>
      </p:pic>
      <p:pic>
        <p:nvPicPr>
          <p:cNvPr id="10" name="Picture 9">
            <a:extLst>
              <a:ext uri="{FF2B5EF4-FFF2-40B4-BE49-F238E27FC236}">
                <a16:creationId xmlns:a16="http://schemas.microsoft.com/office/drawing/2014/main" id="{C6FF5A6D-FD1C-CD61-4660-F277323643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4953371">
            <a:off x="6962783" y="6298840"/>
            <a:ext cx="3776144" cy="3778604"/>
          </a:xfrm>
          <a:prstGeom prst="rect">
            <a:avLst/>
          </a:prstGeom>
        </p:spPr>
      </p:pic>
      <p:pic>
        <p:nvPicPr>
          <p:cNvPr id="11" name="Picture 11">
            <a:extLst>
              <a:ext uri="{FF2B5EF4-FFF2-40B4-BE49-F238E27FC236}">
                <a16:creationId xmlns:a16="http://schemas.microsoft.com/office/drawing/2014/main" id="{27AEE672-0EB7-16A1-AA04-7B5919EB346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3292001">
            <a:off x="9100984" y="-988692"/>
            <a:ext cx="5344711" cy="5348192"/>
          </a:xfrm>
          <a:prstGeom prst="rect">
            <a:avLst/>
          </a:prstGeom>
        </p:spPr>
      </p:pic>
      <p:pic>
        <p:nvPicPr>
          <p:cNvPr id="14" name="Picture 11">
            <a:extLst>
              <a:ext uri="{FF2B5EF4-FFF2-40B4-BE49-F238E27FC236}">
                <a16:creationId xmlns:a16="http://schemas.microsoft.com/office/drawing/2014/main" id="{E92B7AB8-D2C2-56AE-B7FF-731D9201CF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3806452">
            <a:off x="-3056166" y="3799844"/>
            <a:ext cx="6112330" cy="6116311"/>
          </a:xfrm>
          <a:prstGeom prst="rect">
            <a:avLst/>
          </a:prstGeom>
        </p:spPr>
      </p:pic>
      <p:pic>
        <p:nvPicPr>
          <p:cNvPr id="16" name="Picture 15">
            <a:extLst>
              <a:ext uri="{FF2B5EF4-FFF2-40B4-BE49-F238E27FC236}">
                <a16:creationId xmlns:a16="http://schemas.microsoft.com/office/drawing/2014/main" id="{A9528638-34B2-15B8-5E0F-B61D0A6E4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5552525">
            <a:off x="-3001475" y="-2193117"/>
            <a:ext cx="5569004" cy="5572632"/>
          </a:xfrm>
          <a:prstGeom prst="rect">
            <a:avLst/>
          </a:prstGeom>
        </p:spPr>
      </p:pic>
      <p:pic>
        <p:nvPicPr>
          <p:cNvPr id="17" name="Picture 17">
            <a:extLst>
              <a:ext uri="{FF2B5EF4-FFF2-40B4-BE49-F238E27FC236}">
                <a16:creationId xmlns:a16="http://schemas.microsoft.com/office/drawing/2014/main" id="{1795F5DC-E8BF-6B09-D591-A204D2CC8B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04743" y="5236604"/>
            <a:ext cx="1982514" cy="1983805"/>
          </a:xfrm>
          <a:prstGeom prst="rect">
            <a:avLst/>
          </a:prstGeom>
        </p:spPr>
      </p:pic>
    </p:spTree>
    <p:extLst>
      <p:ext uri="{BB962C8B-B14F-4D97-AF65-F5344CB8AC3E}">
        <p14:creationId xmlns:p14="http://schemas.microsoft.com/office/powerpoint/2010/main" val="143121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a:extLst>
              <a:ext uri="{FF2B5EF4-FFF2-40B4-BE49-F238E27FC236}">
                <a16:creationId xmlns:a16="http://schemas.microsoft.com/office/drawing/2014/main" id="{6AF48E2C-AA4A-E149-7372-67C66BB0E7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935128" y="-1663781"/>
            <a:ext cx="6314471" cy="11893226"/>
          </a:xfrm>
          <a:prstGeom prst="rect">
            <a:avLst/>
          </a:prstGeom>
        </p:spPr>
      </p:pic>
      <p:sp>
        <p:nvSpPr>
          <p:cNvPr id="2" name="Title 1">
            <a:extLst>
              <a:ext uri="{FF2B5EF4-FFF2-40B4-BE49-F238E27FC236}">
                <a16:creationId xmlns:a16="http://schemas.microsoft.com/office/drawing/2014/main" id="{79A86E7D-5DCA-47A1-8D72-8745D20826D7}"/>
              </a:ext>
            </a:extLst>
          </p:cNvPr>
          <p:cNvSpPr>
            <a:spLocks noGrp="1"/>
          </p:cNvSpPr>
          <p:nvPr>
            <p:ph type="title"/>
          </p:nvPr>
        </p:nvSpPr>
        <p:spPr>
          <a:xfrm>
            <a:off x="838199" y="462815"/>
            <a:ext cx="10515600" cy="1325563"/>
          </a:xfrm>
        </p:spPr>
        <p:txBody>
          <a:bodyPr>
            <a:normAutofit/>
          </a:bodyPr>
          <a:lstStyle/>
          <a:p>
            <a:pPr algn="ctr"/>
            <a:r>
              <a:rPr lang="en-GB" sz="5100" dirty="0">
                <a:latin typeface="Biome" panose="020B0503030204020804" pitchFamily="34" charset="0"/>
                <a:cs typeface="Biome" panose="020B0503030204020804" pitchFamily="34" charset="0"/>
              </a:rPr>
              <a:t>Look After Your Mental Health</a:t>
            </a:r>
          </a:p>
        </p:txBody>
      </p:sp>
      <p:sp>
        <p:nvSpPr>
          <p:cNvPr id="3" name="Content Placeholder 2">
            <a:extLst>
              <a:ext uri="{FF2B5EF4-FFF2-40B4-BE49-F238E27FC236}">
                <a16:creationId xmlns:a16="http://schemas.microsoft.com/office/drawing/2014/main" id="{F2D4DF8B-6313-4198-B8F4-0CDDA31AB326}"/>
              </a:ext>
            </a:extLst>
          </p:cNvPr>
          <p:cNvSpPr>
            <a:spLocks noGrp="1"/>
          </p:cNvSpPr>
          <p:nvPr>
            <p:ph idx="1"/>
          </p:nvPr>
        </p:nvSpPr>
        <p:spPr>
          <a:xfrm>
            <a:off x="1038368" y="1975681"/>
            <a:ext cx="10107990" cy="2906637"/>
          </a:xfrm>
        </p:spPr>
        <p:txBody>
          <a:bodyPr>
            <a:normAutofit/>
          </a:bodyPr>
          <a:lstStyle/>
          <a:p>
            <a:pPr marL="0" indent="0" algn="ctr">
              <a:buNone/>
            </a:pPr>
            <a:r>
              <a:rPr lang="en-GB" sz="2200" dirty="0">
                <a:latin typeface="Biome" panose="020B0503030204020804" pitchFamily="34" charset="0"/>
                <a:cs typeface="Biome" panose="020B0503030204020804" pitchFamily="34" charset="0"/>
              </a:rPr>
              <a:t>What is Mental Health? </a:t>
            </a:r>
          </a:p>
          <a:p>
            <a:pPr marL="0" indent="0">
              <a:buNone/>
            </a:pPr>
            <a:r>
              <a:rPr lang="en-GB" sz="2200" dirty="0">
                <a:latin typeface="Biome" panose="020B0503030204020804" pitchFamily="34" charset="0"/>
                <a:cs typeface="Biome" panose="020B0503030204020804" pitchFamily="34" charset="0"/>
              </a:rPr>
              <a:t>-‘Hi, how are you doing?’ </a:t>
            </a:r>
          </a:p>
          <a:p>
            <a:pPr marL="0" indent="0">
              <a:buNone/>
            </a:pPr>
            <a:r>
              <a:rPr lang="en-GB" sz="2200" dirty="0">
                <a:latin typeface="Biome" panose="020B0503030204020804" pitchFamily="34" charset="0"/>
                <a:cs typeface="Biome" panose="020B0503030204020804" pitchFamily="34" charset="0"/>
              </a:rPr>
              <a:t>-‘I’m good thanks, glad it’s the weekend. You?’ </a:t>
            </a:r>
          </a:p>
          <a:p>
            <a:pPr marL="0" indent="0">
              <a:buNone/>
            </a:pPr>
            <a:r>
              <a:rPr lang="en-GB" sz="2200" dirty="0">
                <a:latin typeface="Biome" panose="020B0503030204020804" pitchFamily="34" charset="0"/>
                <a:cs typeface="Biome" panose="020B0503030204020804" pitchFamily="34" charset="0"/>
              </a:rPr>
              <a:t>-‘Bit fed up actually; it just feels like everything I do goes wrong.’ </a:t>
            </a:r>
          </a:p>
          <a:p>
            <a:pPr marL="0" indent="0">
              <a:buNone/>
            </a:pPr>
            <a:endParaRPr lang="en-GB" sz="2200" dirty="0">
              <a:latin typeface="Biome" panose="020B0503030204020804" pitchFamily="34" charset="0"/>
              <a:cs typeface="Biome" panose="020B0503030204020804" pitchFamily="34" charset="0"/>
            </a:endParaRPr>
          </a:p>
          <a:p>
            <a:pPr marL="0" indent="0">
              <a:buNone/>
            </a:pPr>
            <a:r>
              <a:rPr lang="en-GB" sz="2200" dirty="0">
                <a:latin typeface="Biome" panose="020B0503030204020804" pitchFamily="34" charset="0"/>
                <a:cs typeface="Biome" panose="020B0503030204020804" pitchFamily="34" charset="0"/>
              </a:rPr>
              <a:t>This conversation is about mental health. Mental health is about the way you think and feel and your ability to deal with ups and downs.</a:t>
            </a:r>
          </a:p>
          <a:p>
            <a:pPr marL="0" indent="0">
              <a:buNone/>
            </a:pPr>
            <a:endParaRPr lang="en-GB" sz="2200" dirty="0">
              <a:latin typeface="Biome" panose="020B0503030204020804" pitchFamily="34" charset="0"/>
              <a:cs typeface="Biome" panose="020B0503030204020804" pitchFamily="34" charset="0"/>
            </a:endParaRPr>
          </a:p>
        </p:txBody>
      </p:sp>
      <p:pic>
        <p:nvPicPr>
          <p:cNvPr id="7" name="Picture 17">
            <a:extLst>
              <a:ext uri="{FF2B5EF4-FFF2-40B4-BE49-F238E27FC236}">
                <a16:creationId xmlns:a16="http://schemas.microsoft.com/office/drawing/2014/main" id="{FCA414BD-6E95-BC42-394C-7090DD8C5D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9901" y="5122935"/>
            <a:ext cx="2004924" cy="2006228"/>
          </a:xfrm>
          <a:prstGeom prst="rect">
            <a:avLst/>
          </a:prstGeom>
        </p:spPr>
      </p:pic>
      <p:pic>
        <p:nvPicPr>
          <p:cNvPr id="8" name="Picture 8">
            <a:extLst>
              <a:ext uri="{FF2B5EF4-FFF2-40B4-BE49-F238E27FC236}">
                <a16:creationId xmlns:a16="http://schemas.microsoft.com/office/drawing/2014/main" id="{4A4C47D9-8F73-3B1A-4B3E-8B01A9E2C8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8857367">
            <a:off x="-3784224" y="3993811"/>
            <a:ext cx="7115246" cy="7119881"/>
          </a:xfrm>
          <a:prstGeom prst="rect">
            <a:avLst/>
          </a:prstGeom>
        </p:spPr>
      </p:pic>
      <p:pic>
        <p:nvPicPr>
          <p:cNvPr id="9" name="Picture 9">
            <a:extLst>
              <a:ext uri="{FF2B5EF4-FFF2-40B4-BE49-F238E27FC236}">
                <a16:creationId xmlns:a16="http://schemas.microsoft.com/office/drawing/2014/main" id="{9D4DC403-B65E-775A-A05E-91E0360B814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3417679">
            <a:off x="10011030" y="-2839686"/>
            <a:ext cx="4976396" cy="4979638"/>
          </a:xfrm>
          <a:prstGeom prst="rect">
            <a:avLst/>
          </a:prstGeom>
        </p:spPr>
      </p:pic>
      <p:pic>
        <p:nvPicPr>
          <p:cNvPr id="11" name="Picture 9">
            <a:extLst>
              <a:ext uri="{FF2B5EF4-FFF2-40B4-BE49-F238E27FC236}">
                <a16:creationId xmlns:a16="http://schemas.microsoft.com/office/drawing/2014/main" id="{075F3C54-D31F-0866-F52C-A1420C08696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3417679">
            <a:off x="10768154" y="1631826"/>
            <a:ext cx="5046580" cy="5049868"/>
          </a:xfrm>
          <a:prstGeom prst="rect">
            <a:avLst/>
          </a:prstGeom>
        </p:spPr>
      </p:pic>
    </p:spTree>
    <p:extLst>
      <p:ext uri="{BB962C8B-B14F-4D97-AF65-F5344CB8AC3E}">
        <p14:creationId xmlns:p14="http://schemas.microsoft.com/office/powerpoint/2010/main" val="507715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A4A2046A-C7D1-6081-419A-8510E35FB9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911" y="-967620"/>
            <a:ext cx="14326581" cy="7378095"/>
          </a:xfrm>
          <a:prstGeom prst="rect">
            <a:avLst/>
          </a:prstGeom>
        </p:spPr>
      </p:pic>
      <p:sp>
        <p:nvSpPr>
          <p:cNvPr id="2" name="Title 1">
            <a:extLst>
              <a:ext uri="{FF2B5EF4-FFF2-40B4-BE49-F238E27FC236}">
                <a16:creationId xmlns:a16="http://schemas.microsoft.com/office/drawing/2014/main" id="{50C079FF-47FC-4A11-B5CB-F3643CE043FA}"/>
              </a:ext>
            </a:extLst>
          </p:cNvPr>
          <p:cNvSpPr>
            <a:spLocks noGrp="1"/>
          </p:cNvSpPr>
          <p:nvPr>
            <p:ph type="title"/>
          </p:nvPr>
        </p:nvSpPr>
        <p:spPr>
          <a:xfrm>
            <a:off x="422362" y="853912"/>
            <a:ext cx="11347260" cy="1508760"/>
          </a:xfrm>
        </p:spPr>
        <p:txBody>
          <a:bodyPr>
            <a:noAutofit/>
          </a:bodyPr>
          <a:lstStyle/>
          <a:p>
            <a:br>
              <a:rPr lang="en-GB" sz="2700" dirty="0">
                <a:latin typeface="Biome" panose="020B0503030204020804" pitchFamily="34" charset="0"/>
                <a:cs typeface="Biome" panose="020B0503030204020804" pitchFamily="34" charset="0"/>
              </a:rPr>
            </a:br>
            <a:r>
              <a:rPr lang="en-GB" sz="2700" dirty="0">
                <a:latin typeface="Biome" panose="020B0503030204020804" pitchFamily="34" charset="0"/>
                <a:cs typeface="Biome" panose="020B0503030204020804" pitchFamily="34" charset="0"/>
              </a:rPr>
              <a:t>Being mentally healthy doesn’t just mean that you don’t have a mental health problem. If you have good mental health, you can: </a:t>
            </a:r>
            <a:br>
              <a:rPr lang="en-GB" sz="2700" dirty="0">
                <a:latin typeface="Biome" panose="020B0503030204020804" pitchFamily="34" charset="0"/>
                <a:cs typeface="Biome" panose="020B0503030204020804" pitchFamily="34" charset="0"/>
              </a:rPr>
            </a:br>
            <a:endParaRPr lang="en-GB" sz="2700" dirty="0">
              <a:latin typeface="Biome" panose="020B0503030204020804" pitchFamily="34" charset="0"/>
              <a:cs typeface="Biome" panose="020B0503030204020804" pitchFamily="34" charset="0"/>
            </a:endParaRPr>
          </a:p>
        </p:txBody>
      </p:sp>
      <p:sp>
        <p:nvSpPr>
          <p:cNvPr id="3" name="Content Placeholder 2">
            <a:extLst>
              <a:ext uri="{FF2B5EF4-FFF2-40B4-BE49-F238E27FC236}">
                <a16:creationId xmlns:a16="http://schemas.microsoft.com/office/drawing/2014/main" id="{BFCBB259-34D9-4DB5-B607-DD7B1C1BBA06}"/>
              </a:ext>
            </a:extLst>
          </p:cNvPr>
          <p:cNvSpPr>
            <a:spLocks noGrp="1"/>
          </p:cNvSpPr>
          <p:nvPr>
            <p:ph idx="1"/>
          </p:nvPr>
        </p:nvSpPr>
        <p:spPr>
          <a:xfrm>
            <a:off x="630042" y="2161494"/>
            <a:ext cx="10931899" cy="3597488"/>
          </a:xfrm>
        </p:spPr>
        <p:txBody>
          <a:bodyPr>
            <a:noAutofit/>
          </a:bodyPr>
          <a:lstStyle/>
          <a:p>
            <a:pPr marL="0" indent="0">
              <a:buNone/>
            </a:pPr>
            <a:r>
              <a:rPr lang="en-GB" sz="1500" dirty="0">
                <a:latin typeface="Biome" panose="020B0503030204020804" pitchFamily="34" charset="0"/>
                <a:cs typeface="Biome" panose="020B0503030204020804" pitchFamily="34" charset="0"/>
              </a:rPr>
              <a:t>• Make the most of your potential </a:t>
            </a:r>
          </a:p>
          <a:p>
            <a:pPr marL="0" indent="0">
              <a:buNone/>
            </a:pPr>
            <a:r>
              <a:rPr lang="en-GB" sz="1500" dirty="0">
                <a:latin typeface="Biome" panose="020B0503030204020804" pitchFamily="34" charset="0"/>
                <a:cs typeface="Biome" panose="020B0503030204020804" pitchFamily="34" charset="0"/>
              </a:rPr>
              <a:t>• Cope with life </a:t>
            </a:r>
          </a:p>
          <a:p>
            <a:pPr marL="0" indent="0">
              <a:buNone/>
            </a:pPr>
            <a:r>
              <a:rPr lang="en-GB" sz="1500" dirty="0">
                <a:latin typeface="Biome" panose="020B0503030204020804" pitchFamily="34" charset="0"/>
                <a:cs typeface="Biome" panose="020B0503030204020804" pitchFamily="34" charset="0"/>
              </a:rPr>
              <a:t>• Play a full part in your family, workplace, community, and among friends Some people call mental health ‘emotional health’ or ‘wellbeing’. </a:t>
            </a:r>
          </a:p>
          <a:p>
            <a:pPr marL="0" indent="0">
              <a:buNone/>
            </a:pPr>
            <a:r>
              <a:rPr lang="en-GB" sz="1500" dirty="0">
                <a:latin typeface="Biome" panose="020B0503030204020804" pitchFamily="34" charset="0"/>
                <a:cs typeface="Biome" panose="020B0503030204020804" pitchFamily="34" charset="0"/>
              </a:rPr>
              <a:t>Mental health is everyone’s business. We all have times when we feel down, stressed or frightened. Most of the time those feelings pass, but sometimes they develop into a more serious problem, and this could happen to any one of us. </a:t>
            </a:r>
          </a:p>
          <a:p>
            <a:pPr marL="0" indent="0">
              <a:buNone/>
            </a:pPr>
            <a:r>
              <a:rPr lang="en-GB" sz="1500" dirty="0">
                <a:latin typeface="Biome" panose="020B0503030204020804" pitchFamily="34" charset="0"/>
                <a:cs typeface="Biome" panose="020B0503030204020804" pitchFamily="34" charset="0"/>
              </a:rPr>
              <a:t>Everyone is different. You may bounce back from a setback, while someone else may feel weighed down by it for a long time. Your mental health doesn’t always stay the same. It can change as circumstances change and as you move through different stages in your life. </a:t>
            </a:r>
          </a:p>
          <a:p>
            <a:pPr marL="0" indent="0">
              <a:buNone/>
            </a:pPr>
            <a:r>
              <a:rPr lang="en-GB" sz="1500" dirty="0">
                <a:latin typeface="Biome" panose="020B0503030204020804" pitchFamily="34" charset="0"/>
                <a:cs typeface="Biome" panose="020B0503030204020804" pitchFamily="34" charset="0"/>
              </a:rPr>
              <a:t>Unfortunately, stigma can be attached to mental health problems. This means that people feel uncomfortable about them and don’t talk about them much. Many people don’t even feel comfortable talking about their feelings. But it’s healthy to know and say how you’re feeling.</a:t>
            </a:r>
          </a:p>
          <a:p>
            <a:endParaRPr lang="en-GB" sz="1500" dirty="0">
              <a:latin typeface="Biome" panose="020B0503030204020804" pitchFamily="34" charset="0"/>
              <a:cs typeface="Biome" panose="020B0503030204020804" pitchFamily="34" charset="0"/>
            </a:endParaRPr>
          </a:p>
        </p:txBody>
      </p:sp>
      <p:pic>
        <p:nvPicPr>
          <p:cNvPr id="6" name="Picture 17">
            <a:extLst>
              <a:ext uri="{FF2B5EF4-FFF2-40B4-BE49-F238E27FC236}">
                <a16:creationId xmlns:a16="http://schemas.microsoft.com/office/drawing/2014/main" id="{BB6123EF-27C4-5946-2CE8-06DF34877A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6955" y="5557804"/>
            <a:ext cx="1638075" cy="1639140"/>
          </a:xfrm>
          <a:prstGeom prst="rect">
            <a:avLst/>
          </a:prstGeom>
        </p:spPr>
      </p:pic>
      <p:pic>
        <p:nvPicPr>
          <p:cNvPr id="7" name="Picture 7">
            <a:extLst>
              <a:ext uri="{FF2B5EF4-FFF2-40B4-BE49-F238E27FC236}">
                <a16:creationId xmlns:a16="http://schemas.microsoft.com/office/drawing/2014/main" id="{B83D73E4-AA9D-1CB5-24C9-636C8C9E4F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5377738">
            <a:off x="8953397" y="5276335"/>
            <a:ext cx="4239068" cy="4241830"/>
          </a:xfrm>
          <a:prstGeom prst="rect">
            <a:avLst/>
          </a:prstGeom>
        </p:spPr>
      </p:pic>
      <p:pic>
        <p:nvPicPr>
          <p:cNvPr id="9" name="Picture 7">
            <a:extLst>
              <a:ext uri="{FF2B5EF4-FFF2-40B4-BE49-F238E27FC236}">
                <a16:creationId xmlns:a16="http://schemas.microsoft.com/office/drawing/2014/main" id="{0D6AC24E-811F-05DF-CEFA-0E396E1AD5E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5377738">
            <a:off x="11365054" y="2374414"/>
            <a:ext cx="4239068" cy="4241830"/>
          </a:xfrm>
          <a:prstGeom prst="rect">
            <a:avLst/>
          </a:prstGeom>
        </p:spPr>
      </p:pic>
      <p:pic>
        <p:nvPicPr>
          <p:cNvPr id="10" name="Picture 10">
            <a:extLst>
              <a:ext uri="{FF2B5EF4-FFF2-40B4-BE49-F238E27FC236}">
                <a16:creationId xmlns:a16="http://schemas.microsoft.com/office/drawing/2014/main" id="{5EA98D4B-B707-61D9-C9B0-42BA0A4D582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4886283">
            <a:off x="-2760851" y="-4677779"/>
            <a:ext cx="6366423" cy="6370571"/>
          </a:xfrm>
          <a:prstGeom prst="rect">
            <a:avLst/>
          </a:prstGeom>
        </p:spPr>
      </p:pic>
    </p:spTree>
    <p:extLst>
      <p:ext uri="{BB962C8B-B14F-4D97-AF65-F5344CB8AC3E}">
        <p14:creationId xmlns:p14="http://schemas.microsoft.com/office/powerpoint/2010/main" val="1683484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a:extLst>
              <a:ext uri="{FF2B5EF4-FFF2-40B4-BE49-F238E27FC236}">
                <a16:creationId xmlns:a16="http://schemas.microsoft.com/office/drawing/2014/main" id="{5F9D5A92-01CB-BE2D-F658-2A8B4057277D}"/>
              </a:ext>
            </a:extLst>
          </p:cNvPr>
          <p:cNvPicPr>
            <a:picLocks noChangeAspect="1"/>
          </p:cNvPicPr>
          <p:nvPr/>
        </p:nvPicPr>
        <p:blipFill rotWithShape="1">
          <a:blip r:embed="rId2">
            <a:extLst>
              <a:ext uri="{28A0092B-C50C-407E-A947-70E740481C1C}">
                <a14:useLocalDpi xmlns:a14="http://schemas.microsoft.com/office/drawing/2010/main" val="0"/>
              </a:ext>
            </a:extLst>
          </a:blip>
          <a:srcRect l="5869" r="29646"/>
          <a:stretch/>
        </p:blipFill>
        <p:spPr>
          <a:xfrm rot="5400000">
            <a:off x="3623394" y="-2715006"/>
            <a:ext cx="4945214" cy="12732236"/>
          </a:xfrm>
          <a:prstGeom prst="rect">
            <a:avLst/>
          </a:prstGeom>
        </p:spPr>
      </p:pic>
      <p:sp>
        <p:nvSpPr>
          <p:cNvPr id="2" name="Title 1">
            <a:extLst>
              <a:ext uri="{FF2B5EF4-FFF2-40B4-BE49-F238E27FC236}">
                <a16:creationId xmlns:a16="http://schemas.microsoft.com/office/drawing/2014/main" id="{AF922E6A-B74E-4775-AC9D-323E956CFBE5}"/>
              </a:ext>
            </a:extLst>
          </p:cNvPr>
          <p:cNvSpPr>
            <a:spLocks noGrp="1"/>
          </p:cNvSpPr>
          <p:nvPr>
            <p:ph type="title"/>
          </p:nvPr>
        </p:nvSpPr>
        <p:spPr>
          <a:xfrm>
            <a:off x="838200" y="556089"/>
            <a:ext cx="10515600" cy="777203"/>
          </a:xfrm>
        </p:spPr>
        <p:txBody>
          <a:bodyPr>
            <a:normAutofit/>
          </a:bodyPr>
          <a:lstStyle/>
          <a:p>
            <a:pPr algn="ctr"/>
            <a:r>
              <a:rPr lang="en-GB" sz="4200" dirty="0">
                <a:latin typeface="Biome" panose="020B0503030204020804" pitchFamily="34" charset="0"/>
                <a:cs typeface="Biome" panose="020B0503030204020804" pitchFamily="34" charset="0"/>
              </a:rPr>
              <a:t>1. Talk about your feelings </a:t>
            </a:r>
          </a:p>
        </p:txBody>
      </p:sp>
      <p:sp>
        <p:nvSpPr>
          <p:cNvPr id="3" name="Content Placeholder 2">
            <a:extLst>
              <a:ext uri="{FF2B5EF4-FFF2-40B4-BE49-F238E27FC236}">
                <a16:creationId xmlns:a16="http://schemas.microsoft.com/office/drawing/2014/main" id="{7E627FEE-B639-426F-A46E-EA3804325475}"/>
              </a:ext>
            </a:extLst>
          </p:cNvPr>
          <p:cNvSpPr>
            <a:spLocks noGrp="1"/>
          </p:cNvSpPr>
          <p:nvPr>
            <p:ph idx="1"/>
          </p:nvPr>
        </p:nvSpPr>
        <p:spPr>
          <a:xfrm>
            <a:off x="757911" y="1900030"/>
            <a:ext cx="10676178" cy="3723793"/>
          </a:xfrm>
        </p:spPr>
        <p:txBody>
          <a:bodyPr>
            <a:normAutofit fontScale="77500" lnSpcReduction="20000"/>
          </a:bodyPr>
          <a:lstStyle/>
          <a:p>
            <a:pPr marL="0" indent="0" algn="ctr">
              <a:buNone/>
            </a:pPr>
            <a:r>
              <a:rPr lang="en-GB" dirty="0"/>
              <a:t>Talking about your feelings can help you stay in good mental health and deal with times when you feel troubled. </a:t>
            </a:r>
          </a:p>
          <a:p>
            <a:r>
              <a:rPr lang="en-GB" dirty="0"/>
              <a:t>Talking about your feelings isn’t a sign of weakness; it’s part of taking charge of your wellbeing and doing what you can to stay healthy. </a:t>
            </a:r>
          </a:p>
          <a:p>
            <a:r>
              <a:rPr lang="en-GB" dirty="0"/>
              <a:t>Talking can be a way to cope with a problem you’ve been carrying around in your head for a while. Feeling listened to can help you feel more supported. And it works both ways. If you open up, it might encourage others to do the same. </a:t>
            </a:r>
          </a:p>
          <a:p>
            <a:r>
              <a:rPr lang="en-GB" dirty="0"/>
              <a:t>It’s not always easy to describe how you’re feeling. If you can’t think of one word, use lots. What does it feel like inside your head? What does it make you feel like doing? </a:t>
            </a:r>
          </a:p>
          <a:p>
            <a:r>
              <a:rPr lang="en-GB" dirty="0"/>
              <a:t>You don’t need to sit your loved ones down for a big conversation about your wellbeing. Many people feel more comfortable when these conversations develop naturally – maybe when you’re doing something together. If it feels awkward at first, give it time. Make talking about your feelings something that you do.</a:t>
            </a:r>
          </a:p>
        </p:txBody>
      </p:sp>
      <p:pic>
        <p:nvPicPr>
          <p:cNvPr id="8" name="Picture 17">
            <a:extLst>
              <a:ext uri="{FF2B5EF4-FFF2-40B4-BE49-F238E27FC236}">
                <a16:creationId xmlns:a16="http://schemas.microsoft.com/office/drawing/2014/main" id="{113B129B-EEC2-8435-97A5-53C01FAD57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9291" y="5623823"/>
            <a:ext cx="1613418" cy="1614467"/>
          </a:xfrm>
          <a:prstGeom prst="rect">
            <a:avLst/>
          </a:prstGeom>
        </p:spPr>
      </p:pic>
      <p:pic>
        <p:nvPicPr>
          <p:cNvPr id="11" name="Picture 11">
            <a:extLst>
              <a:ext uri="{FF2B5EF4-FFF2-40B4-BE49-F238E27FC236}">
                <a16:creationId xmlns:a16="http://schemas.microsoft.com/office/drawing/2014/main" id="{F92E7A23-6D3A-1BDB-5450-AF4959AC08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122614">
            <a:off x="8697095" y="4759814"/>
            <a:ext cx="5627486" cy="5631152"/>
          </a:xfrm>
          <a:prstGeom prst="rect">
            <a:avLst/>
          </a:prstGeom>
        </p:spPr>
      </p:pic>
      <p:pic>
        <p:nvPicPr>
          <p:cNvPr id="12" name="Picture 12">
            <a:extLst>
              <a:ext uri="{FF2B5EF4-FFF2-40B4-BE49-F238E27FC236}">
                <a16:creationId xmlns:a16="http://schemas.microsoft.com/office/drawing/2014/main" id="{373E2EB9-41B0-52F2-15A4-78A1C6982C4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91539" y="-2568148"/>
            <a:ext cx="3898900" cy="3901440"/>
          </a:xfrm>
          <a:prstGeom prst="rect">
            <a:avLst/>
          </a:prstGeom>
        </p:spPr>
      </p:pic>
      <p:pic>
        <p:nvPicPr>
          <p:cNvPr id="13" name="Picture 13">
            <a:extLst>
              <a:ext uri="{FF2B5EF4-FFF2-40B4-BE49-F238E27FC236}">
                <a16:creationId xmlns:a16="http://schemas.microsoft.com/office/drawing/2014/main" id="{DC1DD7D6-F200-9EAD-0F7B-B94D5B0513A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8362231">
            <a:off x="-3336716" y="-939778"/>
            <a:ext cx="3898900" cy="3901440"/>
          </a:xfrm>
          <a:prstGeom prst="rect">
            <a:avLst/>
          </a:prstGeom>
        </p:spPr>
      </p:pic>
    </p:spTree>
    <p:extLst>
      <p:ext uri="{BB962C8B-B14F-4D97-AF65-F5344CB8AC3E}">
        <p14:creationId xmlns:p14="http://schemas.microsoft.com/office/powerpoint/2010/main" val="575478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1">
            <a:extLst>
              <a:ext uri="{FF2B5EF4-FFF2-40B4-BE49-F238E27FC236}">
                <a16:creationId xmlns:a16="http://schemas.microsoft.com/office/drawing/2014/main" id="{AEB725EA-603A-6FF1-85E8-0CCB96CE7F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6117148">
            <a:off x="5785885" y="-6182369"/>
            <a:ext cx="8286330" cy="8291728"/>
          </a:xfrm>
          <a:prstGeom prst="rect">
            <a:avLst/>
          </a:prstGeom>
        </p:spPr>
      </p:pic>
      <p:pic>
        <p:nvPicPr>
          <p:cNvPr id="7" name="Picture 7">
            <a:extLst>
              <a:ext uri="{FF2B5EF4-FFF2-40B4-BE49-F238E27FC236}">
                <a16:creationId xmlns:a16="http://schemas.microsoft.com/office/drawing/2014/main" id="{13D8300E-A4D0-2216-6851-A16F185043C6}"/>
              </a:ext>
            </a:extLst>
          </p:cNvPr>
          <p:cNvPicPr>
            <a:picLocks noChangeAspect="1"/>
          </p:cNvPicPr>
          <p:nvPr/>
        </p:nvPicPr>
        <p:blipFill rotWithShape="1">
          <a:blip r:embed="rId3">
            <a:extLst>
              <a:ext uri="{28A0092B-C50C-407E-A947-70E740481C1C}">
                <a14:useLocalDpi xmlns:a14="http://schemas.microsoft.com/office/drawing/2010/main" val="0"/>
              </a:ext>
            </a:extLst>
          </a:blip>
          <a:srcRect l="7154" r="29786"/>
          <a:stretch/>
        </p:blipFill>
        <p:spPr>
          <a:xfrm rot="5400000">
            <a:off x="5231245" y="109113"/>
            <a:ext cx="1729505" cy="11353803"/>
          </a:xfrm>
          <a:prstGeom prst="rect">
            <a:avLst/>
          </a:prstGeom>
        </p:spPr>
      </p:pic>
      <p:pic>
        <p:nvPicPr>
          <p:cNvPr id="4" name="Picture 5">
            <a:extLst>
              <a:ext uri="{FF2B5EF4-FFF2-40B4-BE49-F238E27FC236}">
                <a16:creationId xmlns:a16="http://schemas.microsoft.com/office/drawing/2014/main" id="{16699CFA-4774-36DD-A6C7-2FA7281E06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81176">
            <a:off x="680971" y="-787877"/>
            <a:ext cx="5055984" cy="3901440"/>
          </a:xfrm>
          <a:prstGeom prst="rect">
            <a:avLst/>
          </a:prstGeom>
        </p:spPr>
      </p:pic>
      <p:sp>
        <p:nvSpPr>
          <p:cNvPr id="2" name="Title 1">
            <a:extLst>
              <a:ext uri="{FF2B5EF4-FFF2-40B4-BE49-F238E27FC236}">
                <a16:creationId xmlns:a16="http://schemas.microsoft.com/office/drawing/2014/main" id="{B3EF2EE7-3AE5-4575-82C0-ADB28FA4CE06}"/>
              </a:ext>
            </a:extLst>
          </p:cNvPr>
          <p:cNvSpPr>
            <a:spLocks noGrp="1"/>
          </p:cNvSpPr>
          <p:nvPr>
            <p:ph type="title"/>
          </p:nvPr>
        </p:nvSpPr>
        <p:spPr>
          <a:xfrm>
            <a:off x="1097997" y="346415"/>
            <a:ext cx="10515600" cy="1325563"/>
          </a:xfrm>
        </p:spPr>
        <p:txBody>
          <a:bodyPr/>
          <a:lstStyle/>
          <a:p>
            <a:r>
              <a:rPr lang="en-GB" dirty="0">
                <a:latin typeface="Biome" panose="020B0503030204020804" pitchFamily="34" charset="0"/>
                <a:cs typeface="Biome" panose="020B0503030204020804" pitchFamily="34" charset="0"/>
              </a:rPr>
              <a:t>2. Keep active</a:t>
            </a:r>
          </a:p>
        </p:txBody>
      </p:sp>
      <p:sp>
        <p:nvSpPr>
          <p:cNvPr id="3" name="Content Placeholder 2">
            <a:extLst>
              <a:ext uri="{FF2B5EF4-FFF2-40B4-BE49-F238E27FC236}">
                <a16:creationId xmlns:a16="http://schemas.microsoft.com/office/drawing/2014/main" id="{207930C7-66CE-4048-8E83-54578F8F9683}"/>
              </a:ext>
            </a:extLst>
          </p:cNvPr>
          <p:cNvSpPr>
            <a:spLocks noGrp="1"/>
          </p:cNvSpPr>
          <p:nvPr>
            <p:ph idx="1"/>
          </p:nvPr>
        </p:nvSpPr>
        <p:spPr>
          <a:xfrm>
            <a:off x="838198" y="1623653"/>
            <a:ext cx="10515600" cy="3240741"/>
          </a:xfrm>
        </p:spPr>
        <p:txBody>
          <a:bodyPr>
            <a:noAutofit/>
          </a:bodyPr>
          <a:lstStyle/>
          <a:p>
            <a:pPr marL="0" indent="0">
              <a:buNone/>
            </a:pPr>
            <a:r>
              <a:rPr lang="en-GB" sz="2000" dirty="0">
                <a:latin typeface="Biome" panose="020B0503030204020804" pitchFamily="34" charset="0"/>
                <a:cs typeface="Biome" panose="020B0503030204020804" pitchFamily="34" charset="0"/>
              </a:rPr>
              <a:t>Regular exercise can boost your self-esteem and can help you concentrate, sleep, and look and feel better.</a:t>
            </a:r>
          </a:p>
          <a:p>
            <a:pPr marL="0" indent="0">
              <a:buNone/>
            </a:pPr>
            <a:r>
              <a:rPr lang="en-GB" sz="2000" dirty="0">
                <a:latin typeface="Biome" panose="020B0503030204020804" pitchFamily="34" charset="0"/>
                <a:cs typeface="Biome" panose="020B0503030204020804" pitchFamily="34" charset="0"/>
              </a:rPr>
              <a:t>Exercise keeps the brain and your other vital organs healthy, and is also a significant benefit towards improving your mental health. </a:t>
            </a:r>
          </a:p>
          <a:p>
            <a:pPr marL="0" indent="0">
              <a:buNone/>
            </a:pPr>
            <a:r>
              <a:rPr lang="en-GB" sz="2000" dirty="0">
                <a:latin typeface="Biome" panose="020B0503030204020804" pitchFamily="34" charset="0"/>
                <a:cs typeface="Biome" panose="020B0503030204020804" pitchFamily="34" charset="0"/>
              </a:rPr>
              <a:t>‘I get a huge buzz from my rock ’n’ roll class. Hours later, my legs ache, but I’m still smiling.’ </a:t>
            </a:r>
          </a:p>
          <a:p>
            <a:pPr marL="0" indent="0">
              <a:buNone/>
            </a:pPr>
            <a:r>
              <a:rPr lang="en-GB" sz="2000" dirty="0">
                <a:latin typeface="Biome" panose="020B0503030204020804" pitchFamily="34" charset="0"/>
                <a:cs typeface="Biome" panose="020B0503030204020804" pitchFamily="34" charset="0"/>
              </a:rPr>
              <a:t>Exercising doesn’t just mean doing sport or going to the gym. Walks in the park, gardening or housework can also keep you active. Experts say that most people should do about 30 minutes’ exercise at least five days a week. Try to make physical activity that you enjoy a part of your day. </a:t>
            </a:r>
          </a:p>
        </p:txBody>
      </p:sp>
      <p:sp>
        <p:nvSpPr>
          <p:cNvPr id="6" name="TextBox 5">
            <a:extLst>
              <a:ext uri="{FF2B5EF4-FFF2-40B4-BE49-F238E27FC236}">
                <a16:creationId xmlns:a16="http://schemas.microsoft.com/office/drawing/2014/main" id="{C9743844-75A6-948D-C874-AFA1E241FDFF}"/>
              </a:ext>
            </a:extLst>
          </p:cNvPr>
          <p:cNvSpPr txBox="1"/>
          <p:nvPr/>
        </p:nvSpPr>
        <p:spPr>
          <a:xfrm>
            <a:off x="1732007" y="5232017"/>
            <a:ext cx="8727982" cy="1107996"/>
          </a:xfrm>
          <a:prstGeom prst="rect">
            <a:avLst/>
          </a:prstGeom>
          <a:noFill/>
        </p:spPr>
        <p:txBody>
          <a:bodyPr wrap="square" rtlCol="0">
            <a:spAutoFit/>
          </a:bodyPr>
          <a:lstStyle/>
          <a:p>
            <a:pPr algn="ctr"/>
            <a:r>
              <a:rPr lang="en-GB" sz="2200" b="1" i="1" dirty="0">
                <a:latin typeface="Biome" panose="020B0503030204020804" pitchFamily="34" charset="0"/>
                <a:cs typeface="Biome" panose="020B0503030204020804" pitchFamily="34" charset="0"/>
              </a:rPr>
              <a:t>‘It’s increased my confidence, as I’ve proved to myself that I can do things, and I’m also much fitter physically. We always have a lot of fun.’ </a:t>
            </a:r>
          </a:p>
        </p:txBody>
      </p:sp>
      <p:pic>
        <p:nvPicPr>
          <p:cNvPr id="9" name="Picture 17">
            <a:extLst>
              <a:ext uri="{FF2B5EF4-FFF2-40B4-BE49-F238E27FC236}">
                <a16:creationId xmlns:a16="http://schemas.microsoft.com/office/drawing/2014/main" id="{9CB889E0-ECAC-65D0-7B3C-06C5ED21E14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80931" y="344937"/>
            <a:ext cx="1296237" cy="1297080"/>
          </a:xfrm>
          <a:prstGeom prst="rect">
            <a:avLst/>
          </a:prstGeom>
        </p:spPr>
      </p:pic>
      <p:pic>
        <p:nvPicPr>
          <p:cNvPr id="10" name="Picture 10">
            <a:extLst>
              <a:ext uri="{FF2B5EF4-FFF2-40B4-BE49-F238E27FC236}">
                <a16:creationId xmlns:a16="http://schemas.microsoft.com/office/drawing/2014/main" id="{E11DF6B0-8BCA-AE8B-BC27-6BEBEA31DCD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77882" y="3986486"/>
            <a:ext cx="3898900" cy="3901440"/>
          </a:xfrm>
          <a:prstGeom prst="rect">
            <a:avLst/>
          </a:prstGeom>
        </p:spPr>
      </p:pic>
      <p:pic>
        <p:nvPicPr>
          <p:cNvPr id="12" name="Picture 10">
            <a:extLst>
              <a:ext uri="{FF2B5EF4-FFF2-40B4-BE49-F238E27FC236}">
                <a16:creationId xmlns:a16="http://schemas.microsoft.com/office/drawing/2014/main" id="{1CB1C925-4069-ADB6-6C5F-5958D164FCE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86388" y="812696"/>
            <a:ext cx="3898900" cy="3901440"/>
          </a:xfrm>
          <a:prstGeom prst="rect">
            <a:avLst/>
          </a:prstGeom>
        </p:spPr>
      </p:pic>
      <p:pic>
        <p:nvPicPr>
          <p:cNvPr id="16" name="Picture 10">
            <a:extLst>
              <a:ext uri="{FF2B5EF4-FFF2-40B4-BE49-F238E27FC236}">
                <a16:creationId xmlns:a16="http://schemas.microsoft.com/office/drawing/2014/main" id="{A29DFE3F-1BD1-4C83-88FC-6144B0CD4A2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5663075">
            <a:off x="9166995" y="5510455"/>
            <a:ext cx="3898900" cy="3901440"/>
          </a:xfrm>
          <a:prstGeom prst="rect">
            <a:avLst/>
          </a:prstGeom>
        </p:spPr>
      </p:pic>
      <p:pic>
        <p:nvPicPr>
          <p:cNvPr id="18" name="Picture 10">
            <a:extLst>
              <a:ext uri="{FF2B5EF4-FFF2-40B4-BE49-F238E27FC236}">
                <a16:creationId xmlns:a16="http://schemas.microsoft.com/office/drawing/2014/main" id="{5631C90B-E6AC-BEC0-84C4-9DA0C9EEFA7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20477544">
            <a:off x="10994387" y="2610145"/>
            <a:ext cx="3898900" cy="3901440"/>
          </a:xfrm>
          <a:prstGeom prst="rect">
            <a:avLst/>
          </a:prstGeom>
        </p:spPr>
      </p:pic>
    </p:spTree>
    <p:extLst>
      <p:ext uri="{BB962C8B-B14F-4D97-AF65-F5344CB8AC3E}">
        <p14:creationId xmlns:p14="http://schemas.microsoft.com/office/powerpoint/2010/main" val="2766077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B09C84FD-254B-945F-08BF-BDF2D9F39F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86541">
            <a:off x="380356" y="-378630"/>
            <a:ext cx="4401646" cy="4404514"/>
          </a:xfrm>
          <a:prstGeom prst="rect">
            <a:avLst/>
          </a:prstGeom>
        </p:spPr>
      </p:pic>
      <p:pic>
        <p:nvPicPr>
          <p:cNvPr id="4" name="Picture 5">
            <a:extLst>
              <a:ext uri="{FF2B5EF4-FFF2-40B4-BE49-F238E27FC236}">
                <a16:creationId xmlns:a16="http://schemas.microsoft.com/office/drawing/2014/main" id="{9D07347E-AD66-CD4B-1A81-58210FB18B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51311" y="0"/>
            <a:ext cx="7737021" cy="6706810"/>
          </a:xfrm>
          <a:prstGeom prst="rect">
            <a:avLst/>
          </a:prstGeom>
        </p:spPr>
      </p:pic>
      <p:sp>
        <p:nvSpPr>
          <p:cNvPr id="2" name="Title 1">
            <a:extLst>
              <a:ext uri="{FF2B5EF4-FFF2-40B4-BE49-F238E27FC236}">
                <a16:creationId xmlns:a16="http://schemas.microsoft.com/office/drawing/2014/main" id="{8EF668BB-924E-4E09-8C9B-83702FCA5D76}"/>
              </a:ext>
            </a:extLst>
          </p:cNvPr>
          <p:cNvSpPr>
            <a:spLocks noGrp="1"/>
          </p:cNvSpPr>
          <p:nvPr>
            <p:ph type="title"/>
          </p:nvPr>
        </p:nvSpPr>
        <p:spPr>
          <a:xfrm>
            <a:off x="773792" y="1075720"/>
            <a:ext cx="4183918" cy="1146780"/>
          </a:xfrm>
        </p:spPr>
        <p:txBody>
          <a:bodyPr>
            <a:noAutofit/>
          </a:bodyPr>
          <a:lstStyle/>
          <a:p>
            <a:r>
              <a:rPr lang="en-GB" sz="5300" dirty="0">
                <a:latin typeface="Biome" panose="020B0503030204020804" pitchFamily="34" charset="0"/>
                <a:cs typeface="Biome" panose="020B0503030204020804" pitchFamily="34" charset="0"/>
              </a:rPr>
              <a:t>3. Eat well </a:t>
            </a:r>
          </a:p>
        </p:txBody>
      </p:sp>
      <p:sp>
        <p:nvSpPr>
          <p:cNvPr id="3" name="Content Placeholder 2">
            <a:extLst>
              <a:ext uri="{FF2B5EF4-FFF2-40B4-BE49-F238E27FC236}">
                <a16:creationId xmlns:a16="http://schemas.microsoft.com/office/drawing/2014/main" id="{AF82AC30-CFC2-442B-87C8-A083872CCE8F}"/>
              </a:ext>
            </a:extLst>
          </p:cNvPr>
          <p:cNvSpPr>
            <a:spLocks noGrp="1"/>
          </p:cNvSpPr>
          <p:nvPr>
            <p:ph idx="1"/>
          </p:nvPr>
        </p:nvSpPr>
        <p:spPr>
          <a:xfrm>
            <a:off x="5164109" y="2055813"/>
            <a:ext cx="6081188" cy="4368253"/>
          </a:xfrm>
        </p:spPr>
        <p:txBody>
          <a:bodyPr>
            <a:normAutofit fontScale="62500" lnSpcReduction="20000"/>
          </a:bodyPr>
          <a:lstStyle/>
          <a:p>
            <a:pPr marL="0" indent="0">
              <a:lnSpc>
                <a:spcPct val="120000"/>
              </a:lnSpc>
              <a:buNone/>
            </a:pPr>
            <a:r>
              <a:rPr lang="en-GB" sz="2700" dirty="0">
                <a:latin typeface="Biome" panose="020B0503030204020804" pitchFamily="34" charset="0"/>
                <a:cs typeface="Biome" panose="020B0503030204020804" pitchFamily="34" charset="0"/>
              </a:rPr>
              <a:t>What we eat may affect how we feel – for example, caffeine and sugar can have an immediate effect. </a:t>
            </a:r>
          </a:p>
          <a:p>
            <a:pPr marL="0" indent="0">
              <a:lnSpc>
                <a:spcPct val="120000"/>
              </a:lnSpc>
              <a:buNone/>
            </a:pPr>
            <a:r>
              <a:rPr lang="en-GB" sz="2700" dirty="0">
                <a:latin typeface="Biome" panose="020B0503030204020804" pitchFamily="34" charset="0"/>
                <a:cs typeface="Biome" panose="020B0503030204020804" pitchFamily="34" charset="0"/>
              </a:rPr>
              <a:t>But food can also have a long-lasting effect on your mental health. Your brain needs a mix of nutrients in order to stay healthy and function well, just like the other organs in your body. A diet that’s good for your physical health is also good for your mental health. A healthy, balanced diet includes: </a:t>
            </a:r>
          </a:p>
          <a:p>
            <a:pPr marL="0" indent="0">
              <a:buNone/>
            </a:pPr>
            <a:r>
              <a:rPr lang="en-GB" sz="2500" dirty="0">
                <a:latin typeface="Biome" panose="020B0503030204020804" pitchFamily="34" charset="0"/>
                <a:cs typeface="Biome" panose="020B0503030204020804" pitchFamily="34" charset="0"/>
              </a:rPr>
              <a:t>• Lots of different types of fruit and vegetables </a:t>
            </a:r>
          </a:p>
          <a:p>
            <a:pPr marL="0" indent="0">
              <a:buNone/>
            </a:pPr>
            <a:r>
              <a:rPr lang="en-GB" sz="2500" dirty="0">
                <a:latin typeface="Biome" panose="020B0503030204020804" pitchFamily="34" charset="0"/>
                <a:cs typeface="Biome" panose="020B0503030204020804" pitchFamily="34" charset="0"/>
              </a:rPr>
              <a:t>• Wholegrain cereals or bread </a:t>
            </a:r>
          </a:p>
          <a:p>
            <a:pPr marL="0" indent="0">
              <a:buNone/>
            </a:pPr>
            <a:r>
              <a:rPr lang="en-GB" sz="2500" dirty="0">
                <a:latin typeface="Biome" panose="020B0503030204020804" pitchFamily="34" charset="0"/>
                <a:cs typeface="Biome" panose="020B0503030204020804" pitchFamily="34" charset="0"/>
              </a:rPr>
              <a:t>• Nuts and seeds</a:t>
            </a:r>
          </a:p>
          <a:p>
            <a:pPr marL="0" indent="0">
              <a:buNone/>
            </a:pPr>
            <a:r>
              <a:rPr lang="en-GB" sz="2500" dirty="0">
                <a:latin typeface="Biome" panose="020B0503030204020804" pitchFamily="34" charset="0"/>
                <a:cs typeface="Biome" panose="020B0503030204020804" pitchFamily="34" charset="0"/>
              </a:rPr>
              <a:t>• Dairy products </a:t>
            </a:r>
          </a:p>
          <a:p>
            <a:pPr marL="0" indent="0">
              <a:buNone/>
            </a:pPr>
            <a:r>
              <a:rPr lang="en-GB" sz="2500" dirty="0">
                <a:latin typeface="Biome" panose="020B0503030204020804" pitchFamily="34" charset="0"/>
                <a:cs typeface="Biome" panose="020B0503030204020804" pitchFamily="34" charset="0"/>
              </a:rPr>
              <a:t>• Oily fish </a:t>
            </a:r>
          </a:p>
          <a:p>
            <a:pPr marL="0" indent="0">
              <a:buNone/>
            </a:pPr>
            <a:r>
              <a:rPr lang="en-GB" sz="2500" dirty="0">
                <a:latin typeface="Biome" panose="020B0503030204020804" pitchFamily="34" charset="0"/>
                <a:cs typeface="Biome" panose="020B0503030204020804" pitchFamily="34" charset="0"/>
              </a:rPr>
              <a:t>• Plenty of water </a:t>
            </a:r>
          </a:p>
        </p:txBody>
      </p:sp>
      <p:pic>
        <p:nvPicPr>
          <p:cNvPr id="7" name="Picture 7">
            <a:extLst>
              <a:ext uri="{FF2B5EF4-FFF2-40B4-BE49-F238E27FC236}">
                <a16:creationId xmlns:a16="http://schemas.microsoft.com/office/drawing/2014/main" id="{53E1B29C-8C8E-BAF7-56AB-83203F9A35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30" y="2279138"/>
            <a:ext cx="4978643" cy="4981886"/>
          </a:xfrm>
          <a:prstGeom prst="rect">
            <a:avLst/>
          </a:prstGeom>
        </p:spPr>
      </p:pic>
      <p:pic>
        <p:nvPicPr>
          <p:cNvPr id="8" name="Picture 8">
            <a:extLst>
              <a:ext uri="{FF2B5EF4-FFF2-40B4-BE49-F238E27FC236}">
                <a16:creationId xmlns:a16="http://schemas.microsoft.com/office/drawing/2014/main" id="{D7EA61ED-9284-0AC9-3A43-21AC10DC5CC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6582" y="1884123"/>
            <a:ext cx="3087741" cy="3089753"/>
          </a:xfrm>
          <a:prstGeom prst="rect">
            <a:avLst/>
          </a:prstGeom>
        </p:spPr>
      </p:pic>
      <p:pic>
        <p:nvPicPr>
          <p:cNvPr id="9" name="Picture 9">
            <a:extLst>
              <a:ext uri="{FF2B5EF4-FFF2-40B4-BE49-F238E27FC236}">
                <a16:creationId xmlns:a16="http://schemas.microsoft.com/office/drawing/2014/main" id="{E7C1AFCE-6139-4E47-84C3-4BD96333429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4232366">
            <a:off x="-2355711" y="-3500602"/>
            <a:ext cx="5027105" cy="5030380"/>
          </a:xfrm>
          <a:prstGeom prst="rect">
            <a:avLst/>
          </a:prstGeom>
        </p:spPr>
      </p:pic>
      <p:pic>
        <p:nvPicPr>
          <p:cNvPr id="11" name="Picture 10">
            <a:extLst>
              <a:ext uri="{FF2B5EF4-FFF2-40B4-BE49-F238E27FC236}">
                <a16:creationId xmlns:a16="http://schemas.microsoft.com/office/drawing/2014/main" id="{1FCE7F1C-6B35-5E53-3DD7-83F6FFF9953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102567" y="-2874161"/>
            <a:ext cx="5190727" cy="5194109"/>
          </a:xfrm>
          <a:prstGeom prst="rect">
            <a:avLst/>
          </a:prstGeom>
        </p:spPr>
      </p:pic>
      <p:pic>
        <p:nvPicPr>
          <p:cNvPr id="13" name="Picture 10">
            <a:extLst>
              <a:ext uri="{FF2B5EF4-FFF2-40B4-BE49-F238E27FC236}">
                <a16:creationId xmlns:a16="http://schemas.microsoft.com/office/drawing/2014/main" id="{25C929EC-9F60-27AF-00B8-905F7CDDD11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10800000">
            <a:off x="-1141905" y="5451113"/>
            <a:ext cx="5538751" cy="5542359"/>
          </a:xfrm>
          <a:prstGeom prst="rect">
            <a:avLst/>
          </a:prstGeom>
        </p:spPr>
      </p:pic>
      <p:pic>
        <p:nvPicPr>
          <p:cNvPr id="15" name="Picture 9">
            <a:extLst>
              <a:ext uri="{FF2B5EF4-FFF2-40B4-BE49-F238E27FC236}">
                <a16:creationId xmlns:a16="http://schemas.microsoft.com/office/drawing/2014/main" id="{136FD3B5-1FE9-8EE5-B6FC-C3749E6744E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4921656">
            <a:off x="8147820" y="4993119"/>
            <a:ext cx="5604760" cy="5608411"/>
          </a:xfrm>
          <a:prstGeom prst="rect">
            <a:avLst/>
          </a:prstGeom>
        </p:spPr>
      </p:pic>
    </p:spTree>
    <p:extLst>
      <p:ext uri="{BB962C8B-B14F-4D97-AF65-F5344CB8AC3E}">
        <p14:creationId xmlns:p14="http://schemas.microsoft.com/office/powerpoint/2010/main" val="396590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a:extLst>
              <a:ext uri="{FF2B5EF4-FFF2-40B4-BE49-F238E27FC236}">
                <a16:creationId xmlns:a16="http://schemas.microsoft.com/office/drawing/2014/main" id="{2DA3730B-3C4E-FF0A-3CE4-249BF25B31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060052" y="-1746315"/>
            <a:ext cx="8071898" cy="12192002"/>
          </a:xfrm>
          <a:prstGeom prst="rect">
            <a:avLst/>
          </a:prstGeom>
        </p:spPr>
      </p:pic>
      <p:sp>
        <p:nvSpPr>
          <p:cNvPr id="2" name="Title 1">
            <a:extLst>
              <a:ext uri="{FF2B5EF4-FFF2-40B4-BE49-F238E27FC236}">
                <a16:creationId xmlns:a16="http://schemas.microsoft.com/office/drawing/2014/main" id="{C3E7EA95-B1B1-4F7B-9564-869847766121}"/>
              </a:ext>
            </a:extLst>
          </p:cNvPr>
          <p:cNvSpPr>
            <a:spLocks noGrp="1"/>
          </p:cNvSpPr>
          <p:nvPr>
            <p:ph type="title"/>
          </p:nvPr>
        </p:nvSpPr>
        <p:spPr>
          <a:xfrm>
            <a:off x="3597122" y="0"/>
            <a:ext cx="4997752" cy="1325563"/>
          </a:xfrm>
        </p:spPr>
        <p:txBody>
          <a:bodyPr/>
          <a:lstStyle/>
          <a:p>
            <a:pPr algn="ctr"/>
            <a:r>
              <a:rPr lang="en-GB" dirty="0">
                <a:latin typeface="Biome" panose="020B0503030204020804" pitchFamily="34" charset="0"/>
                <a:cs typeface="Biome" panose="020B0503030204020804" pitchFamily="34" charset="0"/>
              </a:rPr>
              <a:t>4. Drink sensibly </a:t>
            </a:r>
          </a:p>
        </p:txBody>
      </p:sp>
      <p:sp>
        <p:nvSpPr>
          <p:cNvPr id="3" name="Content Placeholder 2">
            <a:extLst>
              <a:ext uri="{FF2B5EF4-FFF2-40B4-BE49-F238E27FC236}">
                <a16:creationId xmlns:a16="http://schemas.microsoft.com/office/drawing/2014/main" id="{DA17360A-95AE-433C-8145-3FFC8B39F0FF}"/>
              </a:ext>
            </a:extLst>
          </p:cNvPr>
          <p:cNvSpPr>
            <a:spLocks noGrp="1"/>
          </p:cNvSpPr>
          <p:nvPr>
            <p:ph idx="1"/>
          </p:nvPr>
        </p:nvSpPr>
        <p:spPr>
          <a:xfrm>
            <a:off x="1221905" y="1473626"/>
            <a:ext cx="9748186" cy="4045032"/>
          </a:xfrm>
        </p:spPr>
        <p:txBody>
          <a:bodyPr>
            <a:noAutofit/>
          </a:bodyPr>
          <a:lstStyle/>
          <a:p>
            <a:pPr>
              <a:lnSpc>
                <a:spcPct val="100000"/>
              </a:lnSpc>
            </a:pPr>
            <a:r>
              <a:rPr lang="en-GB" sz="1400" dirty="0">
                <a:latin typeface="Biome" panose="020B0503030204020804" pitchFamily="34" charset="0"/>
                <a:cs typeface="Biome" panose="020B0503030204020804" pitchFamily="34" charset="0"/>
              </a:rPr>
              <a:t>We often drink alcohol to change our mood. Some people drink to deal with fear or loneliness, but the effect is only temporary. </a:t>
            </a:r>
          </a:p>
          <a:p>
            <a:pPr>
              <a:lnSpc>
                <a:spcPct val="100000"/>
              </a:lnSpc>
            </a:pPr>
            <a:r>
              <a:rPr lang="en-GB" sz="1400" dirty="0">
                <a:latin typeface="Biome" panose="020B0503030204020804" pitchFamily="34" charset="0"/>
                <a:cs typeface="Biome" panose="020B0503030204020804" pitchFamily="34" charset="0"/>
              </a:rPr>
              <a:t>When the drink wears off, you feel worse because of the way the alcohol has affected your brain and the rest of your body. Drinking is not a good way to manage difficult feelings. </a:t>
            </a:r>
          </a:p>
          <a:p>
            <a:pPr>
              <a:lnSpc>
                <a:spcPct val="100000"/>
              </a:lnSpc>
            </a:pPr>
            <a:r>
              <a:rPr lang="en-GB" sz="1400" dirty="0">
                <a:latin typeface="Biome" panose="020B0503030204020804" pitchFamily="34" charset="0"/>
                <a:cs typeface="Biome" panose="020B0503030204020804" pitchFamily="34" charset="0"/>
              </a:rPr>
              <a:t>Apart from the damage that too much alcohol can do to your body, you would need more and more alcohol each time to feel the same. This is called building ‘tolerance’ to the substance. The approaches in this booklet are healthier ways of coping with tough times. </a:t>
            </a:r>
          </a:p>
          <a:p>
            <a:pPr marL="0" indent="0">
              <a:lnSpc>
                <a:spcPct val="100000"/>
              </a:lnSpc>
              <a:buNone/>
            </a:pPr>
            <a:r>
              <a:rPr lang="en-GB" sz="1400" dirty="0">
                <a:latin typeface="Biome" panose="020B0503030204020804" pitchFamily="34" charset="0"/>
                <a:cs typeface="Biome" panose="020B0503030204020804" pitchFamily="34" charset="0"/>
              </a:rPr>
              <a:t>Occasional light drinking is perfectly healthy and enjoyable for most people. Stay within the recommended daily alcohol limits: </a:t>
            </a:r>
          </a:p>
          <a:p>
            <a:pPr>
              <a:lnSpc>
                <a:spcPct val="100000"/>
              </a:lnSpc>
            </a:pPr>
            <a:r>
              <a:rPr lang="en-GB" sz="1400" dirty="0">
                <a:latin typeface="Biome" panose="020B0503030204020804" pitchFamily="34" charset="0"/>
                <a:cs typeface="Biome" panose="020B0503030204020804" pitchFamily="34" charset="0"/>
              </a:rPr>
              <a:t>Three to four units a day for men </a:t>
            </a:r>
          </a:p>
          <a:p>
            <a:pPr>
              <a:lnSpc>
                <a:spcPct val="100000"/>
              </a:lnSpc>
            </a:pPr>
            <a:r>
              <a:rPr lang="en-GB" sz="1400" dirty="0">
                <a:latin typeface="Biome" panose="020B0503030204020804" pitchFamily="34" charset="0"/>
                <a:cs typeface="Biome" panose="020B0503030204020804" pitchFamily="34" charset="0"/>
              </a:rPr>
              <a:t>Two to three units a day for women </a:t>
            </a:r>
          </a:p>
          <a:p>
            <a:pPr marL="0" indent="0" algn="ctr">
              <a:lnSpc>
                <a:spcPct val="100000"/>
              </a:lnSpc>
              <a:buNone/>
            </a:pPr>
            <a:r>
              <a:rPr lang="en-GB" sz="1400" dirty="0">
                <a:latin typeface="Biome" panose="020B0503030204020804" pitchFamily="34" charset="0"/>
                <a:cs typeface="Biome" panose="020B0503030204020804" pitchFamily="34" charset="0"/>
              </a:rPr>
              <a:t>Visit www.drinkaware.co.uk for more information. Many people smoke or use drugs or other substances to change how they feel. But, again, the effects are short-lived. Just like alcohol, the more you use, the more you crave. Nicotine and drugs don’t deal with the causes of difficult feelings. They don’t solve problems. Visit www.talktofrank.co.uk for more information.</a:t>
            </a:r>
          </a:p>
        </p:txBody>
      </p:sp>
      <p:pic>
        <p:nvPicPr>
          <p:cNvPr id="7" name="Picture 8">
            <a:extLst>
              <a:ext uri="{FF2B5EF4-FFF2-40B4-BE49-F238E27FC236}">
                <a16:creationId xmlns:a16="http://schemas.microsoft.com/office/drawing/2014/main" id="{D3420261-A265-E253-7716-47FBFC4C4E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7614" y="5531493"/>
            <a:ext cx="1536768" cy="1512391"/>
          </a:xfrm>
          <a:prstGeom prst="rect">
            <a:avLst/>
          </a:prstGeom>
        </p:spPr>
      </p:pic>
      <p:pic>
        <p:nvPicPr>
          <p:cNvPr id="8" name="Picture 8">
            <a:extLst>
              <a:ext uri="{FF2B5EF4-FFF2-40B4-BE49-F238E27FC236}">
                <a16:creationId xmlns:a16="http://schemas.microsoft.com/office/drawing/2014/main" id="{AC749529-41F2-E891-1D01-8B96381B3C2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3927269">
            <a:off x="-4516665" y="-5041292"/>
            <a:ext cx="7784865" cy="7789936"/>
          </a:xfrm>
          <a:prstGeom prst="rect">
            <a:avLst/>
          </a:prstGeom>
        </p:spPr>
      </p:pic>
      <p:pic>
        <p:nvPicPr>
          <p:cNvPr id="9" name="Picture 9">
            <a:extLst>
              <a:ext uri="{FF2B5EF4-FFF2-40B4-BE49-F238E27FC236}">
                <a16:creationId xmlns:a16="http://schemas.microsoft.com/office/drawing/2014/main" id="{17271C23-BD67-E124-B39E-637A698B2B8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4473024">
            <a:off x="6939430" y="5480320"/>
            <a:ext cx="5889435" cy="5893272"/>
          </a:xfrm>
          <a:prstGeom prst="rect">
            <a:avLst/>
          </a:prstGeom>
        </p:spPr>
      </p:pic>
      <p:pic>
        <p:nvPicPr>
          <p:cNvPr id="11" name="Picture 9">
            <a:extLst>
              <a:ext uri="{FF2B5EF4-FFF2-40B4-BE49-F238E27FC236}">
                <a16:creationId xmlns:a16="http://schemas.microsoft.com/office/drawing/2014/main" id="{059791D5-10AE-AC74-190B-69155039616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1781488">
            <a:off x="10594836" y="2183698"/>
            <a:ext cx="5889435" cy="5893272"/>
          </a:xfrm>
          <a:prstGeom prst="rect">
            <a:avLst/>
          </a:prstGeom>
        </p:spPr>
      </p:pic>
    </p:spTree>
    <p:extLst>
      <p:ext uri="{BB962C8B-B14F-4D97-AF65-F5344CB8AC3E}">
        <p14:creationId xmlns:p14="http://schemas.microsoft.com/office/powerpoint/2010/main" val="1501402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9">
            <a:extLst>
              <a:ext uri="{FF2B5EF4-FFF2-40B4-BE49-F238E27FC236}">
                <a16:creationId xmlns:a16="http://schemas.microsoft.com/office/drawing/2014/main" id="{40BA9E90-933F-8EE8-9646-29B8E25B2A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736" y="-2760663"/>
            <a:ext cx="6524097" cy="6528347"/>
          </a:xfrm>
          <a:prstGeom prst="rect">
            <a:avLst/>
          </a:prstGeom>
        </p:spPr>
      </p:pic>
      <p:pic>
        <p:nvPicPr>
          <p:cNvPr id="7" name="Picture 7">
            <a:extLst>
              <a:ext uri="{FF2B5EF4-FFF2-40B4-BE49-F238E27FC236}">
                <a16:creationId xmlns:a16="http://schemas.microsoft.com/office/drawing/2014/main" id="{AE4A8569-C234-57B9-35A6-40922F73A2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5027649" y="-4342621"/>
            <a:ext cx="2136702" cy="11365171"/>
          </a:xfrm>
          <a:prstGeom prst="rect">
            <a:avLst/>
          </a:prstGeom>
        </p:spPr>
      </p:pic>
      <p:sp>
        <p:nvSpPr>
          <p:cNvPr id="2" name="Title 1">
            <a:extLst>
              <a:ext uri="{FF2B5EF4-FFF2-40B4-BE49-F238E27FC236}">
                <a16:creationId xmlns:a16="http://schemas.microsoft.com/office/drawing/2014/main" id="{6BB6EB30-3E73-4116-AD2A-5ED17D305000}"/>
              </a:ext>
            </a:extLst>
          </p:cNvPr>
          <p:cNvSpPr>
            <a:spLocks noGrp="1"/>
          </p:cNvSpPr>
          <p:nvPr>
            <p:ph type="title"/>
          </p:nvPr>
        </p:nvSpPr>
        <p:spPr>
          <a:xfrm>
            <a:off x="1366913" y="503511"/>
            <a:ext cx="4695371" cy="1325563"/>
          </a:xfrm>
        </p:spPr>
        <p:txBody>
          <a:bodyPr/>
          <a:lstStyle/>
          <a:p>
            <a:r>
              <a:rPr lang="en-GB" dirty="0">
                <a:latin typeface="Biome" panose="020B0503030204020804" pitchFamily="34" charset="0"/>
                <a:cs typeface="Biome" panose="020B0503030204020804" pitchFamily="34" charset="0"/>
              </a:rPr>
              <a:t>5. Keep in touch </a:t>
            </a:r>
          </a:p>
        </p:txBody>
      </p:sp>
      <p:sp>
        <p:nvSpPr>
          <p:cNvPr id="3" name="Content Placeholder 2">
            <a:extLst>
              <a:ext uri="{FF2B5EF4-FFF2-40B4-BE49-F238E27FC236}">
                <a16:creationId xmlns:a16="http://schemas.microsoft.com/office/drawing/2014/main" id="{D8074FAF-9FA5-4B25-A804-CF36C0C170A9}"/>
              </a:ext>
            </a:extLst>
          </p:cNvPr>
          <p:cNvSpPr>
            <a:spLocks noGrp="1"/>
          </p:cNvSpPr>
          <p:nvPr>
            <p:ph idx="1"/>
          </p:nvPr>
        </p:nvSpPr>
        <p:spPr>
          <a:xfrm>
            <a:off x="1366913" y="2015902"/>
            <a:ext cx="9458174" cy="4464074"/>
          </a:xfrm>
        </p:spPr>
        <p:txBody>
          <a:bodyPr>
            <a:normAutofit fontScale="55000" lnSpcReduction="20000"/>
          </a:bodyPr>
          <a:lstStyle/>
          <a:p>
            <a:pPr marL="0" indent="0">
              <a:lnSpc>
                <a:spcPct val="120000"/>
              </a:lnSpc>
              <a:buNone/>
            </a:pPr>
            <a:r>
              <a:rPr lang="en-GB" dirty="0">
                <a:latin typeface="Biome" panose="020B0503030204020804" pitchFamily="34" charset="0"/>
                <a:cs typeface="Biome" panose="020B0503030204020804" pitchFamily="34" charset="0"/>
              </a:rPr>
              <a:t>Strong family ties and supportive friends can help you deal with the stresses of life. </a:t>
            </a:r>
          </a:p>
          <a:p>
            <a:pPr>
              <a:lnSpc>
                <a:spcPct val="120000"/>
              </a:lnSpc>
            </a:pPr>
            <a:r>
              <a:rPr lang="en-GB" dirty="0">
                <a:latin typeface="Biome" panose="020B0503030204020804" pitchFamily="34" charset="0"/>
                <a:cs typeface="Biome" panose="020B0503030204020804" pitchFamily="34" charset="0"/>
              </a:rPr>
              <a:t>Friends and family can make you feel included and cared for. They can offer different views from whatever’s going on inside your own head. They can help keep you active, keep you grounded and can help you solve practical problems. </a:t>
            </a:r>
          </a:p>
          <a:p>
            <a:pPr>
              <a:lnSpc>
                <a:spcPct val="120000"/>
              </a:lnSpc>
            </a:pPr>
            <a:r>
              <a:rPr lang="en-GB" dirty="0">
                <a:latin typeface="Biome" panose="020B0503030204020804" pitchFamily="34" charset="0"/>
                <a:cs typeface="Biome" panose="020B0503030204020804" pitchFamily="34" charset="0"/>
              </a:rPr>
              <a:t>There’s nothing better than catching up with someone face to face, but that’s not always possible. You can also give them a call, drop them a note, or chat to them online instead. Keep the lines of communication open: it’s good for you! </a:t>
            </a:r>
          </a:p>
          <a:p>
            <a:pPr>
              <a:lnSpc>
                <a:spcPct val="120000"/>
              </a:lnSpc>
            </a:pPr>
            <a:r>
              <a:rPr lang="en-GB" dirty="0">
                <a:latin typeface="Biome" panose="020B0503030204020804" pitchFamily="34" charset="0"/>
                <a:cs typeface="Biome" panose="020B0503030204020804" pitchFamily="34" charset="0"/>
              </a:rPr>
              <a:t>If you’re feeling out of touch with some people, look back at our section on talking about your feelings and get started! </a:t>
            </a:r>
          </a:p>
          <a:p>
            <a:pPr>
              <a:lnSpc>
                <a:spcPct val="120000"/>
              </a:lnSpc>
            </a:pPr>
            <a:r>
              <a:rPr lang="en-GB" dirty="0">
                <a:latin typeface="Biome" panose="020B0503030204020804" pitchFamily="34" charset="0"/>
                <a:cs typeface="Biome" panose="020B0503030204020804" pitchFamily="34" charset="0"/>
              </a:rPr>
              <a:t>It’s worth working at relationships that make you feel loved or valued. But, if you think being around someone is damaging your mental health, it may be best to take a break from them or call it a day completely. It’s possible to end a relationship in a way that feels okay for both of you. </a:t>
            </a:r>
          </a:p>
          <a:p>
            <a:pPr>
              <a:lnSpc>
                <a:spcPct val="120000"/>
              </a:lnSpc>
            </a:pPr>
            <a:r>
              <a:rPr lang="en-GB" dirty="0">
                <a:latin typeface="Biome" panose="020B0503030204020804" pitchFamily="34" charset="0"/>
                <a:cs typeface="Biome" panose="020B0503030204020804" pitchFamily="34" charset="0"/>
              </a:rPr>
              <a:t>It can be hard to cope when someone close to you dies or if you lose them in another way. Counselling for bereavement or loss can help you explore your feelings. The next section suggests how to find a counsellor.</a:t>
            </a:r>
          </a:p>
        </p:txBody>
      </p:sp>
      <p:pic>
        <p:nvPicPr>
          <p:cNvPr id="6" name="Picture 8">
            <a:extLst>
              <a:ext uri="{FF2B5EF4-FFF2-40B4-BE49-F238E27FC236}">
                <a16:creationId xmlns:a16="http://schemas.microsoft.com/office/drawing/2014/main" id="{84C38E39-F27D-C50E-67D1-3725663B5C1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88319" y="316683"/>
            <a:ext cx="1536768" cy="1512391"/>
          </a:xfrm>
          <a:prstGeom prst="rect">
            <a:avLst/>
          </a:prstGeom>
        </p:spPr>
      </p:pic>
      <p:pic>
        <p:nvPicPr>
          <p:cNvPr id="8" name="Picture 8">
            <a:extLst>
              <a:ext uri="{FF2B5EF4-FFF2-40B4-BE49-F238E27FC236}">
                <a16:creationId xmlns:a16="http://schemas.microsoft.com/office/drawing/2014/main" id="{82B7DCA4-A7AF-383D-EBD7-F7AF5355A1F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95475" y="3069167"/>
            <a:ext cx="4992241" cy="4995493"/>
          </a:xfrm>
          <a:prstGeom prst="rect">
            <a:avLst/>
          </a:prstGeom>
        </p:spPr>
      </p:pic>
      <p:pic>
        <p:nvPicPr>
          <p:cNvPr id="11" name="Picture 8">
            <a:extLst>
              <a:ext uri="{FF2B5EF4-FFF2-40B4-BE49-F238E27FC236}">
                <a16:creationId xmlns:a16="http://schemas.microsoft.com/office/drawing/2014/main" id="{4B1FB438-8AC6-9759-E894-F24D913A26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81817">
            <a:off x="857338" y="5989118"/>
            <a:ext cx="4467384" cy="4470294"/>
          </a:xfrm>
          <a:prstGeom prst="rect">
            <a:avLst/>
          </a:prstGeom>
        </p:spPr>
      </p:pic>
    </p:spTree>
    <p:extLst>
      <p:ext uri="{BB962C8B-B14F-4D97-AF65-F5344CB8AC3E}">
        <p14:creationId xmlns:p14="http://schemas.microsoft.com/office/powerpoint/2010/main" val="46049479"/>
      </p:ext>
    </p:extLst>
  </p:cSld>
  <p:clrMapOvr>
    <a:masterClrMapping/>
  </p:clrMapOvr>
</p:sld>
</file>

<file path=ppt/theme/theme1.xml><?xml version="1.0" encoding="utf-8"?>
<a:theme xmlns:a="http://schemas.openxmlformats.org/drawingml/2006/main" name="Office Theme">
  <a:themeElements>
    <a:clrScheme name="Office Them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44</TotalTime>
  <Words>2441</Words>
  <Application>Microsoft Office PowerPoint</Application>
  <PresentationFormat>Widescreen</PresentationFormat>
  <Paragraphs>106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Mental Health Charter</vt:lpstr>
      <vt:lpstr>Introduction</vt:lpstr>
      <vt:lpstr>Look After Your Mental Health</vt:lpstr>
      <vt:lpstr> Being mentally healthy doesn’t just mean that you don’t have a mental health problem. If you have good mental health, you can:  </vt:lpstr>
      <vt:lpstr>1. Talk about your feelings </vt:lpstr>
      <vt:lpstr>2. Keep active</vt:lpstr>
      <vt:lpstr>3. Eat well </vt:lpstr>
      <vt:lpstr>4. Drink sensibly </vt:lpstr>
      <vt:lpstr>5. Keep in touch </vt:lpstr>
      <vt:lpstr>6. Ask For Help</vt:lpstr>
      <vt:lpstr>7. Take a Break </vt:lpstr>
      <vt:lpstr>8. Do Something You’re Good At </vt:lpstr>
      <vt:lpstr>9. Accept Who You Are </vt:lpstr>
      <vt:lpstr>10. Care for Others </vt:lpstr>
      <vt:lpstr>Support and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Charter</dc:title>
  <dc:creator>Michael Lloyd</dc:creator>
  <cp:lastModifiedBy>Matilda Turner</cp:lastModifiedBy>
  <cp:revision>7</cp:revision>
  <dcterms:created xsi:type="dcterms:W3CDTF">2020-06-14T16:21:02Z</dcterms:created>
  <dcterms:modified xsi:type="dcterms:W3CDTF">2023-08-22T15:08:02Z</dcterms:modified>
</cp:coreProperties>
</file>