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9" r:id="rId1"/>
  </p:sldMasterIdLst>
  <p:notesMasterIdLst>
    <p:notesMasterId r:id="rId16"/>
  </p:notesMasterIdLst>
  <p:handoutMasterIdLst>
    <p:handoutMasterId r:id="rId17"/>
  </p:handoutMasterIdLst>
  <p:sldIdLst>
    <p:sldId id="256" r:id="rId2"/>
    <p:sldId id="257" r:id="rId3"/>
    <p:sldId id="258" r:id="rId4"/>
    <p:sldId id="259" r:id="rId5"/>
    <p:sldId id="260" r:id="rId6"/>
    <p:sldId id="261" r:id="rId7"/>
    <p:sldId id="266" r:id="rId8"/>
    <p:sldId id="262" r:id="rId9"/>
    <p:sldId id="263" r:id="rId10"/>
    <p:sldId id="264" r:id="rId11"/>
    <p:sldId id="265" r:id="rId12"/>
    <p:sldId id="268" r:id="rId13"/>
    <p:sldId id="267"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433D56B-6F8D-4C76-854F-0B614DC9294E}" type="datetimeFigureOut">
              <a:rPr lang="en-US" smtClean="0"/>
              <a:t>2/1/2019</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2DF434E-4C3C-4124-B37E-71F264830F10}" type="slidenum">
              <a:rPr lang="en-US" smtClean="0"/>
              <a:t>‹#›</a:t>
            </a:fld>
            <a:endParaRPr lang="en-US" dirty="0"/>
          </a:p>
        </p:txBody>
      </p:sp>
    </p:spTree>
    <p:extLst>
      <p:ext uri="{BB962C8B-B14F-4D97-AF65-F5344CB8AC3E}">
        <p14:creationId xmlns:p14="http://schemas.microsoft.com/office/powerpoint/2010/main" val="369883141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06CC87-94F5-4382-B522-6DE892B9ADC3}" type="datetimeFigureOut">
              <a:rPr lang="en-US" smtClean="0"/>
              <a:t>2/1/2019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6FC400-5D84-4820-B423-2C012E114290}" type="slidenum">
              <a:rPr lang="en-US" smtClean="0"/>
              <a:t>‹#›</a:t>
            </a:fld>
            <a:endParaRPr lang="en-US" dirty="0"/>
          </a:p>
        </p:txBody>
      </p:sp>
    </p:spTree>
    <p:extLst>
      <p:ext uri="{BB962C8B-B14F-4D97-AF65-F5344CB8AC3E}">
        <p14:creationId xmlns:p14="http://schemas.microsoft.com/office/powerpoint/2010/main" val="3261386154"/>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89978B0-1206-4B30-A297-0FF8D9CCBD1F}" type="datetime1">
              <a:rPr lang="en-US" smtClean="0"/>
              <a:t>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rIns="45720"/>
          <a:lstStyle/>
          <a:p>
            <a:fld id="{6D22F896-40B5-4ADD-8801-0D06FADFA095}" type="slidenum">
              <a:rPr lang="en-US" smtClean="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757189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518AC1-7D7E-43E3-9B77-88DA15554A4A}" type="datetime1">
              <a:rPr lang="en-US" smtClean="0"/>
              <a:t>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45970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AD5E20-9437-4934-9792-1E7277076B36}" type="datetime1">
              <a:rPr lang="en-US" smtClean="0"/>
              <a:t>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22450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307900-077A-4859-BFD3-6C572D9FA9ED}" type="datetime1">
              <a:rPr lang="en-US" smtClean="0"/>
              <a:t>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497951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1DA4284-231A-4C48-9A55-436F5A2AAADA}" type="datetime1">
              <a:rPr lang="en-US" smtClean="0"/>
              <a:t>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77886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8DE367-31AA-413F-B5C8-0B8F3E62814E}" type="datetime1">
              <a:rPr lang="en-US" smtClean="0"/>
              <a:t>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75699276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A3BACD4-A051-4BC4-BCF6-29FF13B573B2}" type="datetime1">
              <a:rPr lang="en-US" smtClean="0"/>
              <a:t>2/1/2019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5256246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F19982D-E572-48C2-8895-249FBB568344}" type="datetime1">
              <a:rPr lang="en-US" smtClean="0"/>
              <a:t>2/1/2019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405923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E444BB4-00C6-4F20-9A1E-9A152C68C947}" type="datetime1">
              <a:rPr lang="en-US" smtClean="0"/>
              <a:t>2/1/2019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38718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D317794-CDA5-4DE2-9F85-ACE59E4E7279}" type="datetime1">
              <a:rPr lang="en-US" smtClean="0"/>
              <a:t>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7570503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52A4849-4F56-4152-B4E6-AB3E5D0D9138}" type="datetime1">
              <a:rPr lang="en-US" smtClean="0"/>
              <a:t>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07377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rot="5400000">
            <a:off x="6003634" y="6619456"/>
            <a:ext cx="184731" cy="187744"/>
          </a:xfrm>
          <a:prstGeom prst="rect">
            <a:avLst/>
          </a:prstGeom>
        </p:spPr>
        <p:txBody>
          <a:bodyPr vert="horz" wrap="none" lIns="91440" tIns="45720" rIns="91440" bIns="18288" rtlCol="0" anchor="b" anchorCtr="1">
            <a:spAutoFit/>
          </a:bodyPr>
          <a:lstStyle>
            <a:lvl1pPr algn="r">
              <a:defRPr sz="800">
                <a:solidFill>
                  <a:schemeClr val="tx1">
                    <a:tint val="75000"/>
                  </a:schemeClr>
                </a:solidFill>
              </a:defRPr>
            </a:lvl1pPr>
          </a:lstStyle>
          <a:p>
            <a:endParaRPr lang="en-US" dirty="0"/>
          </a:p>
        </p:txBody>
      </p:sp>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Eigth level</a:t>
            </a:r>
          </a:p>
          <a:p>
            <a:pPr lvl="8"/>
            <a:r>
              <a:rPr lang="en-US" dirty="0"/>
              <a:t>Ninth level</a:t>
            </a:r>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EA48165D-9503-44DD-BD33-7A6A296E7451}" type="datetime1">
              <a:rPr lang="en-US" smtClean="0"/>
              <a:t>2/1/2019</a:t>
            </a:fld>
            <a:endParaRPr lang="en-US" dirty="0"/>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smtClean="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02260341"/>
      </p:ext>
    </p:extLst>
  </p:cSld>
  <p:clrMap bg1="dk1" tx1="lt1" bg2="dk2" tx2="lt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a:extLst>
              <a:ext uri="{FF2B5EF4-FFF2-40B4-BE49-F238E27FC236}">
                <a16:creationId xmlns:a16="http://schemas.microsoft.com/office/drawing/2014/main" id="{27256618-F3CC-49D5-A657-20B51811A15C}"/>
              </a:ext>
            </a:extLst>
          </p:cNvPr>
          <p:cNvSpPr>
            <a:spLocks noGrp="1"/>
          </p:cNvSpPr>
          <p:nvPr>
            <p:ph type="ftr" sz="quarter" idx="11"/>
          </p:nvPr>
        </p:nvSpPr>
        <p:spPr>
          <a:xfrm rot="5400000">
            <a:off x="6003634" y="6619456"/>
            <a:ext cx="184731" cy="187744"/>
          </a:xfrm>
        </p:spPr>
        <p:txBody>
          <a:bodyPr wrap="none" anchor="b" anchorCtr="1">
            <a:spAutoFit/>
          </a:bodyPr>
          <a:lstStyle/>
          <a:p>
            <a:endParaRPr lang="en-US" dirty="0"/>
          </a:p>
        </p:txBody>
      </p:sp>
      <p:sp>
        <p:nvSpPr>
          <p:cNvPr id="2" name="Title 1"/>
          <p:cNvSpPr>
            <a:spLocks noGrp="1"/>
          </p:cNvSpPr>
          <p:nvPr>
            <p:ph type="ctrTitle"/>
          </p:nvPr>
        </p:nvSpPr>
        <p:spPr>
          <a:xfrm>
            <a:off x="2611808" y="1160441"/>
            <a:ext cx="5518066" cy="2268559"/>
          </a:xfrm>
        </p:spPr>
        <p:txBody>
          <a:bodyPr>
            <a:normAutofit fontScale="90000"/>
          </a:bodyPr>
          <a:lstStyle/>
          <a:p>
            <a:r>
              <a:rPr lang="en-US" sz="4800" dirty="0"/>
              <a:t>Maintaining a CTPAT Program as an Importer/Exporter</a:t>
            </a:r>
          </a:p>
        </p:txBody>
      </p:sp>
      <p:sp>
        <p:nvSpPr>
          <p:cNvPr id="3" name="Subtitle 2"/>
          <p:cNvSpPr>
            <a:spLocks noGrp="1"/>
          </p:cNvSpPr>
          <p:nvPr>
            <p:ph type="subTitle" idx="1"/>
          </p:nvPr>
        </p:nvSpPr>
        <p:spPr>
          <a:xfrm>
            <a:off x="2611808" y="3429000"/>
            <a:ext cx="5357600" cy="1160213"/>
          </a:xfrm>
        </p:spPr>
        <p:txBody>
          <a:bodyPr>
            <a:normAutofit fontScale="77500" lnSpcReduction="20000"/>
          </a:bodyPr>
          <a:lstStyle/>
          <a:p>
            <a:r>
              <a:rPr lang="en-US" dirty="0"/>
              <a:t>Lila Landis, LCB CUSECO®</a:t>
            </a:r>
          </a:p>
          <a:p>
            <a:r>
              <a:rPr lang="en-US" dirty="0"/>
              <a:t>February 4</a:t>
            </a:r>
            <a:r>
              <a:rPr lang="en-US" baseline="30000" dirty="0"/>
              <a:t>th</a:t>
            </a:r>
            <a:r>
              <a:rPr lang="en-US" dirty="0"/>
              <a:t>, 2019</a:t>
            </a:r>
          </a:p>
          <a:p>
            <a:r>
              <a:rPr lang="en-US" dirty="0"/>
              <a:t>ASIS Supply Chain and Transportation Security Council (SCTSC)</a:t>
            </a:r>
          </a:p>
        </p:txBody>
      </p:sp>
    </p:spTree>
    <p:extLst>
      <p:ext uri="{BB962C8B-B14F-4D97-AF65-F5344CB8AC3E}">
        <p14:creationId xmlns:p14="http://schemas.microsoft.com/office/powerpoint/2010/main" val="3857020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Annual CTPAT Security Submission</a:t>
            </a:r>
          </a:p>
        </p:txBody>
      </p:sp>
      <p:sp>
        <p:nvSpPr>
          <p:cNvPr id="3" name="Content Placeholder 2"/>
          <p:cNvSpPr>
            <a:spLocks noGrp="1"/>
          </p:cNvSpPr>
          <p:nvPr>
            <p:ph idx="1"/>
          </p:nvPr>
        </p:nvSpPr>
        <p:spPr/>
        <p:txBody>
          <a:bodyPr>
            <a:normAutofit fontScale="92500" lnSpcReduction="10000"/>
          </a:bodyPr>
          <a:lstStyle/>
          <a:p>
            <a:r>
              <a:rPr lang="en-US" dirty="0"/>
              <a:t>Security Questions</a:t>
            </a:r>
          </a:p>
          <a:p>
            <a:pPr lvl="1"/>
            <a:r>
              <a:rPr lang="en-US" dirty="0"/>
              <a:t>Do not assume that none of your company’s processes have changed!</a:t>
            </a:r>
          </a:p>
          <a:p>
            <a:pPr lvl="2"/>
            <a:r>
              <a:rPr lang="en-US" dirty="0"/>
              <a:t>You should allow yourself enough time before the due date to review last year’s answers and determine what needs to be updated</a:t>
            </a:r>
          </a:p>
          <a:p>
            <a:pPr lvl="2"/>
            <a:r>
              <a:rPr lang="en-US" dirty="0"/>
              <a:t>Check in with other departments – Security, Safety, Supply Chain, IT, HR, Procurement</a:t>
            </a:r>
          </a:p>
          <a:p>
            <a:pPr lvl="2"/>
            <a:r>
              <a:rPr lang="en-US" dirty="0"/>
              <a:t>Did you have any acquisitions? Are they part of your CTPAT program?</a:t>
            </a:r>
          </a:p>
          <a:p>
            <a:pPr lvl="1"/>
            <a:r>
              <a:rPr lang="en-US" dirty="0"/>
              <a:t>Do not assume that your import or export profile is the same as last year</a:t>
            </a:r>
          </a:p>
          <a:p>
            <a:pPr lvl="2"/>
            <a:r>
              <a:rPr lang="en-US" dirty="0"/>
              <a:t>Check your ACE data</a:t>
            </a:r>
          </a:p>
          <a:p>
            <a:pPr lvl="2"/>
            <a:r>
              <a:rPr lang="en-US" dirty="0"/>
              <a:t>Impact of Section 301 or 232 tariffs – did your company change sourcing? </a:t>
            </a:r>
          </a:p>
        </p:txBody>
      </p:sp>
      <p:sp>
        <p:nvSpPr>
          <p:cNvPr id="6" name="Footer Placeholder 5">
            <a:extLst>
              <a:ext uri="{FF2B5EF4-FFF2-40B4-BE49-F238E27FC236}">
                <a16:creationId xmlns:a16="http://schemas.microsoft.com/office/drawing/2014/main" id="{724D3DA8-8E4C-463C-AB40-808174C6A34F}"/>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080121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Keeping Pace with Your Organization</a:t>
            </a:r>
          </a:p>
        </p:txBody>
      </p:sp>
      <p:sp>
        <p:nvSpPr>
          <p:cNvPr id="3" name="Content Placeholder 2"/>
          <p:cNvSpPr>
            <a:spLocks noGrp="1"/>
          </p:cNvSpPr>
          <p:nvPr>
            <p:ph idx="1"/>
          </p:nvPr>
        </p:nvSpPr>
        <p:spPr/>
        <p:txBody>
          <a:bodyPr>
            <a:normAutofit fontScale="92500" lnSpcReduction="20000"/>
          </a:bodyPr>
          <a:lstStyle/>
          <a:p>
            <a:r>
              <a:rPr lang="en-US" dirty="0"/>
              <a:t>Justifying CTPAT membership</a:t>
            </a:r>
          </a:p>
          <a:p>
            <a:pPr lvl="1"/>
            <a:r>
              <a:rPr lang="en-US" dirty="0"/>
              <a:t>During leadership changes, when there is budget pressure, when requirements are made more stringent, your organization may question continued membership in CTPAT</a:t>
            </a:r>
          </a:p>
          <a:p>
            <a:pPr lvl="1"/>
            <a:r>
              <a:rPr lang="en-US" dirty="0"/>
              <a:t>Recommend keeping a one-page summary of the CTPAT benefits for your organization</a:t>
            </a:r>
          </a:p>
          <a:p>
            <a:pPr lvl="2"/>
            <a:r>
              <a:rPr lang="en-US" dirty="0"/>
              <a:t>Number of exams vs. average number of exams</a:t>
            </a:r>
          </a:p>
          <a:p>
            <a:pPr lvl="2"/>
            <a:r>
              <a:rPr lang="en-US" dirty="0"/>
              <a:t>Number of customers or names of key customers monitoring your CTPAT status in the portal</a:t>
            </a:r>
          </a:p>
          <a:p>
            <a:pPr lvl="2"/>
            <a:r>
              <a:rPr lang="en-US" dirty="0"/>
              <a:t>Examples of customer requests for SVI or confirmation of CTPAT processes</a:t>
            </a:r>
          </a:p>
          <a:p>
            <a:pPr lvl="2"/>
            <a:r>
              <a:rPr lang="en-US" dirty="0"/>
              <a:t>Security risks in supply chain generally vs. security incidents </a:t>
            </a:r>
          </a:p>
          <a:p>
            <a:pPr lvl="2"/>
            <a:endParaRPr lang="en-US" dirty="0"/>
          </a:p>
          <a:p>
            <a:pPr lvl="2"/>
            <a:endParaRPr lang="en-US" dirty="0"/>
          </a:p>
        </p:txBody>
      </p:sp>
      <p:sp>
        <p:nvSpPr>
          <p:cNvPr id="6" name="Footer Placeholder 5">
            <a:extLst>
              <a:ext uri="{FF2B5EF4-FFF2-40B4-BE49-F238E27FC236}">
                <a16:creationId xmlns:a16="http://schemas.microsoft.com/office/drawing/2014/main" id="{6CBD0AA0-0FE6-484B-8915-842BE62B6BA4}"/>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826991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Keeping Pace with Your Organization</a:t>
            </a:r>
          </a:p>
        </p:txBody>
      </p:sp>
      <p:sp>
        <p:nvSpPr>
          <p:cNvPr id="3" name="Content Placeholder 2"/>
          <p:cNvSpPr>
            <a:spLocks noGrp="1"/>
          </p:cNvSpPr>
          <p:nvPr>
            <p:ph idx="1"/>
          </p:nvPr>
        </p:nvSpPr>
        <p:spPr/>
        <p:txBody>
          <a:bodyPr>
            <a:normAutofit/>
          </a:bodyPr>
          <a:lstStyle/>
          <a:p>
            <a:r>
              <a:rPr lang="en-US" dirty="0"/>
              <a:t>Horizon Scanning</a:t>
            </a:r>
          </a:p>
          <a:p>
            <a:pPr lvl="1"/>
            <a:r>
              <a:rPr lang="en-US" dirty="0"/>
              <a:t>Are you dialed in with the right people and departments to be aware of major changes?</a:t>
            </a:r>
          </a:p>
          <a:p>
            <a:pPr lvl="2"/>
            <a:r>
              <a:rPr lang="en-US" dirty="0"/>
              <a:t>What is your communication channel with the key departments that contribute to your SCS processes (HR, IT, Procurement, EHS, Security)?</a:t>
            </a:r>
          </a:p>
          <a:p>
            <a:pPr lvl="2"/>
            <a:r>
              <a:rPr lang="en-US" dirty="0"/>
              <a:t>Does Legal consider CTPAT impact when deciding on legal entity structure? If not, how do you get a seat at that table?</a:t>
            </a:r>
          </a:p>
          <a:p>
            <a:pPr lvl="1"/>
            <a:r>
              <a:rPr lang="en-US" dirty="0"/>
              <a:t>Are you in a Corporate function? If so, how are you connecting to the business units?</a:t>
            </a:r>
          </a:p>
          <a:p>
            <a:pPr lvl="2"/>
            <a:endParaRPr lang="en-US" dirty="0"/>
          </a:p>
          <a:p>
            <a:pPr lvl="2"/>
            <a:endParaRPr lang="en-US" dirty="0"/>
          </a:p>
        </p:txBody>
      </p:sp>
      <p:sp>
        <p:nvSpPr>
          <p:cNvPr id="4" name="Footer Placeholder 3">
            <a:extLst>
              <a:ext uri="{FF2B5EF4-FFF2-40B4-BE49-F238E27FC236}">
                <a16:creationId xmlns:a16="http://schemas.microsoft.com/office/drawing/2014/main" id="{35395101-16F2-4C29-96B9-F5503BC7C660}"/>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213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Keeping Pace with Your Organization</a:t>
            </a:r>
          </a:p>
        </p:txBody>
      </p:sp>
      <p:sp>
        <p:nvSpPr>
          <p:cNvPr id="3" name="Content Placeholder 2"/>
          <p:cNvSpPr>
            <a:spLocks noGrp="1"/>
          </p:cNvSpPr>
          <p:nvPr>
            <p:ph idx="1"/>
          </p:nvPr>
        </p:nvSpPr>
        <p:spPr/>
        <p:txBody>
          <a:bodyPr>
            <a:normAutofit fontScale="85000" lnSpcReduction="20000"/>
          </a:bodyPr>
          <a:lstStyle/>
          <a:p>
            <a:r>
              <a:rPr lang="en-US" dirty="0"/>
              <a:t>Horizon Scanning</a:t>
            </a:r>
          </a:p>
          <a:p>
            <a:pPr lvl="1"/>
            <a:r>
              <a:rPr lang="en-US" dirty="0"/>
              <a:t>What are your organization’s key initiatives for this year and do they impact your import/export activities?</a:t>
            </a:r>
          </a:p>
          <a:p>
            <a:pPr lvl="2"/>
            <a:r>
              <a:rPr lang="en-US" dirty="0"/>
              <a:t>If your company is public, listen to investor calls</a:t>
            </a:r>
          </a:p>
          <a:p>
            <a:pPr lvl="1"/>
            <a:r>
              <a:rPr lang="en-US" dirty="0"/>
              <a:t>Sourcing changes – Section 301 continues to be a pain, if your organization didn’t change sourcing in 2019, is it planned for 2019?</a:t>
            </a:r>
          </a:p>
          <a:p>
            <a:pPr lvl="1"/>
            <a:r>
              <a:rPr lang="en-US" dirty="0"/>
              <a:t>Did you budget for foreign supplier audits for 2019? If not, how do you get budget for it in 2020?</a:t>
            </a:r>
          </a:p>
          <a:p>
            <a:pPr lvl="1"/>
            <a:r>
              <a:rPr lang="en-US" dirty="0"/>
              <a:t>Is your Sales department pursuing new foreign markets?</a:t>
            </a:r>
          </a:p>
          <a:p>
            <a:pPr lvl="1"/>
            <a:r>
              <a:rPr lang="en-US" dirty="0"/>
              <a:t>Is Logistics looking at new freight forwarders or brokers? Have your current freight forwarders or brokers merged, been acquired, done an acquisition, changed their processes?</a:t>
            </a:r>
          </a:p>
          <a:p>
            <a:pPr lvl="2"/>
            <a:endParaRPr lang="en-US" dirty="0"/>
          </a:p>
          <a:p>
            <a:pPr lvl="2"/>
            <a:endParaRPr lang="en-US" dirty="0"/>
          </a:p>
        </p:txBody>
      </p:sp>
      <p:sp>
        <p:nvSpPr>
          <p:cNvPr id="4" name="Footer Placeholder 3">
            <a:extLst>
              <a:ext uri="{FF2B5EF4-FFF2-40B4-BE49-F238E27FC236}">
                <a16:creationId xmlns:a16="http://schemas.microsoft.com/office/drawing/2014/main" id="{7E3D9EFE-FCD1-472A-B334-BF4C756BCC13}"/>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620905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Takeaways</a:t>
            </a:r>
          </a:p>
        </p:txBody>
      </p:sp>
      <p:sp>
        <p:nvSpPr>
          <p:cNvPr id="3" name="Content Placeholder 2"/>
          <p:cNvSpPr>
            <a:spLocks noGrp="1"/>
          </p:cNvSpPr>
          <p:nvPr>
            <p:ph idx="1"/>
          </p:nvPr>
        </p:nvSpPr>
        <p:spPr/>
        <p:txBody>
          <a:bodyPr>
            <a:normAutofit fontScale="77500" lnSpcReduction="20000"/>
          </a:bodyPr>
          <a:lstStyle/>
          <a:p>
            <a:r>
              <a:rPr lang="en-US" dirty="0"/>
              <a:t>Supply Chain Security Responsibilities and Scope</a:t>
            </a:r>
          </a:p>
          <a:p>
            <a:pPr lvl="1"/>
            <a:r>
              <a:rPr lang="en-US" dirty="0"/>
              <a:t>Will vary by organization, but collaboration with other departments is imperative</a:t>
            </a:r>
          </a:p>
          <a:p>
            <a:pPr lvl="1"/>
            <a:r>
              <a:rPr lang="en-US" dirty="0"/>
              <a:t>Scope is expanding with new requirements – not solely a Logistics responsibility</a:t>
            </a:r>
          </a:p>
          <a:p>
            <a:r>
              <a:rPr lang="en-US" dirty="0"/>
              <a:t>Annual CTPAT Security Submission</a:t>
            </a:r>
          </a:p>
          <a:p>
            <a:pPr lvl="1"/>
            <a:r>
              <a:rPr lang="en-US" dirty="0"/>
              <a:t>Review your processes and your import/export profile every year</a:t>
            </a:r>
          </a:p>
          <a:p>
            <a:pPr lvl="1"/>
            <a:r>
              <a:rPr lang="en-US" dirty="0"/>
              <a:t>Engage with partners in other departments</a:t>
            </a:r>
          </a:p>
          <a:p>
            <a:pPr lvl="1"/>
            <a:r>
              <a:rPr lang="en-US" dirty="0"/>
              <a:t>Mark all documents uploaded to the portal as Confidential</a:t>
            </a:r>
          </a:p>
          <a:p>
            <a:r>
              <a:rPr lang="en-US" dirty="0"/>
              <a:t>Keeping Pace with your Organization</a:t>
            </a:r>
          </a:p>
          <a:p>
            <a:pPr lvl="1"/>
            <a:r>
              <a:rPr lang="en-US" dirty="0"/>
              <a:t>Look at your organization’s strategic initiatives and consider the potential SCS impact</a:t>
            </a:r>
          </a:p>
          <a:p>
            <a:pPr lvl="1"/>
            <a:r>
              <a:rPr lang="en-US" dirty="0"/>
              <a:t>Know the benefits of CTPAT for your organization and be ready to justify continued participation</a:t>
            </a:r>
          </a:p>
          <a:p>
            <a:pPr lvl="2"/>
            <a:endParaRPr lang="en-US" dirty="0"/>
          </a:p>
          <a:p>
            <a:pPr lvl="2"/>
            <a:endParaRPr lang="en-US" dirty="0"/>
          </a:p>
        </p:txBody>
      </p:sp>
      <p:sp>
        <p:nvSpPr>
          <p:cNvPr id="4" name="Footer Placeholder 3">
            <a:extLst>
              <a:ext uri="{FF2B5EF4-FFF2-40B4-BE49-F238E27FC236}">
                <a16:creationId xmlns:a16="http://schemas.microsoft.com/office/drawing/2014/main" id="{C1E8578C-C740-4A6C-B4E7-5C498925F45E}"/>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72316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lstStyle/>
          <a:p>
            <a:r>
              <a:rPr lang="en-US" dirty="0"/>
              <a:t>The information and opinions presented herein are solely those of the presenter, and do not necessarily represent the opinion of or any official communication by the presenter’s employer or any of its subsidiaries.</a:t>
            </a:r>
          </a:p>
          <a:p>
            <a:endParaRPr lang="en-US" dirty="0"/>
          </a:p>
        </p:txBody>
      </p:sp>
      <p:sp>
        <p:nvSpPr>
          <p:cNvPr id="6" name="Footer Placeholder 5">
            <a:extLst>
              <a:ext uri="{FF2B5EF4-FFF2-40B4-BE49-F238E27FC236}">
                <a16:creationId xmlns:a16="http://schemas.microsoft.com/office/drawing/2014/main" id="{FEA7E5B7-BFB7-461D-BD26-6BE92B6577D9}"/>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291907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r>
              <a:rPr lang="en-US" dirty="0"/>
              <a:t>Supply Chain Security Responsibilities and Scope</a:t>
            </a:r>
          </a:p>
          <a:p>
            <a:r>
              <a:rPr lang="en-US" dirty="0"/>
              <a:t>Annual CTPAT Security Submission</a:t>
            </a:r>
          </a:p>
          <a:p>
            <a:r>
              <a:rPr lang="en-US" dirty="0"/>
              <a:t>Keeping Pace with your Organization</a:t>
            </a:r>
          </a:p>
        </p:txBody>
      </p:sp>
      <p:sp>
        <p:nvSpPr>
          <p:cNvPr id="6" name="Footer Placeholder 5">
            <a:extLst>
              <a:ext uri="{FF2B5EF4-FFF2-40B4-BE49-F238E27FC236}">
                <a16:creationId xmlns:a16="http://schemas.microsoft.com/office/drawing/2014/main" id="{8AC788D8-768C-47F4-933C-8964766C3C55}"/>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4146517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Supply Chain Security Responsibilities and Scope</a:t>
            </a:r>
          </a:p>
        </p:txBody>
      </p:sp>
      <p:sp>
        <p:nvSpPr>
          <p:cNvPr id="3" name="Content Placeholder 2"/>
          <p:cNvSpPr>
            <a:spLocks noGrp="1"/>
          </p:cNvSpPr>
          <p:nvPr>
            <p:ph idx="1"/>
          </p:nvPr>
        </p:nvSpPr>
        <p:spPr/>
        <p:txBody>
          <a:bodyPr>
            <a:normAutofit fontScale="85000" lnSpcReduction="20000"/>
          </a:bodyPr>
          <a:lstStyle/>
          <a:p>
            <a:r>
              <a:rPr lang="en-US" dirty="0"/>
              <a:t>Where should Supply Chain Security (SCS) responsibility reside within an organization?</a:t>
            </a:r>
          </a:p>
          <a:p>
            <a:pPr lvl="1"/>
            <a:r>
              <a:rPr lang="en-US" dirty="0"/>
              <a:t>Varies depending on company size and structure</a:t>
            </a:r>
          </a:p>
          <a:p>
            <a:pPr lvl="1"/>
            <a:r>
              <a:rPr lang="en-US" dirty="0"/>
              <a:t>May differ based on how SCS is viewed within the organization – is it more import, export, or security?</a:t>
            </a:r>
          </a:p>
          <a:p>
            <a:pPr lvl="2"/>
            <a:r>
              <a:rPr lang="en-US" dirty="0"/>
              <a:t>Is it driven by internal needs (fewer exams) or external needs (customer requirements)?</a:t>
            </a:r>
          </a:p>
          <a:p>
            <a:pPr lvl="1"/>
            <a:r>
              <a:rPr lang="en-US" dirty="0"/>
              <a:t>Should it be the responsibility of one person, one department, or a council?</a:t>
            </a:r>
          </a:p>
          <a:p>
            <a:pPr lvl="2"/>
            <a:r>
              <a:rPr lang="en-US" dirty="0"/>
              <a:t>Pros of single responsible party – single point of contact; one-on-one relationship with CTPAT account manager; more focused</a:t>
            </a:r>
          </a:p>
          <a:p>
            <a:pPr lvl="2"/>
            <a:r>
              <a:rPr lang="en-US" dirty="0"/>
              <a:t>Cons of single responsible party – lots of work for one person/department; may lack leverage to get information or process changes with other departments; may lack budget to conduct supplier audits</a:t>
            </a:r>
          </a:p>
        </p:txBody>
      </p:sp>
      <p:sp>
        <p:nvSpPr>
          <p:cNvPr id="6" name="Footer Placeholder 5">
            <a:extLst>
              <a:ext uri="{FF2B5EF4-FFF2-40B4-BE49-F238E27FC236}">
                <a16:creationId xmlns:a16="http://schemas.microsoft.com/office/drawing/2014/main" id="{F4CB20AE-6EC0-45C5-9F8A-4596872F0D9D}"/>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953841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Supply Chain Security Responsibilities and Scope</a:t>
            </a:r>
          </a:p>
        </p:txBody>
      </p:sp>
      <p:sp>
        <p:nvSpPr>
          <p:cNvPr id="3" name="Content Placeholder 2"/>
          <p:cNvSpPr>
            <a:spLocks noGrp="1"/>
          </p:cNvSpPr>
          <p:nvPr>
            <p:ph idx="1"/>
          </p:nvPr>
        </p:nvSpPr>
        <p:spPr/>
        <p:txBody>
          <a:bodyPr>
            <a:normAutofit fontScale="92500" lnSpcReduction="10000"/>
          </a:bodyPr>
          <a:lstStyle/>
          <a:p>
            <a:r>
              <a:rPr lang="en-US" dirty="0"/>
              <a:t>Using a SCS Council</a:t>
            </a:r>
          </a:p>
          <a:p>
            <a:pPr lvl="1"/>
            <a:r>
              <a:rPr lang="en-US" dirty="0"/>
              <a:t>Pros – multiple departments represented on the council provides more diverse perspectives and leverage with multiple departments to make process changes or gather information; may be easier to get budget for supplier audits</a:t>
            </a:r>
          </a:p>
          <a:p>
            <a:pPr lvl="1"/>
            <a:r>
              <a:rPr lang="en-US" dirty="0"/>
              <a:t>Cons – can lack focus, no single point of contact; easy to fall into “all talk no action”</a:t>
            </a:r>
          </a:p>
          <a:p>
            <a:r>
              <a:rPr lang="en-US" dirty="0"/>
              <a:t>Consider your organization’s structure, size, and culture</a:t>
            </a:r>
          </a:p>
          <a:p>
            <a:pPr lvl="1"/>
            <a:r>
              <a:rPr lang="en-US" dirty="0"/>
              <a:t>How do things get done in your organization? Are there other committees or councils that are successful? What can you learn from them?</a:t>
            </a:r>
          </a:p>
        </p:txBody>
      </p:sp>
      <p:sp>
        <p:nvSpPr>
          <p:cNvPr id="6" name="Footer Placeholder 5">
            <a:extLst>
              <a:ext uri="{FF2B5EF4-FFF2-40B4-BE49-F238E27FC236}">
                <a16:creationId xmlns:a16="http://schemas.microsoft.com/office/drawing/2014/main" id="{AD9B041C-9D0A-4EE4-9FA2-319F552DF72E}"/>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735210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Supply Chain Security Responsibilities and Scope</a:t>
            </a:r>
          </a:p>
        </p:txBody>
      </p:sp>
      <p:sp>
        <p:nvSpPr>
          <p:cNvPr id="3" name="Content Placeholder 2"/>
          <p:cNvSpPr>
            <a:spLocks noGrp="1"/>
          </p:cNvSpPr>
          <p:nvPr>
            <p:ph idx="1"/>
          </p:nvPr>
        </p:nvSpPr>
        <p:spPr/>
        <p:txBody>
          <a:bodyPr>
            <a:normAutofit fontScale="92500" lnSpcReduction="10000"/>
          </a:bodyPr>
          <a:lstStyle/>
          <a:p>
            <a:r>
              <a:rPr lang="en-US" dirty="0"/>
              <a:t>SCS Scope</a:t>
            </a:r>
          </a:p>
          <a:p>
            <a:pPr lvl="1"/>
            <a:r>
              <a:rPr lang="en-US" dirty="0"/>
              <a:t>Many organizations fall into a trap of placing sole responsibility on Trade Compliance or Logistics, but many of the CTPAT requirements are outside of those departments</a:t>
            </a:r>
          </a:p>
          <a:p>
            <a:pPr lvl="1"/>
            <a:r>
              <a:rPr lang="en-US" dirty="0"/>
              <a:t>IT, HR, Procurement – specific CTPAT “musts” for each of these that need to align with their internal policies and procedures</a:t>
            </a:r>
          </a:p>
          <a:p>
            <a:pPr lvl="1"/>
            <a:r>
              <a:rPr lang="en-US" dirty="0"/>
              <a:t>CTPAT is now pushing for copies of actual procedures (evidence of compliance with “musts”) – ensure other departments understand the importance of providing their procedures and keeping them up to date</a:t>
            </a:r>
          </a:p>
          <a:p>
            <a:pPr lvl="2"/>
            <a:r>
              <a:rPr lang="en-US" dirty="0"/>
              <a:t>Any documents you upload to the CTPAT portal should be marked Confidential – CBP has in the past shared one CTPAT member’s documents with another</a:t>
            </a:r>
          </a:p>
        </p:txBody>
      </p:sp>
      <p:sp>
        <p:nvSpPr>
          <p:cNvPr id="6" name="Footer Placeholder 5">
            <a:extLst>
              <a:ext uri="{FF2B5EF4-FFF2-40B4-BE49-F238E27FC236}">
                <a16:creationId xmlns:a16="http://schemas.microsoft.com/office/drawing/2014/main" id="{6E6EBE37-32E2-4944-B704-90A88E580A26}"/>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610927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Supply Chain Security Responsibilities and Scope</a:t>
            </a:r>
          </a:p>
        </p:txBody>
      </p:sp>
      <p:sp>
        <p:nvSpPr>
          <p:cNvPr id="3" name="Content Placeholder 2"/>
          <p:cNvSpPr>
            <a:spLocks noGrp="1"/>
          </p:cNvSpPr>
          <p:nvPr>
            <p:ph idx="1"/>
          </p:nvPr>
        </p:nvSpPr>
        <p:spPr>
          <a:xfrm>
            <a:off x="680321" y="2336872"/>
            <a:ext cx="9613861" cy="3845813"/>
          </a:xfrm>
        </p:spPr>
        <p:txBody>
          <a:bodyPr>
            <a:normAutofit fontScale="85000" lnSpcReduction="20000"/>
          </a:bodyPr>
          <a:lstStyle/>
          <a:p>
            <a:r>
              <a:rPr lang="en-US" dirty="0"/>
              <a:t>SCS Scope</a:t>
            </a:r>
          </a:p>
          <a:p>
            <a:pPr lvl="1"/>
            <a:r>
              <a:rPr lang="en-US" dirty="0"/>
              <a:t>Supplier vetting and auditing is an important part of CTPAT for imports</a:t>
            </a:r>
          </a:p>
          <a:p>
            <a:pPr lvl="1"/>
            <a:r>
              <a:rPr lang="en-US" dirty="0"/>
              <a:t>Supplier vetting is traditionally a Procurement activity, but do their criteria include CTPAT requirements?</a:t>
            </a:r>
          </a:p>
          <a:p>
            <a:pPr lvl="2"/>
            <a:r>
              <a:rPr lang="en-US" dirty="0"/>
              <a:t>Do they keep the supplier record in your ERP up to date?</a:t>
            </a:r>
          </a:p>
          <a:p>
            <a:pPr lvl="1"/>
            <a:r>
              <a:rPr lang="en-US" dirty="0"/>
              <a:t>Supplier auditing – is this handled by Procurement, Quality, EHS, or some combination?</a:t>
            </a:r>
          </a:p>
          <a:p>
            <a:pPr lvl="2"/>
            <a:r>
              <a:rPr lang="en-US" dirty="0"/>
              <a:t>Does their audit checklist cover CTPAT Minimum Security Criteria?</a:t>
            </a:r>
          </a:p>
          <a:p>
            <a:pPr lvl="2"/>
            <a:r>
              <a:rPr lang="en-US" dirty="0"/>
              <a:t>Do they audit foreign suppliers?</a:t>
            </a:r>
          </a:p>
          <a:p>
            <a:pPr lvl="1"/>
            <a:r>
              <a:rPr lang="en-US" dirty="0"/>
              <a:t>What happens when a supplier fails a CTPAT assessment? What happens when they don’t implement corrective actions?</a:t>
            </a:r>
          </a:p>
          <a:p>
            <a:pPr lvl="2"/>
            <a:r>
              <a:rPr lang="en-US" dirty="0"/>
              <a:t>CTPAT needs leadership support</a:t>
            </a:r>
          </a:p>
        </p:txBody>
      </p:sp>
      <p:sp>
        <p:nvSpPr>
          <p:cNvPr id="6" name="Footer Placeholder 5">
            <a:extLst>
              <a:ext uri="{FF2B5EF4-FFF2-40B4-BE49-F238E27FC236}">
                <a16:creationId xmlns:a16="http://schemas.microsoft.com/office/drawing/2014/main" id="{C752175A-5BA9-4FFB-96F0-E533EAEBE305}"/>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787655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Annual CTPAT Security Submission</a:t>
            </a:r>
          </a:p>
        </p:txBody>
      </p:sp>
      <p:sp>
        <p:nvSpPr>
          <p:cNvPr id="3" name="Content Placeholder 2"/>
          <p:cNvSpPr>
            <a:spLocks noGrp="1"/>
          </p:cNvSpPr>
          <p:nvPr>
            <p:ph idx="1"/>
          </p:nvPr>
        </p:nvSpPr>
        <p:spPr>
          <a:xfrm>
            <a:off x="680321" y="2336872"/>
            <a:ext cx="9613861" cy="3946481"/>
          </a:xfrm>
        </p:spPr>
        <p:txBody>
          <a:bodyPr>
            <a:normAutofit fontScale="92500" lnSpcReduction="10000"/>
          </a:bodyPr>
          <a:lstStyle/>
          <a:p>
            <a:r>
              <a:rPr lang="en-US" dirty="0"/>
              <a:t>CTPAT Portal Administration</a:t>
            </a:r>
          </a:p>
          <a:p>
            <a:pPr lvl="1"/>
            <a:r>
              <a:rPr lang="en-US" dirty="0"/>
              <a:t>Regularly review the users and roles in your CTPAT portal</a:t>
            </a:r>
          </a:p>
          <a:p>
            <a:pPr lvl="2"/>
            <a:r>
              <a:rPr lang="en-US" dirty="0"/>
              <a:t>Is the “Company Officer” correct? This should be someone with signing authority in your organization</a:t>
            </a:r>
          </a:p>
          <a:p>
            <a:pPr lvl="1"/>
            <a:r>
              <a:rPr lang="en-US" dirty="0"/>
              <a:t>Remember to update after mergers and acquisitions or divestitures</a:t>
            </a:r>
          </a:p>
          <a:p>
            <a:pPr lvl="1"/>
            <a:r>
              <a:rPr lang="en-US" dirty="0"/>
              <a:t>Check the addresses listed for your facilities – is the list complete? Is it still correct?</a:t>
            </a:r>
          </a:p>
          <a:p>
            <a:pPr lvl="2"/>
            <a:r>
              <a:rPr lang="en-US" dirty="0"/>
              <a:t>Who handles warehousing (domestic and international) in your organization? Are they keeping you up to date with changes?</a:t>
            </a:r>
          </a:p>
          <a:p>
            <a:pPr lvl="1"/>
            <a:r>
              <a:rPr lang="en-US" dirty="0"/>
              <a:t>Review the Mutual Recognition Agreements – recommend checking the boxes for countries you regularly export to (this data can be pulled from your ERP system, ACE Exports, or your freight forwarder)</a:t>
            </a:r>
          </a:p>
        </p:txBody>
      </p:sp>
      <p:sp>
        <p:nvSpPr>
          <p:cNvPr id="6" name="Footer Placeholder 5">
            <a:extLst>
              <a:ext uri="{FF2B5EF4-FFF2-40B4-BE49-F238E27FC236}">
                <a16:creationId xmlns:a16="http://schemas.microsoft.com/office/drawing/2014/main" id="{36B36641-F78E-4C93-8297-3B3FB4050C33}"/>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555784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Annual CTPAT Security Submission</a:t>
            </a:r>
          </a:p>
        </p:txBody>
      </p:sp>
      <p:sp>
        <p:nvSpPr>
          <p:cNvPr id="3" name="Content Placeholder 2"/>
          <p:cNvSpPr>
            <a:spLocks noGrp="1"/>
          </p:cNvSpPr>
          <p:nvPr>
            <p:ph idx="1"/>
          </p:nvPr>
        </p:nvSpPr>
        <p:spPr/>
        <p:txBody>
          <a:bodyPr>
            <a:normAutofit/>
          </a:bodyPr>
          <a:lstStyle/>
          <a:p>
            <a:r>
              <a:rPr lang="en-US" dirty="0"/>
              <a:t>Security Questions</a:t>
            </a:r>
          </a:p>
          <a:p>
            <a:pPr lvl="1"/>
            <a:r>
              <a:rPr lang="en-US" dirty="0"/>
              <a:t>Some of the questions are redundant, but you need to answer every question</a:t>
            </a:r>
          </a:p>
          <a:p>
            <a:pPr lvl="1"/>
            <a:r>
              <a:rPr lang="en-US" dirty="0"/>
              <a:t>Try not to copy and paste the same response for multiple questions – you will likely get a rejection from your CTPAT account manager</a:t>
            </a:r>
          </a:p>
          <a:p>
            <a:pPr lvl="1"/>
            <a:r>
              <a:rPr lang="en-US" dirty="0"/>
              <a:t>You may need to submit copies of your processes as evidence – make sure they’re marked as Confidential</a:t>
            </a:r>
          </a:p>
          <a:p>
            <a:pPr lvl="1"/>
            <a:r>
              <a:rPr lang="en-US" dirty="0"/>
              <a:t>Best practice: reference CTPAT Minimum Security Criteria in your process – make it easy for the CTPAT account manager to connect the dots</a:t>
            </a:r>
          </a:p>
        </p:txBody>
      </p:sp>
      <p:sp>
        <p:nvSpPr>
          <p:cNvPr id="6" name="Footer Placeholder 5">
            <a:extLst>
              <a:ext uri="{FF2B5EF4-FFF2-40B4-BE49-F238E27FC236}">
                <a16:creationId xmlns:a16="http://schemas.microsoft.com/office/drawing/2014/main" id="{7FEBE346-62AF-453B-B7DB-ED33B8E7235A}"/>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5896634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TM16401375[[fn=Madison]]</Template>
  <TotalTime>247</TotalTime>
  <Words>1255</Words>
  <Application>Microsoft Office PowerPoint</Application>
  <PresentationFormat>Widescreen</PresentationFormat>
  <Paragraphs>96</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MS Shell Dlg 2</vt:lpstr>
      <vt:lpstr>Wingdings</vt:lpstr>
      <vt:lpstr>Wingdings 3</vt:lpstr>
      <vt:lpstr>Madison</vt:lpstr>
      <vt:lpstr>Maintaining a CTPAT Program as an Importer/Exporter</vt:lpstr>
      <vt:lpstr>Disclaimer</vt:lpstr>
      <vt:lpstr>Agenda</vt:lpstr>
      <vt:lpstr>Supply Chain Security Responsibilities and Scope</vt:lpstr>
      <vt:lpstr>Supply Chain Security Responsibilities and Scope</vt:lpstr>
      <vt:lpstr>Supply Chain Security Responsibilities and Scope</vt:lpstr>
      <vt:lpstr>Supply Chain Security Responsibilities and Scope</vt:lpstr>
      <vt:lpstr>Annual CTPAT Security Submission</vt:lpstr>
      <vt:lpstr>Annual CTPAT Security Submission</vt:lpstr>
      <vt:lpstr>Annual CTPAT Security Submission</vt:lpstr>
      <vt:lpstr>Keeping Pace with Your Organization</vt:lpstr>
      <vt:lpstr>Keeping Pace with Your Organization</vt:lpstr>
      <vt:lpstr>Keeping Pace with Your Organization</vt:lpstr>
      <vt:lpstr>Key Takeaways</vt:lpstr>
    </vt:vector>
  </TitlesOfParts>
  <Company>Lockheed Martin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Maintaining a CTPAT Program as an Importer/Exporter</dc:title>
  <dc:creator>Landis, Lila A (US)</dc:creator>
  <cp:keywords/>
  <cp:lastModifiedBy>Landis, Lila A (US)</cp:lastModifiedBy>
  <cp:revision>12</cp:revision>
  <dcterms:created xsi:type="dcterms:W3CDTF">2019-01-24T18:05:27Z</dcterms:created>
  <dcterms:modified xsi:type="dcterms:W3CDTF">2019-02-01T19:31:54Z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ProgramsCount">
    <vt:i4>0</vt:i4>
  </property>
  <property fmtid="{D5CDD505-2E9C-101B-9397-08002B2CF9AE}" pid="3" name="LM SIP Document Sensitivity">
    <vt:lpwstr/>
  </property>
  <property fmtid="{D5CDD505-2E9C-101B-9397-08002B2CF9AE}" pid="4" name="Document Author">
    <vt:lpwstr>US\e373676</vt:lpwstr>
  </property>
  <property fmtid="{D5CDD505-2E9C-101B-9397-08002B2CF9AE}" pid="5" name="Document Sensitivity">
    <vt:lpwstr>1</vt:lpwstr>
  </property>
  <property fmtid="{D5CDD505-2E9C-101B-9397-08002B2CF9AE}" pid="6" name="ThirdParty">
    <vt:lpwstr/>
  </property>
  <property fmtid="{D5CDD505-2E9C-101B-9397-08002B2CF9AE}" pid="7" name="OCI Restriction">
    <vt:bool>false</vt:bool>
  </property>
  <property fmtid="{D5CDD505-2E9C-101B-9397-08002B2CF9AE}" pid="8" name="OCI Additional Info">
    <vt:lpwstr/>
  </property>
  <property fmtid="{D5CDD505-2E9C-101B-9397-08002B2CF9AE}" pid="9" name="Allow Header Overwrite">
    <vt:bool>true</vt:bool>
  </property>
  <property fmtid="{D5CDD505-2E9C-101B-9397-08002B2CF9AE}" pid="10" name="Allow Footer Overwrite">
    <vt:bool>true</vt:bool>
  </property>
  <property fmtid="{D5CDD505-2E9C-101B-9397-08002B2CF9AE}" pid="11" name="Multiple Selected">
    <vt:lpwstr>-1</vt:lpwstr>
  </property>
  <property fmtid="{D5CDD505-2E9C-101B-9397-08002B2CF9AE}" pid="12" name="SIPLongWording">
    <vt:lpwstr/>
  </property>
  <property fmtid="{D5CDD505-2E9C-101B-9397-08002B2CF9AE}" pid="13" name="ExpCountry">
    <vt:lpwstr/>
  </property>
</Properties>
</file>