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57" r:id="rId2"/>
    <p:sldId id="258" r:id="rId3"/>
    <p:sldId id="261" r:id="rId4"/>
    <p:sldId id="265" r:id="rId5"/>
    <p:sldId id="266" r:id="rId6"/>
    <p:sldId id="267" r:id="rId7"/>
    <p:sldId id="259" r:id="rId8"/>
    <p:sldId id="268" r:id="rId9"/>
    <p:sldId id="271" r:id="rId10"/>
    <p:sldId id="270" r:id="rId11"/>
    <p:sldId id="272" r:id="rId12"/>
    <p:sldId id="260" r:id="rId13"/>
    <p:sldId id="269" r:id="rId14"/>
    <p:sldId id="273" r:id="rId15"/>
    <p:sldId id="262" r:id="rId16"/>
    <p:sldId id="277" r:id="rId17"/>
    <p:sldId id="278" r:id="rId18"/>
    <p:sldId id="274" r:id="rId19"/>
    <p:sldId id="275" r:id="rId20"/>
    <p:sldId id="276" r:id="rId21"/>
    <p:sldId id="263"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dgm:spPr/>
      <dgm:t>
        <a:bodyPr/>
        <a:lstStyle/>
        <a:p>
          <a:r>
            <a:rPr lang="en-US" dirty="0"/>
            <a:t>2015</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TFTEA eliminates exception to Forced Labor</a:t>
          </a:r>
        </a:p>
        <a:p>
          <a:r>
            <a:rPr lang="en-US" dirty="0"/>
            <a:t>CBP adds Forced Labor as a Priority Trade Initiative</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dgm:spPr/>
      <dgm:t>
        <a:bodyPr/>
        <a:lstStyle/>
        <a:p>
          <a:r>
            <a:rPr lang="en-US" dirty="0"/>
            <a:t>2020</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Increased news coverage of treatment of Uyghurs in Xinjiang</a:t>
          </a:r>
        </a:p>
        <a:p>
          <a:pPr defTabSz="488950">
            <a:lnSpc>
              <a:spcPct val="90000"/>
            </a:lnSpc>
            <a:spcBef>
              <a:spcPct val="0"/>
            </a:spcBef>
            <a:spcAft>
              <a:spcPct val="35000"/>
            </a:spcAft>
          </a:pPr>
          <a:r>
            <a:rPr lang="en-US" dirty="0"/>
            <a:t>WROs targeting Xinjiang begin with two WROs</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dgm:spPr/>
      <dgm:t>
        <a:bodyPr/>
        <a:lstStyle/>
        <a:p>
          <a:r>
            <a:rPr lang="en-US" dirty="0"/>
            <a:t>2021</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dgm:spPr/>
      <dgm:t>
        <a:bodyPr/>
        <a:lstStyle/>
        <a:p>
          <a:r>
            <a:rPr lang="en-US" dirty="0"/>
            <a:t>Entire region of Xinjiang is considered Forced Labor</a:t>
          </a:r>
        </a:p>
        <a:p>
          <a:r>
            <a:rPr lang="en-US" dirty="0"/>
            <a:t>Additional WROs for other origins (MY, MX)</a:t>
          </a:r>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048504C5-6861-4F8F-8596-F46AEE9CDB1C}">
      <dgm:prSet/>
      <dgm:spPr/>
      <dgm:t>
        <a:bodyPr/>
        <a:lstStyle/>
        <a:p>
          <a:r>
            <a:rPr lang="en-US" dirty="0"/>
            <a:t>2022</a:t>
          </a:r>
        </a:p>
      </dgm:t>
    </dgm:pt>
    <dgm:pt modelId="{CC720510-CAF8-4743-8DEF-CF997C63CA2A}" type="parTrans" cxnId="{9474F010-4014-4193-8D55-0205EC951041}">
      <dgm:prSet/>
      <dgm:spPr/>
      <dgm:t>
        <a:bodyPr/>
        <a:lstStyle/>
        <a:p>
          <a:endParaRPr lang="en-US"/>
        </a:p>
      </dgm:t>
    </dgm:pt>
    <dgm:pt modelId="{56A47C92-BA3D-493B-9AAD-70D75BD12650}" type="sibTrans" cxnId="{9474F010-4014-4193-8D55-0205EC951041}">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4">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4">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4"/>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3"/>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4">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4">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4"/>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3"/>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4">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4">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4"/>
      <dgm:spPr/>
    </dgm:pt>
    <dgm:pt modelId="{E1638529-5025-4BCE-9448-174A6B1F9AFC}" type="pres">
      <dgm:prSet presAssocID="{9AC77E87-FC4D-4F04-889B-73358514DC0D}" presName="EmptyPane" presStyleCnt="0"/>
      <dgm:spPr/>
    </dgm:pt>
    <dgm:pt modelId="{F989B92F-9E55-487D-8826-2BA11D5DC499}" type="pres">
      <dgm:prSet presAssocID="{3A77AB9A-DF29-465E-A0A5-D4FA3D0C537F}" presName="spaceBetweenRectangles" presStyleLbl="fgAcc1" presStyleIdx="2" presStyleCnt="3"/>
      <dgm:spPr/>
    </dgm:pt>
    <dgm:pt modelId="{CBAB3951-72AD-45B5-9409-6FA65E73D857}" type="pres">
      <dgm:prSet presAssocID="{048504C5-6861-4F8F-8596-F46AEE9CDB1C}" presName="composite" presStyleCnt="0"/>
      <dgm:spPr/>
    </dgm:pt>
    <dgm:pt modelId="{4CB49C8B-2FAB-4B9E-93AA-8767884265AA}" type="pres">
      <dgm:prSet presAssocID="{048504C5-6861-4F8F-8596-F46AEE9CDB1C}" presName="Parent1" presStyleLbl="alignNode1" presStyleIdx="3" presStyleCnt="4">
        <dgm:presLayoutVars>
          <dgm:chMax val="1"/>
          <dgm:chPref val="1"/>
          <dgm:bulletEnabled val="1"/>
        </dgm:presLayoutVars>
      </dgm:prSet>
      <dgm:spPr/>
    </dgm:pt>
    <dgm:pt modelId="{0EDF066C-A036-4D14-BFC9-56E6ECD20B77}" type="pres">
      <dgm:prSet presAssocID="{048504C5-6861-4F8F-8596-F46AEE9CDB1C}" presName="Childtext1" presStyleLbl="revTx" presStyleIdx="3" presStyleCnt="4">
        <dgm:presLayoutVars>
          <dgm:chMax val="0"/>
          <dgm:chPref val="0"/>
          <dgm:bulletEnabled/>
        </dgm:presLayoutVars>
      </dgm:prSet>
      <dgm:spPr/>
    </dgm:pt>
    <dgm:pt modelId="{30F488BC-7B43-4E9A-9D21-C5A5D3F7B361}" type="pres">
      <dgm:prSet presAssocID="{048504C5-6861-4F8F-8596-F46AEE9CDB1C}"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BFEE47B1-8853-4D6E-A7EE-2E5D93739E53}" type="pres">
      <dgm:prSet presAssocID="{048504C5-6861-4F8F-8596-F46AEE9CDB1C}" presName="ConnectLineEnd" presStyleLbl="node1" presStyleIdx="3" presStyleCnt="4"/>
      <dgm:spPr/>
    </dgm:pt>
    <dgm:pt modelId="{415DD7CB-35F6-4E16-8DD1-67BF89D1D76E}" type="pres">
      <dgm:prSet presAssocID="{048504C5-6861-4F8F-8596-F46AEE9CDB1C}" presName="EmptyPane" presStyleCnt="0"/>
      <dgm:spPr/>
    </dgm:pt>
  </dgm:ptLst>
  <dgm:cxnLst>
    <dgm:cxn modelId="{9474F010-4014-4193-8D55-0205EC951041}" srcId="{08F627ED-A304-4697-8C44-18E45D3D2B1A}" destId="{048504C5-6861-4F8F-8596-F46AEE9CDB1C}" srcOrd="3" destOrd="0" parTransId="{CC720510-CAF8-4743-8DEF-CF997C63CA2A}" sibTransId="{56A47C92-BA3D-493B-9AAD-70D75BD12650}"/>
    <dgm:cxn modelId="{B04C6215-C46D-4282-963F-02A26E25C8AB}" srcId="{08F627ED-A304-4697-8C44-18E45D3D2B1A}" destId="{9845D52A-E054-4EB0-A5A3-32AE7DC6D645}" srcOrd="1" destOrd="0" parTransId="{952EE001-86C3-4022-96EE-ABDB540B8A78}" sibTransId="{796364FD-7651-493A-AEE5-8DD45DF8EEAC}"/>
    <dgm:cxn modelId="{A9BDAA16-FC25-4460-A958-7C32CF9FE9C5}" type="presOf" srcId="{048504C5-6861-4F8F-8596-F46AEE9CDB1C}" destId="{4CB49C8B-2FAB-4B9E-93AA-8767884265AA}" srcOrd="0" destOrd="0" presId="urn:microsoft.com/office/officeart/2016/7/layout/HexagonTimeline"/>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 modelId="{0A58328B-06FF-485B-97ED-CED1E63C90F0}" type="presParOf" srcId="{D6614DDC-66DE-4E26-A0E6-8B5D4F611437}" destId="{F989B92F-9E55-487D-8826-2BA11D5DC499}" srcOrd="5" destOrd="0" presId="urn:microsoft.com/office/officeart/2016/7/layout/HexagonTimeline"/>
    <dgm:cxn modelId="{B29CB607-A399-4A93-B2E7-2426F196D521}" type="presParOf" srcId="{D6614DDC-66DE-4E26-A0E6-8B5D4F611437}" destId="{CBAB3951-72AD-45B5-9409-6FA65E73D857}" srcOrd="6" destOrd="0" presId="urn:microsoft.com/office/officeart/2016/7/layout/HexagonTimeline"/>
    <dgm:cxn modelId="{27461C61-7621-4315-AFFB-084F319F6F92}" type="presParOf" srcId="{CBAB3951-72AD-45B5-9409-6FA65E73D857}" destId="{4CB49C8B-2FAB-4B9E-93AA-8767884265AA}" srcOrd="0" destOrd="0" presId="urn:microsoft.com/office/officeart/2016/7/layout/HexagonTimeline"/>
    <dgm:cxn modelId="{0790283E-1793-4188-8B1A-30382FC77741}" type="presParOf" srcId="{CBAB3951-72AD-45B5-9409-6FA65E73D857}" destId="{0EDF066C-A036-4D14-BFC9-56E6ECD20B77}" srcOrd="1" destOrd="0" presId="urn:microsoft.com/office/officeart/2016/7/layout/HexagonTimeline"/>
    <dgm:cxn modelId="{8F1BE45B-5514-4976-952E-6D09F1F9B398}" type="presParOf" srcId="{CBAB3951-72AD-45B5-9409-6FA65E73D857}" destId="{30F488BC-7B43-4E9A-9D21-C5A5D3F7B361}" srcOrd="2" destOrd="0" presId="urn:microsoft.com/office/officeart/2016/7/layout/HexagonTimeline"/>
    <dgm:cxn modelId="{80EBA75D-EDF4-44A2-9C7A-1EAFC34EB7CE}" type="presParOf" srcId="{CBAB3951-72AD-45B5-9409-6FA65E73D857}" destId="{BFEE47B1-8853-4D6E-A7EE-2E5D93739E53}" srcOrd="3" destOrd="0" presId="urn:microsoft.com/office/officeart/2016/7/layout/HexagonTimeline"/>
    <dgm:cxn modelId="{0C57A38F-7F77-4545-A013-1D433019E853}" type="presParOf" srcId="{CBAB3951-72AD-45B5-9409-6FA65E73D857}" destId="{415DD7CB-35F6-4E16-8DD1-67BF89D1D76E}"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dgm:spPr/>
      <dgm:t>
        <a:bodyPr/>
        <a:lstStyle/>
        <a:p>
          <a:r>
            <a:rPr lang="en-US" dirty="0"/>
            <a:t>2017</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USTR initiates investigation</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dgm:spPr/>
      <dgm:t>
        <a:bodyPr/>
        <a:lstStyle/>
        <a:p>
          <a:r>
            <a:rPr lang="en-US" dirty="0"/>
            <a:t>2018</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dgm:spPr/>
      <dgm:t>
        <a:bodyPr/>
        <a:lstStyle/>
        <a:p>
          <a:r>
            <a:rPr lang="en-US" dirty="0"/>
            <a:t>Investigation concludes; tariffs begin</a:t>
          </a:r>
        </a:p>
        <a:p>
          <a:r>
            <a:rPr lang="en-US" dirty="0"/>
            <a:t>15 – 25%</a:t>
          </a:r>
        </a:p>
        <a:p>
          <a:r>
            <a:rPr lang="en-US" dirty="0"/>
            <a:t>Four lists covering $550 billion import value</a:t>
          </a:r>
        </a:p>
        <a:p>
          <a:r>
            <a:rPr lang="en-US" dirty="0"/>
            <a:t>Exclusion process, case-by-case</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dgm:spPr/>
      <dgm:t>
        <a:bodyPr/>
        <a:lstStyle/>
        <a:p>
          <a:r>
            <a:rPr lang="en-US" dirty="0"/>
            <a:t>2021</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dgm:spPr/>
      <dgm:t>
        <a:bodyPr/>
        <a:lstStyle/>
        <a:p>
          <a:r>
            <a:rPr lang="en-US" dirty="0"/>
            <a:t>Exclusions expired April 2021</a:t>
          </a:r>
        </a:p>
        <a:p>
          <a:r>
            <a:rPr lang="en-US" dirty="0"/>
            <a:t>New USTR announces review on reinstating exclusions</a:t>
          </a:r>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6940FB0A-D57D-4F7A-9B11-D40BBF688B14}">
      <dgm:prSet/>
      <dgm:spPr/>
      <dgm:t>
        <a:bodyPr/>
        <a:lstStyle/>
        <a:p>
          <a:r>
            <a:rPr lang="en-US" dirty="0"/>
            <a:t>2022</a:t>
          </a:r>
        </a:p>
      </dgm:t>
    </dgm:pt>
    <dgm:pt modelId="{2E73F88F-8E64-48E7-B991-F226B5BCBD18}" type="parTrans" cxnId="{0667FB39-B36F-4661-89E0-2FCEFA601DA6}">
      <dgm:prSet/>
      <dgm:spPr/>
      <dgm:t>
        <a:bodyPr/>
        <a:lstStyle/>
        <a:p>
          <a:endParaRPr lang="en-US"/>
        </a:p>
      </dgm:t>
    </dgm:pt>
    <dgm:pt modelId="{53B208EB-ED7C-4E0C-8A96-A891FAE94598}" type="sibTrans" cxnId="{0667FB39-B36F-4661-89E0-2FCEFA601DA6}">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4">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4">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4"/>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3"/>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4">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4">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4"/>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3"/>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4">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4">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4"/>
      <dgm:spPr/>
    </dgm:pt>
    <dgm:pt modelId="{E1638529-5025-4BCE-9448-174A6B1F9AFC}" type="pres">
      <dgm:prSet presAssocID="{9AC77E87-FC4D-4F04-889B-73358514DC0D}" presName="EmptyPane" presStyleCnt="0"/>
      <dgm:spPr/>
    </dgm:pt>
    <dgm:pt modelId="{D9293584-1039-4289-9792-402C62AF90F2}" type="pres">
      <dgm:prSet presAssocID="{3A77AB9A-DF29-465E-A0A5-D4FA3D0C537F}" presName="spaceBetweenRectangles" presStyleLbl="fgAcc1" presStyleIdx="2" presStyleCnt="3"/>
      <dgm:spPr/>
    </dgm:pt>
    <dgm:pt modelId="{3BED1103-F5AE-4218-BCDA-E96DD0BB993A}" type="pres">
      <dgm:prSet presAssocID="{6940FB0A-D57D-4F7A-9B11-D40BBF688B14}" presName="composite" presStyleCnt="0"/>
      <dgm:spPr/>
    </dgm:pt>
    <dgm:pt modelId="{AB9BDBC6-77FC-4E17-B449-ECE4455D55DE}" type="pres">
      <dgm:prSet presAssocID="{6940FB0A-D57D-4F7A-9B11-D40BBF688B14}" presName="Parent1" presStyleLbl="alignNode1" presStyleIdx="3" presStyleCnt="4">
        <dgm:presLayoutVars>
          <dgm:chMax val="1"/>
          <dgm:chPref val="1"/>
          <dgm:bulletEnabled val="1"/>
        </dgm:presLayoutVars>
      </dgm:prSet>
      <dgm:spPr/>
    </dgm:pt>
    <dgm:pt modelId="{0BB38E92-29D7-4773-98E6-2CBCA000128B}" type="pres">
      <dgm:prSet presAssocID="{6940FB0A-D57D-4F7A-9B11-D40BBF688B14}" presName="Childtext1" presStyleLbl="revTx" presStyleIdx="3" presStyleCnt="4">
        <dgm:presLayoutVars>
          <dgm:chMax val="0"/>
          <dgm:chPref val="0"/>
          <dgm:bulletEnabled/>
        </dgm:presLayoutVars>
      </dgm:prSet>
      <dgm:spPr/>
    </dgm:pt>
    <dgm:pt modelId="{BBE4CA8F-9F95-4AC3-8AFB-FC37D1429DFD}" type="pres">
      <dgm:prSet presAssocID="{6940FB0A-D57D-4F7A-9B11-D40BBF688B14}"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91D74E85-FB81-4D37-8505-8FBA52189040}" type="pres">
      <dgm:prSet presAssocID="{6940FB0A-D57D-4F7A-9B11-D40BBF688B14}" presName="ConnectLineEnd" presStyleLbl="node1" presStyleIdx="3" presStyleCnt="4"/>
      <dgm:spPr/>
    </dgm:pt>
    <dgm:pt modelId="{AB94EE0A-8680-40CD-86D5-EAC9EE30DED4}" type="pres">
      <dgm:prSet presAssocID="{6940FB0A-D57D-4F7A-9B11-D40BBF688B14}"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0667FB39-B36F-4661-89E0-2FCEFA601DA6}" srcId="{08F627ED-A304-4697-8C44-18E45D3D2B1A}" destId="{6940FB0A-D57D-4F7A-9B11-D40BBF688B14}" srcOrd="3" destOrd="0" parTransId="{2E73F88F-8E64-48E7-B991-F226B5BCBD18}" sibTransId="{53B208EB-ED7C-4E0C-8A96-A891FAE94598}"/>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1193056A-B9AD-45E4-9EA2-5C9C94B98266}" type="presOf" srcId="{6940FB0A-D57D-4F7A-9B11-D40BBF688B14}" destId="{AB9BDBC6-77FC-4E17-B449-ECE4455D55DE}"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 modelId="{C1E610D0-6997-4734-87FA-AF05ECD17A9B}" type="presParOf" srcId="{D6614DDC-66DE-4E26-A0E6-8B5D4F611437}" destId="{D9293584-1039-4289-9792-402C62AF90F2}" srcOrd="5" destOrd="0" presId="urn:microsoft.com/office/officeart/2016/7/layout/HexagonTimeline"/>
    <dgm:cxn modelId="{E59D3051-EC00-4E06-8025-C5651177FA4E}" type="presParOf" srcId="{D6614DDC-66DE-4E26-A0E6-8B5D4F611437}" destId="{3BED1103-F5AE-4218-BCDA-E96DD0BB993A}" srcOrd="6" destOrd="0" presId="urn:microsoft.com/office/officeart/2016/7/layout/HexagonTimeline"/>
    <dgm:cxn modelId="{C7AF8577-765F-4AAE-B4A7-37B135FD49C7}" type="presParOf" srcId="{3BED1103-F5AE-4218-BCDA-E96DD0BB993A}" destId="{AB9BDBC6-77FC-4E17-B449-ECE4455D55DE}" srcOrd="0" destOrd="0" presId="urn:microsoft.com/office/officeart/2016/7/layout/HexagonTimeline"/>
    <dgm:cxn modelId="{664E5341-2826-4A51-B7C6-331700817DD0}" type="presParOf" srcId="{3BED1103-F5AE-4218-BCDA-E96DD0BB993A}" destId="{0BB38E92-29D7-4773-98E6-2CBCA000128B}" srcOrd="1" destOrd="0" presId="urn:microsoft.com/office/officeart/2016/7/layout/HexagonTimeline"/>
    <dgm:cxn modelId="{34BFDCB1-FA23-42EA-A778-E9DCD3F61F95}" type="presParOf" srcId="{3BED1103-F5AE-4218-BCDA-E96DD0BB993A}" destId="{BBE4CA8F-9F95-4AC3-8AFB-FC37D1429DFD}" srcOrd="2" destOrd="0" presId="urn:microsoft.com/office/officeart/2016/7/layout/HexagonTimeline"/>
    <dgm:cxn modelId="{ED7A82A9-488C-4010-9519-F03B30BE3519}" type="presParOf" srcId="{3BED1103-F5AE-4218-BCDA-E96DD0BB993A}" destId="{91D74E85-FB81-4D37-8505-8FBA52189040}" srcOrd="3" destOrd="0" presId="urn:microsoft.com/office/officeart/2016/7/layout/HexagonTimeline"/>
    <dgm:cxn modelId="{49F73CBE-0156-432D-BCC2-FAE23F5DFF10}" type="presParOf" srcId="{3BED1103-F5AE-4218-BCDA-E96DD0BB993A}" destId="{AB94EE0A-8680-40CD-86D5-EAC9EE30DED4}"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235145" y="1604214"/>
          <a:ext cx="1209318"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2015</a:t>
          </a:r>
        </a:p>
      </dsp:txBody>
      <dsp:txXfrm>
        <a:off x="235145" y="1604214"/>
        <a:ext cx="1121815" cy="437513"/>
      </dsp:txXfrm>
    </dsp:sp>
    <dsp:sp modelId="{03E7967D-6C10-4379-9B37-4F5A8CF4EED8}">
      <dsp:nvSpPr>
        <dsp:cNvPr id="0" name=""/>
        <dsp:cNvSpPr/>
      </dsp:nvSpPr>
      <dsp:spPr>
        <a:xfrm>
          <a:off x="0" y="0"/>
          <a:ext cx="1679608"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TFTEA eliminates exception to Forced Labor</a:t>
          </a:r>
        </a:p>
        <a:p>
          <a:pPr marL="0" lvl="0" indent="0" algn="ctr" defTabSz="488950">
            <a:lnSpc>
              <a:spcPct val="90000"/>
            </a:lnSpc>
            <a:spcBef>
              <a:spcPct val="0"/>
            </a:spcBef>
            <a:spcAft>
              <a:spcPct val="35000"/>
            </a:spcAft>
            <a:buNone/>
          </a:pPr>
          <a:r>
            <a:rPr lang="en-US" sz="1100" kern="1200" dirty="0"/>
            <a:t>CBP adds Forced Labor as a Priority Trade Initiative</a:t>
          </a:r>
        </a:p>
      </dsp:txBody>
      <dsp:txXfrm>
        <a:off x="0" y="0"/>
        <a:ext cx="1679608" cy="1166701"/>
      </dsp:txXfrm>
    </dsp:sp>
    <dsp:sp modelId="{4FB3A766-643A-4ACA-8E5D-2C95FFB87076}">
      <dsp:nvSpPr>
        <dsp:cNvPr id="0" name=""/>
        <dsp:cNvSpPr/>
      </dsp:nvSpPr>
      <dsp:spPr>
        <a:xfrm>
          <a:off x="1444463" y="1822971"/>
          <a:ext cx="470290" cy="0"/>
        </a:xfrm>
        <a:custGeom>
          <a:avLst/>
          <a:gdLst/>
          <a:ahLst/>
          <a:cxnLst/>
          <a:rect l="0" t="0" r="0" b="0"/>
          <a:pathLst>
            <a:path>
              <a:moveTo>
                <a:pt x="0" y="0"/>
              </a:moveTo>
              <a:lnTo>
                <a:pt x="47029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839804"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803344"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1914753" y="1604214"/>
          <a:ext cx="1209318"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2020</a:t>
          </a:r>
        </a:p>
      </dsp:txBody>
      <dsp:txXfrm>
        <a:off x="2073865" y="1661778"/>
        <a:ext cx="891094" cy="322385"/>
      </dsp:txXfrm>
    </dsp:sp>
    <dsp:sp modelId="{5E76ADAA-D3EE-462D-A737-9D3772B6C76F}">
      <dsp:nvSpPr>
        <dsp:cNvPr id="0" name=""/>
        <dsp:cNvSpPr/>
      </dsp:nvSpPr>
      <dsp:spPr>
        <a:xfrm>
          <a:off x="1679608" y="2479240"/>
          <a:ext cx="1679608"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a:t>Increased news coverage of treatment of Uyghurs in Xinjiang</a:t>
          </a:r>
        </a:p>
        <a:p>
          <a:pPr lvl="0" algn="ctr" defTabSz="488950">
            <a:lnSpc>
              <a:spcPct val="90000"/>
            </a:lnSpc>
            <a:spcBef>
              <a:spcPct val="0"/>
            </a:spcBef>
            <a:spcAft>
              <a:spcPct val="35000"/>
            </a:spcAft>
            <a:buNone/>
          </a:pPr>
          <a:r>
            <a:rPr lang="en-US" sz="1100" kern="1200" dirty="0"/>
            <a:t>WROs targeting Xinjiang begin with two WROs</a:t>
          </a:r>
        </a:p>
      </dsp:txBody>
      <dsp:txXfrm>
        <a:off x="1679608" y="2479240"/>
        <a:ext cx="1679608" cy="1166701"/>
      </dsp:txXfrm>
    </dsp:sp>
    <dsp:sp modelId="{6C1697D8-F9A2-4451-950E-C8D8168BBC75}">
      <dsp:nvSpPr>
        <dsp:cNvPr id="0" name=""/>
        <dsp:cNvSpPr/>
      </dsp:nvSpPr>
      <dsp:spPr>
        <a:xfrm>
          <a:off x="3124071" y="1822971"/>
          <a:ext cx="470290" cy="0"/>
        </a:xfrm>
        <a:custGeom>
          <a:avLst/>
          <a:gdLst/>
          <a:ahLst/>
          <a:cxnLst/>
          <a:rect l="0" t="0" r="0" b="0"/>
          <a:pathLst>
            <a:path>
              <a:moveTo>
                <a:pt x="0" y="0"/>
              </a:moveTo>
              <a:lnTo>
                <a:pt x="47029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2519412"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2482953"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a:off x="3594362" y="1604214"/>
          <a:ext cx="1209318"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2021</a:t>
          </a:r>
        </a:p>
      </dsp:txBody>
      <dsp:txXfrm>
        <a:off x="3753474" y="1661778"/>
        <a:ext cx="891094" cy="322385"/>
      </dsp:txXfrm>
    </dsp:sp>
    <dsp:sp modelId="{2E1F219F-885D-437D-9D95-1C496EBAD119}">
      <dsp:nvSpPr>
        <dsp:cNvPr id="0" name=""/>
        <dsp:cNvSpPr/>
      </dsp:nvSpPr>
      <dsp:spPr>
        <a:xfrm>
          <a:off x="3359217" y="0"/>
          <a:ext cx="1679608"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Entire region of Xinjiang is considered Forced Labor</a:t>
          </a:r>
        </a:p>
        <a:p>
          <a:pPr marL="0" lvl="0" indent="0" algn="ctr" defTabSz="488950">
            <a:lnSpc>
              <a:spcPct val="90000"/>
            </a:lnSpc>
            <a:spcBef>
              <a:spcPct val="0"/>
            </a:spcBef>
            <a:spcAft>
              <a:spcPct val="35000"/>
            </a:spcAft>
            <a:buNone/>
          </a:pPr>
          <a:r>
            <a:rPr lang="en-US" sz="1100" kern="1200" dirty="0"/>
            <a:t>Additional WROs for other origins (MY, MX)</a:t>
          </a:r>
        </a:p>
      </dsp:txBody>
      <dsp:txXfrm>
        <a:off x="3359217" y="0"/>
        <a:ext cx="1679608" cy="1166701"/>
      </dsp:txXfrm>
    </dsp:sp>
    <dsp:sp modelId="{F989B92F-9E55-487D-8826-2BA11D5DC499}">
      <dsp:nvSpPr>
        <dsp:cNvPr id="0" name=""/>
        <dsp:cNvSpPr/>
      </dsp:nvSpPr>
      <dsp:spPr>
        <a:xfrm>
          <a:off x="4803680" y="1822971"/>
          <a:ext cx="470290" cy="0"/>
        </a:xfrm>
        <a:custGeom>
          <a:avLst/>
          <a:gdLst/>
          <a:ahLst/>
          <a:cxnLst/>
          <a:rect l="0" t="0" r="0" b="0"/>
          <a:pathLst>
            <a:path>
              <a:moveTo>
                <a:pt x="0" y="0"/>
              </a:moveTo>
              <a:lnTo>
                <a:pt x="47029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1BA21-B732-43C2-BD4E-EED526CA614C}">
      <dsp:nvSpPr>
        <dsp:cNvPr id="0" name=""/>
        <dsp:cNvSpPr/>
      </dsp:nvSpPr>
      <dsp:spPr>
        <a:xfrm>
          <a:off x="4199021"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4162561"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49C8B-2FAB-4B9E-93AA-8767884265AA}">
      <dsp:nvSpPr>
        <dsp:cNvPr id="0" name=""/>
        <dsp:cNvSpPr/>
      </dsp:nvSpPr>
      <dsp:spPr>
        <a:xfrm rot="10800000">
          <a:off x="5273970" y="1604214"/>
          <a:ext cx="1209318"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2022</a:t>
          </a:r>
        </a:p>
      </dsp:txBody>
      <dsp:txXfrm rot="10800000">
        <a:off x="5361473" y="1604214"/>
        <a:ext cx="1121815" cy="437513"/>
      </dsp:txXfrm>
    </dsp:sp>
    <dsp:sp modelId="{0EDF066C-A036-4D14-BFC9-56E6ECD20B77}">
      <dsp:nvSpPr>
        <dsp:cNvPr id="0" name=""/>
        <dsp:cNvSpPr/>
      </dsp:nvSpPr>
      <dsp:spPr>
        <a:xfrm>
          <a:off x="5038825" y="2479240"/>
          <a:ext cx="1679608" cy="1166701"/>
        </a:xfrm>
        <a:prstGeom prst="rect">
          <a:avLst/>
        </a:prstGeom>
        <a:noFill/>
        <a:ln>
          <a:noFill/>
        </a:ln>
        <a:effectLst/>
      </dsp:spPr>
      <dsp:style>
        <a:lnRef idx="0">
          <a:scrgbClr r="0" g="0" b="0"/>
        </a:lnRef>
        <a:fillRef idx="0">
          <a:scrgbClr r="0" g="0" b="0"/>
        </a:fillRef>
        <a:effectRef idx="0">
          <a:scrgbClr r="0" g="0" b="0"/>
        </a:effectRef>
        <a:fontRef idx="minor"/>
      </dsp:style>
    </dsp:sp>
    <dsp:sp modelId="{30F488BC-7B43-4E9A-9D21-C5A5D3F7B361}">
      <dsp:nvSpPr>
        <dsp:cNvPr id="0" name=""/>
        <dsp:cNvSpPr/>
      </dsp:nvSpPr>
      <dsp:spPr>
        <a:xfrm>
          <a:off x="5878629"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FEE47B1-8853-4D6E-A7EE-2E5D93739E53}">
      <dsp:nvSpPr>
        <dsp:cNvPr id="0" name=""/>
        <dsp:cNvSpPr/>
      </dsp:nvSpPr>
      <dsp:spPr>
        <a:xfrm>
          <a:off x="5842170"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235145" y="1604214"/>
          <a:ext cx="1209318"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2017</a:t>
          </a:r>
        </a:p>
      </dsp:txBody>
      <dsp:txXfrm>
        <a:off x="235145" y="1604214"/>
        <a:ext cx="1121815" cy="437513"/>
      </dsp:txXfrm>
    </dsp:sp>
    <dsp:sp modelId="{03E7967D-6C10-4379-9B37-4F5A8CF4EED8}">
      <dsp:nvSpPr>
        <dsp:cNvPr id="0" name=""/>
        <dsp:cNvSpPr/>
      </dsp:nvSpPr>
      <dsp:spPr>
        <a:xfrm>
          <a:off x="0" y="0"/>
          <a:ext cx="1679608"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USTR initiates investigation</a:t>
          </a:r>
        </a:p>
      </dsp:txBody>
      <dsp:txXfrm>
        <a:off x="0" y="0"/>
        <a:ext cx="1679608" cy="1166701"/>
      </dsp:txXfrm>
    </dsp:sp>
    <dsp:sp modelId="{4FB3A766-643A-4ACA-8E5D-2C95FFB87076}">
      <dsp:nvSpPr>
        <dsp:cNvPr id="0" name=""/>
        <dsp:cNvSpPr/>
      </dsp:nvSpPr>
      <dsp:spPr>
        <a:xfrm>
          <a:off x="1444463" y="1822971"/>
          <a:ext cx="470290" cy="0"/>
        </a:xfrm>
        <a:custGeom>
          <a:avLst/>
          <a:gdLst/>
          <a:ahLst/>
          <a:cxnLst/>
          <a:rect l="0" t="0" r="0" b="0"/>
          <a:pathLst>
            <a:path>
              <a:moveTo>
                <a:pt x="0" y="0"/>
              </a:moveTo>
              <a:lnTo>
                <a:pt x="47029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839804"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803344"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1914753" y="1604214"/>
          <a:ext cx="1209318"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2018</a:t>
          </a:r>
        </a:p>
      </dsp:txBody>
      <dsp:txXfrm>
        <a:off x="2073865" y="1661778"/>
        <a:ext cx="891094" cy="322385"/>
      </dsp:txXfrm>
    </dsp:sp>
    <dsp:sp modelId="{5E76ADAA-D3EE-462D-A737-9D3772B6C76F}">
      <dsp:nvSpPr>
        <dsp:cNvPr id="0" name=""/>
        <dsp:cNvSpPr/>
      </dsp:nvSpPr>
      <dsp:spPr>
        <a:xfrm>
          <a:off x="1679608" y="2479240"/>
          <a:ext cx="1679608"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Investigation concludes; tariffs begin</a:t>
          </a:r>
        </a:p>
        <a:p>
          <a:pPr marL="0" lvl="0" indent="0" algn="ctr" defTabSz="488950">
            <a:lnSpc>
              <a:spcPct val="90000"/>
            </a:lnSpc>
            <a:spcBef>
              <a:spcPct val="0"/>
            </a:spcBef>
            <a:spcAft>
              <a:spcPct val="35000"/>
            </a:spcAft>
            <a:buNone/>
          </a:pPr>
          <a:r>
            <a:rPr lang="en-US" sz="1100" kern="1200" dirty="0"/>
            <a:t>15 – 25%</a:t>
          </a:r>
        </a:p>
        <a:p>
          <a:pPr marL="0" lvl="0" indent="0" algn="ctr" defTabSz="488950">
            <a:lnSpc>
              <a:spcPct val="90000"/>
            </a:lnSpc>
            <a:spcBef>
              <a:spcPct val="0"/>
            </a:spcBef>
            <a:spcAft>
              <a:spcPct val="35000"/>
            </a:spcAft>
            <a:buNone/>
          </a:pPr>
          <a:r>
            <a:rPr lang="en-US" sz="1100" kern="1200" dirty="0"/>
            <a:t>Four lists covering $550 billion import value</a:t>
          </a:r>
        </a:p>
        <a:p>
          <a:pPr marL="0" lvl="0" indent="0" algn="ctr" defTabSz="488950">
            <a:lnSpc>
              <a:spcPct val="90000"/>
            </a:lnSpc>
            <a:spcBef>
              <a:spcPct val="0"/>
            </a:spcBef>
            <a:spcAft>
              <a:spcPct val="35000"/>
            </a:spcAft>
            <a:buNone/>
          </a:pPr>
          <a:r>
            <a:rPr lang="en-US" sz="1100" kern="1200" dirty="0"/>
            <a:t>Exclusion process, case-by-case</a:t>
          </a:r>
        </a:p>
      </dsp:txBody>
      <dsp:txXfrm>
        <a:off x="1679608" y="2479240"/>
        <a:ext cx="1679608" cy="1166701"/>
      </dsp:txXfrm>
    </dsp:sp>
    <dsp:sp modelId="{6C1697D8-F9A2-4451-950E-C8D8168BBC75}">
      <dsp:nvSpPr>
        <dsp:cNvPr id="0" name=""/>
        <dsp:cNvSpPr/>
      </dsp:nvSpPr>
      <dsp:spPr>
        <a:xfrm>
          <a:off x="3124071" y="1822971"/>
          <a:ext cx="470290" cy="0"/>
        </a:xfrm>
        <a:custGeom>
          <a:avLst/>
          <a:gdLst/>
          <a:ahLst/>
          <a:cxnLst/>
          <a:rect l="0" t="0" r="0" b="0"/>
          <a:pathLst>
            <a:path>
              <a:moveTo>
                <a:pt x="0" y="0"/>
              </a:moveTo>
              <a:lnTo>
                <a:pt x="47029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2519412"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2482953"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a:off x="3594362" y="1604214"/>
          <a:ext cx="1209318"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2021</a:t>
          </a:r>
        </a:p>
      </dsp:txBody>
      <dsp:txXfrm>
        <a:off x="3753474" y="1661778"/>
        <a:ext cx="891094" cy="322385"/>
      </dsp:txXfrm>
    </dsp:sp>
    <dsp:sp modelId="{2E1F219F-885D-437D-9D95-1C496EBAD119}">
      <dsp:nvSpPr>
        <dsp:cNvPr id="0" name=""/>
        <dsp:cNvSpPr/>
      </dsp:nvSpPr>
      <dsp:spPr>
        <a:xfrm>
          <a:off x="3359217" y="0"/>
          <a:ext cx="1679608"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Exclusions expired April 2021</a:t>
          </a:r>
        </a:p>
        <a:p>
          <a:pPr marL="0" lvl="0" indent="0" algn="ctr" defTabSz="488950">
            <a:lnSpc>
              <a:spcPct val="90000"/>
            </a:lnSpc>
            <a:spcBef>
              <a:spcPct val="0"/>
            </a:spcBef>
            <a:spcAft>
              <a:spcPct val="35000"/>
            </a:spcAft>
            <a:buNone/>
          </a:pPr>
          <a:r>
            <a:rPr lang="en-US" sz="1100" kern="1200" dirty="0"/>
            <a:t>New USTR announces review on reinstating exclusions</a:t>
          </a:r>
        </a:p>
      </dsp:txBody>
      <dsp:txXfrm>
        <a:off x="3359217" y="0"/>
        <a:ext cx="1679608" cy="1166701"/>
      </dsp:txXfrm>
    </dsp:sp>
    <dsp:sp modelId="{D9293584-1039-4289-9792-402C62AF90F2}">
      <dsp:nvSpPr>
        <dsp:cNvPr id="0" name=""/>
        <dsp:cNvSpPr/>
      </dsp:nvSpPr>
      <dsp:spPr>
        <a:xfrm>
          <a:off x="4803680" y="1822971"/>
          <a:ext cx="470290" cy="0"/>
        </a:xfrm>
        <a:custGeom>
          <a:avLst/>
          <a:gdLst/>
          <a:ahLst/>
          <a:cxnLst/>
          <a:rect l="0" t="0" r="0" b="0"/>
          <a:pathLst>
            <a:path>
              <a:moveTo>
                <a:pt x="0" y="0"/>
              </a:moveTo>
              <a:lnTo>
                <a:pt x="47029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1BA21-B732-43C2-BD4E-EED526CA614C}">
      <dsp:nvSpPr>
        <dsp:cNvPr id="0" name=""/>
        <dsp:cNvSpPr/>
      </dsp:nvSpPr>
      <dsp:spPr>
        <a:xfrm>
          <a:off x="4199021"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4162561"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BDBC6-77FC-4E17-B449-ECE4455D55DE}">
      <dsp:nvSpPr>
        <dsp:cNvPr id="0" name=""/>
        <dsp:cNvSpPr/>
      </dsp:nvSpPr>
      <dsp:spPr>
        <a:xfrm rot="10800000">
          <a:off x="5273970" y="1604214"/>
          <a:ext cx="1209318"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2022</a:t>
          </a:r>
        </a:p>
      </dsp:txBody>
      <dsp:txXfrm rot="10800000">
        <a:off x="5361473" y="1604214"/>
        <a:ext cx="1121815" cy="437513"/>
      </dsp:txXfrm>
    </dsp:sp>
    <dsp:sp modelId="{0BB38E92-29D7-4773-98E6-2CBCA000128B}">
      <dsp:nvSpPr>
        <dsp:cNvPr id="0" name=""/>
        <dsp:cNvSpPr/>
      </dsp:nvSpPr>
      <dsp:spPr>
        <a:xfrm>
          <a:off x="5038825" y="2479240"/>
          <a:ext cx="1679608" cy="1166701"/>
        </a:xfrm>
        <a:prstGeom prst="rect">
          <a:avLst/>
        </a:prstGeom>
        <a:noFill/>
        <a:ln>
          <a:noFill/>
        </a:ln>
        <a:effectLst/>
      </dsp:spPr>
      <dsp:style>
        <a:lnRef idx="0">
          <a:scrgbClr r="0" g="0" b="0"/>
        </a:lnRef>
        <a:fillRef idx="0">
          <a:scrgbClr r="0" g="0" b="0"/>
        </a:fillRef>
        <a:effectRef idx="0">
          <a:scrgbClr r="0" g="0" b="0"/>
        </a:effectRef>
        <a:fontRef idx="minor"/>
      </dsp:style>
    </dsp:sp>
    <dsp:sp modelId="{BBE4CA8F-9F95-4AC3-8AFB-FC37D1429DFD}">
      <dsp:nvSpPr>
        <dsp:cNvPr id="0" name=""/>
        <dsp:cNvSpPr/>
      </dsp:nvSpPr>
      <dsp:spPr>
        <a:xfrm>
          <a:off x="5878629"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1D74E85-FB81-4D37-8505-8FBA52189040}">
      <dsp:nvSpPr>
        <dsp:cNvPr id="0" name=""/>
        <dsp:cNvSpPr/>
      </dsp:nvSpPr>
      <dsp:spPr>
        <a:xfrm>
          <a:off x="5842170"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10/12/2022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10/12/2022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10/12/2022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10/12/2022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10/12/2022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tmp"/><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abric, table, red, covered&#10;&#10;Description automatically generated">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1975104"/>
            <a:ext cx="4775075" cy="1630906"/>
          </a:xfrm>
        </p:spPr>
        <p:txBody>
          <a:bodyPr>
            <a:normAutofit fontScale="90000"/>
          </a:bodyPr>
          <a:lstStyle/>
          <a:p>
            <a:r>
              <a:rPr lang="en-US" sz="3600" cap="small" dirty="0" err="1">
                <a:solidFill>
                  <a:schemeClr val="tx1"/>
                </a:solidFill>
                <a:latin typeface="Baskerville Old Face" panose="02020602080505020303" pitchFamily="18" charset="0"/>
              </a:rPr>
              <a:t>Ficient</a:t>
            </a:r>
            <a:r>
              <a:rPr lang="en-US" sz="3600" cap="small" dirty="0">
                <a:solidFill>
                  <a:schemeClr val="tx1"/>
                </a:solidFill>
                <a:latin typeface="Baskerville Old Face" panose="02020602080505020303" pitchFamily="18" charset="0"/>
              </a:rPr>
              <a:t> Global</a:t>
            </a:r>
            <a:br>
              <a:rPr lang="en-US" sz="3600" cap="small" dirty="0">
                <a:solidFill>
                  <a:schemeClr val="tx1"/>
                </a:solidFill>
                <a:latin typeface="Baskerville Old Face" panose="02020602080505020303" pitchFamily="18" charset="0"/>
              </a:rPr>
            </a:br>
            <a:r>
              <a:rPr lang="en-US" sz="3600" cap="small" dirty="0">
                <a:solidFill>
                  <a:schemeClr val="tx1"/>
                </a:solidFill>
                <a:latin typeface="Baskerville Old Face" panose="02020602080505020303" pitchFamily="18" charset="0"/>
              </a:rPr>
              <a:t>10</a:t>
            </a:r>
            <a:r>
              <a:rPr lang="en-US" sz="3600" cap="small" baseline="30000" dirty="0">
                <a:solidFill>
                  <a:schemeClr val="tx1"/>
                </a:solidFill>
                <a:latin typeface="Baskerville Old Face" panose="02020602080505020303" pitchFamily="18" charset="0"/>
              </a:rPr>
              <a:t>th</a:t>
            </a:r>
            <a:r>
              <a:rPr lang="en-US" sz="3600" cap="small" dirty="0">
                <a:solidFill>
                  <a:schemeClr val="tx1"/>
                </a:solidFill>
                <a:latin typeface="Baskerville Old Face" panose="02020602080505020303" pitchFamily="18" charset="0"/>
              </a:rPr>
              <a:t> Annual Trade compliance summit</a:t>
            </a:r>
            <a:br>
              <a:rPr lang="en-US" sz="3600" cap="small" dirty="0">
                <a:solidFill>
                  <a:schemeClr val="tx1"/>
                </a:solidFill>
                <a:latin typeface="Baskerville Old Face" panose="02020602080505020303" pitchFamily="18" charset="0"/>
              </a:rPr>
            </a:br>
            <a:r>
              <a:rPr lang="en-US" sz="2800" cap="small" dirty="0">
                <a:solidFill>
                  <a:schemeClr val="tx1"/>
                </a:solidFill>
                <a:latin typeface="Baskerville Old Face" panose="02020602080505020303" pitchFamily="18" charset="0"/>
              </a:rPr>
              <a:t>October 2022</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69216" y="3562540"/>
            <a:ext cx="4775075" cy="1224064"/>
          </a:xfrm>
        </p:spPr>
        <p:txBody>
          <a:bodyPr>
            <a:normAutofit fontScale="70000" lnSpcReduction="20000"/>
          </a:bodyPr>
          <a:lstStyle/>
          <a:p>
            <a:r>
              <a:rPr lang="en-US" dirty="0">
                <a:solidFill>
                  <a:schemeClr val="tx1"/>
                </a:solidFill>
              </a:rPr>
              <a:t>Introduction and Analysis of Recent US Trade Policies and Strategies on Compliance &amp; Supply Chain Planning</a:t>
            </a:r>
          </a:p>
          <a:p>
            <a:r>
              <a:rPr lang="en-US" dirty="0">
                <a:solidFill>
                  <a:schemeClr val="tx1"/>
                </a:solidFill>
              </a:rPr>
              <a:t>Lila Landis, LCB CUSECO®</a:t>
            </a:r>
          </a:p>
          <a:p>
            <a:r>
              <a:rPr lang="en-US" dirty="0">
                <a:solidFill>
                  <a:schemeClr val="tx1"/>
                </a:solidFill>
              </a:rPr>
              <a:t>Director of Global Compliance</a:t>
            </a:r>
          </a:p>
          <a:p>
            <a:r>
              <a:rPr lang="en-US" dirty="0">
                <a:solidFill>
                  <a:schemeClr val="tx1"/>
                </a:solidFill>
              </a:rPr>
              <a:t>SEKO Logistics</a:t>
            </a:r>
          </a:p>
          <a:p>
            <a:endParaRPr lang="en-US" dirty="0">
              <a:solidFill>
                <a:schemeClr val="tx1"/>
              </a:solidFill>
            </a:endParaRPr>
          </a:p>
          <a:p>
            <a:endParaRPr lang="en-US" dirty="0">
              <a:solidFill>
                <a:schemeClr val="tx1"/>
              </a:solidFill>
            </a:endParaRPr>
          </a:p>
        </p:txBody>
      </p:sp>
      <p:pic>
        <p:nvPicPr>
          <p:cNvPr id="6" name="Picture 5" descr="Logo&#10;&#10;Description automatically generated">
            <a:extLst>
              <a:ext uri="{FF2B5EF4-FFF2-40B4-BE49-F238E27FC236}">
                <a16:creationId xmlns:a16="http://schemas.microsoft.com/office/drawing/2014/main" id="{86377B29-7C8A-7824-01FD-2D55C295F443}"/>
              </a:ext>
            </a:extLst>
          </p:cNvPr>
          <p:cNvPicPr>
            <a:picLocks noChangeAspect="1"/>
          </p:cNvPicPr>
          <p:nvPr/>
        </p:nvPicPr>
        <p:blipFill rotWithShape="1">
          <a:blip r:embed="rId3">
            <a:extLst>
              <a:ext uri="{28A0092B-C50C-407E-A947-70E740481C1C}">
                <a14:useLocalDpi xmlns:a14="http://schemas.microsoft.com/office/drawing/2010/main" val="0"/>
              </a:ext>
            </a:extLst>
          </a:blip>
          <a:srcRect l="18857" t="33210" r="18522" b="32513"/>
          <a:stretch/>
        </p:blipFill>
        <p:spPr>
          <a:xfrm>
            <a:off x="6718040" y="1808532"/>
            <a:ext cx="4975851" cy="1516803"/>
          </a:xfrm>
          <a:prstGeom prst="rect">
            <a:avLst/>
          </a:prstGeom>
        </p:spPr>
      </p:pic>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t>Forced Labor</a:t>
            </a:r>
            <a:br>
              <a:rPr lang="en-US" dirty="0"/>
            </a:br>
            <a:endParaRPr lang="en-US" dirty="0">
              <a:solidFill>
                <a:schemeClr val="tx1">
                  <a:lumMod val="75000"/>
                  <a:lumOff val="25000"/>
                </a:schemeClr>
              </a:solidFill>
            </a:endParaRPr>
          </a:p>
        </p:txBody>
      </p:sp>
      <p:sp>
        <p:nvSpPr>
          <p:cNvPr id="5" name="TextBox 4"/>
          <p:cNvSpPr txBox="1"/>
          <p:nvPr/>
        </p:nvSpPr>
        <p:spPr>
          <a:xfrm>
            <a:off x="4641215" y="2046304"/>
            <a:ext cx="7116043" cy="5355312"/>
          </a:xfrm>
          <a:prstGeom prst="rect">
            <a:avLst/>
          </a:prstGeom>
          <a:noFill/>
        </p:spPr>
        <p:txBody>
          <a:bodyPr wrap="square" rtlCol="0">
            <a:spAutoFit/>
          </a:bodyPr>
          <a:lstStyle/>
          <a:p>
            <a:pPr marL="285750" indent="-285750">
              <a:buFont typeface="Arial" panose="020B0604020202020204" pitchFamily="34" charset="0"/>
              <a:buChar char="•"/>
            </a:pPr>
            <a:r>
              <a:rPr lang="en-US" sz="1800" b="0" i="0" dirty="0">
                <a:solidFill>
                  <a:srgbClr val="000000"/>
                </a:solidFill>
                <a:effectLst/>
                <a:latin typeface="ArialMT"/>
              </a:rPr>
              <a:t>Top commodities for WROs for China: Chemicals, Textiles, and Agricultural goods; tomatoes, cotton, silica</a:t>
            </a:r>
          </a:p>
          <a:p>
            <a:pPr marL="285750" indent="-285750">
              <a:buFont typeface="Arial" panose="020B0604020202020204" pitchFamily="34" charset="0"/>
              <a:buChar char="•"/>
            </a:pPr>
            <a:endParaRPr lang="en-US" dirty="0">
              <a:solidFill>
                <a:srgbClr val="000000"/>
              </a:solidFill>
              <a:latin typeface="ArialMT"/>
            </a:endParaRPr>
          </a:p>
          <a:p>
            <a:pPr marL="285750" indent="-285750">
              <a:buFont typeface="Arial" panose="020B0604020202020204" pitchFamily="34" charset="0"/>
              <a:buChar char="•"/>
            </a:pPr>
            <a:r>
              <a:rPr lang="en-US" dirty="0">
                <a:solidFill>
                  <a:srgbClr val="000000"/>
                </a:solidFill>
                <a:latin typeface="ArialMT"/>
              </a:rPr>
              <a:t>What is being required of importers?</a:t>
            </a:r>
          </a:p>
          <a:p>
            <a:pPr marL="742950" lvl="1" indent="-285750">
              <a:buFont typeface="Arial" panose="020B0604020202020204" pitchFamily="34" charset="0"/>
              <a:buChar char="•"/>
            </a:pPr>
            <a:r>
              <a:rPr lang="en-US" dirty="0">
                <a:solidFill>
                  <a:srgbClr val="000000"/>
                </a:solidFill>
                <a:latin typeface="ArialMT"/>
              </a:rPr>
              <a:t>U.S. Customs no longer accepts contractual language prohibiting forced labor as sufficient</a:t>
            </a:r>
          </a:p>
          <a:p>
            <a:pPr marL="742950" lvl="1" indent="-285750">
              <a:buFont typeface="Arial" panose="020B0604020202020204" pitchFamily="34" charset="0"/>
              <a:buChar char="•"/>
            </a:pPr>
            <a:r>
              <a:rPr lang="en-US" dirty="0">
                <a:solidFill>
                  <a:srgbClr val="000000"/>
                </a:solidFill>
                <a:latin typeface="ArialMT"/>
              </a:rPr>
              <a:t>U.S. importers with goods subject to a WRO must be prepared to present documentation of their supply chain going back to the raw materials</a:t>
            </a:r>
          </a:p>
          <a:p>
            <a:pPr marL="742950" lvl="1" indent="-285750">
              <a:buFont typeface="Arial" panose="020B0604020202020204" pitchFamily="34" charset="0"/>
              <a:buChar char="•"/>
            </a:pPr>
            <a:r>
              <a:rPr lang="en-US" dirty="0">
                <a:solidFill>
                  <a:srgbClr val="000000"/>
                </a:solidFill>
                <a:latin typeface="ArialMT"/>
              </a:rPr>
              <a:t>Third-party audits are not trusted by U.S. Customs</a:t>
            </a:r>
          </a:p>
          <a:p>
            <a:pPr marL="742950" lvl="1" indent="-285750">
              <a:buFont typeface="Arial" panose="020B0604020202020204" pitchFamily="34" charset="0"/>
              <a:buChar char="•"/>
            </a:pPr>
            <a:r>
              <a:rPr lang="en-US" dirty="0">
                <a:solidFill>
                  <a:srgbClr val="000000"/>
                </a:solidFill>
                <a:latin typeface="ArialMT"/>
              </a:rPr>
              <a:t>If an importer does not already have this documentation, they will likely need to export or destroy the goods as they have only 30 days to respond to U.S. Customs</a:t>
            </a:r>
          </a:p>
          <a:p>
            <a:pPr marL="742950" lvl="1" indent="-285750">
              <a:buFont typeface="Arial" panose="020B0604020202020204" pitchFamily="34" charset="0"/>
              <a:buChar char="•"/>
            </a:pPr>
            <a:r>
              <a:rPr lang="en-US" dirty="0">
                <a:solidFill>
                  <a:srgbClr val="000000"/>
                </a:solidFill>
                <a:latin typeface="ArialMT"/>
              </a:rPr>
              <a:t>Storage fees may accumulate during the response and investigation period (up to 180 days)</a:t>
            </a:r>
          </a:p>
          <a:p>
            <a:pPr marL="742950" lvl="1" indent="-285750">
              <a:buFont typeface="Arial" panose="020B0604020202020204" pitchFamily="34" charset="0"/>
              <a:buChar char="•"/>
            </a:pPr>
            <a:br>
              <a:rPr lang="en-US" dirty="0"/>
            </a:br>
            <a:br>
              <a:rPr lang="en-US" dirty="0"/>
            </a:br>
            <a:br>
              <a:rPr lang="en-US" dirty="0"/>
            </a:br>
            <a:endParaRPr lang="en-US" dirty="0"/>
          </a:p>
        </p:txBody>
      </p:sp>
    </p:spTree>
    <p:extLst>
      <p:ext uri="{BB962C8B-B14F-4D97-AF65-F5344CB8AC3E}">
        <p14:creationId xmlns:p14="http://schemas.microsoft.com/office/powerpoint/2010/main" val="251584201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t>Forced Labor</a:t>
            </a:r>
            <a:br>
              <a:rPr lang="en-US" dirty="0"/>
            </a:br>
            <a:endParaRPr lang="en-US" dirty="0">
              <a:solidFill>
                <a:schemeClr val="tx1">
                  <a:lumMod val="75000"/>
                  <a:lumOff val="25000"/>
                </a:schemeClr>
              </a:solidFill>
            </a:endParaRPr>
          </a:p>
        </p:txBody>
      </p:sp>
      <p:sp>
        <p:nvSpPr>
          <p:cNvPr id="5" name="TextBox 4"/>
          <p:cNvSpPr txBox="1"/>
          <p:nvPr/>
        </p:nvSpPr>
        <p:spPr>
          <a:xfrm>
            <a:off x="4641215" y="2046304"/>
            <a:ext cx="7116043"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latin typeface="ArialMT"/>
              </a:rPr>
              <a:t>Changes coming for Forced Labor</a:t>
            </a:r>
          </a:p>
          <a:p>
            <a:pPr marL="285750" indent="-285750">
              <a:buFont typeface="Arial" panose="020B0604020202020204" pitchFamily="34" charset="0"/>
              <a:buChar char="•"/>
            </a:pPr>
            <a:endParaRPr lang="en-US" dirty="0">
              <a:solidFill>
                <a:srgbClr val="000000"/>
              </a:solidFill>
              <a:latin typeface="ArialMT"/>
            </a:endParaRPr>
          </a:p>
          <a:p>
            <a:pPr marL="742950" lvl="1" indent="-285750">
              <a:buFont typeface="Arial" panose="020B0604020202020204" pitchFamily="34" charset="0"/>
              <a:buChar char="•"/>
            </a:pPr>
            <a:r>
              <a:rPr lang="en-US" dirty="0">
                <a:solidFill>
                  <a:srgbClr val="000000"/>
                </a:solidFill>
                <a:latin typeface="ArialMT"/>
              </a:rPr>
              <a:t>The EU is also working on Forced Labor regulations</a:t>
            </a:r>
          </a:p>
          <a:p>
            <a:pPr marL="742950" lvl="1" indent="-285750">
              <a:buFont typeface="Arial" panose="020B0604020202020204" pitchFamily="34" charset="0"/>
              <a:buChar char="•"/>
            </a:pPr>
            <a:endParaRPr lang="en-US" dirty="0">
              <a:solidFill>
                <a:srgbClr val="000000"/>
              </a:solidFill>
              <a:latin typeface="ArialMT"/>
            </a:endParaRPr>
          </a:p>
          <a:p>
            <a:pPr marL="742950" lvl="1" indent="-285750">
              <a:buFont typeface="Arial" panose="020B0604020202020204" pitchFamily="34" charset="0"/>
              <a:buChar char="•"/>
            </a:pPr>
            <a:r>
              <a:rPr lang="en-US" dirty="0">
                <a:solidFill>
                  <a:srgbClr val="000000"/>
                </a:solidFill>
                <a:latin typeface="ArialMT"/>
              </a:rPr>
              <a:t>The U.S. will continue to name additional commodities and companies subject to WROs</a:t>
            </a:r>
          </a:p>
          <a:p>
            <a:pPr marL="742950" lvl="1" indent="-285750">
              <a:buFont typeface="Arial" panose="020B0604020202020204" pitchFamily="34" charset="0"/>
              <a:buChar char="•"/>
            </a:pPr>
            <a:endParaRPr lang="en-US" dirty="0">
              <a:solidFill>
                <a:srgbClr val="000000"/>
              </a:solidFill>
              <a:latin typeface="ArialMT"/>
            </a:endParaRPr>
          </a:p>
          <a:p>
            <a:pPr marL="742950" lvl="1" indent="-285750">
              <a:buFont typeface="Arial" panose="020B0604020202020204" pitchFamily="34" charset="0"/>
              <a:buChar char="•"/>
            </a:pPr>
            <a:r>
              <a:rPr lang="en-US" dirty="0">
                <a:solidFill>
                  <a:srgbClr val="000000"/>
                </a:solidFill>
                <a:latin typeface="ArialMT"/>
              </a:rPr>
              <a:t>There will be additional WROs for countries other than China – Mexico, Malaysia, Indonesia</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solidFill>
                  <a:srgbClr val="000000"/>
                </a:solidFill>
                <a:latin typeface="ArialMT"/>
              </a:rPr>
              <a:t>Private organizations, including Non-Governmental Organizations, NGOs, will continue to file forced labor complaints to prompt investigations</a:t>
            </a:r>
            <a:br>
              <a:rPr lang="en-US" dirty="0"/>
            </a:br>
            <a:br>
              <a:rPr lang="en-US" dirty="0"/>
            </a:br>
            <a:br>
              <a:rPr lang="en-US" dirty="0"/>
            </a:br>
            <a:endParaRPr lang="en-US" dirty="0"/>
          </a:p>
        </p:txBody>
      </p:sp>
    </p:spTree>
    <p:extLst>
      <p:ext uri="{BB962C8B-B14F-4D97-AF65-F5344CB8AC3E}">
        <p14:creationId xmlns:p14="http://schemas.microsoft.com/office/powerpoint/2010/main" val="313295417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591461" y="439457"/>
            <a:ext cx="6718433" cy="837870"/>
          </a:xfrm>
        </p:spPr>
        <p:txBody>
          <a:bodyPr>
            <a:normAutofit/>
          </a:bodyPr>
          <a:lstStyle/>
          <a:p>
            <a:r>
              <a:rPr lang="en-US" dirty="0">
                <a:solidFill>
                  <a:schemeClr val="tx1">
                    <a:lumMod val="75000"/>
                    <a:lumOff val="25000"/>
                  </a:schemeClr>
                </a:solidFill>
              </a:rPr>
              <a:t>Section 301</a:t>
            </a:r>
          </a:p>
        </p:txBody>
      </p:sp>
      <p:graphicFrame>
        <p:nvGraphicFramePr>
          <p:cNvPr id="31" name="Content Placeholder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2277785391"/>
              </p:ext>
            </p:extLst>
          </p:nvPr>
        </p:nvGraphicFramePr>
        <p:xfrm>
          <a:off x="4591461" y="1230929"/>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921135" y="5403273"/>
            <a:ext cx="5311832" cy="923330"/>
          </a:xfrm>
          <a:prstGeom prst="rect">
            <a:avLst/>
          </a:prstGeom>
          <a:noFill/>
        </p:spPr>
        <p:txBody>
          <a:bodyPr wrap="square" rtlCol="0">
            <a:spAutoFit/>
          </a:bodyPr>
          <a:lstStyle/>
          <a:p>
            <a:r>
              <a:rPr lang="en-US" dirty="0"/>
              <a:t>Only 4% of exclusion requests were granted</a:t>
            </a:r>
          </a:p>
          <a:p>
            <a:r>
              <a:rPr lang="en-US" dirty="0"/>
              <a:t>US$155 billion in Section 301 duties collected as of June 2022</a:t>
            </a:r>
          </a:p>
        </p:txBody>
      </p:sp>
      <p:sp>
        <p:nvSpPr>
          <p:cNvPr id="3" name="TextBox 2">
            <a:extLst>
              <a:ext uri="{FF2B5EF4-FFF2-40B4-BE49-F238E27FC236}">
                <a16:creationId xmlns:a16="http://schemas.microsoft.com/office/drawing/2014/main" id="{08310586-BC72-9649-0684-289D6CE8A295}"/>
              </a:ext>
            </a:extLst>
          </p:cNvPr>
          <p:cNvSpPr txBox="1"/>
          <p:nvPr/>
        </p:nvSpPr>
        <p:spPr>
          <a:xfrm>
            <a:off x="9809341" y="3730563"/>
            <a:ext cx="1494090" cy="1446550"/>
          </a:xfrm>
          <a:prstGeom prst="rect">
            <a:avLst/>
          </a:prstGeom>
          <a:noFill/>
        </p:spPr>
        <p:txBody>
          <a:bodyPr wrap="square" rtlCol="0">
            <a:spAutoFit/>
          </a:bodyPr>
          <a:lstStyle/>
          <a:p>
            <a:r>
              <a:rPr lang="en-US" sz="1100" dirty="0">
                <a:solidFill>
                  <a:prstClr val="black">
                    <a:hueOff val="0"/>
                    <a:satOff val="0"/>
                    <a:lumOff val="0"/>
                    <a:alphaOff val="0"/>
                  </a:prstClr>
                </a:solidFill>
                <a:latin typeface="Avenir Next LT Pro" panose="02020404030301010803"/>
              </a:rPr>
              <a:t>Certain exclusions reinstated March 2022</a:t>
            </a:r>
          </a:p>
          <a:p>
            <a:r>
              <a:rPr lang="en-US" sz="1100" dirty="0">
                <a:solidFill>
                  <a:prstClr val="black">
                    <a:hueOff val="0"/>
                    <a:satOff val="0"/>
                    <a:lumOff val="0"/>
                    <a:alphaOff val="0"/>
                  </a:prstClr>
                </a:solidFill>
                <a:latin typeface="Avenir Next LT Pro" panose="02020404030301010803"/>
              </a:rPr>
              <a:t>USTR begins review of List 1 and 2 May 2022; announces continuation September 2022</a:t>
            </a:r>
          </a:p>
        </p:txBody>
      </p:sp>
    </p:spTree>
    <p:extLst>
      <p:ext uri="{BB962C8B-B14F-4D97-AF65-F5344CB8AC3E}">
        <p14:creationId xmlns:p14="http://schemas.microsoft.com/office/powerpoint/2010/main" val="13388372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solidFill>
                  <a:schemeClr val="tx1">
                    <a:lumMod val="75000"/>
                    <a:lumOff val="25000"/>
                  </a:schemeClr>
                </a:solidFill>
              </a:rPr>
              <a:t>Section 301</a:t>
            </a:r>
            <a:br>
              <a:rPr lang="en-US" dirty="0"/>
            </a:br>
            <a:endParaRPr lang="en-US" dirty="0">
              <a:solidFill>
                <a:schemeClr val="tx1">
                  <a:lumMod val="75000"/>
                  <a:lumOff val="25000"/>
                </a:schemeClr>
              </a:solidFill>
            </a:endParaRPr>
          </a:p>
        </p:txBody>
      </p:sp>
      <p:sp>
        <p:nvSpPr>
          <p:cNvPr id="5" name="TextBox 4"/>
          <p:cNvSpPr txBox="1"/>
          <p:nvPr/>
        </p:nvSpPr>
        <p:spPr>
          <a:xfrm>
            <a:off x="4641215" y="2046304"/>
            <a:ext cx="7116043" cy="4247317"/>
          </a:xfrm>
          <a:prstGeom prst="rect">
            <a:avLst/>
          </a:prstGeom>
          <a:noFill/>
        </p:spPr>
        <p:txBody>
          <a:bodyPr wrap="square" rtlCol="0">
            <a:spAutoFit/>
          </a:bodyPr>
          <a:lstStyle/>
          <a:p>
            <a:pPr marL="285750" indent="-285750">
              <a:buFont typeface="Arial" panose="020B0604020202020204" pitchFamily="34" charset="0"/>
              <a:buChar char="•"/>
            </a:pPr>
            <a:r>
              <a:rPr lang="en-US" sz="1800" b="0" i="0" dirty="0">
                <a:solidFill>
                  <a:srgbClr val="000000"/>
                </a:solidFill>
                <a:effectLst/>
                <a:latin typeface="ArialMT"/>
              </a:rPr>
              <a:t>Many importers have attempted to change the Country of Origin or HS codes on their imports to avoid the Section 301 duties</a:t>
            </a:r>
          </a:p>
          <a:p>
            <a:pPr marL="285750" indent="-285750">
              <a:buFont typeface="Arial" panose="020B0604020202020204" pitchFamily="34" charset="0"/>
              <a:buChar char="•"/>
            </a:pPr>
            <a:r>
              <a:rPr lang="en-US" dirty="0">
                <a:solidFill>
                  <a:srgbClr val="000000"/>
                </a:solidFill>
                <a:latin typeface="ArialMT"/>
              </a:rPr>
              <a:t>These attempts at evasion are often unsuccessful long-term because U.S. Customs has excellent data access through the ACE Portal and can flag sudden changes like this</a:t>
            </a:r>
          </a:p>
          <a:p>
            <a:pPr marL="285750" indent="-285750">
              <a:buFont typeface="Arial" panose="020B0604020202020204" pitchFamily="34" charset="0"/>
              <a:buChar char="•"/>
            </a:pPr>
            <a:r>
              <a:rPr lang="en-US" dirty="0">
                <a:solidFill>
                  <a:srgbClr val="000000"/>
                </a:solidFill>
                <a:latin typeface="ArialMT"/>
              </a:rPr>
              <a:t>These changes have resulted in importers receiving official requests for information (CF28) from U.S. Customs to verify origin and/or classification; if the importer cannot support the change, the imports are reverted to the previous classification and/or origin and subject to the duty</a:t>
            </a:r>
          </a:p>
          <a:p>
            <a:pPr marL="285750" indent="-285750">
              <a:buFont typeface="Arial" panose="020B0604020202020204" pitchFamily="34" charset="0"/>
              <a:buChar char="•"/>
            </a:pPr>
            <a:r>
              <a:rPr lang="en-US" dirty="0">
                <a:solidFill>
                  <a:srgbClr val="000000"/>
                </a:solidFill>
                <a:latin typeface="ArialMT"/>
              </a:rPr>
              <a:t>Actual changes to the product that change the origin and/or classification to avoid Section 301 duty are possible, but require expert analysis and supply chain changes</a:t>
            </a:r>
            <a:br>
              <a:rPr lang="en-US" dirty="0"/>
            </a:br>
            <a:br>
              <a:rPr lang="en-US" dirty="0"/>
            </a:br>
            <a:endParaRPr lang="en-US" dirty="0"/>
          </a:p>
        </p:txBody>
      </p:sp>
    </p:spTree>
    <p:extLst>
      <p:ext uri="{BB962C8B-B14F-4D97-AF65-F5344CB8AC3E}">
        <p14:creationId xmlns:p14="http://schemas.microsoft.com/office/powerpoint/2010/main" val="38511889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solidFill>
                  <a:schemeClr val="tx1">
                    <a:lumMod val="75000"/>
                    <a:lumOff val="25000"/>
                  </a:schemeClr>
                </a:solidFill>
              </a:rPr>
              <a:t>Section 301</a:t>
            </a:r>
            <a:br>
              <a:rPr lang="en-US" dirty="0"/>
            </a:br>
            <a:endParaRPr lang="en-US" dirty="0">
              <a:solidFill>
                <a:schemeClr val="tx1">
                  <a:lumMod val="75000"/>
                  <a:lumOff val="25000"/>
                </a:schemeClr>
              </a:solidFill>
            </a:endParaRPr>
          </a:p>
        </p:txBody>
      </p:sp>
      <p:sp>
        <p:nvSpPr>
          <p:cNvPr id="5" name="TextBox 4"/>
          <p:cNvSpPr txBox="1"/>
          <p:nvPr/>
        </p:nvSpPr>
        <p:spPr>
          <a:xfrm>
            <a:off x="4641215" y="2046304"/>
            <a:ext cx="7116043" cy="3416320"/>
          </a:xfrm>
          <a:prstGeom prst="rect">
            <a:avLst/>
          </a:prstGeom>
          <a:noFill/>
        </p:spPr>
        <p:txBody>
          <a:bodyPr wrap="square" rtlCol="0">
            <a:spAutoFit/>
          </a:bodyPr>
          <a:lstStyle/>
          <a:p>
            <a:pPr marL="285750" indent="-285750">
              <a:buFont typeface="Arial" panose="020B0604020202020204" pitchFamily="34" charset="0"/>
              <a:buChar char="•"/>
            </a:pPr>
            <a:r>
              <a:rPr lang="en-US" sz="1800" b="0" i="0" dirty="0">
                <a:solidFill>
                  <a:srgbClr val="000000"/>
                </a:solidFill>
                <a:effectLst/>
                <a:latin typeface="ArialMT"/>
              </a:rPr>
              <a:t>Exclusions: publicly available, can be used by any importer as long as their goods meet the description of the exclusion</a:t>
            </a:r>
          </a:p>
          <a:p>
            <a:pPr marL="285750" indent="-285750">
              <a:buFont typeface="Arial" panose="020B0604020202020204" pitchFamily="34" charset="0"/>
              <a:buChar char="•"/>
            </a:pPr>
            <a:endParaRPr lang="en-US" dirty="0">
              <a:solidFill>
                <a:srgbClr val="000000"/>
              </a:solidFill>
              <a:latin typeface="ArialMT"/>
            </a:endParaRPr>
          </a:p>
          <a:p>
            <a:pPr marL="285750" indent="-285750">
              <a:buFont typeface="Arial" panose="020B0604020202020204" pitchFamily="34" charset="0"/>
              <a:buChar char="•"/>
            </a:pPr>
            <a:r>
              <a:rPr lang="en-US" sz="1800" b="0" i="0" dirty="0">
                <a:solidFill>
                  <a:srgbClr val="000000"/>
                </a:solidFill>
                <a:effectLst/>
                <a:latin typeface="ArialMT"/>
              </a:rPr>
              <a:t>Current exclusions set to expire 31 December 2022; many businesses have called on USTR to extend them</a:t>
            </a:r>
          </a:p>
          <a:p>
            <a:pPr marL="285750" indent="-285750">
              <a:buFont typeface="Arial" panose="020B0604020202020204" pitchFamily="34" charset="0"/>
              <a:buChar char="•"/>
            </a:pPr>
            <a:endParaRPr lang="en-US" dirty="0">
              <a:solidFill>
                <a:srgbClr val="000000"/>
              </a:solidFill>
              <a:latin typeface="ArialMT"/>
            </a:endParaRPr>
          </a:p>
          <a:p>
            <a:pPr marL="285750" indent="-285750">
              <a:buFont typeface="Arial" panose="020B0604020202020204" pitchFamily="34" charset="0"/>
              <a:buChar char="•"/>
            </a:pPr>
            <a:r>
              <a:rPr lang="en-US" sz="1800" b="0" i="0" dirty="0">
                <a:solidFill>
                  <a:srgbClr val="000000"/>
                </a:solidFill>
                <a:effectLst/>
                <a:latin typeface="ArialMT"/>
              </a:rPr>
              <a:t>Ongoing court cases challenging validity but unlikely to succeed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000000"/>
                </a:solidFill>
                <a:latin typeface="ArialMT"/>
              </a:rPr>
              <a:t>Unlikely for Section 301 tariffs to be removed, regardless of political party in control of executive or legislative branches</a:t>
            </a:r>
            <a:br>
              <a:rPr lang="en-US" dirty="0"/>
            </a:br>
            <a:br>
              <a:rPr lang="en-US" dirty="0"/>
            </a:br>
            <a:endParaRPr lang="en-US" dirty="0"/>
          </a:p>
        </p:txBody>
      </p:sp>
    </p:spTree>
    <p:extLst>
      <p:ext uri="{BB962C8B-B14F-4D97-AF65-F5344CB8AC3E}">
        <p14:creationId xmlns:p14="http://schemas.microsoft.com/office/powerpoint/2010/main" val="270085978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2" y="374904"/>
            <a:ext cx="6913184" cy="1746504"/>
          </a:xfrm>
        </p:spPr>
        <p:txBody>
          <a:bodyPr>
            <a:normAutofit/>
          </a:bodyPr>
          <a:lstStyle/>
          <a:p>
            <a:r>
              <a:rPr lang="en-US" dirty="0"/>
              <a:t>Strategic Changes for Supply Chain and Trade Compliance</a:t>
            </a:r>
            <a:endParaRPr lang="en-US" dirty="0">
              <a:solidFill>
                <a:schemeClr val="tx1">
                  <a:lumMod val="75000"/>
                  <a:lumOff val="25000"/>
                </a:schemeClr>
              </a:solidFill>
            </a:endParaRPr>
          </a:p>
        </p:txBody>
      </p:sp>
      <p:sp>
        <p:nvSpPr>
          <p:cNvPr id="5" name="TextBox 4"/>
          <p:cNvSpPr txBox="1"/>
          <p:nvPr/>
        </p:nvSpPr>
        <p:spPr>
          <a:xfrm>
            <a:off x="4641215" y="2046304"/>
            <a:ext cx="7116043" cy="4247317"/>
          </a:xfrm>
          <a:prstGeom prst="rect">
            <a:avLst/>
          </a:prstGeom>
          <a:noFill/>
        </p:spPr>
        <p:txBody>
          <a:bodyPr wrap="square" rtlCol="0">
            <a:spAutoFit/>
          </a:bodyPr>
          <a:lstStyle/>
          <a:p>
            <a:pPr marL="285750" indent="-285750">
              <a:buFont typeface="Arial" panose="020B0604020202020204" pitchFamily="34" charset="0"/>
              <a:buChar char="•"/>
            </a:pPr>
            <a:r>
              <a:rPr lang="en-US" dirty="0"/>
              <a:t>Current International Trade Circumstance: US Trade Policies</a:t>
            </a:r>
          </a:p>
          <a:p>
            <a:pPr marL="742950" lvl="1" indent="-285750">
              <a:buFont typeface="Arial" panose="020B0604020202020204" pitchFamily="34" charset="0"/>
              <a:buChar char="•"/>
            </a:pPr>
            <a:r>
              <a:rPr lang="en-US" dirty="0"/>
              <a:t>March 2022, USTR Katherine Tai states that free trade agreements are “20</a:t>
            </a:r>
            <a:r>
              <a:rPr lang="en-US" baseline="30000" dirty="0"/>
              <a:t>th</a:t>
            </a:r>
            <a:r>
              <a:rPr lang="en-US" dirty="0"/>
              <a:t> century tool”; FTAs have little political support in the U.S. </a:t>
            </a:r>
          </a:p>
          <a:p>
            <a:pPr marL="742950" lvl="1" indent="-285750">
              <a:buFont typeface="Arial" panose="020B0604020202020204" pitchFamily="34" charset="0"/>
              <a:buChar char="•"/>
            </a:pPr>
            <a:r>
              <a:rPr lang="en-US" dirty="0"/>
              <a:t>Continued desire to use trade tools on countries that the U.S. considers “non-market economies”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Strategic implications for trade compliance and supply chain:</a:t>
            </a:r>
          </a:p>
          <a:p>
            <a:pPr marL="1200150" lvl="2" indent="-285750">
              <a:buFont typeface="Arial" panose="020B0604020202020204" pitchFamily="34" charset="0"/>
              <a:buChar char="•"/>
            </a:pPr>
            <a:r>
              <a:rPr lang="en-US" dirty="0"/>
              <a:t>Know your sourcing and cargo flows</a:t>
            </a:r>
          </a:p>
          <a:p>
            <a:pPr marL="1200150" lvl="2" indent="-285750">
              <a:buFont typeface="Arial" panose="020B0604020202020204" pitchFamily="34" charset="0"/>
              <a:buChar char="•"/>
            </a:pPr>
            <a:r>
              <a:rPr lang="en-US" dirty="0"/>
              <a:t>Carefully review any single-sourced commodities and look for alternatives</a:t>
            </a:r>
          </a:p>
          <a:p>
            <a:pPr marL="1200150" lvl="2" indent="-285750">
              <a:buFont typeface="Arial" panose="020B0604020202020204" pitchFamily="34" charset="0"/>
              <a:buChar char="•"/>
            </a:pPr>
            <a:r>
              <a:rPr lang="en-US" dirty="0"/>
              <a:t>Review any multi-country processes and look for ways to simplify</a:t>
            </a:r>
            <a:br>
              <a:rPr lang="en-US" dirty="0"/>
            </a:br>
            <a:endParaRPr lang="en-US" dirty="0"/>
          </a:p>
        </p:txBody>
      </p:sp>
    </p:spTree>
    <p:extLst>
      <p:ext uri="{BB962C8B-B14F-4D97-AF65-F5344CB8AC3E}">
        <p14:creationId xmlns:p14="http://schemas.microsoft.com/office/powerpoint/2010/main" val="169819996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2" y="374904"/>
            <a:ext cx="6913184" cy="1746504"/>
          </a:xfrm>
        </p:spPr>
        <p:txBody>
          <a:bodyPr>
            <a:normAutofit/>
          </a:bodyPr>
          <a:lstStyle/>
          <a:p>
            <a:r>
              <a:rPr lang="en-US" dirty="0"/>
              <a:t>Strategic Changes for Supply Chain and Trade Compliance</a:t>
            </a:r>
            <a:endParaRPr lang="en-US" dirty="0">
              <a:solidFill>
                <a:schemeClr val="tx1">
                  <a:lumMod val="75000"/>
                  <a:lumOff val="25000"/>
                </a:schemeClr>
              </a:solidFill>
            </a:endParaRPr>
          </a:p>
        </p:txBody>
      </p:sp>
      <p:sp>
        <p:nvSpPr>
          <p:cNvPr id="5" name="TextBox 4"/>
          <p:cNvSpPr txBox="1"/>
          <p:nvPr/>
        </p:nvSpPr>
        <p:spPr>
          <a:xfrm>
            <a:off x="4641215" y="2046304"/>
            <a:ext cx="711604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Current International Trade Circumstance: Russia-Ukraine Conflict</a:t>
            </a:r>
          </a:p>
          <a:p>
            <a:pPr marL="742950" lvl="1" indent="-285750">
              <a:buFont typeface="Arial" panose="020B0604020202020204" pitchFamily="34" charset="0"/>
              <a:buChar char="•"/>
            </a:pPr>
            <a:r>
              <a:rPr lang="en-US" dirty="0"/>
              <a:t>Tensions between Russia and U.S. have been rising for several years (Crimean invasion 2014, election interference 2020)</a:t>
            </a:r>
          </a:p>
          <a:p>
            <a:pPr marL="742950" lvl="1" indent="-285750">
              <a:buFont typeface="Arial" panose="020B0604020202020204" pitchFamily="34" charset="0"/>
              <a:buChar char="•"/>
            </a:pPr>
            <a:r>
              <a:rPr lang="en-US" dirty="0"/>
              <a:t>Either possible outcome will likely prolong the tension; if Russia succeeds or keeps some territory, sanctions will continue or increase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Strategic implications for trade compliance and supply chain:</a:t>
            </a:r>
          </a:p>
          <a:p>
            <a:pPr marL="1200150" lvl="2" indent="-285750">
              <a:buFont typeface="Arial" panose="020B0604020202020204" pitchFamily="34" charset="0"/>
              <a:buChar char="•"/>
            </a:pPr>
            <a:r>
              <a:rPr lang="en-US" dirty="0"/>
              <a:t>Consider any business related to Russia through the lens of sanctions and social responsibility</a:t>
            </a:r>
          </a:p>
          <a:p>
            <a:pPr marL="1200150" lvl="2" indent="-285750">
              <a:buFont typeface="Arial" panose="020B0604020202020204" pitchFamily="34" charset="0"/>
              <a:buChar char="•"/>
            </a:pPr>
            <a:r>
              <a:rPr lang="en-US" dirty="0"/>
              <a:t>Know Your Customer – US agencies are investigating sanctions evasions but so are NGOs and media</a:t>
            </a:r>
            <a:br>
              <a:rPr lang="en-US" dirty="0"/>
            </a:br>
            <a:endParaRPr lang="en-US" dirty="0"/>
          </a:p>
        </p:txBody>
      </p:sp>
    </p:spTree>
    <p:extLst>
      <p:ext uri="{BB962C8B-B14F-4D97-AF65-F5344CB8AC3E}">
        <p14:creationId xmlns:p14="http://schemas.microsoft.com/office/powerpoint/2010/main" val="318205482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2" y="374904"/>
            <a:ext cx="6913184" cy="1746504"/>
          </a:xfrm>
        </p:spPr>
        <p:txBody>
          <a:bodyPr>
            <a:normAutofit/>
          </a:bodyPr>
          <a:lstStyle/>
          <a:p>
            <a:r>
              <a:rPr lang="en-US" dirty="0"/>
              <a:t>Strategic Changes for Supply Chain and Trade Compliance</a:t>
            </a:r>
            <a:endParaRPr lang="en-US" dirty="0">
              <a:solidFill>
                <a:schemeClr val="tx1">
                  <a:lumMod val="75000"/>
                  <a:lumOff val="25000"/>
                </a:schemeClr>
              </a:solidFill>
            </a:endParaRPr>
          </a:p>
        </p:txBody>
      </p:sp>
      <p:sp>
        <p:nvSpPr>
          <p:cNvPr id="5" name="TextBox 4"/>
          <p:cNvSpPr txBox="1"/>
          <p:nvPr/>
        </p:nvSpPr>
        <p:spPr>
          <a:xfrm>
            <a:off x="4641215" y="2046304"/>
            <a:ext cx="711604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Current International Trade Circumstance: COVID-19</a:t>
            </a:r>
          </a:p>
          <a:p>
            <a:pPr marL="742950" lvl="1" indent="-285750">
              <a:buFont typeface="Arial" panose="020B0604020202020204" pitchFamily="34" charset="0"/>
              <a:buChar char="•"/>
            </a:pPr>
            <a:r>
              <a:rPr lang="en-US" dirty="0"/>
              <a:t>COVID-19 did not decrease U.S./global reliance on China as a key source of goods</a:t>
            </a:r>
          </a:p>
          <a:p>
            <a:pPr marL="742950" lvl="1" indent="-285750">
              <a:buFont typeface="Arial" panose="020B0604020202020204" pitchFamily="34" charset="0"/>
              <a:buChar char="•"/>
            </a:pPr>
            <a:r>
              <a:rPr lang="en-US" dirty="0"/>
              <a:t>Despite being called a “black swan” event, many companies did not find viable alternatives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Strategic implications for trade compliance and supply chain:</a:t>
            </a:r>
          </a:p>
          <a:p>
            <a:pPr marL="1200150" lvl="2" indent="-285750">
              <a:buFont typeface="Arial" panose="020B0604020202020204" pitchFamily="34" charset="0"/>
              <a:buChar char="•"/>
            </a:pPr>
            <a:r>
              <a:rPr lang="en-US" dirty="0"/>
              <a:t>More executive attention on supply chain – good for visibility, but be prepared to provide relevant information</a:t>
            </a:r>
          </a:p>
          <a:p>
            <a:pPr marL="1200150" lvl="2" indent="-285750">
              <a:buFont typeface="Arial" panose="020B0604020202020204" pitchFamily="34" charset="0"/>
              <a:buChar char="•"/>
            </a:pPr>
            <a:r>
              <a:rPr lang="en-US" dirty="0"/>
              <a:t>Increased need for relationships with service providers; importers and exporters with priority status with their logistics providers fared better during pandemic disruption</a:t>
            </a:r>
            <a:br>
              <a:rPr lang="en-US" dirty="0"/>
            </a:br>
            <a:endParaRPr lang="en-US" dirty="0"/>
          </a:p>
        </p:txBody>
      </p:sp>
    </p:spTree>
    <p:extLst>
      <p:ext uri="{BB962C8B-B14F-4D97-AF65-F5344CB8AC3E}">
        <p14:creationId xmlns:p14="http://schemas.microsoft.com/office/powerpoint/2010/main" val="208965750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2" y="374904"/>
            <a:ext cx="6913184" cy="1746504"/>
          </a:xfrm>
        </p:spPr>
        <p:txBody>
          <a:bodyPr>
            <a:normAutofit/>
          </a:bodyPr>
          <a:lstStyle/>
          <a:p>
            <a:r>
              <a:rPr lang="en-US" dirty="0"/>
              <a:t>Strategic Changes for Supply Chain and Trade Compliance</a:t>
            </a:r>
            <a:endParaRPr lang="en-US" dirty="0">
              <a:solidFill>
                <a:schemeClr val="tx1">
                  <a:lumMod val="75000"/>
                  <a:lumOff val="25000"/>
                </a:schemeClr>
              </a:solidFill>
            </a:endParaRPr>
          </a:p>
        </p:txBody>
      </p:sp>
      <p:sp>
        <p:nvSpPr>
          <p:cNvPr id="5" name="TextBox 4"/>
          <p:cNvSpPr txBox="1"/>
          <p:nvPr/>
        </p:nvSpPr>
        <p:spPr>
          <a:xfrm>
            <a:off x="4641215" y="2046304"/>
            <a:ext cx="7116043" cy="4124206"/>
          </a:xfrm>
          <a:prstGeom prst="rect">
            <a:avLst/>
          </a:prstGeom>
          <a:noFill/>
        </p:spPr>
        <p:txBody>
          <a:bodyPr wrap="square" rtlCol="0">
            <a:spAutoFit/>
          </a:bodyPr>
          <a:lstStyle/>
          <a:p>
            <a:pPr marL="285750" indent="-285750">
              <a:buFont typeface="Arial" panose="020B0604020202020204" pitchFamily="34" charset="0"/>
              <a:buChar char="•"/>
            </a:pPr>
            <a:r>
              <a:rPr lang="en-US" sz="2000" dirty="0"/>
              <a:t>Cybersecurity</a:t>
            </a:r>
            <a:endParaRPr lang="en-US" sz="1600" dirty="0"/>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Logistics companies are increasingly a target for cyber attacks</a:t>
            </a:r>
          </a:p>
          <a:p>
            <a:pPr marL="1200150" lvl="2" indent="-285750">
              <a:buFont typeface="Arial" panose="020B0604020202020204" pitchFamily="34" charset="0"/>
              <a:buChar char="•"/>
            </a:pPr>
            <a:r>
              <a:rPr lang="en-US" sz="1600" dirty="0"/>
              <a:t>Maersk cyber attack in 2017 estimated cost: US$300 million; disrupted operations for 2 weeks</a:t>
            </a:r>
          </a:p>
          <a:p>
            <a:pPr marL="1200150" lvl="2" indent="-285750">
              <a:buFont typeface="Arial" panose="020B0604020202020204" pitchFamily="34" charset="0"/>
              <a:buChar char="•"/>
            </a:pPr>
            <a:r>
              <a:rPr lang="en-US" sz="1600" dirty="0"/>
              <a:t>Expeditors cyber attack in 2022 estimated cost: US$60 million; disrupted operations for 3 weeks; estimated decrease in air freight volume of 18%</a:t>
            </a:r>
          </a:p>
          <a:p>
            <a:pPr marL="742950" lvl="1" indent="-285750">
              <a:buFont typeface="Arial" panose="020B0604020202020204" pitchFamily="34" charset="0"/>
              <a:buChar char="•"/>
            </a:pPr>
            <a:r>
              <a:rPr lang="en-US" sz="1600" dirty="0"/>
              <a:t>Cybersecurity requirements are being incorporated in more government programs</a:t>
            </a:r>
          </a:p>
          <a:p>
            <a:pPr marL="1200150" lvl="2" indent="-285750">
              <a:buFont typeface="Arial" panose="020B0604020202020204" pitchFamily="34" charset="0"/>
              <a:buChar char="•"/>
            </a:pPr>
            <a:r>
              <a:rPr lang="en-US" sz="1600" dirty="0"/>
              <a:t>U.S. defense contractors receive cybersecurity requirements in their government contracts and are flowing these down to suppliers and service providers, including logistics</a:t>
            </a:r>
          </a:p>
          <a:p>
            <a:pPr marL="1200150" lvl="2" indent="-285750">
              <a:buFont typeface="Arial" panose="020B0604020202020204" pitchFamily="34" charset="0"/>
              <a:buChar char="•"/>
            </a:pPr>
            <a:r>
              <a:rPr lang="en-US" sz="1600" dirty="0"/>
              <a:t>CTPAT added cybersecurity requirements in 2020</a:t>
            </a:r>
          </a:p>
          <a:p>
            <a:pPr marL="1200150" lvl="2" indent="-285750">
              <a:buFont typeface="Arial" panose="020B0604020202020204" pitchFamily="34" charset="0"/>
              <a:buChar char="•"/>
            </a:pPr>
            <a:r>
              <a:rPr lang="en-US" sz="1600" dirty="0"/>
              <a:t>TSA added cybersecurity requirements in 2022</a:t>
            </a:r>
            <a:br>
              <a:rPr lang="en-US" sz="1600" dirty="0"/>
            </a:br>
            <a:endParaRPr lang="en-US" sz="1600" dirty="0"/>
          </a:p>
        </p:txBody>
      </p:sp>
    </p:spTree>
    <p:extLst>
      <p:ext uri="{BB962C8B-B14F-4D97-AF65-F5344CB8AC3E}">
        <p14:creationId xmlns:p14="http://schemas.microsoft.com/office/powerpoint/2010/main" val="194362559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2" y="374904"/>
            <a:ext cx="6913184" cy="1746504"/>
          </a:xfrm>
        </p:spPr>
        <p:txBody>
          <a:bodyPr>
            <a:normAutofit/>
          </a:bodyPr>
          <a:lstStyle/>
          <a:p>
            <a:r>
              <a:rPr lang="en-US" dirty="0"/>
              <a:t>Strategic Changes for Supply Chain and Trade Compliance</a:t>
            </a:r>
            <a:endParaRPr lang="en-US" dirty="0">
              <a:solidFill>
                <a:schemeClr val="tx1">
                  <a:lumMod val="75000"/>
                  <a:lumOff val="25000"/>
                </a:schemeClr>
              </a:solidFill>
            </a:endParaRPr>
          </a:p>
        </p:txBody>
      </p:sp>
      <p:sp>
        <p:nvSpPr>
          <p:cNvPr id="5" name="TextBox 4"/>
          <p:cNvSpPr txBox="1"/>
          <p:nvPr/>
        </p:nvSpPr>
        <p:spPr>
          <a:xfrm>
            <a:off x="4641215" y="2046304"/>
            <a:ext cx="7116043" cy="4124206"/>
          </a:xfrm>
          <a:prstGeom prst="rect">
            <a:avLst/>
          </a:prstGeom>
          <a:noFill/>
        </p:spPr>
        <p:txBody>
          <a:bodyPr wrap="square" rtlCol="0">
            <a:spAutoFit/>
          </a:bodyPr>
          <a:lstStyle/>
          <a:p>
            <a:pPr marL="285750" indent="-285750">
              <a:buFont typeface="Arial" panose="020B0604020202020204" pitchFamily="34" charset="0"/>
              <a:buChar char="•"/>
            </a:pPr>
            <a:r>
              <a:rPr lang="en-US" sz="2400" dirty="0"/>
              <a:t>CTPAT</a:t>
            </a:r>
            <a:endParaRPr lang="en-US" dirty="0"/>
          </a:p>
          <a:p>
            <a:pPr marL="742950" lvl="1" indent="-285750">
              <a:buFont typeface="Arial" panose="020B0604020202020204" pitchFamily="34" charset="0"/>
              <a:buChar char="•"/>
            </a:pPr>
            <a:r>
              <a:rPr lang="en-US" dirty="0"/>
              <a:t>Customs and Trade Partnership Against Terrorism program, began after the terrorist attacks of 9/11</a:t>
            </a:r>
          </a:p>
          <a:p>
            <a:pPr marL="742950" lvl="1" indent="-285750">
              <a:buFont typeface="Arial" panose="020B0604020202020204" pitchFamily="34" charset="0"/>
              <a:buChar char="•"/>
            </a:pPr>
            <a:r>
              <a:rPr lang="en-US" dirty="0"/>
              <a:t>Currently undergoing changes to transition to an Authorized Economic Operator (AEO) program that includes trade compliance with security</a:t>
            </a:r>
          </a:p>
          <a:p>
            <a:pPr marL="742950" lvl="1" indent="-285750">
              <a:buFont typeface="Arial" panose="020B0604020202020204" pitchFamily="34" charset="0"/>
              <a:buChar char="•"/>
            </a:pPr>
            <a:r>
              <a:rPr lang="en-US" dirty="0"/>
              <a:t>The former Importer Self Assessment (ISA) program has now become CTPAT Trade Compliance</a:t>
            </a:r>
          </a:p>
          <a:p>
            <a:pPr marL="742950" lvl="1" indent="-285750">
              <a:buFont typeface="Arial" panose="020B0604020202020204" pitchFamily="34" charset="0"/>
              <a:buChar char="•"/>
            </a:pPr>
            <a:r>
              <a:rPr lang="en-US" dirty="0"/>
              <a:t>More scrutiny on annual security profile updates; participants need to submit evidence</a:t>
            </a:r>
          </a:p>
          <a:p>
            <a:pPr marL="742950" lvl="1" indent="-285750">
              <a:buFont typeface="Arial" panose="020B0604020202020204" pitchFamily="34" charset="0"/>
              <a:buChar char="•"/>
            </a:pPr>
            <a:r>
              <a:rPr lang="en-US" dirty="0"/>
              <a:t>Additional Mutual Recognition Agreements: recent agreements with Brazil and Uruguay, talks underway with Guatemala and Colombia</a:t>
            </a:r>
            <a:br>
              <a:rPr lang="en-US" dirty="0"/>
            </a:br>
            <a:endParaRPr lang="en-US" dirty="0"/>
          </a:p>
        </p:txBody>
      </p:sp>
    </p:spTree>
    <p:extLst>
      <p:ext uri="{BB962C8B-B14F-4D97-AF65-F5344CB8AC3E}">
        <p14:creationId xmlns:p14="http://schemas.microsoft.com/office/powerpoint/2010/main" val="374056587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solidFill>
                  <a:schemeClr val="tx1">
                    <a:lumMod val="75000"/>
                    <a:lumOff val="25000"/>
                  </a:schemeClr>
                </a:solidFill>
              </a:rPr>
              <a:t>Agenda</a:t>
            </a:r>
          </a:p>
        </p:txBody>
      </p:sp>
      <p:sp>
        <p:nvSpPr>
          <p:cNvPr id="5" name="TextBox 4"/>
          <p:cNvSpPr txBox="1"/>
          <p:nvPr/>
        </p:nvSpPr>
        <p:spPr>
          <a:xfrm>
            <a:off x="4641215" y="2046304"/>
            <a:ext cx="711604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United States-Mexico-Canada Agreement (USMCA)</a:t>
            </a:r>
          </a:p>
          <a:p>
            <a:pPr marL="285750" indent="-285750">
              <a:buFont typeface="Arial" panose="020B0604020202020204" pitchFamily="34" charset="0"/>
              <a:buChar char="•"/>
            </a:pPr>
            <a:r>
              <a:rPr lang="en-US" dirty="0"/>
              <a:t>Forced Labor </a:t>
            </a:r>
          </a:p>
          <a:p>
            <a:pPr marL="285750" indent="-285750">
              <a:buFont typeface="Arial" panose="020B0604020202020204" pitchFamily="34" charset="0"/>
              <a:buChar char="•"/>
            </a:pPr>
            <a:r>
              <a:rPr lang="en-US" dirty="0"/>
              <a:t>Section 301 </a:t>
            </a:r>
          </a:p>
          <a:p>
            <a:pPr marL="285750" indent="-285750">
              <a:buFont typeface="Arial" panose="020B0604020202020204" pitchFamily="34" charset="0"/>
              <a:buChar char="•"/>
            </a:pPr>
            <a:r>
              <a:rPr lang="en-US" dirty="0"/>
              <a:t>Strategic Changes for Supply Chain and Trade Compliance</a:t>
            </a:r>
          </a:p>
          <a:p>
            <a:pPr marL="285750" indent="-285750">
              <a:buFont typeface="Arial" panose="020B0604020202020204" pitchFamily="34" charset="0"/>
              <a:buChar char="•"/>
            </a:pPr>
            <a:r>
              <a:rPr lang="en-US" dirty="0"/>
              <a:t>Risk Analysis and Mitigation</a:t>
            </a:r>
          </a:p>
        </p:txBody>
      </p:sp>
      <p:pic>
        <p:nvPicPr>
          <p:cNvPr id="1026" name="Picture 2" descr="International Trade - Econlib">
            <a:extLst>
              <a:ext uri="{FF2B5EF4-FFF2-40B4-BE49-F238E27FC236}">
                <a16:creationId xmlns:a16="http://schemas.microsoft.com/office/drawing/2014/main" id="{D95B8E2B-E6E3-C0D4-AFC3-5D6C35B6A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888" y="3843229"/>
            <a:ext cx="4852696" cy="263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2" y="374904"/>
            <a:ext cx="6913184" cy="1746504"/>
          </a:xfrm>
        </p:spPr>
        <p:txBody>
          <a:bodyPr>
            <a:normAutofit/>
          </a:bodyPr>
          <a:lstStyle/>
          <a:p>
            <a:r>
              <a:rPr lang="en-US" dirty="0"/>
              <a:t>Strategic Changes for Supply Chain and Trade Compliance</a:t>
            </a:r>
            <a:endParaRPr lang="en-US" dirty="0">
              <a:solidFill>
                <a:schemeClr val="tx1">
                  <a:lumMod val="75000"/>
                  <a:lumOff val="25000"/>
                </a:schemeClr>
              </a:solidFill>
            </a:endParaRPr>
          </a:p>
        </p:txBody>
      </p:sp>
      <p:sp>
        <p:nvSpPr>
          <p:cNvPr id="5" name="TextBox 4"/>
          <p:cNvSpPr txBox="1"/>
          <p:nvPr/>
        </p:nvSpPr>
        <p:spPr>
          <a:xfrm>
            <a:off x="4641215" y="2046304"/>
            <a:ext cx="7116043" cy="4801314"/>
          </a:xfrm>
          <a:prstGeom prst="rect">
            <a:avLst/>
          </a:prstGeom>
          <a:noFill/>
        </p:spPr>
        <p:txBody>
          <a:bodyPr wrap="square" rtlCol="0">
            <a:spAutoFit/>
          </a:bodyPr>
          <a:lstStyle/>
          <a:p>
            <a:pPr marL="285750" indent="-285750">
              <a:buFont typeface="Arial" panose="020B0604020202020204" pitchFamily="34" charset="0"/>
              <a:buChar char="•"/>
            </a:pPr>
            <a:r>
              <a:rPr lang="en-US" dirty="0"/>
              <a:t>Supply Chain Capacity</a:t>
            </a:r>
          </a:p>
          <a:p>
            <a:pPr marL="742950" lvl="1" indent="-285750">
              <a:buFont typeface="Arial" panose="020B0604020202020204" pitchFamily="34" charset="0"/>
              <a:buChar char="•"/>
            </a:pPr>
            <a:r>
              <a:rPr lang="en-US" dirty="0"/>
              <a:t>Freight capacity suffered greatly due to the COVID-19 pandemic and has not fully recovered</a:t>
            </a:r>
          </a:p>
          <a:p>
            <a:pPr marL="742950" lvl="1" indent="-285750">
              <a:buFont typeface="Arial" panose="020B0604020202020204" pitchFamily="34" charset="0"/>
              <a:buChar char="•"/>
            </a:pPr>
            <a:r>
              <a:rPr lang="en-US" dirty="0"/>
              <a:t>Consumer habits changed and e-commerce increased dramatically</a:t>
            </a:r>
          </a:p>
          <a:p>
            <a:pPr marL="742950" lvl="1" indent="-285750">
              <a:buFont typeface="Arial" panose="020B0604020202020204" pitchFamily="34" charset="0"/>
              <a:buChar char="•"/>
            </a:pPr>
            <a:r>
              <a:rPr lang="en-US" dirty="0"/>
              <a:t>Many passenger aircraft were out of service, limiting air cargo space</a:t>
            </a:r>
          </a:p>
          <a:p>
            <a:pPr marL="742950" lvl="1" indent="-285750">
              <a:buFont typeface="Arial" panose="020B0604020202020204" pitchFamily="34" charset="0"/>
              <a:buChar char="•"/>
            </a:pPr>
            <a:r>
              <a:rPr lang="en-US" dirty="0"/>
              <a:t>Trans-pacific routes prioritized imports to the U.S., resulting in container availability issues for U.S. exports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Strategic implications for trade compliance and supply chain:</a:t>
            </a:r>
          </a:p>
          <a:p>
            <a:pPr marL="742950" lvl="1" indent="-285750">
              <a:buFont typeface="Arial" panose="020B0604020202020204" pitchFamily="34" charset="0"/>
              <a:buChar char="•"/>
            </a:pPr>
            <a:r>
              <a:rPr lang="en-US" dirty="0"/>
              <a:t>As with COVID-19 guidance, focus on fewer but more strategic partnerships with logistics providers</a:t>
            </a:r>
          </a:p>
          <a:p>
            <a:pPr marL="742950" lvl="1" indent="-285750">
              <a:buFont typeface="Arial" panose="020B0604020202020204" pitchFamily="34" charset="0"/>
              <a:buChar char="•"/>
            </a:pPr>
            <a:r>
              <a:rPr lang="en-US" dirty="0"/>
              <a:t>Work closely with operations on supply/demand planning and management</a:t>
            </a:r>
          </a:p>
          <a:p>
            <a:pPr marL="742950" lvl="1" indent="-285750">
              <a:buFont typeface="Arial" panose="020B0604020202020204" pitchFamily="34" charset="0"/>
              <a:buChar char="•"/>
            </a:pPr>
            <a:r>
              <a:rPr lang="en-US" dirty="0"/>
              <a:t>Develop contingency plans</a:t>
            </a:r>
            <a:br>
              <a:rPr lang="en-US" dirty="0"/>
            </a:br>
            <a:endParaRPr lang="en-US" dirty="0"/>
          </a:p>
        </p:txBody>
      </p:sp>
    </p:spTree>
    <p:extLst>
      <p:ext uri="{BB962C8B-B14F-4D97-AF65-F5344CB8AC3E}">
        <p14:creationId xmlns:p14="http://schemas.microsoft.com/office/powerpoint/2010/main" val="306595494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971602"/>
          </a:xfrm>
        </p:spPr>
        <p:txBody>
          <a:bodyPr>
            <a:normAutofit/>
          </a:bodyPr>
          <a:lstStyle/>
          <a:p>
            <a:r>
              <a:rPr lang="en-US" dirty="0"/>
              <a:t>Risk Analysis and Mitigation</a:t>
            </a:r>
            <a:endParaRPr lang="en-US" dirty="0">
              <a:solidFill>
                <a:schemeClr val="tx1">
                  <a:lumMod val="75000"/>
                  <a:lumOff val="25000"/>
                </a:schemeClr>
              </a:solidFill>
            </a:endParaRPr>
          </a:p>
        </p:txBody>
      </p:sp>
      <p:sp>
        <p:nvSpPr>
          <p:cNvPr id="5" name="TextBox 4"/>
          <p:cNvSpPr txBox="1"/>
          <p:nvPr/>
        </p:nvSpPr>
        <p:spPr>
          <a:xfrm>
            <a:off x="4641216" y="1660815"/>
            <a:ext cx="7116043" cy="4339650"/>
          </a:xfrm>
          <a:prstGeom prst="rect">
            <a:avLst/>
          </a:prstGeom>
          <a:noFill/>
        </p:spPr>
        <p:txBody>
          <a:bodyPr wrap="square" rtlCol="0">
            <a:spAutoFit/>
          </a:bodyPr>
          <a:lstStyle/>
          <a:p>
            <a:pPr marL="285750" indent="-285750">
              <a:buFont typeface="Arial" panose="020B0604020202020204" pitchFamily="34" charset="0"/>
              <a:buChar char="•"/>
            </a:pPr>
            <a:r>
              <a:rPr lang="en-US" sz="1600" dirty="0"/>
              <a:t>Conduct a risk assessment for your organization</a:t>
            </a:r>
          </a:p>
          <a:p>
            <a:pPr marL="742950" lvl="1" indent="-285750">
              <a:buFont typeface="Arial" panose="020B0604020202020204" pitchFamily="34" charset="0"/>
              <a:buChar char="•"/>
            </a:pPr>
            <a:r>
              <a:rPr lang="en-US" sz="1600" dirty="0"/>
              <a:t>Origins, destinations, commodities, trade partners</a:t>
            </a:r>
          </a:p>
          <a:p>
            <a:pPr marL="1200150" lvl="2" indent="-285750">
              <a:buFont typeface="Arial" panose="020B0604020202020204" pitchFamily="34" charset="0"/>
              <a:buChar char="•"/>
            </a:pPr>
            <a:r>
              <a:rPr lang="en-US" sz="1600" dirty="0"/>
              <a:t>Have a thorough understanding of your supply chain to identify risk areas</a:t>
            </a:r>
          </a:p>
          <a:p>
            <a:pPr marL="1200150" lvl="2"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Know the special tariff programs your origins and commodities may be subject to: ADD/CVD, Section 301, Section 232, Free Trade Agreements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Determine if Forced Labor is a consideration for your supply chain; if so, prepare your documentation in advance to be able to respond to a WRO</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Review supply chain security risks for your trade lanes and ensure you incorporate security in your business partner selection</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Partner with your IT department on cybersecurity</a:t>
            </a:r>
          </a:p>
        </p:txBody>
      </p:sp>
    </p:spTree>
    <p:extLst>
      <p:ext uri="{BB962C8B-B14F-4D97-AF65-F5344CB8AC3E}">
        <p14:creationId xmlns:p14="http://schemas.microsoft.com/office/powerpoint/2010/main" val="375989815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971602"/>
          </a:xfrm>
        </p:spPr>
        <p:txBody>
          <a:bodyPr>
            <a:normAutofit/>
          </a:bodyPr>
          <a:lstStyle/>
          <a:p>
            <a:r>
              <a:rPr lang="en-US" dirty="0"/>
              <a:t>Final Thoughts</a:t>
            </a:r>
            <a:endParaRPr lang="en-US" dirty="0">
              <a:solidFill>
                <a:schemeClr val="tx1">
                  <a:lumMod val="75000"/>
                  <a:lumOff val="25000"/>
                </a:schemeClr>
              </a:solidFill>
            </a:endParaRPr>
          </a:p>
        </p:txBody>
      </p:sp>
      <p:sp>
        <p:nvSpPr>
          <p:cNvPr id="5" name="TextBox 4"/>
          <p:cNvSpPr txBox="1"/>
          <p:nvPr/>
        </p:nvSpPr>
        <p:spPr>
          <a:xfrm>
            <a:off x="4641215" y="2046304"/>
            <a:ext cx="711604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Trade Compliance and Supply Chain have more visibility at the executive level than ever before – use this visibility wisely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Consider how trade compliance and a well-run supply chain can be a competitive advantage for your organization; avoid the compliance trap of always saying “no, but”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Continue to invest in training and education for you and your team – regulations and the economic environment are changing rapidly</a:t>
            </a:r>
          </a:p>
        </p:txBody>
      </p:sp>
    </p:spTree>
    <p:extLst>
      <p:ext uri="{BB962C8B-B14F-4D97-AF65-F5344CB8AC3E}">
        <p14:creationId xmlns:p14="http://schemas.microsoft.com/office/powerpoint/2010/main" val="232699022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t>United States-Mexico-Canada Agreement</a:t>
            </a:r>
            <a:br>
              <a:rPr lang="en-US" dirty="0"/>
            </a:br>
            <a:endParaRPr lang="en-US" dirty="0">
              <a:solidFill>
                <a:schemeClr val="tx1">
                  <a:lumMod val="75000"/>
                  <a:lumOff val="25000"/>
                </a:schemeClr>
              </a:solidFill>
            </a:endParaRPr>
          </a:p>
        </p:txBody>
      </p:sp>
      <p:sp>
        <p:nvSpPr>
          <p:cNvPr id="5" name="TextBox 4"/>
          <p:cNvSpPr txBox="1"/>
          <p:nvPr/>
        </p:nvSpPr>
        <p:spPr>
          <a:xfrm>
            <a:off x="4641215" y="2046304"/>
            <a:ext cx="7116043" cy="4801314"/>
          </a:xfrm>
          <a:prstGeom prst="rect">
            <a:avLst/>
          </a:prstGeom>
          <a:noFill/>
        </p:spPr>
        <p:txBody>
          <a:bodyPr wrap="square" rtlCol="0">
            <a:spAutoFit/>
          </a:bodyPr>
          <a:lstStyle/>
          <a:p>
            <a:pPr marL="285750" indent="-285750">
              <a:buFont typeface="Arial" panose="020B0604020202020204" pitchFamily="34" charset="0"/>
              <a:buChar char="•"/>
            </a:pPr>
            <a:r>
              <a:rPr lang="en-US" sz="1800" b="0" i="0" dirty="0">
                <a:solidFill>
                  <a:srgbClr val="000000"/>
                </a:solidFill>
                <a:effectLst/>
                <a:latin typeface="ArialMT"/>
              </a:rPr>
              <a:t>Free trade agreement between the</a:t>
            </a:r>
            <a:br>
              <a:rPr lang="en-US" sz="1800" b="0" i="0" dirty="0">
                <a:solidFill>
                  <a:srgbClr val="000000"/>
                </a:solidFill>
                <a:effectLst/>
                <a:latin typeface="ArialMT"/>
              </a:rPr>
            </a:br>
            <a:r>
              <a:rPr lang="en-US" sz="1800" b="0" i="0" dirty="0">
                <a:solidFill>
                  <a:srgbClr val="000000"/>
                </a:solidFill>
                <a:effectLst/>
                <a:latin typeface="ArialMT"/>
              </a:rPr>
              <a:t>United States, Canada and Mexico</a:t>
            </a:r>
          </a:p>
          <a:p>
            <a:pPr marL="285750" indent="-285750">
              <a:buFont typeface="Arial" panose="020B0604020202020204" pitchFamily="34" charset="0"/>
              <a:buChar char="•"/>
            </a:pPr>
            <a:r>
              <a:rPr lang="en-US" dirty="0">
                <a:solidFill>
                  <a:srgbClr val="000000"/>
                </a:solidFill>
                <a:latin typeface="ArialMT"/>
              </a:rPr>
              <a:t>R</a:t>
            </a:r>
            <a:r>
              <a:rPr lang="en-US" sz="1800" b="0" i="0" dirty="0">
                <a:solidFill>
                  <a:srgbClr val="000000"/>
                </a:solidFill>
                <a:effectLst/>
                <a:latin typeface="ArialMT"/>
              </a:rPr>
              <a:t>eplaces the North America Free</a:t>
            </a:r>
            <a:br>
              <a:rPr lang="en-US" sz="1800" b="0" i="0" dirty="0">
                <a:solidFill>
                  <a:srgbClr val="000000"/>
                </a:solidFill>
                <a:effectLst/>
                <a:latin typeface="ArialMT"/>
              </a:rPr>
            </a:br>
            <a:r>
              <a:rPr lang="en-US" sz="1800" b="0" i="0" dirty="0">
                <a:solidFill>
                  <a:srgbClr val="000000"/>
                </a:solidFill>
                <a:effectLst/>
                <a:latin typeface="ArialMT"/>
              </a:rPr>
              <a:t>Trade Agreement (NAFTA) and went into effect</a:t>
            </a:r>
            <a:br>
              <a:rPr lang="en-US" sz="1800" b="0" i="0" dirty="0">
                <a:solidFill>
                  <a:srgbClr val="000000"/>
                </a:solidFill>
                <a:effectLst/>
                <a:latin typeface="ArialMT"/>
              </a:rPr>
            </a:br>
            <a:r>
              <a:rPr lang="en-US" sz="1800" b="0" i="0" dirty="0">
                <a:solidFill>
                  <a:srgbClr val="000000"/>
                </a:solidFill>
                <a:effectLst/>
                <a:latin typeface="ArialMT"/>
              </a:rPr>
              <a:t>in 2020; full en</a:t>
            </a:r>
            <a:r>
              <a:rPr lang="en-US" dirty="0">
                <a:solidFill>
                  <a:srgbClr val="000000"/>
                </a:solidFill>
                <a:latin typeface="ArialMT"/>
              </a:rPr>
              <a:t>forcement began July 2021</a:t>
            </a:r>
            <a:endParaRPr lang="en-US" dirty="0"/>
          </a:p>
          <a:p>
            <a:pPr marL="285750" indent="-285750">
              <a:buFont typeface="Arial" panose="020B0604020202020204" pitchFamily="34" charset="0"/>
              <a:buChar char="•"/>
            </a:pPr>
            <a:r>
              <a:rPr lang="en-US" b="0" i="0" dirty="0">
                <a:solidFill>
                  <a:srgbClr val="000000"/>
                </a:solidFill>
                <a:effectLst/>
                <a:latin typeface="ArialMT"/>
              </a:rPr>
              <a:t>Some major differences:</a:t>
            </a:r>
          </a:p>
          <a:p>
            <a:pPr marL="742950" lvl="1" indent="-285750">
              <a:buFont typeface="Arial" panose="020B0604020202020204" pitchFamily="34" charset="0"/>
              <a:buChar char="•"/>
            </a:pPr>
            <a:r>
              <a:rPr lang="en-US" b="0" i="0" dirty="0">
                <a:solidFill>
                  <a:srgbClr val="000000"/>
                </a:solidFill>
                <a:effectLst/>
                <a:latin typeface="ArialMT"/>
              </a:rPr>
              <a:t>No requirement for Certificate of Origin, but a certification is still required and must be presented to Customs upon request</a:t>
            </a:r>
            <a:endParaRPr lang="en-US" dirty="0">
              <a:solidFill>
                <a:srgbClr val="000000"/>
              </a:solidFill>
              <a:latin typeface="ArialMT"/>
            </a:endParaRPr>
          </a:p>
          <a:p>
            <a:pPr marL="742950" lvl="1" indent="-285750">
              <a:buFont typeface="Arial" panose="020B0604020202020204" pitchFamily="34" charset="0"/>
              <a:buChar char="•"/>
            </a:pPr>
            <a:r>
              <a:rPr lang="en-US" b="0" i="0" dirty="0">
                <a:solidFill>
                  <a:srgbClr val="000000"/>
                </a:solidFill>
                <a:effectLst/>
                <a:latin typeface="ArialMT"/>
              </a:rPr>
              <a:t>Major revisions to the automotive trade</a:t>
            </a:r>
            <a:br>
              <a:rPr lang="en-US" b="0" i="0" dirty="0">
                <a:solidFill>
                  <a:srgbClr val="000000"/>
                </a:solidFill>
                <a:effectLst/>
                <a:latin typeface="ArialMT"/>
              </a:rPr>
            </a:br>
            <a:r>
              <a:rPr lang="en-US" b="0" i="0" dirty="0">
                <a:solidFill>
                  <a:srgbClr val="000000"/>
                </a:solidFill>
                <a:effectLst/>
                <a:latin typeface="ArialMT"/>
              </a:rPr>
              <a:t>provisions to increase required North American content</a:t>
            </a:r>
            <a:endParaRPr lang="en-US" dirty="0">
              <a:solidFill>
                <a:srgbClr val="000000"/>
              </a:solidFill>
              <a:latin typeface="ArialMT"/>
            </a:endParaRPr>
          </a:p>
          <a:p>
            <a:pPr marL="742950" lvl="1" indent="-285750">
              <a:buFont typeface="Arial" panose="020B0604020202020204" pitchFamily="34" charset="0"/>
              <a:buChar char="•"/>
            </a:pPr>
            <a:r>
              <a:rPr lang="en-US" b="0" i="0" dirty="0">
                <a:solidFill>
                  <a:srgbClr val="000000"/>
                </a:solidFill>
                <a:effectLst/>
                <a:latin typeface="ArialMT"/>
              </a:rPr>
              <a:t>Change in de minimis rules for Canada and</a:t>
            </a:r>
            <a:br>
              <a:rPr lang="en-US" b="0" i="0" dirty="0">
                <a:solidFill>
                  <a:srgbClr val="000000"/>
                </a:solidFill>
                <a:effectLst/>
                <a:latin typeface="ArialMT"/>
              </a:rPr>
            </a:br>
            <a:r>
              <a:rPr lang="en-US" b="0" i="0" dirty="0">
                <a:solidFill>
                  <a:srgbClr val="000000"/>
                </a:solidFill>
                <a:effectLst/>
                <a:latin typeface="ArialMT"/>
              </a:rPr>
              <a:t>Mexico to facilitate digital trade</a:t>
            </a:r>
            <a:endParaRPr lang="en-US" dirty="0">
              <a:solidFill>
                <a:srgbClr val="000000"/>
              </a:solidFill>
              <a:latin typeface="ArialMT"/>
            </a:endParaRPr>
          </a:p>
          <a:p>
            <a:pPr marL="742950" lvl="1" indent="-285750">
              <a:buFont typeface="Arial" panose="020B0604020202020204" pitchFamily="34" charset="0"/>
              <a:buChar char="•"/>
            </a:pPr>
            <a:r>
              <a:rPr lang="en-US" b="0" i="0" dirty="0">
                <a:solidFill>
                  <a:srgbClr val="000000"/>
                </a:solidFill>
                <a:effectLst/>
                <a:latin typeface="ArialMT"/>
              </a:rPr>
              <a:t>Many HTS based rules of origin changed or</a:t>
            </a:r>
            <a:br>
              <a:rPr lang="en-US" b="0" i="0" dirty="0">
                <a:solidFill>
                  <a:srgbClr val="000000"/>
                </a:solidFill>
                <a:effectLst/>
                <a:latin typeface="ArialMT"/>
              </a:rPr>
            </a:br>
            <a:r>
              <a:rPr lang="en-US" b="0" i="0" dirty="0">
                <a:solidFill>
                  <a:srgbClr val="000000"/>
                </a:solidFill>
                <a:effectLst/>
                <a:latin typeface="ArialMT"/>
              </a:rPr>
              <a:t>revised</a:t>
            </a:r>
            <a:r>
              <a:rPr lang="en-US" dirty="0"/>
              <a:t> </a:t>
            </a:r>
            <a:br>
              <a:rPr lang="en-US" dirty="0"/>
            </a:br>
            <a:br>
              <a:rPr lang="en-US" dirty="0"/>
            </a:br>
            <a:endParaRPr lang="en-US" dirty="0"/>
          </a:p>
        </p:txBody>
      </p:sp>
    </p:spTree>
    <p:extLst>
      <p:ext uri="{BB962C8B-B14F-4D97-AF65-F5344CB8AC3E}">
        <p14:creationId xmlns:p14="http://schemas.microsoft.com/office/powerpoint/2010/main" val="328710948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t>United States-Mexico-Canada Agreement</a:t>
            </a:r>
            <a:br>
              <a:rPr lang="en-US" dirty="0"/>
            </a:br>
            <a:endParaRPr lang="en-US" dirty="0">
              <a:solidFill>
                <a:schemeClr val="tx1">
                  <a:lumMod val="75000"/>
                  <a:lumOff val="25000"/>
                </a:schemeClr>
              </a:solidFill>
            </a:endParaRPr>
          </a:p>
        </p:txBody>
      </p:sp>
      <p:sp>
        <p:nvSpPr>
          <p:cNvPr id="5" name="TextBox 4"/>
          <p:cNvSpPr txBox="1"/>
          <p:nvPr/>
        </p:nvSpPr>
        <p:spPr>
          <a:xfrm>
            <a:off x="4641215" y="2046304"/>
            <a:ext cx="7116043" cy="4801314"/>
          </a:xfrm>
          <a:prstGeom prst="rect">
            <a:avLst/>
          </a:prstGeom>
          <a:noFill/>
        </p:spPr>
        <p:txBody>
          <a:bodyPr wrap="square" rtlCol="0">
            <a:spAutoFit/>
          </a:bodyPr>
          <a:lstStyle/>
          <a:p>
            <a:pPr marL="285750" indent="-285750">
              <a:buFont typeface="Arial" panose="020B0604020202020204" pitchFamily="34" charset="0"/>
              <a:buChar char="•"/>
            </a:pPr>
            <a:r>
              <a:rPr lang="en-US" sz="1800" b="0" i="0" dirty="0">
                <a:solidFill>
                  <a:srgbClr val="000000"/>
                </a:solidFill>
                <a:effectLst/>
                <a:latin typeface="ArialMT"/>
              </a:rPr>
              <a:t>USMCA and Section 301</a:t>
            </a:r>
          </a:p>
          <a:p>
            <a:pPr marL="285750" indent="-285750">
              <a:buFont typeface="Arial" panose="020B0604020202020204" pitchFamily="34" charset="0"/>
              <a:buChar char="•"/>
            </a:pPr>
            <a:r>
              <a:rPr lang="en-US" dirty="0">
                <a:solidFill>
                  <a:srgbClr val="000000"/>
                </a:solidFill>
                <a:latin typeface="ArialMT"/>
              </a:rPr>
              <a:t>Some companies have changed manufacturing supply chains to source components from China and assemble in Mexico to take advantage of USMCA</a:t>
            </a:r>
          </a:p>
          <a:p>
            <a:pPr marL="285750" indent="-285750">
              <a:buFont typeface="Arial" panose="020B0604020202020204" pitchFamily="34" charset="0"/>
              <a:buChar char="•"/>
            </a:pPr>
            <a:r>
              <a:rPr lang="en-US" dirty="0">
                <a:solidFill>
                  <a:srgbClr val="000000"/>
                </a:solidFill>
                <a:latin typeface="ArialMT"/>
              </a:rPr>
              <a:t>Companies must be careful to ensure that their processes meet the requirements for origination under USMCA via tariff shift or Regional Value Content, depending on the Harmonized Tariff Schedule classification of the finished good being imported into the U.S.</a:t>
            </a:r>
          </a:p>
          <a:p>
            <a:pPr marL="285750" indent="-285750">
              <a:buFont typeface="Arial" panose="020B0604020202020204" pitchFamily="34" charset="0"/>
              <a:buChar char="•"/>
            </a:pPr>
            <a:r>
              <a:rPr lang="en-US" dirty="0">
                <a:solidFill>
                  <a:srgbClr val="000000"/>
                </a:solidFill>
                <a:latin typeface="ArialMT"/>
              </a:rPr>
              <a:t>U.S. Customs rulings have allowed an import to have two countries of origin – to be MX for one purpose but to also be consider CN for Section 301</a:t>
            </a:r>
          </a:p>
          <a:p>
            <a:pPr marL="285750" indent="-285750">
              <a:buFont typeface="Arial" panose="020B0604020202020204" pitchFamily="34" charset="0"/>
              <a:buChar char="•"/>
            </a:pPr>
            <a:r>
              <a:rPr lang="en-US" dirty="0">
                <a:solidFill>
                  <a:srgbClr val="000000"/>
                </a:solidFill>
                <a:latin typeface="ArialMT"/>
              </a:rPr>
              <a:t>Key Point: Importers cannot assume that using Chinese origin components in manufacturing in Mexico will allow them to claim USMCA on the finished good</a:t>
            </a:r>
            <a:br>
              <a:rPr lang="en-US" dirty="0"/>
            </a:br>
            <a:br>
              <a:rPr lang="en-US" dirty="0"/>
            </a:br>
            <a:endParaRPr lang="en-US" dirty="0"/>
          </a:p>
        </p:txBody>
      </p:sp>
    </p:spTree>
    <p:extLst>
      <p:ext uri="{BB962C8B-B14F-4D97-AF65-F5344CB8AC3E}">
        <p14:creationId xmlns:p14="http://schemas.microsoft.com/office/powerpoint/2010/main" val="100812412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t>United States-Mexico-Canada Agreement</a:t>
            </a:r>
            <a:br>
              <a:rPr lang="en-US" dirty="0"/>
            </a:br>
            <a:endParaRPr lang="en-US" dirty="0">
              <a:solidFill>
                <a:schemeClr val="tx1">
                  <a:lumMod val="75000"/>
                  <a:lumOff val="25000"/>
                </a:schemeClr>
              </a:solidFill>
            </a:endParaRPr>
          </a:p>
        </p:txBody>
      </p:sp>
      <p:sp>
        <p:nvSpPr>
          <p:cNvPr id="5" name="TextBox 4"/>
          <p:cNvSpPr txBox="1"/>
          <p:nvPr/>
        </p:nvSpPr>
        <p:spPr>
          <a:xfrm>
            <a:off x="4641215" y="2046304"/>
            <a:ext cx="7116043" cy="4524315"/>
          </a:xfrm>
          <a:prstGeom prst="rect">
            <a:avLst/>
          </a:prstGeom>
          <a:noFill/>
        </p:spPr>
        <p:txBody>
          <a:bodyPr wrap="square" rtlCol="0">
            <a:spAutoFit/>
          </a:bodyPr>
          <a:lstStyle/>
          <a:p>
            <a:pPr marL="285750" indent="-285750">
              <a:buFont typeface="Arial" panose="020B0604020202020204" pitchFamily="34" charset="0"/>
              <a:buChar char="•"/>
            </a:pPr>
            <a:r>
              <a:rPr lang="en-US" sz="1800" b="0" i="0" dirty="0">
                <a:solidFill>
                  <a:srgbClr val="000000"/>
                </a:solidFill>
                <a:effectLst/>
                <a:latin typeface="ArialMT"/>
              </a:rPr>
              <a:t>USMCA and Forced Labor</a:t>
            </a:r>
          </a:p>
          <a:p>
            <a:pPr marL="285750" indent="-285750">
              <a:buFont typeface="Arial" panose="020B0604020202020204" pitchFamily="34" charset="0"/>
              <a:buChar char="•"/>
            </a:pPr>
            <a:r>
              <a:rPr lang="en-US" sz="1800" b="0" i="0" dirty="0">
                <a:solidFill>
                  <a:srgbClr val="000000"/>
                </a:solidFill>
                <a:effectLst/>
                <a:latin typeface="ArialMT"/>
              </a:rPr>
              <a:t>USMCA requires that each party prohibit the importation of goods into its territory from forced labor</a:t>
            </a:r>
            <a:r>
              <a:rPr lang="en-US" dirty="0"/>
              <a:t> </a:t>
            </a:r>
          </a:p>
          <a:p>
            <a:pPr marL="285750" indent="-285750">
              <a:buFont typeface="Arial" panose="020B0604020202020204" pitchFamily="34" charset="0"/>
              <a:buChar char="•"/>
            </a:pPr>
            <a:r>
              <a:rPr lang="en-US" dirty="0">
                <a:solidFill>
                  <a:srgbClr val="000000"/>
                </a:solidFill>
                <a:latin typeface="ArialMT"/>
              </a:rPr>
              <a:t>Potential trade measures against imports from Mexico due to concerns about labor rights at an automotive factory</a:t>
            </a:r>
          </a:p>
          <a:p>
            <a:pPr marL="285750" indent="-285750">
              <a:buFont typeface="Arial" panose="020B0604020202020204" pitchFamily="34" charset="0"/>
              <a:buChar char="•"/>
            </a:pPr>
            <a:r>
              <a:rPr lang="en-US" dirty="0">
                <a:solidFill>
                  <a:srgbClr val="000000"/>
                </a:solidFill>
                <a:latin typeface="ArialMT"/>
              </a:rPr>
              <a:t>Labor complaint initiated because factory would not allow a vote for a collective bargaining agreement</a:t>
            </a:r>
          </a:p>
          <a:p>
            <a:pPr marL="285750" indent="-285750">
              <a:buFont typeface="Arial" panose="020B0604020202020204" pitchFamily="34" charset="0"/>
              <a:buChar char="•"/>
            </a:pPr>
            <a:r>
              <a:rPr lang="en-US" dirty="0">
                <a:solidFill>
                  <a:srgbClr val="000000"/>
                </a:solidFill>
                <a:latin typeface="ArialMT"/>
              </a:rPr>
              <a:t>There are currently 15 goods identified as being produced with forced labor in Mexico; mostly agricultural, including tomatoes, beans, and cattle</a:t>
            </a:r>
          </a:p>
          <a:p>
            <a:pPr marL="285750" indent="-285750">
              <a:buFont typeface="Arial" panose="020B0604020202020204" pitchFamily="34" charset="0"/>
              <a:buChar char="•"/>
            </a:pPr>
            <a:r>
              <a:rPr lang="en-US" dirty="0">
                <a:solidFill>
                  <a:srgbClr val="000000"/>
                </a:solidFill>
                <a:latin typeface="ArialMT"/>
              </a:rPr>
              <a:t>USTR is monitoring labor rights violations as part of the Biden-Harris Administration’s commitment to workers and the USMCA provisions</a:t>
            </a:r>
            <a:br>
              <a:rPr lang="en-US" dirty="0"/>
            </a:br>
            <a:br>
              <a:rPr lang="en-US" dirty="0"/>
            </a:br>
            <a:br>
              <a:rPr lang="en-US" dirty="0"/>
            </a:br>
            <a:endParaRPr lang="en-US" dirty="0"/>
          </a:p>
        </p:txBody>
      </p:sp>
    </p:spTree>
    <p:extLst>
      <p:ext uri="{BB962C8B-B14F-4D97-AF65-F5344CB8AC3E}">
        <p14:creationId xmlns:p14="http://schemas.microsoft.com/office/powerpoint/2010/main" val="78479250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t>Forced Labor</a:t>
            </a:r>
            <a:br>
              <a:rPr lang="en-US" dirty="0"/>
            </a:br>
            <a:endParaRPr lang="en-US" dirty="0">
              <a:solidFill>
                <a:schemeClr val="tx1">
                  <a:lumMod val="75000"/>
                  <a:lumOff val="25000"/>
                </a:schemeClr>
              </a:solidFill>
            </a:endParaRPr>
          </a:p>
        </p:txBody>
      </p:sp>
      <p:sp>
        <p:nvSpPr>
          <p:cNvPr id="5" name="TextBox 4"/>
          <p:cNvSpPr txBox="1"/>
          <p:nvPr/>
        </p:nvSpPr>
        <p:spPr>
          <a:xfrm>
            <a:off x="4641215" y="2046304"/>
            <a:ext cx="7116043" cy="3139321"/>
          </a:xfrm>
          <a:prstGeom prst="rect">
            <a:avLst/>
          </a:prstGeom>
          <a:noFill/>
        </p:spPr>
        <p:txBody>
          <a:bodyPr wrap="square" rtlCol="0">
            <a:spAutoFit/>
          </a:bodyPr>
          <a:lstStyle/>
          <a:p>
            <a:pPr marL="285750" indent="-285750">
              <a:buFont typeface="Arial" panose="020B0604020202020204" pitchFamily="34" charset="0"/>
              <a:buChar char="•"/>
            </a:pPr>
            <a:r>
              <a:rPr lang="en-US" sz="1800" b="0" i="0" dirty="0">
                <a:solidFill>
                  <a:srgbClr val="000000"/>
                </a:solidFill>
                <a:effectLst/>
                <a:latin typeface="ArialMT"/>
              </a:rPr>
              <a:t>How does the United States government define forced labor?</a:t>
            </a:r>
          </a:p>
          <a:p>
            <a:endParaRPr lang="en-US" sz="1800" b="0" i="0" dirty="0">
              <a:solidFill>
                <a:srgbClr val="000000"/>
              </a:solidFill>
              <a:effectLst/>
              <a:latin typeface="ArialMT"/>
            </a:endParaRPr>
          </a:p>
          <a:p>
            <a:pPr marL="285750" indent="-285750">
              <a:buFont typeface="Arial" panose="020B0604020202020204" pitchFamily="34" charset="0"/>
              <a:buChar char="•"/>
            </a:pPr>
            <a:r>
              <a:rPr lang="en-US" dirty="0">
                <a:solidFill>
                  <a:srgbClr val="000000"/>
                </a:solidFill>
                <a:latin typeface="ArialMT"/>
              </a:rPr>
              <a:t>Title 19, United States Code, § 1307 (19 U.S.C. § 1307) provides:</a:t>
            </a:r>
          </a:p>
          <a:p>
            <a:r>
              <a:rPr lang="en-US" dirty="0">
                <a:solidFill>
                  <a:srgbClr val="000000"/>
                </a:solidFill>
                <a:latin typeface="ArialMT"/>
              </a:rPr>
              <a:t>“Forced labor”, as herein used, shall mean all work or service which is exacted from any person under the menace of any penalty for its nonperformance and for which the worker does not offer himself voluntarily. For purposes of this section, the term “forced labor or/and indentured labor” includes forced or indentured child labor.</a:t>
            </a:r>
            <a:br>
              <a:rPr lang="en-US" dirty="0"/>
            </a:br>
            <a:br>
              <a:rPr lang="en-US" dirty="0"/>
            </a:br>
            <a:br>
              <a:rPr lang="en-US" dirty="0"/>
            </a:br>
            <a:endParaRPr lang="en-US" dirty="0"/>
          </a:p>
        </p:txBody>
      </p:sp>
    </p:spTree>
    <p:extLst>
      <p:ext uri="{BB962C8B-B14F-4D97-AF65-F5344CB8AC3E}">
        <p14:creationId xmlns:p14="http://schemas.microsoft.com/office/powerpoint/2010/main" val="93330580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571553" y="46341"/>
            <a:ext cx="6718433" cy="1746504"/>
          </a:xfrm>
        </p:spPr>
        <p:txBody>
          <a:bodyPr>
            <a:normAutofit/>
          </a:bodyPr>
          <a:lstStyle/>
          <a:p>
            <a:r>
              <a:rPr lang="en-US" dirty="0">
                <a:solidFill>
                  <a:schemeClr val="tx1">
                    <a:lumMod val="75000"/>
                    <a:lumOff val="25000"/>
                  </a:schemeClr>
                </a:solidFill>
              </a:rPr>
              <a:t>Forced Labor</a:t>
            </a:r>
          </a:p>
        </p:txBody>
      </p:sp>
      <p:graphicFrame>
        <p:nvGraphicFramePr>
          <p:cNvPr id="31" name="Content Placeholder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2033264944"/>
              </p:ext>
            </p:extLst>
          </p:nvPr>
        </p:nvGraphicFramePr>
        <p:xfrm>
          <a:off x="4630422" y="1270215"/>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4565" y="4827302"/>
            <a:ext cx="4322694" cy="1633018"/>
          </a:xfrm>
          <a:prstGeom prst="rect">
            <a:avLst/>
          </a:prstGeom>
        </p:spPr>
      </p:pic>
      <p:sp>
        <p:nvSpPr>
          <p:cNvPr id="6" name="TextBox 5">
            <a:extLst>
              <a:ext uri="{FF2B5EF4-FFF2-40B4-BE49-F238E27FC236}">
                <a16:creationId xmlns:a16="http://schemas.microsoft.com/office/drawing/2014/main" id="{BA6D5A3F-20DC-DEE3-523B-5A9AE37861AF}"/>
              </a:ext>
            </a:extLst>
          </p:cNvPr>
          <p:cNvSpPr txBox="1"/>
          <p:nvPr/>
        </p:nvSpPr>
        <p:spPr>
          <a:xfrm>
            <a:off x="9834081" y="3806890"/>
            <a:ext cx="1418253" cy="430887"/>
          </a:xfrm>
          <a:prstGeom prst="rect">
            <a:avLst/>
          </a:prstGeom>
          <a:noFill/>
        </p:spPr>
        <p:txBody>
          <a:bodyPr wrap="square" rtlCol="0">
            <a:spAutoFit/>
          </a:bodyPr>
          <a:lstStyle/>
          <a:p>
            <a:r>
              <a:rPr lang="en-US" sz="1100" dirty="0">
                <a:solidFill>
                  <a:prstClr val="black">
                    <a:hueOff val="0"/>
                    <a:satOff val="0"/>
                    <a:lumOff val="0"/>
                    <a:alphaOff val="0"/>
                  </a:prstClr>
                </a:solidFill>
                <a:latin typeface="Avenir Next LT Pro" panose="02020404030301010803"/>
              </a:rPr>
              <a:t>UFLPA takes effect June 2022</a:t>
            </a:r>
          </a:p>
        </p:txBody>
      </p:sp>
    </p:spTree>
    <p:extLst>
      <p:ext uri="{BB962C8B-B14F-4D97-AF65-F5344CB8AC3E}">
        <p14:creationId xmlns:p14="http://schemas.microsoft.com/office/powerpoint/2010/main" val="237907938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633170"/>
          </a:xfrm>
        </p:spPr>
        <p:txBody>
          <a:bodyPr>
            <a:normAutofit fontScale="90000"/>
          </a:bodyPr>
          <a:lstStyle/>
          <a:p>
            <a:r>
              <a:rPr lang="en-US" dirty="0"/>
              <a:t>Forced Labor</a:t>
            </a:r>
            <a:br>
              <a:rPr lang="en-US" dirty="0"/>
            </a:br>
            <a:endParaRPr lang="en-US" dirty="0">
              <a:solidFill>
                <a:schemeClr val="tx1">
                  <a:lumMod val="75000"/>
                  <a:lumOff val="25000"/>
                </a:schemeClr>
              </a:solidFill>
            </a:endParaRPr>
          </a:p>
        </p:txBody>
      </p:sp>
      <p:pic>
        <p:nvPicPr>
          <p:cNvPr id="6" name="Picture 5" descr="Graphical user interface, application, website&#10;&#10;Description automatically generated">
            <a:extLst>
              <a:ext uri="{FF2B5EF4-FFF2-40B4-BE49-F238E27FC236}">
                <a16:creationId xmlns:a16="http://schemas.microsoft.com/office/drawing/2014/main" id="{CF515430-E120-B827-4188-D247914236BF}"/>
              </a:ext>
            </a:extLst>
          </p:cNvPr>
          <p:cNvPicPr>
            <a:picLocks noChangeAspect="1"/>
          </p:cNvPicPr>
          <p:nvPr/>
        </p:nvPicPr>
        <p:blipFill rotWithShape="1">
          <a:blip r:embed="rId3">
            <a:extLst>
              <a:ext uri="{28A0092B-C50C-407E-A947-70E740481C1C}">
                <a14:useLocalDpi xmlns:a14="http://schemas.microsoft.com/office/drawing/2010/main" val="0"/>
              </a:ext>
            </a:extLst>
          </a:blip>
          <a:srcRect l="29694" t="19065" r="8699" b="8635"/>
          <a:stretch/>
        </p:blipFill>
        <p:spPr>
          <a:xfrm>
            <a:off x="4442676" y="1513508"/>
            <a:ext cx="7285379" cy="4579382"/>
          </a:xfrm>
          <a:prstGeom prst="rect">
            <a:avLst/>
          </a:prstGeom>
        </p:spPr>
      </p:pic>
    </p:spTree>
    <p:extLst>
      <p:ext uri="{BB962C8B-B14F-4D97-AF65-F5344CB8AC3E}">
        <p14:creationId xmlns:p14="http://schemas.microsoft.com/office/powerpoint/2010/main" val="423676996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t>Forced Labor</a:t>
            </a:r>
            <a:br>
              <a:rPr lang="en-US" dirty="0"/>
            </a:br>
            <a:endParaRPr lang="en-US" dirty="0">
              <a:solidFill>
                <a:schemeClr val="tx1">
                  <a:lumMod val="75000"/>
                  <a:lumOff val="25000"/>
                </a:schemeClr>
              </a:solidFill>
            </a:endParaRPr>
          </a:p>
        </p:txBody>
      </p:sp>
      <p:pic>
        <p:nvPicPr>
          <p:cNvPr id="6" name="Picture 5" descr="A picture containing graphical user interface&#10;&#10;Description automatically generated">
            <a:extLst>
              <a:ext uri="{FF2B5EF4-FFF2-40B4-BE49-F238E27FC236}">
                <a16:creationId xmlns:a16="http://schemas.microsoft.com/office/drawing/2014/main" id="{50B07E63-8A88-B7DD-93D0-A2A333311ACF}"/>
              </a:ext>
            </a:extLst>
          </p:cNvPr>
          <p:cNvPicPr>
            <a:picLocks noChangeAspect="1"/>
          </p:cNvPicPr>
          <p:nvPr/>
        </p:nvPicPr>
        <p:blipFill rotWithShape="1">
          <a:blip r:embed="rId3">
            <a:extLst>
              <a:ext uri="{28A0092B-C50C-407E-A947-70E740481C1C}">
                <a14:useLocalDpi xmlns:a14="http://schemas.microsoft.com/office/drawing/2010/main" val="0"/>
              </a:ext>
            </a:extLst>
          </a:blip>
          <a:srcRect l="24975" t="21836" r="16658" b="10560"/>
          <a:stretch/>
        </p:blipFill>
        <p:spPr>
          <a:xfrm>
            <a:off x="4417103" y="1726163"/>
            <a:ext cx="7369765" cy="4572000"/>
          </a:xfrm>
          <a:prstGeom prst="rect">
            <a:avLst/>
          </a:prstGeom>
        </p:spPr>
      </p:pic>
    </p:spTree>
    <p:extLst>
      <p:ext uri="{BB962C8B-B14F-4D97-AF65-F5344CB8AC3E}">
        <p14:creationId xmlns:p14="http://schemas.microsoft.com/office/powerpoint/2010/main" val="406597780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docProps/app.xml><?xml version="1.0" encoding="utf-8"?>
<Properties xmlns="http://schemas.openxmlformats.org/officeDocument/2006/extended-properties" xmlns:vt="http://schemas.openxmlformats.org/officeDocument/2006/docPropsVTypes">
  <Template>Floral flourish</Template>
  <TotalTime>0</TotalTime>
  <Words>1860</Words>
  <Application>Microsoft Office PowerPoint</Application>
  <PresentationFormat>Widescreen</PresentationFormat>
  <Paragraphs>171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ArialMT</vt:lpstr>
      <vt:lpstr>Avenir Next LT Pro</vt:lpstr>
      <vt:lpstr>Avenir Next LT Pro Light</vt:lpstr>
      <vt:lpstr>Baskerville Old Face</vt:lpstr>
      <vt:lpstr>Garamond</vt:lpstr>
      <vt:lpstr>SavonVTI</vt:lpstr>
      <vt:lpstr>Ficient Global 10th Annual Trade compliance summit October 2022</vt:lpstr>
      <vt:lpstr>Agenda</vt:lpstr>
      <vt:lpstr>United States-Mexico-Canada Agreement </vt:lpstr>
      <vt:lpstr>United States-Mexico-Canada Agreement </vt:lpstr>
      <vt:lpstr>United States-Mexico-Canada Agreement </vt:lpstr>
      <vt:lpstr>Forced Labor </vt:lpstr>
      <vt:lpstr>Forced Labor</vt:lpstr>
      <vt:lpstr>Forced Labor </vt:lpstr>
      <vt:lpstr>Forced Labor </vt:lpstr>
      <vt:lpstr>Forced Labor </vt:lpstr>
      <vt:lpstr>Forced Labor </vt:lpstr>
      <vt:lpstr>Section 301</vt:lpstr>
      <vt:lpstr>Section 301 </vt:lpstr>
      <vt:lpstr>Section 301 </vt:lpstr>
      <vt:lpstr>Strategic Changes for Supply Chain and Trade Compliance</vt:lpstr>
      <vt:lpstr>Strategic Changes for Supply Chain and Trade Compliance</vt:lpstr>
      <vt:lpstr>Strategic Changes for Supply Chain and Trade Compliance</vt:lpstr>
      <vt:lpstr>Strategic Changes for Supply Chain and Trade Compliance</vt:lpstr>
      <vt:lpstr>Strategic Changes for Supply Chain and Trade Compliance</vt:lpstr>
      <vt:lpstr>Strategic Changes for Supply Chain and Trade Compliance</vt:lpstr>
      <vt:lpstr>Risk Analysis and Mitigation</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2021-10-22T15:23:50Z</dcterms:created>
  <dcterms:modified xsi:type="dcterms:W3CDTF">2022-10-14T18:46:07Z</dcterms:modified>
</cp:coreProperties>
</file>