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3" r:id="rId1"/>
  </p:sldMasterIdLst>
  <p:notesMasterIdLst>
    <p:notesMasterId r:id="rId20"/>
  </p:notesMasterIdLst>
  <p:sldIdLst>
    <p:sldId id="258" r:id="rId2"/>
    <p:sldId id="256" r:id="rId3"/>
    <p:sldId id="273" r:id="rId4"/>
    <p:sldId id="288" r:id="rId5"/>
    <p:sldId id="289" r:id="rId6"/>
    <p:sldId id="290" r:id="rId7"/>
    <p:sldId id="292" r:id="rId8"/>
    <p:sldId id="287" r:id="rId9"/>
    <p:sldId id="257" r:id="rId10"/>
    <p:sldId id="259" r:id="rId11"/>
    <p:sldId id="266" r:id="rId12"/>
    <p:sldId id="262" r:id="rId13"/>
    <p:sldId id="263" r:id="rId14"/>
    <p:sldId id="264" r:id="rId15"/>
    <p:sldId id="261" r:id="rId16"/>
    <p:sldId id="281" r:id="rId17"/>
    <p:sldId id="276" r:id="rId18"/>
    <p:sldId id="27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160"/>
    <a:srgbClr val="BDC200"/>
    <a:srgbClr val="989FA7"/>
    <a:srgbClr val="4690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D891E5-BCFB-4950-BCC3-B1FB800F1F57}" v="72" dt="2020-09-11T20:36:04.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64"/>
    <p:restoredTop sz="96405"/>
  </p:normalViewPr>
  <p:slideViewPr>
    <p:cSldViewPr snapToGrid="0" snapToObjects="1">
      <p:cViewPr varScale="1">
        <p:scale>
          <a:sx n="81" d="100"/>
          <a:sy n="81" d="100"/>
        </p:scale>
        <p:origin x="6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Average 2nd Grade Oral Reading Score</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Avg. 2nd Grade Oral Reading Score</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0"/>
            <c:invertIfNegative val="0"/>
            <c:bubble3D val="0"/>
            <c:spPr>
              <a:solidFill>
                <a:schemeClr val="accent3">
                  <a:lumMod val="75000"/>
                </a:schemeClr>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5FA2-EA42-8092-6A424ED55F3B}"/>
              </c:ext>
            </c:extLst>
          </c:dPt>
          <c:dPt>
            <c:idx val="1"/>
            <c:invertIfNegative val="0"/>
            <c:bubble3D val="0"/>
            <c:spPr>
              <a:solidFill>
                <a:srgbClr val="00B0F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3-5FA2-EA42-8092-6A424ED55F3B}"/>
              </c:ext>
            </c:extLst>
          </c:dPt>
          <c:dPt>
            <c:idx val="2"/>
            <c:invertIfNegative val="0"/>
            <c:bubble3D val="0"/>
            <c:spPr>
              <a:solidFill>
                <a:srgbClr val="0070C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5-5FA2-EA42-8092-6A424ED55F3B}"/>
              </c:ext>
            </c:extLst>
          </c:dPt>
          <c:dPt>
            <c:idx val="3"/>
            <c:invertIfNegative val="0"/>
            <c:bubble3D val="0"/>
            <c:spPr>
              <a:solidFill>
                <a:srgbClr val="00206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7-5FA2-EA42-8092-6A424ED55F3B}"/>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Not chronically absent</c:v>
                </c:pt>
                <c:pt idx="1">
                  <c:v>Chronically absent in Pre-K</c:v>
                </c:pt>
                <c:pt idx="2">
                  <c:v>Chronically absent in Pre-K &amp; K</c:v>
                </c:pt>
                <c:pt idx="3">
                  <c:v>Chronically absent in Pre-K, K &amp; 1st</c:v>
                </c:pt>
                <c:pt idx="4">
                  <c:v>Chronically absent in Pre-K, K, 1st &amp; 2nd</c:v>
                </c:pt>
              </c:strCache>
            </c:strRef>
          </c:cat>
          <c:val>
            <c:numRef>
              <c:f>Sheet1!$B$2:$B$6</c:f>
              <c:numCache>
                <c:formatCode>General</c:formatCode>
                <c:ptCount val="5"/>
                <c:pt idx="0">
                  <c:v>98.8</c:v>
                </c:pt>
                <c:pt idx="1">
                  <c:v>94.6</c:v>
                </c:pt>
                <c:pt idx="2">
                  <c:v>88.9</c:v>
                </c:pt>
                <c:pt idx="3">
                  <c:v>81.8</c:v>
                </c:pt>
                <c:pt idx="4">
                  <c:v>72.900000000000006</c:v>
                </c:pt>
              </c:numCache>
            </c:numRef>
          </c:val>
          <c:extLst>
            <c:ext xmlns:c16="http://schemas.microsoft.com/office/drawing/2014/chart" uri="{C3380CC4-5D6E-409C-BE32-E72D297353CC}">
              <c16:uniqueId val="{00000008-5FA2-EA42-8092-6A424ED55F3B}"/>
            </c:ext>
          </c:extLst>
        </c:ser>
        <c:dLbls>
          <c:dLblPos val="inEnd"/>
          <c:showLegendKey val="0"/>
          <c:showVal val="1"/>
          <c:showCatName val="0"/>
          <c:showSerName val="0"/>
          <c:showPercent val="0"/>
          <c:showBubbleSize val="0"/>
        </c:dLbls>
        <c:gapWidth val="41"/>
        <c:axId val="1900847888"/>
        <c:axId val="1357696528"/>
      </c:barChart>
      <c:catAx>
        <c:axId val="19008478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lumMod val="65000"/>
                    <a:lumOff val="35000"/>
                  </a:schemeClr>
                </a:solidFill>
                <a:effectLst/>
                <a:latin typeface="+mn-lt"/>
                <a:ea typeface="+mn-ea"/>
                <a:cs typeface="+mn-cs"/>
              </a:defRPr>
            </a:pPr>
            <a:endParaRPr lang="en-US"/>
          </a:p>
        </c:txPr>
        <c:crossAx val="1357696528"/>
        <c:crosses val="autoZero"/>
        <c:auto val="1"/>
        <c:lblAlgn val="ctr"/>
        <c:lblOffset val="100"/>
        <c:noMultiLvlLbl val="0"/>
      </c:catAx>
      <c:valAx>
        <c:axId val="1357696528"/>
        <c:scaling>
          <c:orientation val="minMax"/>
          <c:max val="100"/>
        </c:scaling>
        <c:delete val="1"/>
        <c:axPos val="l"/>
        <c:numFmt formatCode="General" sourceLinked="1"/>
        <c:majorTickMark val="none"/>
        <c:minorTickMark val="none"/>
        <c:tickLblPos val="nextTo"/>
        <c:crossAx val="1900847888"/>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0D0C57-1AA4-4FDA-80F1-BEFE2296E1C4}" type="datetimeFigureOut">
              <a:rPr lang="en-US" smtClean="0"/>
              <a:t>9/11/2020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9F58E0-CC2C-4C49-8EAC-18CA03BCD496}" type="slidenum">
              <a:rPr lang="en-US" smtClean="0"/>
              <a:t>‹#›</a:t>
            </a:fld>
            <a:endParaRPr lang="en-US"/>
          </a:p>
        </p:txBody>
      </p:sp>
    </p:spTree>
    <p:extLst>
      <p:ext uri="{BB962C8B-B14F-4D97-AF65-F5344CB8AC3E}">
        <p14:creationId xmlns:p14="http://schemas.microsoft.com/office/powerpoint/2010/main" val="3567973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0:notes"/>
          <p:cNvSpPr txBox="1">
            <a:spLocks noGrp="1"/>
          </p:cNvSpPr>
          <p:nvPr>
            <p:ph type="body" idx="1"/>
          </p:nvPr>
        </p:nvSpPr>
        <p:spPr>
          <a:xfrm>
            <a:off x="708660" y="4510564"/>
            <a:ext cx="5669280" cy="3690461"/>
          </a:xfrm>
          <a:prstGeom prst="rect">
            <a:avLst/>
          </a:prstGeom>
          <a:noFill/>
          <a:ln>
            <a:noFill/>
          </a:ln>
        </p:spPr>
        <p:txBody>
          <a:bodyPr spcFirstLastPara="1" wrap="square" lIns="94031" tIns="47002" rIns="94031" bIns="47002" anchor="t" anchorCtr="0">
            <a:noAutofit/>
          </a:bodyPr>
          <a:lstStyle/>
          <a:p>
            <a:pPr marL="0" indent="0"/>
            <a:endParaRPr/>
          </a:p>
        </p:txBody>
      </p:sp>
      <p:sp>
        <p:nvSpPr>
          <p:cNvPr id="175" name="Google Shape;175;p20:notes"/>
          <p:cNvSpPr>
            <a:spLocks noGrp="1" noRot="1" noChangeAspect="1"/>
          </p:cNvSpPr>
          <p:nvPr>
            <p:ph type="sldImg" idx="2"/>
          </p:nvPr>
        </p:nvSpPr>
        <p:spPr>
          <a:xfrm>
            <a:off x="730250" y="1171575"/>
            <a:ext cx="5626100" cy="3163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6740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20:notes"/>
          <p:cNvSpPr txBox="1">
            <a:spLocks noGrp="1"/>
          </p:cNvSpPr>
          <p:nvPr>
            <p:ph type="body" idx="1"/>
          </p:nvPr>
        </p:nvSpPr>
        <p:spPr>
          <a:xfrm>
            <a:off x="708660" y="4510564"/>
            <a:ext cx="5669280" cy="3690461"/>
          </a:xfrm>
          <a:prstGeom prst="rect">
            <a:avLst/>
          </a:prstGeom>
          <a:noFill/>
          <a:ln>
            <a:noFill/>
          </a:ln>
        </p:spPr>
        <p:txBody>
          <a:bodyPr spcFirstLastPara="1" wrap="square" lIns="94031" tIns="47002" rIns="94031" bIns="47002" anchor="t" anchorCtr="0">
            <a:noAutofit/>
          </a:bodyPr>
          <a:lstStyle/>
          <a:p>
            <a:pPr marL="0" indent="0"/>
            <a:endParaRPr/>
          </a:p>
        </p:txBody>
      </p:sp>
      <p:sp>
        <p:nvSpPr>
          <p:cNvPr id="175" name="Google Shape;175;p20:notes"/>
          <p:cNvSpPr>
            <a:spLocks noGrp="1" noRot="1" noChangeAspect="1"/>
          </p:cNvSpPr>
          <p:nvPr>
            <p:ph type="sldImg" idx="2"/>
          </p:nvPr>
        </p:nvSpPr>
        <p:spPr>
          <a:xfrm>
            <a:off x="730250" y="1171575"/>
            <a:ext cx="5626100" cy="3163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5:notes"/>
          <p:cNvSpPr txBox="1">
            <a:spLocks noGrp="1"/>
          </p:cNvSpPr>
          <p:nvPr>
            <p:ph type="body" idx="1"/>
          </p:nvPr>
        </p:nvSpPr>
        <p:spPr>
          <a:xfrm>
            <a:off x="708660" y="4510564"/>
            <a:ext cx="5669280" cy="3690461"/>
          </a:xfrm>
          <a:prstGeom prst="rect">
            <a:avLst/>
          </a:prstGeom>
          <a:noFill/>
          <a:ln>
            <a:noFill/>
          </a:ln>
        </p:spPr>
        <p:txBody>
          <a:bodyPr spcFirstLastPara="1" wrap="square" lIns="94031" tIns="47002" rIns="94031" bIns="47002" anchor="t" anchorCtr="0">
            <a:noAutofit/>
          </a:bodyPr>
          <a:lstStyle/>
          <a:p>
            <a:pPr marL="0" indent="0"/>
            <a:endParaRPr/>
          </a:p>
        </p:txBody>
      </p:sp>
      <p:sp>
        <p:nvSpPr>
          <p:cNvPr id="205" name="Google Shape;205;p5:notes"/>
          <p:cNvSpPr>
            <a:spLocks noGrp="1" noRot="1" noChangeAspect="1"/>
          </p:cNvSpPr>
          <p:nvPr>
            <p:ph type="sldImg" idx="2"/>
          </p:nvPr>
        </p:nvSpPr>
        <p:spPr>
          <a:xfrm>
            <a:off x="730250" y="1171575"/>
            <a:ext cx="5626100" cy="3163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3:notes"/>
          <p:cNvSpPr txBox="1">
            <a:spLocks noGrp="1"/>
          </p:cNvSpPr>
          <p:nvPr>
            <p:ph type="body" idx="1"/>
          </p:nvPr>
        </p:nvSpPr>
        <p:spPr>
          <a:xfrm>
            <a:off x="708660" y="4510564"/>
            <a:ext cx="5669280" cy="3690461"/>
          </a:xfrm>
          <a:prstGeom prst="rect">
            <a:avLst/>
          </a:prstGeom>
          <a:noFill/>
          <a:ln>
            <a:noFill/>
          </a:ln>
        </p:spPr>
        <p:txBody>
          <a:bodyPr spcFirstLastPara="1" wrap="square" lIns="94031" tIns="47002" rIns="94031" bIns="47002" anchor="t" anchorCtr="0">
            <a:noAutofit/>
          </a:bodyPr>
          <a:lstStyle/>
          <a:p>
            <a:pPr marL="0" indent="0"/>
            <a:endParaRPr/>
          </a:p>
        </p:txBody>
      </p:sp>
      <p:sp>
        <p:nvSpPr>
          <p:cNvPr id="280" name="Google Shape;280;p23:notes"/>
          <p:cNvSpPr>
            <a:spLocks noGrp="1" noRot="1" noChangeAspect="1"/>
          </p:cNvSpPr>
          <p:nvPr>
            <p:ph type="sldImg" idx="2"/>
          </p:nvPr>
        </p:nvSpPr>
        <p:spPr>
          <a:xfrm>
            <a:off x="730250" y="1171575"/>
            <a:ext cx="5626100" cy="3163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004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2:notes"/>
          <p:cNvSpPr txBox="1">
            <a:spLocks noGrp="1"/>
          </p:cNvSpPr>
          <p:nvPr>
            <p:ph type="body" idx="1"/>
          </p:nvPr>
        </p:nvSpPr>
        <p:spPr>
          <a:xfrm>
            <a:off x="708660" y="4510564"/>
            <a:ext cx="5669280" cy="3690461"/>
          </a:xfrm>
          <a:prstGeom prst="rect">
            <a:avLst/>
          </a:prstGeom>
          <a:noFill/>
          <a:ln>
            <a:noFill/>
          </a:ln>
        </p:spPr>
        <p:txBody>
          <a:bodyPr spcFirstLastPara="1" wrap="square" lIns="94031" tIns="47002" rIns="94031" bIns="47002" anchor="t" anchorCtr="0">
            <a:noAutofit/>
          </a:bodyPr>
          <a:lstStyle/>
          <a:p>
            <a:pPr marL="0" indent="0"/>
            <a:endParaRPr/>
          </a:p>
        </p:txBody>
      </p:sp>
      <p:sp>
        <p:nvSpPr>
          <p:cNvPr id="274" name="Google Shape;274;p22:notes"/>
          <p:cNvSpPr>
            <a:spLocks noGrp="1" noRot="1" noChangeAspect="1"/>
          </p:cNvSpPr>
          <p:nvPr>
            <p:ph type="sldImg" idx="2"/>
          </p:nvPr>
        </p:nvSpPr>
        <p:spPr>
          <a:xfrm>
            <a:off x="730250" y="1171575"/>
            <a:ext cx="5626100" cy="3163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2CFB411E-79CF-524A-9F86-B4553EA6AEEE}" type="datetimeFigureOut">
              <a:rPr lang="en-US" smtClean="0"/>
              <a:t>9/11/2020</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F52A3C07-B612-FE42-A055-FA95647EBF27}" type="slidenum">
              <a:rPr lang="en-US" smtClean="0"/>
              <a:t>‹#›</a:t>
            </a:fld>
            <a:endParaRPr lang="en-US"/>
          </a:p>
        </p:txBody>
      </p:sp>
    </p:spTree>
    <p:extLst>
      <p:ext uri="{BB962C8B-B14F-4D97-AF65-F5344CB8AC3E}">
        <p14:creationId xmlns:p14="http://schemas.microsoft.com/office/powerpoint/2010/main" val="1698955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FB411E-79CF-524A-9F86-B4553EA6AEEE}"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A3C07-B612-FE42-A055-FA95647EBF27}" type="slidenum">
              <a:rPr lang="en-US" smtClean="0"/>
              <a:t>‹#›</a:t>
            </a:fld>
            <a:endParaRPr lang="en-US"/>
          </a:p>
        </p:txBody>
      </p:sp>
    </p:spTree>
    <p:extLst>
      <p:ext uri="{BB962C8B-B14F-4D97-AF65-F5344CB8AC3E}">
        <p14:creationId xmlns:p14="http://schemas.microsoft.com/office/powerpoint/2010/main" val="1395349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2CFB411E-79CF-524A-9F86-B4553EA6AEEE}" type="datetimeFigureOut">
              <a:rPr lang="en-US" smtClean="0"/>
              <a:t>9/11/2020</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F52A3C07-B612-FE42-A055-FA95647EBF27}" type="slidenum">
              <a:rPr lang="en-US" smtClean="0"/>
              <a:t>‹#›</a:t>
            </a:fld>
            <a:endParaRPr lang="en-US"/>
          </a:p>
        </p:txBody>
      </p:sp>
    </p:spTree>
    <p:extLst>
      <p:ext uri="{BB962C8B-B14F-4D97-AF65-F5344CB8AC3E}">
        <p14:creationId xmlns:p14="http://schemas.microsoft.com/office/powerpoint/2010/main" val="1911708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113153A-FA13-B348-8408-E51A9B5B071D}"/>
              </a:ext>
            </a:extLst>
          </p:cNvPr>
          <p:cNvSpPr>
            <a:spLocks noGrp="1"/>
          </p:cNvSpPr>
          <p:nvPr>
            <p:ph sz="quarter" idx="13"/>
          </p:nvPr>
        </p:nvSpPr>
        <p:spPr>
          <a:xfrm>
            <a:off x="755650" y="1724025"/>
            <a:ext cx="10656888" cy="3744790"/>
          </a:xfrm>
        </p:spPr>
        <p:txBody>
          <a:bodyPr>
            <a:normAutofit/>
          </a:bodyPr>
          <a:lstStyle>
            <a:lvl1pPr marL="0" indent="0" algn="ctr">
              <a:buNone/>
              <a:defRPr sz="4000"/>
            </a:lvl1pPr>
          </a:lstStyle>
          <a:p>
            <a:pPr lvl="0"/>
            <a:endParaRPr lang="en-US" dirty="0"/>
          </a:p>
        </p:txBody>
      </p:sp>
    </p:spTree>
    <p:extLst>
      <p:ext uri="{BB962C8B-B14F-4D97-AF65-F5344CB8AC3E}">
        <p14:creationId xmlns:p14="http://schemas.microsoft.com/office/powerpoint/2010/main" val="1579591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816" y="4693388"/>
            <a:ext cx="11290859" cy="1213339"/>
          </a:xfrm>
        </p:spPr>
        <p:txBody>
          <a:bodyPr anchor="b">
            <a:normAutofit/>
          </a:bodyPr>
          <a:lstStyle>
            <a:lvl1pPr algn="ctr">
              <a:defRPr sz="3200" b="0" cap="none">
                <a:solidFill>
                  <a:schemeClr val="accent1"/>
                </a:solidFill>
              </a:defRPr>
            </a:lvl1pPr>
          </a:lstStyle>
          <a:p>
            <a:r>
              <a:rPr lang="en-US" dirty="0"/>
              <a:t>click to edit master title style</a:t>
            </a:r>
          </a:p>
        </p:txBody>
      </p:sp>
      <p:sp>
        <p:nvSpPr>
          <p:cNvPr id="3" name="Picture Placeholder 2"/>
          <p:cNvSpPr>
            <a:spLocks noGrp="1" noChangeAspect="1"/>
          </p:cNvSpPr>
          <p:nvPr>
            <p:ph type="pic" idx="1"/>
          </p:nvPr>
        </p:nvSpPr>
        <p:spPr>
          <a:xfrm>
            <a:off x="447817" y="1136136"/>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Tree>
    <p:extLst>
      <p:ext uri="{BB962C8B-B14F-4D97-AF65-F5344CB8AC3E}">
        <p14:creationId xmlns:p14="http://schemas.microsoft.com/office/powerpoint/2010/main" val="2066616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FB411E-79CF-524A-9F86-B4553EA6AEEE}"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F52A3C07-B612-FE42-A055-FA95647EBF27}" type="slidenum">
              <a:rPr lang="en-US" smtClean="0"/>
              <a:t>‹#›</a:t>
            </a:fld>
            <a:endParaRPr lang="en-US"/>
          </a:p>
        </p:txBody>
      </p:sp>
    </p:spTree>
    <p:extLst>
      <p:ext uri="{BB962C8B-B14F-4D97-AF65-F5344CB8AC3E}">
        <p14:creationId xmlns:p14="http://schemas.microsoft.com/office/powerpoint/2010/main" val="2341456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CFB411E-79CF-524A-9F86-B4553EA6AEEE}" type="datetimeFigureOut">
              <a:rPr lang="en-US" smtClean="0"/>
              <a:t>9/11/2020</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F52A3C07-B612-FE42-A055-FA95647EBF27}" type="slidenum">
              <a:rPr lang="en-US" smtClean="0"/>
              <a:t>‹#›</a:t>
            </a:fld>
            <a:endParaRPr lang="en-US"/>
          </a:p>
        </p:txBody>
      </p:sp>
    </p:spTree>
    <p:extLst>
      <p:ext uri="{BB962C8B-B14F-4D97-AF65-F5344CB8AC3E}">
        <p14:creationId xmlns:p14="http://schemas.microsoft.com/office/powerpoint/2010/main" val="1389937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FB411E-79CF-524A-9F86-B4553EA6AEEE}" type="datetimeFigureOut">
              <a:rPr lang="en-US" smtClean="0"/>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A3C07-B612-FE42-A055-FA95647EBF27}" type="slidenum">
              <a:rPr lang="en-US" smtClean="0"/>
              <a:t>‹#›</a:t>
            </a:fld>
            <a:endParaRPr lang="en-US"/>
          </a:p>
        </p:txBody>
      </p:sp>
    </p:spTree>
    <p:extLst>
      <p:ext uri="{BB962C8B-B14F-4D97-AF65-F5344CB8AC3E}">
        <p14:creationId xmlns:p14="http://schemas.microsoft.com/office/powerpoint/2010/main" val="4045842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FB411E-79CF-524A-9F86-B4553EA6AEEE}" type="datetimeFigureOut">
              <a:rPr lang="en-US" smtClean="0"/>
              <a:t>9/11/2020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2A3C07-B612-FE42-A055-FA95647EBF27}" type="slidenum">
              <a:rPr lang="en-US" smtClean="0"/>
              <a:t>‹#›</a:t>
            </a:fld>
            <a:endParaRPr lang="en-US"/>
          </a:p>
        </p:txBody>
      </p:sp>
    </p:spTree>
    <p:extLst>
      <p:ext uri="{BB962C8B-B14F-4D97-AF65-F5344CB8AC3E}">
        <p14:creationId xmlns:p14="http://schemas.microsoft.com/office/powerpoint/2010/main" val="3153767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CFB411E-79CF-524A-9F86-B4553EA6AEEE}" type="datetimeFigureOut">
              <a:rPr lang="en-US" smtClean="0"/>
              <a:t>9/11/2020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2A3C07-B612-FE42-A055-FA95647EBF27}" type="slidenum">
              <a:rPr lang="en-US" smtClean="0"/>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2399479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B411E-79CF-524A-9F86-B4553EA6AEEE}" type="datetimeFigureOut">
              <a:rPr lang="en-US" smtClean="0"/>
              <a:t>9/11/2020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2A3C07-B612-FE42-A055-FA95647EBF27}" type="slidenum">
              <a:rPr lang="en-US" smtClean="0"/>
              <a:t>‹#›</a:t>
            </a:fld>
            <a:endParaRPr lang="en-US"/>
          </a:p>
        </p:txBody>
      </p:sp>
    </p:spTree>
    <p:extLst>
      <p:ext uri="{BB962C8B-B14F-4D97-AF65-F5344CB8AC3E}">
        <p14:creationId xmlns:p14="http://schemas.microsoft.com/office/powerpoint/2010/main" val="2719148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2CFB411E-79CF-524A-9F86-B4553EA6AEEE}" type="datetimeFigureOut">
              <a:rPr lang="en-US" smtClean="0"/>
              <a:t>9/11/2020</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F52A3C07-B612-FE42-A055-FA95647EBF27}" type="slidenum">
              <a:rPr lang="en-US" smtClean="0"/>
              <a:t>‹#›</a:t>
            </a:fld>
            <a:endParaRPr lang="en-US"/>
          </a:p>
        </p:txBody>
      </p:sp>
    </p:spTree>
    <p:extLst>
      <p:ext uri="{BB962C8B-B14F-4D97-AF65-F5344CB8AC3E}">
        <p14:creationId xmlns:p14="http://schemas.microsoft.com/office/powerpoint/2010/main" val="2978714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FB411E-79CF-524A-9F86-B4553EA6AEEE}" type="datetimeFigureOut">
              <a:rPr lang="en-US" smtClean="0"/>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A3C07-B612-FE42-A055-FA95647EBF27}" type="slidenum">
              <a:rPr lang="en-US" smtClean="0"/>
              <a:t>‹#›</a:t>
            </a:fld>
            <a:endParaRPr lang="en-US"/>
          </a:p>
        </p:txBody>
      </p:sp>
    </p:spTree>
    <p:extLst>
      <p:ext uri="{BB962C8B-B14F-4D97-AF65-F5344CB8AC3E}">
        <p14:creationId xmlns:p14="http://schemas.microsoft.com/office/powerpoint/2010/main" val="3345733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2CFB411E-79CF-524A-9F86-B4553EA6AEEE}" type="datetimeFigureOut">
              <a:rPr lang="en-US" smtClean="0"/>
              <a:t>9/11/2020</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F52A3C07-B612-FE42-A055-FA95647EBF27}"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11523481"/>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donorschoose.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C2BBB8-03AF-B34B-ACFD-D215F5FBD9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6010" y="5072950"/>
            <a:ext cx="1882757" cy="889218"/>
          </a:xfrm>
          <a:prstGeom prst="rect">
            <a:avLst/>
          </a:prstGeom>
        </p:spPr>
      </p:pic>
      <p:pic>
        <p:nvPicPr>
          <p:cNvPr id="3" name="Picture 2">
            <a:extLst>
              <a:ext uri="{FF2B5EF4-FFF2-40B4-BE49-F238E27FC236}">
                <a16:creationId xmlns:a16="http://schemas.microsoft.com/office/drawing/2014/main" id="{D60D7797-47B6-9145-A5EF-7B0AC8BF6BE0}"/>
              </a:ext>
            </a:extLst>
          </p:cNvPr>
          <p:cNvPicPr>
            <a:picLocks noChangeAspect="1"/>
          </p:cNvPicPr>
          <p:nvPr/>
        </p:nvPicPr>
        <p:blipFill>
          <a:blip r:embed="rId3"/>
          <a:stretch>
            <a:fillRect/>
          </a:stretch>
        </p:blipFill>
        <p:spPr>
          <a:xfrm>
            <a:off x="2348781" y="1068898"/>
            <a:ext cx="7494438" cy="3733691"/>
          </a:xfrm>
          <a:prstGeom prst="rect">
            <a:avLst/>
          </a:prstGeom>
        </p:spPr>
      </p:pic>
      <p:pic>
        <p:nvPicPr>
          <p:cNvPr id="4" name="Picture 3">
            <a:extLst>
              <a:ext uri="{FF2B5EF4-FFF2-40B4-BE49-F238E27FC236}">
                <a16:creationId xmlns:a16="http://schemas.microsoft.com/office/drawing/2014/main" id="{ACCE9E9F-6E0F-BB4D-90AE-B962742473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2664" y="5039590"/>
            <a:ext cx="3278197" cy="1017582"/>
          </a:xfrm>
          <a:prstGeom prst="rect">
            <a:avLst/>
          </a:prstGeom>
        </p:spPr>
      </p:pic>
      <p:pic>
        <p:nvPicPr>
          <p:cNvPr id="5" name="Picture 4">
            <a:extLst>
              <a:ext uri="{FF2B5EF4-FFF2-40B4-BE49-F238E27FC236}">
                <a16:creationId xmlns:a16="http://schemas.microsoft.com/office/drawing/2014/main" id="{39CE02E0-A1C7-8642-98F9-63112A66BF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87760" y="4957760"/>
            <a:ext cx="3056346" cy="1119599"/>
          </a:xfrm>
          <a:prstGeom prst="rect">
            <a:avLst/>
          </a:prstGeom>
        </p:spPr>
      </p:pic>
      <p:pic>
        <p:nvPicPr>
          <p:cNvPr id="6" name="Picture 5">
            <a:extLst>
              <a:ext uri="{FF2B5EF4-FFF2-40B4-BE49-F238E27FC236}">
                <a16:creationId xmlns:a16="http://schemas.microsoft.com/office/drawing/2014/main" id="{49947687-96CF-0B4B-A57E-972D22BA00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1792" y="5053063"/>
            <a:ext cx="1529080" cy="1031732"/>
          </a:xfrm>
          <a:prstGeom prst="rect">
            <a:avLst/>
          </a:prstGeom>
        </p:spPr>
      </p:pic>
    </p:spTree>
    <p:extLst>
      <p:ext uri="{BB962C8B-B14F-4D97-AF65-F5344CB8AC3E}">
        <p14:creationId xmlns:p14="http://schemas.microsoft.com/office/powerpoint/2010/main" val="1574513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2FAB-FA58-D74B-92F1-1564FA9B84A6}"/>
              </a:ext>
            </a:extLst>
          </p:cNvPr>
          <p:cNvSpPr>
            <a:spLocks noGrp="1"/>
          </p:cNvSpPr>
          <p:nvPr>
            <p:ph type="title"/>
          </p:nvPr>
        </p:nvSpPr>
        <p:spPr/>
        <p:txBody>
          <a:bodyPr/>
          <a:lstStyle/>
          <a:p>
            <a:r>
              <a:rPr lang="en-US" dirty="0"/>
              <a:t>Chronic Absence</a:t>
            </a:r>
          </a:p>
        </p:txBody>
      </p:sp>
      <p:sp>
        <p:nvSpPr>
          <p:cNvPr id="18" name="Text Placeholder 17">
            <a:extLst>
              <a:ext uri="{FF2B5EF4-FFF2-40B4-BE49-F238E27FC236}">
                <a16:creationId xmlns:a16="http://schemas.microsoft.com/office/drawing/2014/main" id="{E0A3002B-FFDF-924B-9728-3A6E1FAD026A}"/>
              </a:ext>
            </a:extLst>
          </p:cNvPr>
          <p:cNvSpPr>
            <a:spLocks noGrp="1"/>
          </p:cNvSpPr>
          <p:nvPr>
            <p:ph idx="1"/>
          </p:nvPr>
        </p:nvSpPr>
        <p:spPr/>
        <p:txBody>
          <a:bodyPr/>
          <a:lstStyle/>
          <a:p>
            <a:pPr lvl="0"/>
            <a:r>
              <a:rPr lang="en-US" sz="2400" dirty="0">
                <a:sym typeface="Avenir"/>
              </a:rPr>
              <a:t>Attendance Works defines chronic absence as </a:t>
            </a:r>
            <a:r>
              <a:rPr lang="en-US" sz="2400" dirty="0">
                <a:solidFill>
                  <a:srgbClr val="C00000"/>
                </a:solidFill>
                <a:sym typeface="Avenir"/>
              </a:rPr>
              <a:t>missing 10% or more of school - for any reason.</a:t>
            </a:r>
            <a:r>
              <a:rPr lang="en-US" sz="2400" dirty="0">
                <a:sym typeface="Avenir"/>
              </a:rPr>
              <a:t> Students who are chronically absent are at risk academically.</a:t>
            </a:r>
          </a:p>
          <a:p>
            <a:pPr lvl="0"/>
            <a:r>
              <a:rPr lang="en-US" sz="2400" dirty="0">
                <a:sym typeface="Avenir"/>
              </a:rPr>
              <a:t>Chronic absence is different from truancy (unexcused absences only).</a:t>
            </a:r>
            <a:endParaRPr lang="en-US" dirty="0"/>
          </a:p>
          <a:p>
            <a:endParaRPr lang="en-US" dirty="0"/>
          </a:p>
          <a:p>
            <a:endParaRPr lang="en-US" dirty="0"/>
          </a:p>
          <a:p>
            <a:endParaRPr lang="en-US" dirty="0"/>
          </a:p>
          <a:p>
            <a:endParaRPr lang="en-US" dirty="0"/>
          </a:p>
        </p:txBody>
      </p:sp>
      <p:sp>
        <p:nvSpPr>
          <p:cNvPr id="30" name="Google Shape;132;p4">
            <a:extLst>
              <a:ext uri="{FF2B5EF4-FFF2-40B4-BE49-F238E27FC236}">
                <a16:creationId xmlns:a16="http://schemas.microsoft.com/office/drawing/2014/main" id="{395E8EC4-AA98-874F-943C-4E9FF6F66810}"/>
              </a:ext>
            </a:extLst>
          </p:cNvPr>
          <p:cNvSpPr/>
          <p:nvPr/>
        </p:nvSpPr>
        <p:spPr>
          <a:xfrm>
            <a:off x="9266991" y="3909505"/>
            <a:ext cx="2285226" cy="2275752"/>
          </a:xfrm>
          <a:prstGeom prst="ellipse">
            <a:avLst/>
          </a:prstGeom>
          <a:solidFill>
            <a:srgbClr val="1A316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195751"/>
              </a:buClr>
              <a:buSzPts val="1800"/>
              <a:buFont typeface="Rockwell"/>
              <a:buNone/>
            </a:pPr>
            <a:r>
              <a:rPr lang="en-US" sz="1800" b="1" i="0" u="none" strike="noStrike" cap="none" dirty="0">
                <a:solidFill>
                  <a:schemeClr val="bg1"/>
                </a:solidFill>
                <a:latin typeface="+mj-lt"/>
                <a:ea typeface="Rockwell"/>
                <a:cs typeface="Rockwell"/>
                <a:sym typeface="Rockwell"/>
              </a:rPr>
              <a:t>Chronic</a:t>
            </a:r>
            <a:endParaRPr dirty="0">
              <a:solidFill>
                <a:schemeClr val="bg1"/>
              </a:solidFill>
              <a:latin typeface="+mj-lt"/>
            </a:endParaRPr>
          </a:p>
          <a:p>
            <a:pPr marL="0" marR="0" lvl="0" indent="0" algn="ctr" rtl="0">
              <a:lnSpc>
                <a:spcPct val="100000"/>
              </a:lnSpc>
              <a:spcBef>
                <a:spcPts val="0"/>
              </a:spcBef>
              <a:spcAft>
                <a:spcPts val="0"/>
              </a:spcAft>
              <a:buClr>
                <a:srgbClr val="195751"/>
              </a:buClr>
              <a:buSzPts val="1800"/>
              <a:buFont typeface="Rockwell"/>
              <a:buNone/>
            </a:pPr>
            <a:r>
              <a:rPr lang="en-US" sz="1800" b="1" i="0" u="none" strike="noStrike" cap="none" dirty="0">
                <a:solidFill>
                  <a:schemeClr val="bg1"/>
                </a:solidFill>
                <a:latin typeface="+mj-lt"/>
                <a:ea typeface="Rockwell"/>
                <a:cs typeface="Rockwell"/>
                <a:sym typeface="Rockwell"/>
              </a:rPr>
              <a:t>Absence</a:t>
            </a:r>
            <a:endParaRPr dirty="0">
              <a:solidFill>
                <a:schemeClr val="bg1"/>
              </a:solidFill>
              <a:latin typeface="+mj-lt"/>
            </a:endParaRPr>
          </a:p>
        </p:txBody>
      </p:sp>
      <p:sp>
        <p:nvSpPr>
          <p:cNvPr id="31" name="Google Shape;133;p4">
            <a:extLst>
              <a:ext uri="{FF2B5EF4-FFF2-40B4-BE49-F238E27FC236}">
                <a16:creationId xmlns:a16="http://schemas.microsoft.com/office/drawing/2014/main" id="{081A9B84-36A9-E04B-8643-90354CF245A3}"/>
              </a:ext>
            </a:extLst>
          </p:cNvPr>
          <p:cNvSpPr/>
          <p:nvPr/>
        </p:nvSpPr>
        <p:spPr>
          <a:xfrm>
            <a:off x="8637587" y="4863231"/>
            <a:ext cx="434975" cy="368300"/>
          </a:xfrm>
          <a:prstGeom prst="rightArrow">
            <a:avLst>
              <a:gd name="adj1" fmla="val 50000"/>
              <a:gd name="adj2" fmla="val 49990"/>
            </a:avLst>
          </a:prstGeom>
          <a:solidFill>
            <a:schemeClr val="bg1">
              <a:lumMod val="85000"/>
            </a:schemeClr>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venir"/>
              <a:buNone/>
            </a:pPr>
            <a:endParaRPr sz="1400" b="0" i="0" u="none" strike="noStrike" cap="none">
              <a:solidFill>
                <a:srgbClr val="000000"/>
              </a:solidFill>
              <a:latin typeface="Arial"/>
              <a:ea typeface="Arial"/>
              <a:cs typeface="Arial"/>
              <a:sym typeface="Arial"/>
            </a:endParaRPr>
          </a:p>
        </p:txBody>
      </p:sp>
      <p:sp>
        <p:nvSpPr>
          <p:cNvPr id="32" name="Google Shape;136;p4">
            <a:extLst>
              <a:ext uri="{FF2B5EF4-FFF2-40B4-BE49-F238E27FC236}">
                <a16:creationId xmlns:a16="http://schemas.microsoft.com/office/drawing/2014/main" id="{09BE8088-ACA9-544A-BE3D-4AFEE8C9EF61}"/>
              </a:ext>
            </a:extLst>
          </p:cNvPr>
          <p:cNvSpPr/>
          <p:nvPr/>
        </p:nvSpPr>
        <p:spPr>
          <a:xfrm>
            <a:off x="834212" y="4066205"/>
            <a:ext cx="2157415" cy="2127005"/>
          </a:xfrm>
          <a:prstGeom prst="ellipse">
            <a:avLst/>
          </a:prstGeom>
          <a:noFill/>
          <a:ln w="38100" cap="flat" cmpd="sng">
            <a:solidFill>
              <a:srgbClr val="4690B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18637B"/>
              </a:buClr>
              <a:buSzPts val="1600"/>
              <a:buFont typeface="Rockwell"/>
              <a:buNone/>
            </a:pPr>
            <a:r>
              <a:rPr lang="en-US" sz="1600" b="1" i="0" u="none" strike="noStrike" cap="none" dirty="0">
                <a:solidFill>
                  <a:srgbClr val="1A3160"/>
                </a:solidFill>
                <a:latin typeface="+mj-lt"/>
                <a:ea typeface="Rockwell"/>
                <a:cs typeface="Rockwell"/>
                <a:sym typeface="Rockwell"/>
              </a:rPr>
              <a:t>Excused</a:t>
            </a:r>
            <a:br>
              <a:rPr lang="en-US" sz="1600" b="1" i="0" u="none" strike="noStrike" cap="none" dirty="0">
                <a:solidFill>
                  <a:srgbClr val="1A3160"/>
                </a:solidFill>
                <a:latin typeface="+mj-lt"/>
                <a:ea typeface="Rockwell"/>
                <a:cs typeface="Rockwell"/>
                <a:sym typeface="Rockwell"/>
              </a:rPr>
            </a:br>
            <a:r>
              <a:rPr lang="en-US" sz="1600" b="1" i="0" u="none" strike="noStrike" cap="none" dirty="0">
                <a:solidFill>
                  <a:srgbClr val="1A3160"/>
                </a:solidFill>
                <a:latin typeface="+mj-lt"/>
                <a:ea typeface="Rockwell"/>
                <a:cs typeface="Rockwell"/>
                <a:sym typeface="Rockwell"/>
              </a:rPr>
              <a:t>absences</a:t>
            </a:r>
            <a:endParaRPr dirty="0">
              <a:solidFill>
                <a:srgbClr val="1A3160"/>
              </a:solidFill>
              <a:latin typeface="+mj-lt"/>
            </a:endParaRPr>
          </a:p>
        </p:txBody>
      </p:sp>
      <p:sp>
        <p:nvSpPr>
          <p:cNvPr id="33" name="Google Shape;137;p4">
            <a:extLst>
              <a:ext uri="{FF2B5EF4-FFF2-40B4-BE49-F238E27FC236}">
                <a16:creationId xmlns:a16="http://schemas.microsoft.com/office/drawing/2014/main" id="{1E4E797F-31F5-6444-A7CD-74726D2B6EED}"/>
              </a:ext>
            </a:extLst>
          </p:cNvPr>
          <p:cNvSpPr/>
          <p:nvPr/>
        </p:nvSpPr>
        <p:spPr>
          <a:xfrm>
            <a:off x="3228975" y="5006008"/>
            <a:ext cx="250825" cy="332317"/>
          </a:xfrm>
          <a:prstGeom prst="mathPlus">
            <a:avLst>
              <a:gd name="adj1" fmla="val 23520"/>
            </a:avLst>
          </a:prstGeom>
          <a:solidFill>
            <a:schemeClr val="bg1">
              <a:lumMod val="85000"/>
            </a:schemeClr>
          </a:solidFill>
          <a:ln w="1905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venir"/>
              <a:buNone/>
            </a:pPr>
            <a:endParaRPr sz="1400" b="0" i="0" u="none" strike="noStrike" cap="none" dirty="0">
              <a:solidFill>
                <a:srgbClr val="4690B8"/>
              </a:solidFill>
              <a:latin typeface="Calibri"/>
              <a:ea typeface="Calibri"/>
              <a:cs typeface="Calibri"/>
              <a:sym typeface="Calibri"/>
            </a:endParaRPr>
          </a:p>
        </p:txBody>
      </p:sp>
      <p:sp>
        <p:nvSpPr>
          <p:cNvPr id="35" name="Google Shape;139;p4">
            <a:extLst>
              <a:ext uri="{FF2B5EF4-FFF2-40B4-BE49-F238E27FC236}">
                <a16:creationId xmlns:a16="http://schemas.microsoft.com/office/drawing/2014/main" id="{2491967F-C40F-FC40-82D1-B3444E7E63BD}"/>
              </a:ext>
            </a:extLst>
          </p:cNvPr>
          <p:cNvSpPr/>
          <p:nvPr/>
        </p:nvSpPr>
        <p:spPr>
          <a:xfrm>
            <a:off x="3646090" y="4066205"/>
            <a:ext cx="2157415" cy="2127005"/>
          </a:xfrm>
          <a:prstGeom prst="ellipse">
            <a:avLst/>
          </a:prstGeom>
          <a:noFill/>
          <a:ln w="38100" cap="flat" cmpd="sng">
            <a:solidFill>
              <a:srgbClr val="4690B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18637B"/>
              </a:buClr>
              <a:buSzPts val="1600"/>
              <a:buFont typeface="Rockwell"/>
              <a:buNone/>
            </a:pPr>
            <a:r>
              <a:rPr lang="en-US" sz="1600" b="1" i="0" u="none" strike="noStrike" cap="none" dirty="0">
                <a:solidFill>
                  <a:srgbClr val="1A3160"/>
                </a:solidFill>
                <a:latin typeface="+mj-lt"/>
                <a:ea typeface="Rockwell"/>
                <a:cs typeface="Rockwell"/>
                <a:sym typeface="Rockwell"/>
              </a:rPr>
              <a:t>Unexcused</a:t>
            </a:r>
            <a:br>
              <a:rPr lang="en-US" sz="1600" b="1" i="0" u="none" strike="noStrike" cap="none" dirty="0">
                <a:solidFill>
                  <a:srgbClr val="1A3160"/>
                </a:solidFill>
                <a:latin typeface="+mj-lt"/>
                <a:ea typeface="Rockwell"/>
                <a:cs typeface="Rockwell"/>
                <a:sym typeface="Rockwell"/>
              </a:rPr>
            </a:br>
            <a:r>
              <a:rPr lang="en-US" sz="1600" b="1" i="0" u="none" strike="noStrike" cap="none" dirty="0">
                <a:solidFill>
                  <a:srgbClr val="1A3160"/>
                </a:solidFill>
                <a:latin typeface="+mj-lt"/>
                <a:ea typeface="Rockwell"/>
                <a:cs typeface="Rockwell"/>
                <a:sym typeface="Rockwell"/>
              </a:rPr>
              <a:t>absences</a:t>
            </a:r>
            <a:endParaRPr dirty="0">
              <a:solidFill>
                <a:srgbClr val="1A3160"/>
              </a:solidFill>
              <a:latin typeface="+mj-lt"/>
            </a:endParaRPr>
          </a:p>
        </p:txBody>
      </p:sp>
      <p:sp>
        <p:nvSpPr>
          <p:cNvPr id="36" name="Google Shape;140;p4">
            <a:extLst>
              <a:ext uri="{FF2B5EF4-FFF2-40B4-BE49-F238E27FC236}">
                <a16:creationId xmlns:a16="http://schemas.microsoft.com/office/drawing/2014/main" id="{3297F2AC-1E6C-CD49-B08E-2DF0A926CB4A}"/>
              </a:ext>
            </a:extLst>
          </p:cNvPr>
          <p:cNvSpPr/>
          <p:nvPr/>
        </p:nvSpPr>
        <p:spPr>
          <a:xfrm>
            <a:off x="6281740" y="4066206"/>
            <a:ext cx="2157415" cy="2127005"/>
          </a:xfrm>
          <a:prstGeom prst="ellipse">
            <a:avLst/>
          </a:prstGeom>
          <a:noFill/>
          <a:ln w="38100" cap="flat" cmpd="sng">
            <a:solidFill>
              <a:srgbClr val="4690B8"/>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18637B"/>
              </a:buClr>
              <a:buSzPts val="1600"/>
              <a:buFont typeface="Rockwell"/>
              <a:buNone/>
            </a:pPr>
            <a:r>
              <a:rPr lang="en-US" sz="1600" b="1" i="0" u="none" strike="noStrike" cap="none" dirty="0">
                <a:solidFill>
                  <a:srgbClr val="1A3160"/>
                </a:solidFill>
                <a:latin typeface="+mj-lt"/>
                <a:ea typeface="Rockwell"/>
                <a:cs typeface="Rockwell"/>
                <a:sym typeface="Rockwell"/>
              </a:rPr>
              <a:t>Suspensions</a:t>
            </a:r>
            <a:endParaRPr dirty="0">
              <a:solidFill>
                <a:srgbClr val="1A3160"/>
              </a:solidFill>
              <a:latin typeface="+mj-lt"/>
            </a:endParaRPr>
          </a:p>
        </p:txBody>
      </p:sp>
      <p:sp>
        <p:nvSpPr>
          <p:cNvPr id="38" name="Google Shape;137;p4">
            <a:extLst>
              <a:ext uri="{FF2B5EF4-FFF2-40B4-BE49-F238E27FC236}">
                <a16:creationId xmlns:a16="http://schemas.microsoft.com/office/drawing/2014/main" id="{561AF187-9320-E84C-9CEA-C563FC4525F5}"/>
              </a:ext>
            </a:extLst>
          </p:cNvPr>
          <p:cNvSpPr/>
          <p:nvPr/>
        </p:nvSpPr>
        <p:spPr>
          <a:xfrm>
            <a:off x="5919924" y="5006008"/>
            <a:ext cx="250825" cy="332317"/>
          </a:xfrm>
          <a:prstGeom prst="mathPlus">
            <a:avLst>
              <a:gd name="adj1" fmla="val 23520"/>
            </a:avLst>
          </a:prstGeom>
          <a:solidFill>
            <a:schemeClr val="bg1">
              <a:lumMod val="85000"/>
            </a:schemeClr>
          </a:solidFill>
          <a:ln w="1905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venir"/>
              <a:buNone/>
            </a:pPr>
            <a:endParaRPr sz="1400" b="0" i="0" u="none" strike="noStrike" cap="none" dirty="0">
              <a:solidFill>
                <a:srgbClr val="4690B8"/>
              </a:solidFill>
              <a:latin typeface="Calibri"/>
              <a:ea typeface="Calibri"/>
              <a:cs typeface="Calibri"/>
              <a:sym typeface="Calibri"/>
            </a:endParaRPr>
          </a:p>
        </p:txBody>
      </p:sp>
    </p:spTree>
    <p:extLst>
      <p:ext uri="{BB962C8B-B14F-4D97-AF65-F5344CB8AC3E}">
        <p14:creationId xmlns:p14="http://schemas.microsoft.com/office/powerpoint/2010/main" val="3843583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venir"/>
              <a:ea typeface="Avenir"/>
              <a:cs typeface="Avenir"/>
              <a:sym typeface="Avenir"/>
            </a:endParaRPr>
          </a:p>
        </p:txBody>
      </p:sp>
      <p:sp>
        <p:nvSpPr>
          <p:cNvPr id="208" name="Google Shape;208;p5"/>
          <p:cNvSpPr/>
          <p:nvPr/>
        </p:nvSpPr>
        <p:spPr>
          <a:xfrm>
            <a:off x="352751" y="302429"/>
            <a:ext cx="11550506" cy="6053922"/>
          </a:xfrm>
          <a:prstGeom prst="rect">
            <a:avLst/>
          </a:prstGeom>
          <a:solidFill>
            <a:schemeClr val="lt1"/>
          </a:solidFill>
          <a:ln w="12700" cap="flat" cmpd="sng">
            <a:solidFill>
              <a:srgbClr val="F1E3E3"/>
            </a:solidFill>
            <a:prstDash val="solid"/>
            <a:miter lim="800000"/>
            <a:headEnd type="none" w="sm" len="sm"/>
            <a:tailEnd type="none" w="sm" len="sm"/>
          </a:ln>
          <a:effectLst>
            <a:outerShdw blurRad="50800" dist="38100" dir="2700000" algn="tl" rotWithShape="0">
              <a:srgbClr val="C9BBBB">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pic>
        <p:nvPicPr>
          <p:cNvPr id="209" name="Google Shape;209;p5"/>
          <p:cNvPicPr preferRelativeResize="0"/>
          <p:nvPr/>
        </p:nvPicPr>
        <p:blipFill rotWithShape="1">
          <a:blip r:embed="rId3">
            <a:alphaModFix/>
          </a:blip>
          <a:srcRect t="17963" r="-1" b="19453"/>
          <a:stretch/>
        </p:blipFill>
        <p:spPr>
          <a:xfrm>
            <a:off x="352751" y="302429"/>
            <a:ext cx="11550506" cy="6053920"/>
          </a:xfrm>
          <a:prstGeom prst="rect">
            <a:avLst/>
          </a:prstGeom>
          <a:noFill/>
          <a:ln>
            <a:noFill/>
          </a:ln>
        </p:spPr>
      </p:pic>
      <p:sp>
        <p:nvSpPr>
          <p:cNvPr id="210" name="Google Shape;210;p5"/>
          <p:cNvSpPr/>
          <p:nvPr/>
        </p:nvSpPr>
        <p:spPr>
          <a:xfrm rot="10800000">
            <a:off x="278608" y="2735029"/>
            <a:ext cx="148286" cy="118872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venir"/>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82DCD-24E6-DD4C-ACA6-0DDCA34E93C2}"/>
              </a:ext>
            </a:extLst>
          </p:cNvPr>
          <p:cNvSpPr>
            <a:spLocks noGrp="1"/>
          </p:cNvSpPr>
          <p:nvPr>
            <p:ph type="title"/>
          </p:nvPr>
        </p:nvSpPr>
        <p:spPr/>
        <p:txBody>
          <a:bodyPr/>
          <a:lstStyle/>
          <a:p>
            <a:r>
              <a:rPr lang="en-US" dirty="0"/>
              <a:t>Strong Student Attendance = </a:t>
            </a:r>
            <a:br>
              <a:rPr lang="en-US" dirty="0"/>
            </a:br>
            <a:r>
              <a:rPr lang="en-US" dirty="0"/>
              <a:t>Stronger Third Grade Reading Skills</a:t>
            </a:r>
          </a:p>
        </p:txBody>
      </p:sp>
      <p:graphicFrame>
        <p:nvGraphicFramePr>
          <p:cNvPr id="3" name="Google Shape;155;p7">
            <a:extLst>
              <a:ext uri="{FF2B5EF4-FFF2-40B4-BE49-F238E27FC236}">
                <a16:creationId xmlns:a16="http://schemas.microsoft.com/office/drawing/2014/main" id="{B4B920B5-5751-4B4B-8755-AEBA1267D550}"/>
              </a:ext>
            </a:extLst>
          </p:cNvPr>
          <p:cNvGraphicFramePr/>
          <p:nvPr>
            <p:extLst>
              <p:ext uri="{D42A27DB-BD31-4B8C-83A1-F6EECF244321}">
                <p14:modId xmlns:p14="http://schemas.microsoft.com/office/powerpoint/2010/main" val="1414040019"/>
              </p:ext>
            </p:extLst>
          </p:nvPr>
        </p:nvGraphicFramePr>
        <p:xfrm>
          <a:off x="979932" y="2189334"/>
          <a:ext cx="10232136" cy="43342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4344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E580D9-751D-2545-9510-E13C47E89B57}"/>
              </a:ext>
            </a:extLst>
          </p:cNvPr>
          <p:cNvSpPr>
            <a:spLocks noGrp="1"/>
          </p:cNvSpPr>
          <p:nvPr>
            <p:ph type="title"/>
          </p:nvPr>
        </p:nvSpPr>
        <p:spPr>
          <a:xfrm>
            <a:off x="447816" y="4693388"/>
            <a:ext cx="11290859" cy="1820301"/>
          </a:xfrm>
        </p:spPr>
        <p:txBody>
          <a:bodyPr>
            <a:normAutofit/>
          </a:bodyPr>
          <a:lstStyle/>
          <a:p>
            <a:pPr lvl="0">
              <a:buClr>
                <a:srgbClr val="4690B8"/>
              </a:buClr>
            </a:pPr>
            <a:r>
              <a:rPr lang="en-US" sz="2900" dirty="0">
                <a:latin typeface="+mn-lt"/>
                <a:sym typeface="Avenir"/>
              </a:rPr>
              <a:t>By 9th grade, regular and high attendance is a better predictor of </a:t>
            </a:r>
            <a:r>
              <a:rPr lang="en-US" sz="2900" dirty="0">
                <a:solidFill>
                  <a:srgbClr val="1A3160"/>
                </a:solidFill>
                <a:latin typeface="+mn-lt"/>
                <a:sym typeface="Avenir"/>
              </a:rPr>
              <a:t>graduation rates than 8th grade test scores.</a:t>
            </a:r>
            <a:r>
              <a:rPr lang="en-US" sz="2900" dirty="0">
                <a:solidFill>
                  <a:srgbClr val="1A3160"/>
                </a:solidFill>
                <a:latin typeface="+mn-lt"/>
                <a:ea typeface="Roboto" pitchFamily="2" charset="0"/>
              </a:rPr>
              <a:t> </a:t>
            </a:r>
            <a:br>
              <a:rPr lang="en-US" dirty="0">
                <a:sym typeface="Avenir"/>
              </a:rPr>
            </a:br>
            <a:endParaRPr lang="en-US" dirty="0"/>
          </a:p>
        </p:txBody>
      </p:sp>
      <p:pic>
        <p:nvPicPr>
          <p:cNvPr id="5" name="Picture Placeholder 4">
            <a:extLst>
              <a:ext uri="{FF2B5EF4-FFF2-40B4-BE49-F238E27FC236}">
                <a16:creationId xmlns:a16="http://schemas.microsoft.com/office/drawing/2014/main" id="{4C5DE556-0091-9641-A81C-CFC9854B1B2C}"/>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l="26" r="26"/>
          <a:stretch/>
        </p:blipFill>
        <p:spPr/>
      </p:pic>
    </p:spTree>
    <p:extLst>
      <p:ext uri="{BB962C8B-B14F-4D97-AF65-F5344CB8AC3E}">
        <p14:creationId xmlns:p14="http://schemas.microsoft.com/office/powerpoint/2010/main" val="3070814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66;g8d4b497c96_0_3">
            <a:extLst>
              <a:ext uri="{FF2B5EF4-FFF2-40B4-BE49-F238E27FC236}">
                <a16:creationId xmlns:a16="http://schemas.microsoft.com/office/drawing/2014/main" id="{5657EF31-43BE-E143-91F5-E6FC18DCD2EB}"/>
              </a:ext>
            </a:extLst>
          </p:cNvPr>
          <p:cNvPicPr preferRelativeResize="0"/>
          <p:nvPr/>
        </p:nvPicPr>
        <p:blipFill rotWithShape="1">
          <a:blip r:embed="rId2">
            <a:alphaModFix/>
          </a:blip>
          <a:srcRect/>
          <a:stretch/>
        </p:blipFill>
        <p:spPr>
          <a:xfrm>
            <a:off x="633040" y="-353950"/>
            <a:ext cx="10925935" cy="6293600"/>
          </a:xfrm>
          <a:prstGeom prst="rect">
            <a:avLst/>
          </a:prstGeom>
          <a:noFill/>
          <a:ln>
            <a:noFill/>
          </a:ln>
        </p:spPr>
      </p:pic>
      <p:sp>
        <p:nvSpPr>
          <p:cNvPr id="5" name="Google Shape;167;g8d4b497c96_0_3">
            <a:extLst>
              <a:ext uri="{FF2B5EF4-FFF2-40B4-BE49-F238E27FC236}">
                <a16:creationId xmlns:a16="http://schemas.microsoft.com/office/drawing/2014/main" id="{D84FD7AB-8A4A-5D4B-AC0A-556C6859A5A7}"/>
              </a:ext>
            </a:extLst>
          </p:cNvPr>
          <p:cNvSpPr txBox="1"/>
          <p:nvPr/>
        </p:nvSpPr>
        <p:spPr>
          <a:xfrm>
            <a:off x="855400" y="3088875"/>
            <a:ext cx="1976400" cy="313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i="0" u="none" strike="noStrike" cap="none" dirty="0">
                <a:solidFill>
                  <a:srgbClr val="40404F"/>
                </a:solidFill>
                <a:latin typeface="Calibri"/>
                <a:ea typeface="Calibri"/>
                <a:cs typeface="Calibri"/>
                <a:sym typeface="Calibri"/>
              </a:rPr>
              <a:t>PK-1</a:t>
            </a:r>
            <a:r>
              <a:rPr lang="en-US" sz="2000" b="1" i="0" u="none" strike="noStrike" cap="none" baseline="30000" dirty="0">
                <a:solidFill>
                  <a:srgbClr val="40404F"/>
                </a:solidFill>
                <a:latin typeface="Calibri"/>
                <a:ea typeface="Calibri"/>
                <a:cs typeface="Calibri"/>
                <a:sym typeface="Calibri"/>
              </a:rPr>
              <a:t>st</a:t>
            </a:r>
            <a:r>
              <a:rPr lang="en-US" sz="2000" b="1" i="0" u="none" strike="noStrike" cap="none" dirty="0">
                <a:solidFill>
                  <a:srgbClr val="40404F"/>
                </a:solidFill>
                <a:latin typeface="Calibri"/>
                <a:ea typeface="Calibri"/>
                <a:cs typeface="Calibri"/>
                <a:sym typeface="Calibri"/>
              </a:rPr>
              <a:t> Grade: </a:t>
            </a:r>
            <a:r>
              <a:rPr lang="en-US" sz="2000" b="0" i="0" u="none" strike="noStrike" cap="none" dirty="0">
                <a:solidFill>
                  <a:srgbClr val="40404F"/>
                </a:solidFill>
                <a:latin typeface="Calibri"/>
                <a:ea typeface="Calibri"/>
                <a:cs typeface="Calibri"/>
                <a:sym typeface="Calibri"/>
              </a:rPr>
              <a:t>Students who attend regularly in the early grades perform better on measures of academic and social and emotional capacities.</a:t>
            </a:r>
            <a:endParaRPr sz="1600" dirty="0"/>
          </a:p>
        </p:txBody>
      </p:sp>
      <p:sp>
        <p:nvSpPr>
          <p:cNvPr id="2" name="TextBox 1">
            <a:extLst>
              <a:ext uri="{FF2B5EF4-FFF2-40B4-BE49-F238E27FC236}">
                <a16:creationId xmlns:a16="http://schemas.microsoft.com/office/drawing/2014/main" id="{0777DB0B-5B9A-4830-8D5A-FEB3EE215DE1}"/>
              </a:ext>
            </a:extLst>
          </p:cNvPr>
          <p:cNvSpPr txBox="1"/>
          <p:nvPr/>
        </p:nvSpPr>
        <p:spPr>
          <a:xfrm>
            <a:off x="391386" y="630525"/>
            <a:ext cx="7537126" cy="1077218"/>
          </a:xfrm>
          <a:prstGeom prst="rect">
            <a:avLst/>
          </a:prstGeom>
          <a:noFill/>
        </p:spPr>
        <p:txBody>
          <a:bodyPr wrap="square" rtlCol="0">
            <a:spAutoFit/>
          </a:bodyPr>
          <a:lstStyle/>
          <a:p>
            <a:r>
              <a:rPr lang="en-US" sz="3200" dirty="0">
                <a:solidFill>
                  <a:srgbClr val="0D4C82"/>
                </a:solidFill>
                <a:latin typeface="+mj-lt"/>
                <a:ea typeface="Roboto" pitchFamily="2" charset="0"/>
              </a:rPr>
              <a:t>BENEFITS OF STRONG ATTENDANCE</a:t>
            </a:r>
          </a:p>
          <a:p>
            <a:r>
              <a:rPr lang="en-US" sz="3200" dirty="0">
                <a:solidFill>
                  <a:srgbClr val="0D4C82"/>
                </a:solidFill>
                <a:latin typeface="+mj-lt"/>
                <a:ea typeface="Roboto" pitchFamily="2" charset="0"/>
              </a:rPr>
              <a:t>IN </a:t>
            </a:r>
            <a:r>
              <a:rPr lang="en-US" sz="3200" b="1" dirty="0">
                <a:solidFill>
                  <a:srgbClr val="0D4C82"/>
                </a:solidFill>
                <a:latin typeface="+mj-lt"/>
                <a:ea typeface="Roboto" pitchFamily="2" charset="0"/>
              </a:rPr>
              <a:t>ALL</a:t>
            </a:r>
            <a:r>
              <a:rPr lang="en-US" sz="3200" dirty="0">
                <a:solidFill>
                  <a:srgbClr val="0D4C82"/>
                </a:solidFill>
                <a:latin typeface="+mj-lt"/>
                <a:ea typeface="Roboto" pitchFamily="2" charset="0"/>
              </a:rPr>
              <a:t> GRADE LEVELS</a:t>
            </a:r>
          </a:p>
        </p:txBody>
      </p:sp>
    </p:spTree>
    <p:extLst>
      <p:ext uri="{BB962C8B-B14F-4D97-AF65-F5344CB8AC3E}">
        <p14:creationId xmlns:p14="http://schemas.microsoft.com/office/powerpoint/2010/main" val="867428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8"/>
          <p:cNvSpPr txBox="1">
            <a:spLocks noGrp="1"/>
          </p:cNvSpPr>
          <p:nvPr>
            <p:ph type="body" idx="1"/>
          </p:nvPr>
        </p:nvSpPr>
        <p:spPr>
          <a:xfrm>
            <a:off x="496711" y="2280356"/>
            <a:ext cx="11266311" cy="3891844"/>
          </a:xfrm>
          <a:prstGeom prst="rect">
            <a:avLst/>
          </a:prstGeom>
          <a:noFill/>
          <a:ln>
            <a:noFill/>
          </a:ln>
        </p:spPr>
        <p:txBody>
          <a:bodyPr spcFirstLastPara="1" wrap="square" lIns="91425" tIns="45700" rIns="91425" bIns="45700" anchor="t" anchorCtr="0">
            <a:normAutofit/>
          </a:bodyPr>
          <a:lstStyle/>
          <a:p>
            <a:pPr lvl="0" algn="l" rtl="0">
              <a:lnSpc>
                <a:spcPct val="100000"/>
              </a:lnSpc>
              <a:spcBef>
                <a:spcPts val="0"/>
              </a:spcBef>
              <a:spcAft>
                <a:spcPts val="0"/>
              </a:spcAft>
              <a:buClr>
                <a:srgbClr val="4690B8"/>
              </a:buClr>
              <a:buSzPts val="2590"/>
              <a:buFont typeface="Wingdings" panose="05000000000000000000" pitchFamily="2" charset="2"/>
              <a:buChar char="§"/>
            </a:pPr>
            <a:r>
              <a:rPr lang="en-US" sz="2590" dirty="0"/>
              <a:t>A consistent and predictable routine for learning every day gives children a reassuring sense of stability which many lost when school buildings closed</a:t>
            </a:r>
          </a:p>
          <a:p>
            <a:pPr lvl="0" algn="l" rtl="0">
              <a:lnSpc>
                <a:spcPct val="100000"/>
              </a:lnSpc>
              <a:spcBef>
                <a:spcPts val="0"/>
              </a:spcBef>
              <a:spcAft>
                <a:spcPts val="0"/>
              </a:spcAft>
              <a:buClr>
                <a:srgbClr val="4690B8"/>
              </a:buClr>
              <a:buSzPts val="2590"/>
              <a:buFont typeface="Wingdings" panose="05000000000000000000" pitchFamily="2" charset="2"/>
              <a:buChar char="§"/>
            </a:pPr>
            <a:endParaRPr sz="1200" dirty="0"/>
          </a:p>
          <a:p>
            <a:pPr lvl="0" algn="l" rtl="0">
              <a:lnSpc>
                <a:spcPct val="100000"/>
              </a:lnSpc>
              <a:spcBef>
                <a:spcPts val="1000"/>
              </a:spcBef>
              <a:spcAft>
                <a:spcPts val="0"/>
              </a:spcAft>
              <a:buClr>
                <a:srgbClr val="4690B8"/>
              </a:buClr>
              <a:buSzPts val="2590"/>
              <a:buFont typeface="Wingdings" panose="05000000000000000000" pitchFamily="2" charset="2"/>
              <a:buChar char="§"/>
            </a:pPr>
            <a:r>
              <a:rPr lang="en-US" sz="2590" dirty="0"/>
              <a:t>Chronic absence leads to students not reading proficiently by third grade, course failure in middle school and dropout in high school</a:t>
            </a:r>
          </a:p>
          <a:p>
            <a:pPr lvl="0" algn="l" rtl="0">
              <a:lnSpc>
                <a:spcPct val="100000"/>
              </a:lnSpc>
              <a:spcBef>
                <a:spcPts val="1000"/>
              </a:spcBef>
              <a:spcAft>
                <a:spcPts val="0"/>
              </a:spcAft>
              <a:buClr>
                <a:srgbClr val="4690B8"/>
              </a:buClr>
              <a:buSzPts val="2590"/>
              <a:buFont typeface="Wingdings" panose="05000000000000000000" pitchFamily="2" charset="2"/>
              <a:buChar char="§"/>
            </a:pPr>
            <a:endParaRPr sz="1200" dirty="0"/>
          </a:p>
          <a:p>
            <a:pPr lvl="0" algn="l" rtl="0">
              <a:lnSpc>
                <a:spcPct val="100000"/>
              </a:lnSpc>
              <a:spcBef>
                <a:spcPts val="1000"/>
              </a:spcBef>
              <a:spcAft>
                <a:spcPts val="0"/>
              </a:spcAft>
              <a:buClr>
                <a:srgbClr val="4690B8"/>
              </a:buClr>
              <a:buSzPts val="2590"/>
              <a:buFont typeface="Wingdings" panose="05000000000000000000" pitchFamily="2" charset="2"/>
              <a:buChar char="§"/>
            </a:pPr>
            <a:r>
              <a:rPr lang="en-US" sz="2590" dirty="0"/>
              <a:t>Absenteeism is a lost opportunity to learn – not merely a lack of compliance with school rules.</a:t>
            </a:r>
            <a:endParaRPr dirty="0"/>
          </a:p>
          <a:p>
            <a:pPr marL="228600" lvl="0" indent="-64135" algn="l" rtl="0">
              <a:lnSpc>
                <a:spcPct val="100000"/>
              </a:lnSpc>
              <a:spcBef>
                <a:spcPts val="1000"/>
              </a:spcBef>
              <a:spcAft>
                <a:spcPts val="0"/>
              </a:spcAft>
              <a:buClr>
                <a:schemeClr val="dk1"/>
              </a:buClr>
              <a:buSzPts val="2590"/>
              <a:buNone/>
            </a:pPr>
            <a:endParaRPr sz="2590" dirty="0"/>
          </a:p>
        </p:txBody>
      </p:sp>
      <p:sp>
        <p:nvSpPr>
          <p:cNvPr id="166" name="Google Shape;166;p18"/>
          <p:cNvSpPr txBox="1">
            <a:spLocks noGrp="1"/>
          </p:cNvSpPr>
          <p:nvPr>
            <p:ph type="title"/>
          </p:nvPr>
        </p:nvSpPr>
        <p:spPr>
          <a:xfrm>
            <a:off x="496711" y="548640"/>
            <a:ext cx="10786985" cy="14382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venir"/>
              <a:buNone/>
            </a:pPr>
            <a:r>
              <a:rPr lang="en-US" sz="3200" dirty="0"/>
              <a:t>Supporting regular attendance and engagement reduces educational inequities</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3"/>
          <p:cNvSpPr/>
          <p:nvPr/>
        </p:nvSpPr>
        <p:spPr>
          <a:xfrm>
            <a:off x="584505" y="2374389"/>
            <a:ext cx="11122074" cy="1603934"/>
          </a:xfrm>
          <a:prstGeom prst="rect">
            <a:avLst/>
          </a:prstGeom>
          <a:noFill/>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buClr>
                <a:srgbClr val="000000"/>
              </a:buClr>
              <a:buSzPts val="3400"/>
            </a:pPr>
            <a:r>
              <a:rPr lang="en-US" sz="3600" b="0" i="0" u="none" strike="noStrike" cap="none" dirty="0">
                <a:solidFill>
                  <a:srgbClr val="1A3160"/>
                </a:solidFill>
                <a:latin typeface="+mj-lt"/>
                <a:ea typeface="Roboto" pitchFamily="2" charset="0"/>
                <a:cs typeface="+mj-cs"/>
                <a:sym typeface="Avenir"/>
              </a:rPr>
              <a:t>Strong student participation </a:t>
            </a:r>
            <a:r>
              <a:rPr lang="en-US" sz="3600" dirty="0">
                <a:solidFill>
                  <a:srgbClr val="1A3160"/>
                </a:solidFill>
                <a:latin typeface="+mj-lt"/>
                <a:ea typeface="Roboto" pitchFamily="2" charset="0"/>
                <a:cs typeface="+mj-cs"/>
                <a:sym typeface="Avenir"/>
              </a:rPr>
              <a:t>can be achieved</a:t>
            </a:r>
            <a:r>
              <a:rPr lang="en-US" sz="3600" b="0" i="0" u="none" strike="noStrike" cap="none" dirty="0">
                <a:solidFill>
                  <a:srgbClr val="1A3160"/>
                </a:solidFill>
                <a:latin typeface="+mj-lt"/>
                <a:ea typeface="Roboto" pitchFamily="2" charset="0"/>
                <a:cs typeface="+mj-cs"/>
                <a:sym typeface="Avenir"/>
              </a:rPr>
              <a:t> when the whole community collaborates with families and schools.</a:t>
            </a:r>
            <a:endParaRPr lang="en-US" sz="3600" b="0" i="0" u="none" strike="noStrike" cap="none" dirty="0">
              <a:solidFill>
                <a:srgbClr val="1A3160"/>
              </a:solidFill>
              <a:latin typeface="+mj-lt"/>
              <a:ea typeface="Roboto" pitchFamily="2" charset="0"/>
              <a:cs typeface="+mj-cs"/>
              <a:sym typeface="Arial"/>
            </a:endParaRPr>
          </a:p>
        </p:txBody>
      </p:sp>
    </p:spTree>
    <p:extLst>
      <p:ext uri="{BB962C8B-B14F-4D97-AF65-F5344CB8AC3E}">
        <p14:creationId xmlns:p14="http://schemas.microsoft.com/office/powerpoint/2010/main" val="2039197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2"/>
          <p:cNvSpPr txBox="1">
            <a:spLocks noGrp="1"/>
          </p:cNvSpPr>
          <p:nvPr>
            <p:ph type="title"/>
          </p:nvPr>
        </p:nvSpPr>
        <p:spPr>
          <a:xfrm>
            <a:off x="590732" y="732964"/>
            <a:ext cx="10515600" cy="93450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Avenir"/>
              <a:buNone/>
            </a:pPr>
            <a:r>
              <a:rPr lang="en-US" sz="3600" dirty="0"/>
              <a:t>How Community Partners Can Help</a:t>
            </a:r>
            <a:endParaRPr dirty="0"/>
          </a:p>
        </p:txBody>
      </p:sp>
      <p:sp>
        <p:nvSpPr>
          <p:cNvPr id="277" name="Google Shape;277;p22"/>
          <p:cNvSpPr txBox="1">
            <a:spLocks noGrp="1"/>
          </p:cNvSpPr>
          <p:nvPr>
            <p:ph idx="1"/>
          </p:nvPr>
        </p:nvSpPr>
        <p:spPr>
          <a:xfrm>
            <a:off x="590732" y="1915479"/>
            <a:ext cx="11010535" cy="4778832"/>
          </a:xfrm>
          <a:prstGeom prst="rect">
            <a:avLst/>
          </a:prstGeom>
          <a:noFill/>
          <a:ln>
            <a:noFill/>
          </a:ln>
        </p:spPr>
        <p:txBody>
          <a:bodyPr spcFirstLastPara="1" wrap="square" lIns="91425" tIns="45700" rIns="91425" bIns="45700" anchor="t" anchorCtr="0">
            <a:normAutofit/>
          </a:bodyPr>
          <a:lstStyle/>
          <a:p>
            <a:pPr lvl="0" algn="l" rtl="0">
              <a:lnSpc>
                <a:spcPct val="100000"/>
              </a:lnSpc>
              <a:spcBef>
                <a:spcPts val="0"/>
              </a:spcBef>
              <a:spcAft>
                <a:spcPts val="0"/>
              </a:spcAft>
              <a:buClr>
                <a:srgbClr val="4690B8"/>
              </a:buClr>
              <a:buSzPts val="2380"/>
              <a:buFont typeface="Wingdings" panose="05000000000000000000" pitchFamily="2" charset="2"/>
              <a:buChar char="§"/>
            </a:pPr>
            <a:r>
              <a:rPr lang="en-US" sz="2600" dirty="0">
                <a:ea typeface="Roboto" pitchFamily="2" charset="0"/>
              </a:rPr>
              <a:t>Help address barriers to being in school by providing food, access to physical and mental health care, financial assistance and other supports for students and families.</a:t>
            </a:r>
            <a:endParaRPr sz="2600" dirty="0">
              <a:ea typeface="Roboto" pitchFamily="2" charset="0"/>
            </a:endParaRPr>
          </a:p>
          <a:p>
            <a:pPr lvl="0" algn="l" rtl="0">
              <a:lnSpc>
                <a:spcPct val="100000"/>
              </a:lnSpc>
              <a:spcBef>
                <a:spcPts val="1800"/>
              </a:spcBef>
              <a:spcAft>
                <a:spcPts val="0"/>
              </a:spcAft>
              <a:buClr>
                <a:srgbClr val="4690B8"/>
              </a:buClr>
              <a:buSzPts val="2380"/>
              <a:buFont typeface="Wingdings" panose="05000000000000000000" pitchFamily="2" charset="2"/>
              <a:buChar char="§"/>
            </a:pPr>
            <a:r>
              <a:rPr lang="en-US" sz="2600" dirty="0">
                <a:ea typeface="Roboto" pitchFamily="2" charset="0"/>
              </a:rPr>
              <a:t>Reach out to local school districts and ask what is needed</a:t>
            </a:r>
            <a:endParaRPr sz="2600" dirty="0">
              <a:ea typeface="Roboto" pitchFamily="2" charset="0"/>
            </a:endParaRPr>
          </a:p>
          <a:p>
            <a:pPr lvl="0">
              <a:lnSpc>
                <a:spcPct val="100000"/>
              </a:lnSpc>
              <a:spcBef>
                <a:spcPts val="1800"/>
              </a:spcBef>
              <a:buClr>
                <a:srgbClr val="4690B8"/>
              </a:buClr>
              <a:buSzPts val="2380"/>
              <a:buFont typeface="Wingdings" panose="05000000000000000000" pitchFamily="2" charset="2"/>
              <a:buChar char="§"/>
            </a:pPr>
            <a:r>
              <a:rPr lang="en-US" sz="2600" dirty="0">
                <a:ea typeface="Roboto" pitchFamily="2" charset="0"/>
              </a:rPr>
              <a:t>Advocate for more funding at every level to help students and schools recover from COVID-19, with funding focused on those with greatest need</a:t>
            </a:r>
          </a:p>
          <a:p>
            <a:pPr lvl="0" algn="l" rtl="0">
              <a:lnSpc>
                <a:spcPct val="100000"/>
              </a:lnSpc>
              <a:spcBef>
                <a:spcPts val="1800"/>
              </a:spcBef>
              <a:spcAft>
                <a:spcPts val="0"/>
              </a:spcAft>
              <a:buClr>
                <a:srgbClr val="4690B8"/>
              </a:buClr>
              <a:buSzPts val="2380"/>
              <a:buFont typeface="Wingdings" panose="05000000000000000000" pitchFamily="2" charset="2"/>
              <a:buChar char="§"/>
            </a:pPr>
            <a:r>
              <a:rPr lang="en-US" sz="2600" dirty="0">
                <a:ea typeface="Roboto" pitchFamily="2" charset="0"/>
              </a:rPr>
              <a:t>Fund teacher and student needs on </a:t>
            </a:r>
            <a:r>
              <a:rPr lang="en-US" sz="2600" u="sng" dirty="0">
                <a:solidFill>
                  <a:schemeClr val="hlink"/>
                </a:solidFill>
                <a:ea typeface="Roboto" pitchFamily="2" charset="0"/>
                <a:hlinkClick r:id="rId3"/>
              </a:rPr>
              <a:t>https://www.donorschoose.org/</a:t>
            </a:r>
            <a:endParaRPr sz="2600" u="sng" dirty="0">
              <a:ea typeface="Roboto" pitchFamily="2" charset="0"/>
            </a:endParaRPr>
          </a:p>
          <a:p>
            <a:pPr>
              <a:lnSpc>
                <a:spcPct val="100000"/>
              </a:lnSpc>
              <a:spcBef>
                <a:spcPts val="1800"/>
              </a:spcBef>
              <a:buClr>
                <a:srgbClr val="4690B8"/>
              </a:buClr>
              <a:buSzPts val="2380"/>
              <a:buFont typeface="Wingdings" panose="05000000000000000000" pitchFamily="2" charset="2"/>
              <a:buChar char="§"/>
            </a:pPr>
            <a:r>
              <a:rPr lang="en-US" sz="2600" dirty="0">
                <a:ea typeface="Roboto" pitchFamily="2" charset="0"/>
              </a:rPr>
              <a:t>Help us with our school attendance campaign – share our video, post our resources, post positive messages </a:t>
            </a:r>
          </a:p>
          <a:p>
            <a:pPr marL="228600" lvl="0" indent="-228600" algn="l" rtl="0">
              <a:lnSpc>
                <a:spcPct val="100000"/>
              </a:lnSpc>
              <a:spcBef>
                <a:spcPts val="1800"/>
              </a:spcBef>
              <a:spcAft>
                <a:spcPts val="0"/>
              </a:spcAft>
              <a:buClr>
                <a:schemeClr val="dk1"/>
              </a:buClr>
              <a:buSzPts val="2380"/>
              <a:buChar char="•"/>
            </a:pPr>
            <a:endParaRPr sz="2600" dirty="0">
              <a:latin typeface="Roboto" pitchFamily="2" charset="0"/>
              <a:ea typeface="Roboto" pitchFamily="2" charset="0"/>
            </a:endParaRPr>
          </a:p>
          <a:p>
            <a:pPr marL="228600" lvl="0" indent="-136842" algn="l" rtl="0">
              <a:lnSpc>
                <a:spcPct val="80000"/>
              </a:lnSpc>
              <a:spcBef>
                <a:spcPts val="1800"/>
              </a:spcBef>
              <a:spcAft>
                <a:spcPts val="0"/>
              </a:spcAft>
              <a:buClr>
                <a:schemeClr val="dk1"/>
              </a:buClr>
              <a:buSzPts val="1445"/>
              <a:buNone/>
            </a:pPr>
            <a:endParaRPr lang="en-US" sz="1445" dirty="0"/>
          </a:p>
          <a:p>
            <a:pPr marL="228600" lvl="0" indent="-136842" algn="l" rtl="0">
              <a:lnSpc>
                <a:spcPct val="80000"/>
              </a:lnSpc>
              <a:spcBef>
                <a:spcPts val="1800"/>
              </a:spcBef>
              <a:spcAft>
                <a:spcPts val="0"/>
              </a:spcAft>
              <a:buClr>
                <a:schemeClr val="dk1"/>
              </a:buClr>
              <a:buSzPts val="1445"/>
              <a:buNone/>
            </a:pPr>
            <a:endParaRPr sz="1445"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itle 5">
            <a:extLst>
              <a:ext uri="{FF2B5EF4-FFF2-40B4-BE49-F238E27FC236}">
                <a16:creationId xmlns:a16="http://schemas.microsoft.com/office/drawing/2014/main" id="{5BA0121E-D3C9-4488-9425-697F26049DFB}"/>
              </a:ext>
            </a:extLst>
          </p:cNvPr>
          <p:cNvSpPr>
            <a:spLocks noGrp="1"/>
          </p:cNvSpPr>
          <p:nvPr>
            <p:ph type="title"/>
          </p:nvPr>
        </p:nvSpPr>
        <p:spPr>
          <a:xfrm>
            <a:off x="8202524" y="4193855"/>
            <a:ext cx="3621964" cy="1820301"/>
          </a:xfrm>
        </p:spPr>
        <p:txBody>
          <a:bodyPr>
            <a:normAutofit fontScale="90000"/>
          </a:bodyPr>
          <a:lstStyle/>
          <a:p>
            <a:pPr lvl="0">
              <a:buClr>
                <a:srgbClr val="4690B8"/>
              </a:buClr>
            </a:pPr>
            <a:r>
              <a:rPr lang="en-US" sz="3600" dirty="0">
                <a:latin typeface="+mn-lt"/>
                <a:sym typeface="Avenir"/>
              </a:rPr>
              <a:t>Strong student attendance requires collaboration and trust between schools, families and community partners. Together, we can help our students learn every day.</a:t>
            </a:r>
            <a:br>
              <a:rPr lang="en-US" dirty="0">
                <a:sym typeface="Avenir"/>
              </a:rPr>
            </a:br>
            <a:endParaRPr lang="en-US" dirty="0"/>
          </a:p>
        </p:txBody>
      </p:sp>
      <p:pic>
        <p:nvPicPr>
          <p:cNvPr id="11" name="Picture Placeholder 10" descr="A group of people sitting at a table&#10;&#10;Description automatically generated">
            <a:extLst>
              <a:ext uri="{FF2B5EF4-FFF2-40B4-BE49-F238E27FC236}">
                <a16:creationId xmlns:a16="http://schemas.microsoft.com/office/drawing/2014/main" id="{1C0F28B4-6C4D-4A72-86DE-03CDEB7BD44B}"/>
              </a:ext>
            </a:extLst>
          </p:cNvPr>
          <p:cNvPicPr>
            <a:picLocks noGrp="1" noChangeAspect="1"/>
          </p:cNvPicPr>
          <p:nvPr>
            <p:ph type="pic" idx="1"/>
          </p:nvPr>
        </p:nvPicPr>
        <p:blipFill rotWithShape="1">
          <a:blip r:embed="rId2"/>
          <a:srcRect l="5915" r="5916" b="1"/>
          <a:stretch/>
        </p:blipFill>
        <p:spPr>
          <a:xfrm>
            <a:off x="446534" y="723899"/>
            <a:ext cx="7498616" cy="5676901"/>
          </a:xfrm>
          <a:prstGeom prst="rect">
            <a:avLst/>
          </a:prstGeom>
        </p:spPr>
      </p:pic>
    </p:spTree>
    <p:extLst>
      <p:ext uri="{BB962C8B-B14F-4D97-AF65-F5344CB8AC3E}">
        <p14:creationId xmlns:p14="http://schemas.microsoft.com/office/powerpoint/2010/main" val="3007236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3C06B-6A17-0641-AF15-8F254B4F886A}"/>
              </a:ext>
            </a:extLst>
          </p:cNvPr>
          <p:cNvSpPr>
            <a:spLocks noGrp="1"/>
          </p:cNvSpPr>
          <p:nvPr>
            <p:ph type="ctrTitle"/>
          </p:nvPr>
        </p:nvSpPr>
        <p:spPr/>
        <p:txBody>
          <a:bodyPr/>
          <a:lstStyle/>
          <a:p>
            <a:r>
              <a:rPr lang="en-US"/>
              <a:t>Student Attendance</a:t>
            </a:r>
            <a:endParaRPr lang="en-US" dirty="0"/>
          </a:p>
        </p:txBody>
      </p:sp>
      <p:sp>
        <p:nvSpPr>
          <p:cNvPr id="3" name="Subtitle 2">
            <a:extLst>
              <a:ext uri="{FF2B5EF4-FFF2-40B4-BE49-F238E27FC236}">
                <a16:creationId xmlns:a16="http://schemas.microsoft.com/office/drawing/2014/main" id="{828F983D-026E-D443-9157-E192A8124190}"/>
              </a:ext>
            </a:extLst>
          </p:cNvPr>
          <p:cNvSpPr>
            <a:spLocks noGrp="1"/>
          </p:cNvSpPr>
          <p:nvPr>
            <p:ph type="subTitle" idx="1"/>
          </p:nvPr>
        </p:nvSpPr>
        <p:spPr/>
        <p:txBody>
          <a:bodyPr>
            <a:normAutofit/>
          </a:bodyPr>
          <a:lstStyle/>
          <a:p>
            <a:pPr lvl="0">
              <a:spcBef>
                <a:spcPts val="0"/>
              </a:spcBef>
              <a:buSzPts val="2000"/>
            </a:pPr>
            <a:r>
              <a:rPr lang="en-US" dirty="0"/>
              <a:t>Learning Every Day Together </a:t>
            </a:r>
            <a:r>
              <a:rPr lang="en-US" dirty="0">
                <a:solidFill>
                  <a:srgbClr val="989FA7"/>
                </a:solidFill>
              </a:rPr>
              <a:t>| community partner Presentation</a:t>
            </a:r>
          </a:p>
          <a:p>
            <a:endParaRPr lang="en-US" dirty="0"/>
          </a:p>
          <a:p>
            <a:endParaRPr lang="en-US" dirty="0"/>
          </a:p>
        </p:txBody>
      </p:sp>
      <p:pic>
        <p:nvPicPr>
          <p:cNvPr id="6" name="Picture 5">
            <a:extLst>
              <a:ext uri="{FF2B5EF4-FFF2-40B4-BE49-F238E27FC236}">
                <a16:creationId xmlns:a16="http://schemas.microsoft.com/office/drawing/2014/main" id="{15527DE2-4798-A647-B366-D72D744EA2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95"/>
          <a:stretch/>
        </p:blipFill>
        <p:spPr>
          <a:xfrm>
            <a:off x="439387" y="3085766"/>
            <a:ext cx="11293434" cy="3303159"/>
          </a:xfrm>
          <a:prstGeom prst="rect">
            <a:avLst/>
          </a:prstGeom>
        </p:spPr>
      </p:pic>
    </p:spTree>
    <p:extLst>
      <p:ext uri="{BB962C8B-B14F-4D97-AF65-F5344CB8AC3E}">
        <p14:creationId xmlns:p14="http://schemas.microsoft.com/office/powerpoint/2010/main" val="296653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CA85A81-D1E5-F247-81FF-492624AD9EFC}"/>
              </a:ext>
            </a:extLst>
          </p:cNvPr>
          <p:cNvSpPr>
            <a:spLocks noGrp="1"/>
          </p:cNvSpPr>
          <p:nvPr>
            <p:ph sz="quarter" idx="13"/>
          </p:nvPr>
        </p:nvSpPr>
        <p:spPr/>
        <p:txBody>
          <a:bodyPr/>
          <a:lstStyle/>
          <a:p>
            <a:r>
              <a:rPr lang="en-US" dirty="0"/>
              <a:t>This year, more than ever before, there is a great need to invest in the transition back to school for both students and families.</a:t>
            </a:r>
          </a:p>
        </p:txBody>
      </p:sp>
    </p:spTree>
    <p:extLst>
      <p:ext uri="{BB962C8B-B14F-4D97-AF65-F5344CB8AC3E}">
        <p14:creationId xmlns:p14="http://schemas.microsoft.com/office/powerpoint/2010/main" val="1561363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907B67-C13D-4FA7-A5E8-5BE0D73EED7E}"/>
              </a:ext>
            </a:extLst>
          </p:cNvPr>
          <p:cNvPicPr>
            <a:picLocks noChangeAspect="1"/>
          </p:cNvPicPr>
          <p:nvPr/>
        </p:nvPicPr>
        <p:blipFill>
          <a:blip r:embed="rId2"/>
          <a:stretch>
            <a:fillRect/>
          </a:stretch>
        </p:blipFill>
        <p:spPr>
          <a:xfrm>
            <a:off x="2246371" y="736861"/>
            <a:ext cx="7699255" cy="5158500"/>
          </a:xfrm>
          <a:prstGeom prst="rect">
            <a:avLst/>
          </a:prstGeom>
        </p:spPr>
      </p:pic>
      <p:sp>
        <p:nvSpPr>
          <p:cNvPr id="6" name="TextBox 5">
            <a:extLst>
              <a:ext uri="{FF2B5EF4-FFF2-40B4-BE49-F238E27FC236}">
                <a16:creationId xmlns:a16="http://schemas.microsoft.com/office/drawing/2014/main" id="{E246602A-99F7-4C4E-82D0-6ED6FF26CDBB}"/>
              </a:ext>
            </a:extLst>
          </p:cNvPr>
          <p:cNvSpPr txBox="1"/>
          <p:nvPr/>
        </p:nvSpPr>
        <p:spPr>
          <a:xfrm>
            <a:off x="343454" y="6100411"/>
            <a:ext cx="11505091" cy="430887"/>
          </a:xfrm>
          <a:prstGeom prst="rect">
            <a:avLst/>
          </a:prstGeom>
          <a:noFill/>
        </p:spPr>
        <p:txBody>
          <a:bodyPr wrap="square">
            <a:spAutoFit/>
          </a:bodyPr>
          <a:lstStyle/>
          <a:p>
            <a:pPr algn="ctr"/>
            <a:r>
              <a:rPr lang="en-US" sz="2200" dirty="0">
                <a:ea typeface="Roboto" pitchFamily="2" charset="0"/>
              </a:rPr>
              <a:t>Students may begin fall 2020 with roughly 70% of the learning gains in reading from the prior year</a:t>
            </a:r>
          </a:p>
        </p:txBody>
      </p:sp>
    </p:spTree>
    <p:extLst>
      <p:ext uri="{BB962C8B-B14F-4D97-AF65-F5344CB8AC3E}">
        <p14:creationId xmlns:p14="http://schemas.microsoft.com/office/powerpoint/2010/main" val="1881859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46602A-99F7-4C4E-82D0-6ED6FF26CDBB}"/>
              </a:ext>
            </a:extLst>
          </p:cNvPr>
          <p:cNvSpPr txBox="1"/>
          <p:nvPr/>
        </p:nvSpPr>
        <p:spPr>
          <a:xfrm>
            <a:off x="343453" y="5900356"/>
            <a:ext cx="11505091" cy="430887"/>
          </a:xfrm>
          <a:prstGeom prst="rect">
            <a:avLst/>
          </a:prstGeom>
          <a:noFill/>
        </p:spPr>
        <p:txBody>
          <a:bodyPr wrap="square">
            <a:spAutoFit/>
          </a:bodyPr>
          <a:lstStyle/>
          <a:p>
            <a:pPr algn="ctr"/>
            <a:r>
              <a:rPr lang="en-US" sz="2200" dirty="0">
                <a:ea typeface="Roboto" pitchFamily="2" charset="0"/>
              </a:rPr>
              <a:t>In math, students may return with less than 50% of the gains from the prior year</a:t>
            </a:r>
          </a:p>
        </p:txBody>
      </p:sp>
      <p:pic>
        <p:nvPicPr>
          <p:cNvPr id="3" name="Picture 2">
            <a:extLst>
              <a:ext uri="{FF2B5EF4-FFF2-40B4-BE49-F238E27FC236}">
                <a16:creationId xmlns:a16="http://schemas.microsoft.com/office/drawing/2014/main" id="{AC312CAE-7408-4967-A468-534DF5BED042}"/>
              </a:ext>
            </a:extLst>
          </p:cNvPr>
          <p:cNvPicPr>
            <a:picLocks noChangeAspect="1"/>
          </p:cNvPicPr>
          <p:nvPr/>
        </p:nvPicPr>
        <p:blipFill>
          <a:blip r:embed="rId2"/>
          <a:stretch>
            <a:fillRect/>
          </a:stretch>
        </p:blipFill>
        <p:spPr>
          <a:xfrm>
            <a:off x="2119700" y="774685"/>
            <a:ext cx="7952600" cy="5125671"/>
          </a:xfrm>
          <a:prstGeom prst="rect">
            <a:avLst/>
          </a:prstGeom>
        </p:spPr>
      </p:pic>
    </p:spTree>
    <p:extLst>
      <p:ext uri="{BB962C8B-B14F-4D97-AF65-F5344CB8AC3E}">
        <p14:creationId xmlns:p14="http://schemas.microsoft.com/office/powerpoint/2010/main" val="1758950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3C06B-6A17-0641-AF15-8F254B4F886A}"/>
              </a:ext>
            </a:extLst>
          </p:cNvPr>
          <p:cNvSpPr>
            <a:spLocks noGrp="1"/>
          </p:cNvSpPr>
          <p:nvPr>
            <p:ph type="ctrTitle"/>
          </p:nvPr>
        </p:nvSpPr>
        <p:spPr>
          <a:xfrm>
            <a:off x="432535" y="1285902"/>
            <a:ext cx="10993549" cy="1475013"/>
          </a:xfrm>
        </p:spPr>
        <p:txBody>
          <a:bodyPr/>
          <a:lstStyle/>
          <a:p>
            <a:r>
              <a:rPr lang="en-US" dirty="0"/>
              <a:t>Supporting strong attendance during virtual learning</a:t>
            </a:r>
          </a:p>
        </p:txBody>
      </p:sp>
      <p:pic>
        <p:nvPicPr>
          <p:cNvPr id="5" name="Picture Placeholder 4">
            <a:extLst>
              <a:ext uri="{FF2B5EF4-FFF2-40B4-BE49-F238E27FC236}">
                <a16:creationId xmlns:a16="http://schemas.microsoft.com/office/drawing/2014/main" id="{F2BC5516-AA80-4B40-8769-7EBAC2A331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6" r="26"/>
          <a:stretch/>
        </p:blipFill>
        <p:spPr>
          <a:xfrm>
            <a:off x="432535" y="2914762"/>
            <a:ext cx="11290859" cy="3557252"/>
          </a:xfrm>
          <a:prstGeom prst="rect">
            <a:avLst/>
          </a:prstGeom>
        </p:spPr>
      </p:pic>
    </p:spTree>
    <p:extLst>
      <p:ext uri="{BB962C8B-B14F-4D97-AF65-F5344CB8AC3E}">
        <p14:creationId xmlns:p14="http://schemas.microsoft.com/office/powerpoint/2010/main" val="2894335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
        <p:cNvGrpSpPr/>
        <p:nvPr/>
      </p:nvGrpSpPr>
      <p:grpSpPr>
        <a:xfrm>
          <a:off x="0" y="0"/>
          <a:ext cx="0" cy="0"/>
          <a:chOff x="0" y="0"/>
          <a:chExt cx="0" cy="0"/>
        </a:xfrm>
      </p:grpSpPr>
      <p:sp>
        <p:nvSpPr>
          <p:cNvPr id="177" name="Google Shape;177;p20"/>
          <p:cNvSpPr txBox="1">
            <a:spLocks noGrp="1"/>
          </p:cNvSpPr>
          <p:nvPr>
            <p:ph type="title"/>
          </p:nvPr>
        </p:nvSpPr>
        <p:spPr>
          <a:xfrm>
            <a:off x="768267" y="4428836"/>
            <a:ext cx="10619400" cy="1449346"/>
          </a:xfrm>
          <a:prstGeom prst="rect">
            <a:avLst/>
          </a:prstGeom>
        </p:spPr>
        <p:txBody>
          <a:bodyPr spcFirstLastPara="1" vert="horz" lIns="91440" tIns="45720" rIns="91440" bIns="45720" rtlCol="0" anchor="t" anchorCtr="0">
            <a:normAutofit/>
          </a:bodyPr>
          <a:lstStyle/>
          <a:p>
            <a:pPr marL="0" lvl="0" indent="0">
              <a:lnSpc>
                <a:spcPct val="90000"/>
              </a:lnSpc>
              <a:spcAft>
                <a:spcPts val="0"/>
              </a:spcAft>
              <a:buClr>
                <a:schemeClr val="dk1"/>
              </a:buClr>
              <a:buSzPts val="3200"/>
            </a:pPr>
            <a:r>
              <a:rPr lang="en-US" sz="3200">
                <a:solidFill>
                  <a:srgbClr val="FFFFFF"/>
                </a:solidFill>
              </a:rPr>
              <a:t>Students are more likely to attend school or participate in virtual learning if they feel safe, connected and supported</a:t>
            </a:r>
          </a:p>
        </p:txBody>
      </p:sp>
      <p:sp>
        <p:nvSpPr>
          <p:cNvPr id="20" name="TextBox 19">
            <a:extLst>
              <a:ext uri="{FF2B5EF4-FFF2-40B4-BE49-F238E27FC236}">
                <a16:creationId xmlns:a16="http://schemas.microsoft.com/office/drawing/2014/main" id="{7A088B60-70C5-44EB-A4EC-DEDA972F3194}"/>
              </a:ext>
            </a:extLst>
          </p:cNvPr>
          <p:cNvSpPr txBox="1"/>
          <p:nvPr/>
        </p:nvSpPr>
        <p:spPr>
          <a:xfrm>
            <a:off x="643467" y="654666"/>
            <a:ext cx="10972800" cy="1077218"/>
          </a:xfrm>
          <a:prstGeom prst="rect">
            <a:avLst/>
          </a:prstGeom>
          <a:noFill/>
        </p:spPr>
        <p:txBody>
          <a:bodyPr wrap="square">
            <a:spAutoFit/>
          </a:bodyPr>
          <a:lstStyle/>
          <a:p>
            <a:r>
              <a:rPr lang="en-US" sz="3200" dirty="0">
                <a:solidFill>
                  <a:schemeClr val="bg1"/>
                </a:solidFill>
                <a:latin typeface="+mj-lt"/>
                <a:ea typeface="Roboto" pitchFamily="2" charset="0"/>
              </a:rPr>
              <a:t>ADDITIONAL TERMS FOR “ATTENDANCE” DURING DISTANCE LEARNING</a:t>
            </a:r>
            <a:endParaRPr lang="en-US" sz="3200" dirty="0">
              <a:solidFill>
                <a:schemeClr val="bg1"/>
              </a:solidFill>
              <a:latin typeface="+mj-lt"/>
            </a:endParaRPr>
          </a:p>
        </p:txBody>
      </p:sp>
      <p:pic>
        <p:nvPicPr>
          <p:cNvPr id="2" name="Google Shape;160;p17">
            <a:extLst>
              <a:ext uri="{FF2B5EF4-FFF2-40B4-BE49-F238E27FC236}">
                <a16:creationId xmlns:a16="http://schemas.microsoft.com/office/drawing/2014/main" id="{E3DECD3E-E8D5-462D-B8F0-8C19CC7267F2}"/>
              </a:ext>
            </a:extLst>
          </p:cNvPr>
          <p:cNvPicPr preferRelativeResize="0"/>
          <p:nvPr/>
        </p:nvPicPr>
        <p:blipFill rotWithShape="1">
          <a:blip r:embed="rId3">
            <a:alphaModFix/>
          </a:blip>
          <a:srcRect t="18707" b="13872"/>
          <a:stretch/>
        </p:blipFill>
        <p:spPr>
          <a:xfrm>
            <a:off x="-8" y="1694470"/>
            <a:ext cx="12191998" cy="4112008"/>
          </a:xfrm>
          <a:prstGeom prst="rect">
            <a:avLst/>
          </a:prstGeom>
          <a:noFill/>
          <a:ln>
            <a:noFill/>
          </a:ln>
        </p:spPr>
      </p:pic>
      <p:pic>
        <p:nvPicPr>
          <p:cNvPr id="3" name="Google Shape;158;p17">
            <a:extLst>
              <a:ext uri="{FF2B5EF4-FFF2-40B4-BE49-F238E27FC236}">
                <a16:creationId xmlns:a16="http://schemas.microsoft.com/office/drawing/2014/main" id="{2ECF95AB-2C6A-43D9-85A4-D0B866671F5C}"/>
              </a:ext>
            </a:extLst>
          </p:cNvPr>
          <p:cNvPicPr preferRelativeResize="0"/>
          <p:nvPr/>
        </p:nvPicPr>
        <p:blipFill rotWithShape="1">
          <a:blip r:embed="rId4">
            <a:alphaModFix/>
          </a:blip>
          <a:srcRect r="6302"/>
          <a:stretch/>
        </p:blipFill>
        <p:spPr>
          <a:xfrm>
            <a:off x="192534" y="5878182"/>
            <a:ext cx="11423733" cy="1070375"/>
          </a:xfrm>
          <a:prstGeom prst="rect">
            <a:avLst/>
          </a:prstGeom>
          <a:noFill/>
          <a:ln>
            <a:noFill/>
          </a:ln>
        </p:spPr>
      </p:pic>
    </p:spTree>
    <p:extLst>
      <p:ext uri="{BB962C8B-B14F-4D97-AF65-F5344CB8AC3E}">
        <p14:creationId xmlns:p14="http://schemas.microsoft.com/office/powerpoint/2010/main" val="3610984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
        <p:cNvGrpSpPr/>
        <p:nvPr/>
      </p:nvGrpSpPr>
      <p:grpSpPr>
        <a:xfrm>
          <a:off x="0" y="0"/>
          <a:ext cx="0" cy="0"/>
          <a:chOff x="0" y="0"/>
          <a:chExt cx="0" cy="0"/>
        </a:xfrm>
      </p:grpSpPr>
      <p:sp>
        <p:nvSpPr>
          <p:cNvPr id="177" name="Google Shape;177;p20"/>
          <p:cNvSpPr txBox="1">
            <a:spLocks noGrp="1"/>
          </p:cNvSpPr>
          <p:nvPr>
            <p:ph type="title"/>
          </p:nvPr>
        </p:nvSpPr>
        <p:spPr>
          <a:xfrm>
            <a:off x="768267" y="4428836"/>
            <a:ext cx="10619400" cy="1449346"/>
          </a:xfrm>
          <a:prstGeom prst="rect">
            <a:avLst/>
          </a:prstGeom>
        </p:spPr>
        <p:txBody>
          <a:bodyPr spcFirstLastPara="1" vert="horz" lIns="91440" tIns="45720" rIns="91440" bIns="45720" rtlCol="0" anchor="t" anchorCtr="0">
            <a:normAutofit/>
          </a:bodyPr>
          <a:lstStyle/>
          <a:p>
            <a:pPr marL="0" lvl="0" indent="0">
              <a:lnSpc>
                <a:spcPct val="90000"/>
              </a:lnSpc>
              <a:spcAft>
                <a:spcPts val="0"/>
              </a:spcAft>
              <a:buClr>
                <a:schemeClr val="dk1"/>
              </a:buClr>
              <a:buSzPts val="3200"/>
            </a:pPr>
            <a:r>
              <a:rPr lang="en-US" sz="3200">
                <a:solidFill>
                  <a:srgbClr val="FFFFFF"/>
                </a:solidFill>
              </a:rPr>
              <a:t>Students are more likely to attend school or participate in virtual learning if they feel safe, connected and supported</a:t>
            </a:r>
          </a:p>
        </p:txBody>
      </p:sp>
      <p:sp>
        <p:nvSpPr>
          <p:cNvPr id="6" name="TextBox 5">
            <a:extLst>
              <a:ext uri="{FF2B5EF4-FFF2-40B4-BE49-F238E27FC236}">
                <a16:creationId xmlns:a16="http://schemas.microsoft.com/office/drawing/2014/main" id="{C70078C6-DC61-4EB5-AEE5-3F19EBCAA593}"/>
              </a:ext>
            </a:extLst>
          </p:cNvPr>
          <p:cNvSpPr txBox="1"/>
          <p:nvPr/>
        </p:nvSpPr>
        <p:spPr>
          <a:xfrm>
            <a:off x="768266" y="1932039"/>
            <a:ext cx="10619401" cy="4925961"/>
          </a:xfrm>
          <a:prstGeom prst="rect">
            <a:avLst/>
          </a:prstGeom>
        </p:spPr>
        <p:txBody>
          <a:bodyPr vert="horz" lIns="91440" tIns="45720" rIns="91440" bIns="45720" rtlCol="0" anchor="ctr">
            <a:normAutofit/>
          </a:bodyPr>
          <a:lstStyle/>
          <a:p>
            <a:pPr marL="342900" lvl="0" indent="-342900">
              <a:spcBef>
                <a:spcPct val="20000"/>
              </a:spcBef>
              <a:spcAft>
                <a:spcPts val="600"/>
              </a:spcAft>
              <a:buClr>
                <a:schemeClr val="accent2"/>
              </a:buClr>
              <a:buSzPct val="92000"/>
              <a:buFont typeface="Wingdings 2" panose="05020102010507070707" pitchFamily="18" charset="2"/>
              <a:buChar char=""/>
            </a:pPr>
            <a:r>
              <a:rPr lang="en-US" sz="2400" dirty="0">
                <a:solidFill>
                  <a:schemeClr val="tx2"/>
                </a:solidFill>
              </a:rPr>
              <a:t>Educators and community partners can ensure that all students are welcome and feel they belong in school. Given positive, supportive conditions, students will become engaged in learning.</a:t>
            </a:r>
          </a:p>
          <a:p>
            <a:pPr marL="342900" lvl="0" indent="-342900">
              <a:spcBef>
                <a:spcPct val="20000"/>
              </a:spcBef>
              <a:spcAft>
                <a:spcPts val="600"/>
              </a:spcAft>
              <a:buClr>
                <a:schemeClr val="accent2"/>
              </a:buClr>
              <a:buSzPct val="92000"/>
              <a:buFont typeface="Wingdings 2" panose="05020102010507070707" pitchFamily="18" charset="2"/>
              <a:buChar char=""/>
            </a:pPr>
            <a:endParaRPr lang="en-US" sz="1200" dirty="0">
              <a:solidFill>
                <a:schemeClr val="tx2"/>
              </a:solidFill>
            </a:endParaRPr>
          </a:p>
          <a:p>
            <a:pPr marL="342900" lvl="0" indent="-342900">
              <a:spcBef>
                <a:spcPct val="20000"/>
              </a:spcBef>
              <a:spcAft>
                <a:spcPts val="600"/>
              </a:spcAft>
              <a:buClr>
                <a:schemeClr val="accent2"/>
              </a:buClr>
              <a:buSzPct val="92000"/>
              <a:buFont typeface="Wingdings 2" panose="05020102010507070707" pitchFamily="18" charset="2"/>
              <a:buChar char=""/>
            </a:pPr>
            <a:r>
              <a:rPr lang="en-US" sz="2400" dirty="0">
                <a:solidFill>
                  <a:schemeClr val="tx2"/>
                </a:solidFill>
              </a:rPr>
              <a:t>Caring adults, such as teachers, mentors and afterschool providers are critical to encouraging families and students to pay attention to absences adding up and to seek out help to overcome barriers.</a:t>
            </a:r>
          </a:p>
          <a:p>
            <a:pPr lvl="0">
              <a:spcBef>
                <a:spcPct val="20000"/>
              </a:spcBef>
              <a:spcAft>
                <a:spcPts val="600"/>
              </a:spcAft>
              <a:buClr>
                <a:schemeClr val="accent2"/>
              </a:buClr>
              <a:buSzPct val="92000"/>
              <a:buFont typeface="Wingdings 2" panose="05020102010507070707" pitchFamily="18" charset="2"/>
              <a:buChar char=""/>
            </a:pPr>
            <a:endParaRPr lang="en-US" sz="1200" dirty="0">
              <a:solidFill>
                <a:schemeClr val="tx2"/>
              </a:solidFill>
            </a:endParaRPr>
          </a:p>
          <a:p>
            <a:pPr marL="342900" indent="-342900">
              <a:spcBef>
                <a:spcPct val="20000"/>
              </a:spcBef>
              <a:spcAft>
                <a:spcPts val="600"/>
              </a:spcAft>
              <a:buClr>
                <a:schemeClr val="accent2"/>
              </a:buClr>
              <a:buSzPct val="92000"/>
              <a:buFont typeface="Wingdings 2" panose="05020102010507070707" pitchFamily="18" charset="2"/>
              <a:buChar char=""/>
            </a:pPr>
            <a:r>
              <a:rPr lang="en-US" sz="2400" dirty="0">
                <a:solidFill>
                  <a:schemeClr val="tx2"/>
                </a:solidFill>
              </a:rPr>
              <a:t>Responding to the social-emotional learning goals and needs of students and  families is essential, especially during the transition into this new school year</a:t>
            </a:r>
          </a:p>
          <a:p>
            <a:pPr marL="285750" lvl="0" indent="-285750">
              <a:spcBef>
                <a:spcPct val="20000"/>
              </a:spcBef>
              <a:spcAft>
                <a:spcPts val="600"/>
              </a:spcAft>
              <a:buClr>
                <a:schemeClr val="accent2"/>
              </a:buClr>
              <a:buSzPct val="92000"/>
              <a:buFont typeface="Wingdings 2" panose="05020102010507070707" pitchFamily="18" charset="2"/>
              <a:buChar char=""/>
            </a:pPr>
            <a:endParaRPr lang="en-US" sz="1900" dirty="0">
              <a:solidFill>
                <a:schemeClr val="tx2"/>
              </a:solidFill>
            </a:endParaRPr>
          </a:p>
        </p:txBody>
      </p:sp>
      <p:sp>
        <p:nvSpPr>
          <p:cNvPr id="20" name="TextBox 19">
            <a:extLst>
              <a:ext uri="{FF2B5EF4-FFF2-40B4-BE49-F238E27FC236}">
                <a16:creationId xmlns:a16="http://schemas.microsoft.com/office/drawing/2014/main" id="{7A088B60-70C5-44EB-A4EC-DEDA972F3194}"/>
              </a:ext>
            </a:extLst>
          </p:cNvPr>
          <p:cNvSpPr txBox="1"/>
          <p:nvPr/>
        </p:nvSpPr>
        <p:spPr>
          <a:xfrm>
            <a:off x="643467" y="654666"/>
            <a:ext cx="10972800" cy="1077218"/>
          </a:xfrm>
          <a:prstGeom prst="rect">
            <a:avLst/>
          </a:prstGeom>
          <a:noFill/>
        </p:spPr>
        <p:txBody>
          <a:bodyPr wrap="square">
            <a:spAutoFit/>
          </a:bodyPr>
          <a:lstStyle/>
          <a:p>
            <a:r>
              <a:rPr lang="en-US" sz="3200" dirty="0">
                <a:solidFill>
                  <a:schemeClr val="bg1"/>
                </a:solidFill>
                <a:latin typeface="+mj-lt"/>
                <a:ea typeface="Roboto" pitchFamily="2" charset="0"/>
              </a:rPr>
              <a:t>STUDENTS ARE MORE LIKELY TO ATTEND SCHOOL IF THEY FEEL SAFE, CONNECTED AND SUPPORTED</a:t>
            </a:r>
            <a:endParaRPr lang="en-US" sz="32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48">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50">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52">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55" name="Rectangle 54">
            <a:extLst>
              <a:ext uri="{FF2B5EF4-FFF2-40B4-BE49-F238E27FC236}">
                <a16:creationId xmlns:a16="http://schemas.microsoft.com/office/drawing/2014/main" id="{A56981F2-287B-4FF9-ADF9-BA62CF2D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3900"/>
            <a:ext cx="12192000" cy="6134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A652532-36F8-0D4F-9A63-43D736AC2970}"/>
              </a:ext>
            </a:extLst>
          </p:cNvPr>
          <p:cNvSpPr>
            <a:spLocks noGrp="1"/>
          </p:cNvSpPr>
          <p:nvPr>
            <p:ph type="title"/>
          </p:nvPr>
        </p:nvSpPr>
        <p:spPr>
          <a:xfrm>
            <a:off x="581191" y="723901"/>
            <a:ext cx="10993549" cy="1428750"/>
          </a:xfrm>
        </p:spPr>
        <p:txBody>
          <a:bodyPr vert="horz" lIns="91440" tIns="45720" rIns="91440" bIns="45720" rtlCol="0" anchor="b">
            <a:normAutofit/>
          </a:bodyPr>
          <a:lstStyle/>
          <a:p>
            <a:r>
              <a:rPr lang="en-US"/>
              <a:t>Chronic absence</a:t>
            </a:r>
          </a:p>
        </p:txBody>
      </p:sp>
      <p:sp>
        <p:nvSpPr>
          <p:cNvPr id="10" name="Text Placeholder 9">
            <a:extLst>
              <a:ext uri="{FF2B5EF4-FFF2-40B4-BE49-F238E27FC236}">
                <a16:creationId xmlns:a16="http://schemas.microsoft.com/office/drawing/2014/main" id="{7D881FA3-6C26-2B4B-A946-DBF40C7906C3}"/>
              </a:ext>
            </a:extLst>
          </p:cNvPr>
          <p:cNvSpPr>
            <a:spLocks noGrp="1"/>
          </p:cNvSpPr>
          <p:nvPr>
            <p:ph type="body" idx="1"/>
          </p:nvPr>
        </p:nvSpPr>
        <p:spPr>
          <a:xfrm>
            <a:off x="581194" y="2172965"/>
            <a:ext cx="10993546" cy="525565"/>
          </a:xfrm>
        </p:spPr>
        <p:txBody>
          <a:bodyPr vert="horz" lIns="91440" tIns="45720" rIns="91440" bIns="45720" rtlCol="0" anchor="t">
            <a:normAutofit/>
          </a:bodyPr>
          <a:lstStyle/>
          <a:p>
            <a:r>
              <a:rPr lang="en-US" sz="1600"/>
              <a:t>A critical early Warning sign</a:t>
            </a:r>
          </a:p>
        </p:txBody>
      </p:sp>
      <p:pic>
        <p:nvPicPr>
          <p:cNvPr id="6" name="Picture 5" descr="Desks in empty classroom">
            <a:extLst>
              <a:ext uri="{FF2B5EF4-FFF2-40B4-BE49-F238E27FC236}">
                <a16:creationId xmlns:a16="http://schemas.microsoft.com/office/drawing/2014/main" id="{5174C5C2-2A2E-4B21-8A41-452362ABA287}"/>
              </a:ext>
            </a:extLst>
          </p:cNvPr>
          <p:cNvPicPr>
            <a:picLocks noChangeAspect="1"/>
          </p:cNvPicPr>
          <p:nvPr/>
        </p:nvPicPr>
        <p:blipFill rotWithShape="1">
          <a:blip r:embed="rId2"/>
          <a:srcRect t="30497" r="-1" b="27500"/>
          <a:stretch/>
        </p:blipFill>
        <p:spPr>
          <a:xfrm>
            <a:off x="635457" y="2790605"/>
            <a:ext cx="10916463" cy="3438897"/>
          </a:xfrm>
          <a:prstGeom prst="rect">
            <a:avLst/>
          </a:prstGeom>
        </p:spPr>
      </p:pic>
    </p:spTree>
    <p:extLst>
      <p:ext uri="{BB962C8B-B14F-4D97-AF65-F5344CB8AC3E}">
        <p14:creationId xmlns:p14="http://schemas.microsoft.com/office/powerpoint/2010/main" val="3171269432"/>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575</Words>
  <Application>Microsoft Office PowerPoint</Application>
  <PresentationFormat>Widescreen</PresentationFormat>
  <Paragraphs>48</Paragraphs>
  <Slides>18</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Avenir</vt:lpstr>
      <vt:lpstr>Calibri</vt:lpstr>
      <vt:lpstr>Gill Sans MT</vt:lpstr>
      <vt:lpstr>Roboto</vt:lpstr>
      <vt:lpstr>Rockwell</vt:lpstr>
      <vt:lpstr>Wingdings</vt:lpstr>
      <vt:lpstr>Wingdings 2</vt:lpstr>
      <vt:lpstr>Dividend</vt:lpstr>
      <vt:lpstr>PowerPoint Presentation</vt:lpstr>
      <vt:lpstr>Student Attendance</vt:lpstr>
      <vt:lpstr>PowerPoint Presentation</vt:lpstr>
      <vt:lpstr>PowerPoint Presentation</vt:lpstr>
      <vt:lpstr>PowerPoint Presentation</vt:lpstr>
      <vt:lpstr>Supporting strong attendance during virtual learning</vt:lpstr>
      <vt:lpstr>Students are more likely to attend school or participate in virtual learning if they feel safe, connected and supported</vt:lpstr>
      <vt:lpstr>Students are more likely to attend school or participate in virtual learning if they feel safe, connected and supported</vt:lpstr>
      <vt:lpstr>Chronic absence</vt:lpstr>
      <vt:lpstr>Chronic Absence</vt:lpstr>
      <vt:lpstr>PowerPoint Presentation</vt:lpstr>
      <vt:lpstr>Strong Student Attendance =  Stronger Third Grade Reading Skills</vt:lpstr>
      <vt:lpstr>By 9th grade, regular and high attendance is a better predictor of graduation rates than 8th grade test scores.  </vt:lpstr>
      <vt:lpstr>PowerPoint Presentation</vt:lpstr>
      <vt:lpstr>Supporting regular attendance and engagement reduces educational inequities</vt:lpstr>
      <vt:lpstr>PowerPoint Presentation</vt:lpstr>
      <vt:lpstr>How Community Partners Can Help</vt:lpstr>
      <vt:lpstr>Strong student attendance requires collaboration and trust between schools, families and community partners. Together, we can help our students learn every day.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Tricia Johnson</dc:creator>
  <cp:lastModifiedBy>Tricia Johnson</cp:lastModifiedBy>
  <cp:revision>2</cp:revision>
  <dcterms:created xsi:type="dcterms:W3CDTF">2020-09-11T20:29:06Z</dcterms:created>
  <dcterms:modified xsi:type="dcterms:W3CDTF">2020-09-11T21:36:41Z</dcterms:modified>
</cp:coreProperties>
</file>