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1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200"/>
    <a:srgbClr val="1A3160"/>
    <a:srgbClr val="989FA7"/>
    <a:srgbClr val="46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64"/>
    <p:restoredTop sz="96405"/>
  </p:normalViewPr>
  <p:slideViewPr>
    <p:cSldViewPr snapToGrid="0" snapToObjects="1">
      <p:cViewPr varScale="1">
        <p:scale>
          <a:sx n="86" d="100"/>
          <a:sy n="86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cia Johnson" userId="89ec0463bc2f1e33" providerId="LiveId" clId="{CA1138B4-55A2-4865-A758-54345F2475EB}"/>
    <pc:docChg chg="modSld">
      <pc:chgData name="Tricia Johnson" userId="89ec0463bc2f1e33" providerId="LiveId" clId="{CA1138B4-55A2-4865-A758-54345F2475EB}" dt="2020-09-10T15:09:39.272" v="72" actId="20577"/>
      <pc:docMkLst>
        <pc:docMk/>
      </pc:docMkLst>
      <pc:sldChg chg="modSp mod">
        <pc:chgData name="Tricia Johnson" userId="89ec0463bc2f1e33" providerId="LiveId" clId="{CA1138B4-55A2-4865-A758-54345F2475EB}" dt="2020-09-10T15:09:39.272" v="72" actId="20577"/>
        <pc:sldMkLst>
          <pc:docMk/>
          <pc:sldMk cId="2521195854" sldId="269"/>
        </pc:sldMkLst>
        <pc:spChg chg="mod">
          <ac:chgData name="Tricia Johnson" userId="89ec0463bc2f1e33" providerId="LiveId" clId="{CA1138B4-55A2-4865-A758-54345F2475EB}" dt="2020-09-10T15:09:34.662" v="67" actId="20577"/>
          <ac:spMkLst>
            <pc:docMk/>
            <pc:sldMk cId="2521195854" sldId="269"/>
            <ac:spMk id="2" creationId="{632B6B04-2A58-954B-88D1-1F07E94C33A8}"/>
          </ac:spMkLst>
        </pc:spChg>
        <pc:spChg chg="mod">
          <ac:chgData name="Tricia Johnson" userId="89ec0463bc2f1e33" providerId="LiveId" clId="{CA1138B4-55A2-4865-A758-54345F2475EB}" dt="2020-09-10T15:09:39.272" v="72" actId="20577"/>
          <ac:spMkLst>
            <pc:docMk/>
            <pc:sldMk cId="2521195854" sldId="269"/>
            <ac:spMk id="3" creationId="{18F17F5A-03FC-F54C-8207-08BB7FAA0922}"/>
          </ac:spMkLst>
        </pc:spChg>
      </pc:sldChg>
      <pc:sldChg chg="modSp mod">
        <pc:chgData name="Tricia Johnson" userId="89ec0463bc2f1e33" providerId="LiveId" clId="{CA1138B4-55A2-4865-A758-54345F2475EB}" dt="2020-09-10T15:09:15.604" v="62" actId="20577"/>
        <pc:sldMkLst>
          <pc:docMk/>
          <pc:sldMk cId="1356113682" sldId="271"/>
        </pc:sldMkLst>
        <pc:spChg chg="mod">
          <ac:chgData name="Tricia Johnson" userId="89ec0463bc2f1e33" providerId="LiveId" clId="{CA1138B4-55A2-4865-A758-54345F2475EB}" dt="2020-09-10T15:08:34.250" v="4" actId="20577"/>
          <ac:spMkLst>
            <pc:docMk/>
            <pc:sldMk cId="1356113682" sldId="271"/>
            <ac:spMk id="2" creationId="{B0B8AA92-F156-574A-AEC9-D7E586DD2C9C}"/>
          </ac:spMkLst>
        </pc:spChg>
        <pc:spChg chg="mod">
          <ac:chgData name="Tricia Johnson" userId="89ec0463bc2f1e33" providerId="LiveId" clId="{CA1138B4-55A2-4865-A758-54345F2475EB}" dt="2020-09-10T15:09:15.604" v="62" actId="20577"/>
          <ac:spMkLst>
            <pc:docMk/>
            <pc:sldMk cId="1356113682" sldId="271"/>
            <ac:spMk id="3" creationId="{1D550334-8A1A-2047-AE58-88900786C3E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/>
              <a:t>Average 2nd Grade Oral Reading Score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Avg. 2nd Grade Oral Reading Score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A2-EA42-8092-6A424ED55F3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FA2-EA42-8092-6A424ED55F3B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FA2-EA42-8092-6A424ED55F3B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FA2-EA42-8092-6A424ED55F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Not chronically absent</c:v>
                </c:pt>
                <c:pt idx="1">
                  <c:v>Chronically absent in Pre-K</c:v>
                </c:pt>
                <c:pt idx="2">
                  <c:v>Chronically absent in Pre-K &amp; K</c:v>
                </c:pt>
                <c:pt idx="3">
                  <c:v>Chronically absent in Pre-K, K &amp; 1st</c:v>
                </c:pt>
                <c:pt idx="4">
                  <c:v>Chronically absent in Pre-K, K, 1st &amp; 2nd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98.8</c:v>
                </c:pt>
                <c:pt idx="1">
                  <c:v>94.6</c:v>
                </c:pt>
                <c:pt idx="2">
                  <c:v>88.9</c:v>
                </c:pt>
                <c:pt idx="3">
                  <c:v>81.8</c:v>
                </c:pt>
                <c:pt idx="4">
                  <c:v>72.900000000000006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A2-EA42-8092-6A424ED55F3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00847888"/>
        <c:axId val="1357696528"/>
      </c:barChart>
      <c:catAx>
        <c:axId val="190084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7696528"/>
        <c:crosses val="autoZero"/>
        <c:auto val="1"/>
        <c:lblAlgn val="ctr"/>
        <c:lblOffset val="100"/>
        <c:noMultiLvlLbl val="0"/>
      </c:catAx>
      <c:valAx>
        <c:axId val="1357696528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1900847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3">
  <a:schemeClr val="accent1"/>
  <a:schemeClr val="accent1"/>
  <a:schemeClr val="accent1"/>
  <a:schemeClr val="accent1"/>
  <a:schemeClr val="accent1"/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59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7816" y="4693388"/>
            <a:ext cx="11290859" cy="1213339"/>
          </a:xfrm>
        </p:spPr>
        <p:txBody>
          <a:bodyPr anchor="b">
            <a:normAutofit/>
          </a:bodyPr>
          <a:lstStyle>
            <a:lvl1pPr algn="ctr">
              <a:defRPr sz="3200" b="0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1136136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5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 sz="28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7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15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3153A-FA13-B348-8408-E51A9B5B07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1724025"/>
            <a:ext cx="10656888" cy="374479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4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200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8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CFB411E-79CF-524A-9F86-B4553EA6AEE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52A3C07-B612-FE42-A055-FA95647EBF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273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7" r:id="rId5"/>
    <p:sldLayoutId id="2147483898" r:id="rId6"/>
    <p:sldLayoutId id="2147483902" r:id="rId7"/>
    <p:sldLayoutId id="2147483901" r:id="rId8"/>
    <p:sldLayoutId id="2147483899" r:id="rId9"/>
    <p:sldLayoutId id="214748390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C2BBB8-03AF-B34B-ACFD-D215F5FBD9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010" y="5072950"/>
            <a:ext cx="1882757" cy="889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0D7797-47B6-9145-A5EF-7B0AC8BF6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781" y="1068898"/>
            <a:ext cx="7494438" cy="3733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CE9E9F-6E0F-BB4D-90AE-B962742473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2664" y="5039590"/>
            <a:ext cx="3278197" cy="1017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CE02E0-A1C7-8642-98F9-63112A66BF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4957760"/>
            <a:ext cx="3056346" cy="1119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947687-96CF-0B4B-A57E-972D22BA005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92" y="5053063"/>
            <a:ext cx="1529080" cy="10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13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40FC-AC0F-8D49-86FE-7C83941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Strong Attendance Positively Impacts Your School’s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C68A-DA92-7B46-B50C-B37B5901F4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School funding is often based on student attendance. </a:t>
            </a:r>
          </a:p>
          <a:p>
            <a:pPr lvl="0"/>
            <a:r>
              <a:rPr lang="en-US" dirty="0"/>
              <a:t>Every minute your child is in school helps your school’s budget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8" name="Google Shape;181;p1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94DBB77-ACD3-5E49-9676-8A5BC29FC98E}"/>
              </a:ext>
            </a:extLst>
          </p:cNvPr>
          <p:cNvPicPr preferRelativeResize="0">
            <a:picLocks noGrp="1"/>
          </p:cNvPicPr>
          <p:nvPr>
            <p:ph sz="half" idx="2"/>
          </p:nvPr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2065" y="2227263"/>
            <a:ext cx="4954920" cy="3633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CA85A81-D1E5-F247-81FF-492624AD9E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Making sure your child attends school regularly (in-person or online) helps students succeed and the whole school community thrive.</a:t>
            </a:r>
          </a:p>
        </p:txBody>
      </p:sp>
    </p:spTree>
    <p:extLst>
      <p:ext uri="{BB962C8B-B14F-4D97-AF65-F5344CB8AC3E}">
        <p14:creationId xmlns:p14="http://schemas.microsoft.com/office/powerpoint/2010/main" val="3859418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6802-B07C-3044-8ED6-AE4D2D39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Parents Can Support Strong Student Attendance While Students Learn Virtually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1418E-FC0C-1148-B255-5C4FAEE91B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B04-2A58-954B-88D1-1F07E94C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with Your child’s 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7F5A-03FC-F54C-8207-08BB7FAA0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Remember that teachers are your partners – keep the communication open and reach out regularly with questions.</a:t>
            </a:r>
          </a:p>
          <a:p>
            <a:pPr lvl="0"/>
            <a:r>
              <a:rPr lang="en-US" dirty="0"/>
              <a:t>Familiarize yourself with </a:t>
            </a:r>
            <a:r>
              <a:rPr lang="en-US"/>
              <a:t>your child’s </a:t>
            </a:r>
            <a:r>
              <a:rPr lang="en-US" dirty="0"/>
              <a:t>e-learning platform. Ask for help!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9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6B04-2A58-954B-88D1-1F07E94C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Learning Environment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7F5A-03FC-F54C-8207-08BB7FAA0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Provide a consistent and predictable routine for learning every day. This gives children a reassuring sense of stability which many lost when school buildings closed.</a:t>
            </a:r>
          </a:p>
          <a:p>
            <a:pPr lvl="0"/>
            <a:r>
              <a:rPr lang="en-US" dirty="0"/>
              <a:t>Ask your child’s teacher for help creating a schedule.</a:t>
            </a:r>
          </a:p>
          <a:p>
            <a:pPr lvl="0"/>
            <a:r>
              <a:rPr lang="en-US" dirty="0"/>
              <a:t>Find a quiet place for your child to work.</a:t>
            </a:r>
          </a:p>
        </p:txBody>
      </p:sp>
    </p:spTree>
    <p:extLst>
      <p:ext uri="{BB962C8B-B14F-4D97-AF65-F5344CB8AC3E}">
        <p14:creationId xmlns:p14="http://schemas.microsoft.com/office/powerpoint/2010/main" val="211727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8AA92-F156-574A-AEC9-D7E586DD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Clear Expectations for Your child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50334-8A1A-2047-AE58-88900786C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Even though children are learning from home, this is not vacation from school.  Your child needs to be committed to schoolwork every day.</a:t>
            </a:r>
          </a:p>
          <a:p>
            <a:pPr lvl="0"/>
            <a:r>
              <a:rPr lang="en-US" dirty="0"/>
              <a:t>Check in with your child daily. If possible, create regular times for these check-ins and to answer questions.</a:t>
            </a:r>
          </a:p>
          <a:p>
            <a:pPr lvl="0"/>
            <a:r>
              <a:rPr lang="en-US" dirty="0"/>
              <a:t>Encourage persistence and celebrate your child’s success!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13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CE4FB5-8754-C64C-AF6D-4192FEE2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Avenir"/>
              </a:rPr>
              <a:t>Successful student engagement requires collaboration and trust between families and schools. 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B3D2C32-E799-1949-9042-D7BFA61254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17" y="1136136"/>
            <a:ext cx="11290859" cy="3557252"/>
          </a:xfrm>
        </p:spPr>
      </p:pic>
    </p:spTree>
    <p:extLst>
      <p:ext uri="{BB962C8B-B14F-4D97-AF65-F5344CB8AC3E}">
        <p14:creationId xmlns:p14="http://schemas.microsoft.com/office/powerpoint/2010/main" val="3007236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C06B-6A17-0641-AF15-8F254B4F88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Student Attendance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8F983D-026E-D443-9157-E192A81241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  <a:buSzPts val="2000"/>
            </a:pPr>
            <a:r>
              <a:rPr lang="en-US"/>
              <a:t>Learning Every Day Together </a:t>
            </a:r>
            <a:r>
              <a:rPr lang="en-US">
                <a:solidFill>
                  <a:srgbClr val="989FA7"/>
                </a:solidFill>
              </a:rPr>
              <a:t>| Parent Presentation</a:t>
            </a:r>
          </a:p>
          <a:p>
            <a:endParaRPr lang="en-US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27DE2-4798-A647-B366-D72D744EA2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5"/>
          <a:stretch/>
        </p:blipFill>
        <p:spPr>
          <a:xfrm>
            <a:off x="439387" y="3085766"/>
            <a:ext cx="11293434" cy="330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3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652532-36F8-0D4F-9A63-43D736AC2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School Attendance Matters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881FA3-6C26-2B4B-A946-DBF40C7906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Virtually and In-person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6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32FAB-FA58-D74B-92F1-1564FA9B8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Absence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0A3002B-FFDF-924B-9728-3A6E1FAD0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z="2400" dirty="0">
                <a:sym typeface="Avenir"/>
              </a:rPr>
              <a:t>Attendance Works defines chronic absence as </a:t>
            </a:r>
            <a:r>
              <a:rPr lang="en-US" sz="2400" dirty="0">
                <a:solidFill>
                  <a:srgbClr val="C00000"/>
                </a:solidFill>
                <a:sym typeface="Avenir"/>
              </a:rPr>
              <a:t>missing 10% or more of school - for any reason.</a:t>
            </a:r>
            <a:r>
              <a:rPr lang="en-US" sz="2400" dirty="0">
                <a:sym typeface="Avenir"/>
              </a:rPr>
              <a:t> Students who are chronically absent are at risk academically.</a:t>
            </a:r>
          </a:p>
          <a:p>
            <a:pPr lvl="0"/>
            <a:r>
              <a:rPr lang="en-US" sz="2400" dirty="0">
                <a:sym typeface="Avenir"/>
              </a:rPr>
              <a:t>Chronic absence is different from truancy (unexcused absences only).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0" name="Google Shape;132;p4">
            <a:extLst>
              <a:ext uri="{FF2B5EF4-FFF2-40B4-BE49-F238E27FC236}">
                <a16:creationId xmlns:a16="http://schemas.microsoft.com/office/drawing/2014/main" id="{395E8EC4-AA98-874F-943C-4E9FF6F66810}"/>
              </a:ext>
            </a:extLst>
          </p:cNvPr>
          <p:cNvSpPr/>
          <p:nvPr/>
        </p:nvSpPr>
        <p:spPr>
          <a:xfrm>
            <a:off x="9266991" y="3909505"/>
            <a:ext cx="2285226" cy="2275752"/>
          </a:xfrm>
          <a:prstGeom prst="ellipse">
            <a:avLst/>
          </a:prstGeom>
          <a:solidFill>
            <a:srgbClr val="1A31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5751"/>
              </a:buClr>
              <a:buSzPts val="1800"/>
              <a:buFont typeface="Rockwel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+mj-lt"/>
                <a:ea typeface="Rockwell"/>
                <a:cs typeface="Rockwell"/>
                <a:sym typeface="Rockwell"/>
              </a:rPr>
              <a:t>Chronic</a:t>
            </a:r>
            <a:endParaRPr dirty="0">
              <a:solidFill>
                <a:schemeClr val="bg1"/>
              </a:solidFill>
              <a:latin typeface="+mj-l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5751"/>
              </a:buClr>
              <a:buSzPts val="1800"/>
              <a:buFont typeface="Rockwel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+mj-lt"/>
                <a:ea typeface="Rockwell"/>
                <a:cs typeface="Rockwell"/>
                <a:sym typeface="Rockwell"/>
              </a:rPr>
              <a:t>Absence</a:t>
            </a:r>
            <a:endParaRPr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" name="Google Shape;133;p4">
            <a:extLst>
              <a:ext uri="{FF2B5EF4-FFF2-40B4-BE49-F238E27FC236}">
                <a16:creationId xmlns:a16="http://schemas.microsoft.com/office/drawing/2014/main" id="{081A9B84-36A9-E04B-8643-90354CF245A3}"/>
              </a:ext>
            </a:extLst>
          </p:cNvPr>
          <p:cNvSpPr/>
          <p:nvPr/>
        </p:nvSpPr>
        <p:spPr>
          <a:xfrm>
            <a:off x="8637587" y="4863231"/>
            <a:ext cx="434975" cy="368300"/>
          </a:xfrm>
          <a:prstGeom prst="rightArrow">
            <a:avLst>
              <a:gd name="adj1" fmla="val 50000"/>
              <a:gd name="adj2" fmla="val 49990"/>
            </a:avLst>
          </a:prstGeom>
          <a:solidFill>
            <a:schemeClr val="bg1">
              <a:lumMod val="85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36;p4">
            <a:extLst>
              <a:ext uri="{FF2B5EF4-FFF2-40B4-BE49-F238E27FC236}">
                <a16:creationId xmlns:a16="http://schemas.microsoft.com/office/drawing/2014/main" id="{09BE8088-ACA9-544A-BE3D-4AFEE8C9EF61}"/>
              </a:ext>
            </a:extLst>
          </p:cNvPr>
          <p:cNvSpPr/>
          <p:nvPr/>
        </p:nvSpPr>
        <p:spPr>
          <a:xfrm>
            <a:off x="834212" y="4066205"/>
            <a:ext cx="2157415" cy="2127005"/>
          </a:xfrm>
          <a:prstGeom prst="ellipse">
            <a:avLst/>
          </a:prstGeom>
          <a:noFill/>
          <a:ln w="38100" cap="flat" cmpd="sng">
            <a:solidFill>
              <a:srgbClr val="4690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37B"/>
              </a:buClr>
              <a:buSzPts val="1600"/>
              <a:buFont typeface="Rockwell"/>
              <a:buNone/>
            </a:pPr>
            <a:r>
              <a:rPr lang="en-US" sz="1600" b="1" i="0" u="none" strike="noStrike" cap="none" dirty="0">
                <a:solidFill>
                  <a:srgbClr val="1A3160"/>
                </a:solidFill>
                <a:latin typeface="+mj-lt"/>
                <a:ea typeface="Rockwell"/>
                <a:cs typeface="Rockwell"/>
                <a:sym typeface="Rockwell"/>
              </a:rPr>
              <a:t>Excused</a:t>
            </a:r>
            <a:br>
              <a:rPr lang="en-US" sz="1600" b="1" i="0" u="none" strike="noStrike" cap="none" dirty="0">
                <a:solidFill>
                  <a:srgbClr val="1A3160"/>
                </a:solidFill>
                <a:latin typeface="+mj-lt"/>
                <a:ea typeface="Rockwell"/>
                <a:cs typeface="Rockwell"/>
                <a:sym typeface="Rockwell"/>
              </a:rPr>
            </a:br>
            <a:r>
              <a:rPr lang="en-US" sz="1600" b="1" i="0" u="none" strike="noStrike" cap="none" dirty="0">
                <a:solidFill>
                  <a:srgbClr val="1A3160"/>
                </a:solidFill>
                <a:latin typeface="+mj-lt"/>
                <a:ea typeface="Rockwell"/>
                <a:cs typeface="Rockwell"/>
                <a:sym typeface="Rockwell"/>
              </a:rPr>
              <a:t>absences</a:t>
            </a:r>
            <a:endParaRPr dirty="0">
              <a:solidFill>
                <a:srgbClr val="1A3160"/>
              </a:solidFill>
              <a:latin typeface="+mj-lt"/>
            </a:endParaRPr>
          </a:p>
        </p:txBody>
      </p:sp>
      <p:sp>
        <p:nvSpPr>
          <p:cNvPr id="33" name="Google Shape;137;p4">
            <a:extLst>
              <a:ext uri="{FF2B5EF4-FFF2-40B4-BE49-F238E27FC236}">
                <a16:creationId xmlns:a16="http://schemas.microsoft.com/office/drawing/2014/main" id="{1E4E797F-31F5-6444-A7CD-74726D2B6EED}"/>
              </a:ext>
            </a:extLst>
          </p:cNvPr>
          <p:cNvSpPr/>
          <p:nvPr/>
        </p:nvSpPr>
        <p:spPr>
          <a:xfrm>
            <a:off x="3228975" y="5006008"/>
            <a:ext cx="250825" cy="332317"/>
          </a:xfrm>
          <a:prstGeom prst="mathPlus">
            <a:avLst>
              <a:gd name="adj1" fmla="val 23520"/>
            </a:avLst>
          </a:prstGeom>
          <a:solidFill>
            <a:schemeClr val="bg1">
              <a:lumMod val="85000"/>
            </a:schemeClr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 dirty="0">
              <a:solidFill>
                <a:srgbClr val="4690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139;p4">
            <a:extLst>
              <a:ext uri="{FF2B5EF4-FFF2-40B4-BE49-F238E27FC236}">
                <a16:creationId xmlns:a16="http://schemas.microsoft.com/office/drawing/2014/main" id="{2491967F-C40F-FC40-82D1-B3444E7E63BD}"/>
              </a:ext>
            </a:extLst>
          </p:cNvPr>
          <p:cNvSpPr/>
          <p:nvPr/>
        </p:nvSpPr>
        <p:spPr>
          <a:xfrm>
            <a:off x="3646090" y="4066205"/>
            <a:ext cx="2157415" cy="2127005"/>
          </a:xfrm>
          <a:prstGeom prst="ellipse">
            <a:avLst/>
          </a:prstGeom>
          <a:noFill/>
          <a:ln w="38100" cap="flat" cmpd="sng">
            <a:solidFill>
              <a:srgbClr val="4690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37B"/>
              </a:buClr>
              <a:buSzPts val="1600"/>
              <a:buFont typeface="Rockwell"/>
              <a:buNone/>
            </a:pPr>
            <a:r>
              <a:rPr lang="en-US" sz="1600" b="1" i="0" u="none" strike="noStrike" cap="none" dirty="0">
                <a:solidFill>
                  <a:srgbClr val="1A3160"/>
                </a:solidFill>
                <a:latin typeface="+mj-lt"/>
                <a:ea typeface="Rockwell"/>
                <a:cs typeface="Rockwell"/>
                <a:sym typeface="Rockwell"/>
              </a:rPr>
              <a:t>Unexcused</a:t>
            </a:r>
            <a:br>
              <a:rPr lang="en-US" sz="1600" b="1" i="0" u="none" strike="noStrike" cap="none" dirty="0">
                <a:solidFill>
                  <a:srgbClr val="1A3160"/>
                </a:solidFill>
                <a:latin typeface="+mj-lt"/>
                <a:ea typeface="Rockwell"/>
                <a:cs typeface="Rockwell"/>
                <a:sym typeface="Rockwell"/>
              </a:rPr>
            </a:br>
            <a:r>
              <a:rPr lang="en-US" sz="1600" b="1" i="0" u="none" strike="noStrike" cap="none" dirty="0">
                <a:solidFill>
                  <a:srgbClr val="1A3160"/>
                </a:solidFill>
                <a:latin typeface="+mj-lt"/>
                <a:ea typeface="Rockwell"/>
                <a:cs typeface="Rockwell"/>
                <a:sym typeface="Rockwell"/>
              </a:rPr>
              <a:t>absences</a:t>
            </a:r>
            <a:endParaRPr dirty="0">
              <a:solidFill>
                <a:srgbClr val="1A3160"/>
              </a:solidFill>
              <a:latin typeface="+mj-lt"/>
            </a:endParaRPr>
          </a:p>
        </p:txBody>
      </p:sp>
      <p:sp>
        <p:nvSpPr>
          <p:cNvPr id="36" name="Google Shape;140;p4">
            <a:extLst>
              <a:ext uri="{FF2B5EF4-FFF2-40B4-BE49-F238E27FC236}">
                <a16:creationId xmlns:a16="http://schemas.microsoft.com/office/drawing/2014/main" id="{3297F2AC-1E6C-CD49-B08E-2DF0A926CB4A}"/>
              </a:ext>
            </a:extLst>
          </p:cNvPr>
          <p:cNvSpPr/>
          <p:nvPr/>
        </p:nvSpPr>
        <p:spPr>
          <a:xfrm>
            <a:off x="6281740" y="4066206"/>
            <a:ext cx="2157415" cy="2127005"/>
          </a:xfrm>
          <a:prstGeom prst="ellipse">
            <a:avLst/>
          </a:prstGeom>
          <a:noFill/>
          <a:ln w="38100" cap="flat" cmpd="sng">
            <a:solidFill>
              <a:srgbClr val="4690B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637B"/>
              </a:buClr>
              <a:buSzPts val="1600"/>
              <a:buFont typeface="Rockwell"/>
              <a:buNone/>
            </a:pPr>
            <a:r>
              <a:rPr lang="en-US" sz="1600" b="1" i="0" u="none" strike="noStrike" cap="none" dirty="0">
                <a:solidFill>
                  <a:srgbClr val="1A3160"/>
                </a:solidFill>
                <a:latin typeface="+mj-lt"/>
                <a:ea typeface="Rockwell"/>
                <a:cs typeface="Rockwell"/>
                <a:sym typeface="Rockwell"/>
              </a:rPr>
              <a:t>Suspensions</a:t>
            </a:r>
            <a:endParaRPr dirty="0">
              <a:solidFill>
                <a:srgbClr val="1A3160"/>
              </a:solidFill>
              <a:latin typeface="+mj-lt"/>
            </a:endParaRPr>
          </a:p>
        </p:txBody>
      </p:sp>
      <p:sp>
        <p:nvSpPr>
          <p:cNvPr id="38" name="Google Shape;137;p4">
            <a:extLst>
              <a:ext uri="{FF2B5EF4-FFF2-40B4-BE49-F238E27FC236}">
                <a16:creationId xmlns:a16="http://schemas.microsoft.com/office/drawing/2014/main" id="{561AF187-9320-E84C-9CEA-C563FC4525F5}"/>
              </a:ext>
            </a:extLst>
          </p:cNvPr>
          <p:cNvSpPr/>
          <p:nvPr/>
        </p:nvSpPr>
        <p:spPr>
          <a:xfrm>
            <a:off x="5919924" y="5006008"/>
            <a:ext cx="250825" cy="332317"/>
          </a:xfrm>
          <a:prstGeom prst="mathPlus">
            <a:avLst>
              <a:gd name="adj1" fmla="val 23520"/>
            </a:avLst>
          </a:prstGeom>
          <a:solidFill>
            <a:schemeClr val="bg1">
              <a:lumMod val="85000"/>
            </a:schemeClr>
          </a:solidFill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endParaRPr sz="1400" b="0" i="0" u="none" strike="noStrike" cap="none" dirty="0">
              <a:solidFill>
                <a:srgbClr val="4690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58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12DA-B9DD-4F43-9391-82520C6FC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Student Attendance is Strongly Associated with Academic Success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E997E2-240C-D447-85BC-96EC5F75E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0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82DCD-24E6-DD4C-ACA6-0DDCA34E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Student Attendance = </a:t>
            </a:r>
            <a:br>
              <a:rPr lang="en-US" dirty="0"/>
            </a:br>
            <a:r>
              <a:rPr lang="en-US" dirty="0"/>
              <a:t>Stronger Third Grade Reading Skills</a:t>
            </a:r>
          </a:p>
        </p:txBody>
      </p:sp>
      <p:graphicFrame>
        <p:nvGraphicFramePr>
          <p:cNvPr id="3" name="Google Shape;155;p7">
            <a:extLst>
              <a:ext uri="{FF2B5EF4-FFF2-40B4-BE49-F238E27FC236}">
                <a16:creationId xmlns:a16="http://schemas.microsoft.com/office/drawing/2014/main" id="{B4B920B5-5751-4B4B-8755-AEBA1267D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040019"/>
              </p:ext>
            </p:extLst>
          </p:nvPr>
        </p:nvGraphicFramePr>
        <p:xfrm>
          <a:off x="979932" y="2189334"/>
          <a:ext cx="10232136" cy="433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434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E580D9-751D-2545-9510-E13C47E8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br>
              <a:rPr lang="en-US">
                <a:sym typeface="Avenir"/>
              </a:rPr>
            </a:br>
            <a:r>
              <a:rPr lang="en-US">
                <a:sym typeface="Avenir"/>
              </a:rPr>
              <a:t>By 9th grade, regular and high attendance is a better predictor of graduation rates than 8th grade test scores.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C5DE556-0091-9641-A81C-CFC9854B1B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817" y="1136136"/>
            <a:ext cx="11290859" cy="3557252"/>
          </a:xfrm>
        </p:spPr>
      </p:pic>
    </p:spTree>
    <p:extLst>
      <p:ext uri="{BB962C8B-B14F-4D97-AF65-F5344CB8AC3E}">
        <p14:creationId xmlns:p14="http://schemas.microsoft.com/office/powerpoint/2010/main" val="307081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;g8d4b497c96_0_3">
            <a:extLst>
              <a:ext uri="{FF2B5EF4-FFF2-40B4-BE49-F238E27FC236}">
                <a16:creationId xmlns:a16="http://schemas.microsoft.com/office/drawing/2014/main" id="{5657EF31-43BE-E143-91F5-E6FC18DCD2E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3040" y="-353950"/>
            <a:ext cx="10925935" cy="62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7;g8d4b497c96_0_3">
            <a:extLst>
              <a:ext uri="{FF2B5EF4-FFF2-40B4-BE49-F238E27FC236}">
                <a16:creationId xmlns:a16="http://schemas.microsoft.com/office/drawing/2014/main" id="{D84FD7AB-8A4A-5D4B-AC0A-556C6859A5A7}"/>
              </a:ext>
            </a:extLst>
          </p:cNvPr>
          <p:cNvSpPr txBox="1"/>
          <p:nvPr/>
        </p:nvSpPr>
        <p:spPr>
          <a:xfrm>
            <a:off x="855400" y="3088875"/>
            <a:ext cx="1976400" cy="3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40404F"/>
                </a:solidFill>
                <a:latin typeface="Calibri"/>
                <a:ea typeface="Calibri"/>
                <a:cs typeface="Calibri"/>
                <a:sym typeface="Calibri"/>
              </a:rPr>
              <a:t>PK-1</a:t>
            </a:r>
            <a:r>
              <a:rPr lang="en-US" sz="2000" b="1" i="0" u="none" strike="noStrike" cap="none" baseline="30000" dirty="0">
                <a:solidFill>
                  <a:srgbClr val="40404F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000" b="1" i="0" u="none" strike="noStrike" cap="none" dirty="0">
                <a:solidFill>
                  <a:srgbClr val="40404F"/>
                </a:solidFill>
                <a:latin typeface="Calibri"/>
                <a:ea typeface="Calibri"/>
                <a:cs typeface="Calibri"/>
                <a:sym typeface="Calibri"/>
              </a:rPr>
              <a:t> Grade: </a:t>
            </a:r>
            <a:r>
              <a:rPr lang="en-US" sz="2000" b="0" i="0" u="none" strike="noStrike" cap="none" dirty="0">
                <a:solidFill>
                  <a:srgbClr val="40404F"/>
                </a:solidFill>
                <a:latin typeface="Calibri"/>
                <a:ea typeface="Calibri"/>
                <a:cs typeface="Calibri"/>
                <a:sym typeface="Calibri"/>
              </a:rPr>
              <a:t>Students who attend regularly in the early grades perform better on measures of academic and social and emotional capacities.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867428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40FC-AC0F-8D49-86FE-7C839419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Strong Attendance Impacts Classroom Instruction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EC68A-DA92-7B46-B50C-B37B5901F4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dirty="0"/>
              <a:t>Teachers can introduce more new material to the classroom</a:t>
            </a:r>
          </a:p>
          <a:p>
            <a:pPr lvl="0"/>
            <a:r>
              <a:rPr lang="en-US" dirty="0"/>
              <a:t>Classmates learn at a faster pace when peer attendance is consistent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888511A-01BB-CF4B-AA0D-26261F433B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902" y="2248408"/>
            <a:ext cx="5387245" cy="35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8425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{10BECB7C-E882-C446-BD80-D90AE67AEA03}tf10001123</Template>
  <TotalTime>88</TotalTime>
  <Words>387</Words>
  <Application>Microsoft Office PowerPoint</Application>
  <PresentationFormat>Widescreen</PresentationFormat>
  <Paragraphs>39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Avenir</vt:lpstr>
      <vt:lpstr>Calibri</vt:lpstr>
      <vt:lpstr>Gill Sans MT</vt:lpstr>
      <vt:lpstr>Rockwell</vt:lpstr>
      <vt:lpstr>Wingdings 2</vt:lpstr>
      <vt:lpstr>Dividend</vt:lpstr>
      <vt:lpstr>PowerPoint Presentation</vt:lpstr>
      <vt:lpstr>Student Attendance</vt:lpstr>
      <vt:lpstr>Why School Attendance Matters</vt:lpstr>
      <vt:lpstr>Chronic Absence</vt:lpstr>
      <vt:lpstr>1. Student Attendance is Strongly Associated with Academic Success</vt:lpstr>
      <vt:lpstr>Strong Student Attendance =  Stronger Third Grade Reading Skills</vt:lpstr>
      <vt:lpstr> By 9th grade, regular and high attendance is a better predictor of graduation rates than 8th grade test scores.</vt:lpstr>
      <vt:lpstr>PowerPoint Presentation</vt:lpstr>
      <vt:lpstr>2. Strong Attendance Impacts Classroom Instruction</vt:lpstr>
      <vt:lpstr>3. Strong Attendance Positively Impacts Your School’s Budget</vt:lpstr>
      <vt:lpstr>PowerPoint Presentation</vt:lpstr>
      <vt:lpstr>How Parents Can Support Strong Student Attendance While Students Learn Virtually</vt:lpstr>
      <vt:lpstr>Partner with Your child’s Teachers</vt:lpstr>
      <vt:lpstr>Create a Learning Environment at Home</vt:lpstr>
      <vt:lpstr>Set Clear Expectations for Your child</vt:lpstr>
      <vt:lpstr>Successful student engagement requires collaboration and trust between families and schools.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Melinda Sanchez</dc:creator>
  <cp:lastModifiedBy>Tricia Johnson</cp:lastModifiedBy>
  <cp:revision>13</cp:revision>
  <dcterms:created xsi:type="dcterms:W3CDTF">2020-09-04T14:23:44Z</dcterms:created>
  <dcterms:modified xsi:type="dcterms:W3CDTF">2020-09-10T15:09:42Z</dcterms:modified>
</cp:coreProperties>
</file>