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66928" y="475488"/>
            <a:ext cx="1371600" cy="1380781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14" y="592074"/>
            <a:ext cx="1138428" cy="1147609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249424" y="786384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spc="34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2249424" y="1133856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products and ERP consulting</a:t>
            </a:r>
            <a:endParaRPr lang="en-US" sz="1150" dirty="0"/>
          </a:p>
        </p:txBody>
      </p:sp>
      <p:sp>
        <p:nvSpPr>
          <p:cNvPr id="7" name="Shape 3"/>
          <p:cNvSpPr/>
          <p:nvPr/>
        </p:nvSpPr>
        <p:spPr>
          <a:xfrm>
            <a:off x="566928" y="2304288"/>
            <a:ext cx="2147011" cy="329184"/>
          </a:xfrm>
          <a:prstGeom prst="roundRect">
            <a:avLst>
              <a:gd name="adj" fmla="val 50000"/>
            </a:avLst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566928" y="2304288"/>
            <a:ext cx="214701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40" kern="0" dirty="0">
                <a:solidFill>
                  <a:srgbClr val="133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OVERVIEW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566928" y="2734056"/>
            <a:ext cx="9509760" cy="1078992"/>
          </a:xfrm>
          <a:prstGeom prst="rect">
            <a:avLst/>
          </a:prstGeom>
          <a:noFill/>
          <a:ln/>
          <a:effectLst>
            <a:outerShdw sx="100000" sy="100000" kx="0" ky="0" algn="bl" rotWithShape="0" blurRad="177800" dist="25400" dir="5400000">
              <a:srgbClr val="04191F">
                <a:alpha val="3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DBLB-CRM</a:t>
            </a:r>
            <a:endParaRPr lang="en-US" sz="5400" dirty="0"/>
          </a:p>
        </p:txBody>
      </p:sp>
      <p:sp>
        <p:nvSpPr>
          <p:cNvPr id="10" name="Text 6"/>
          <p:cNvSpPr txBox="1"/>
          <p:nvPr/>
        </p:nvSpPr>
        <p:spPr>
          <a:xfrm>
            <a:off x="566928" y="3831336"/>
            <a:ext cx="9509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Relationship &amp; Order Management</a:t>
            </a:r>
            <a:endParaRPr lang="en-US" sz="2200" dirty="0"/>
          </a:p>
        </p:txBody>
      </p:sp>
      <p:sp>
        <p:nvSpPr>
          <p:cNvPr id="11" name="Text 7"/>
          <p:cNvSpPr txBox="1"/>
          <p:nvPr/>
        </p:nvSpPr>
        <p:spPr>
          <a:xfrm>
            <a:off x="566928" y="4315968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D6E7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an agent needs to resolve a customer, on one screen, in real time.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66928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804672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Order-centric</a:t>
            </a:r>
            <a:endParaRPr lang="en-US" sz="2000" dirty="0"/>
          </a:p>
        </p:txBody>
      </p:sp>
      <p:sp>
        <p:nvSpPr>
          <p:cNvPr id="14" name="Text 10"/>
          <p:cNvSpPr txBox="1"/>
          <p:nvPr/>
        </p:nvSpPr>
        <p:spPr>
          <a:xfrm>
            <a:off x="804672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for operations where every call is about an order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3387852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3625596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screen</a:t>
            </a:r>
            <a:endParaRPr lang="en-US" sz="2300" dirty="0"/>
          </a:p>
        </p:txBody>
      </p:sp>
      <p:sp>
        <p:nvSpPr>
          <p:cNvPr id="17" name="Text 13"/>
          <p:cNvSpPr txBox="1"/>
          <p:nvPr/>
        </p:nvSpPr>
        <p:spPr>
          <a:xfrm>
            <a:off x="3625596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Customer, items, payment, fulfilment and courier status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8776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6446520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COD → Prepaid</a:t>
            </a:r>
            <a:endParaRPr lang="en-US" sz="2000" dirty="0"/>
          </a:p>
        </p:txBody>
      </p:sp>
      <p:sp>
        <p:nvSpPr>
          <p:cNvPr id="20" name="Text 16"/>
          <p:cNvSpPr txBox="1"/>
          <p:nvPr/>
        </p:nvSpPr>
        <p:spPr>
          <a:xfrm>
            <a:off x="6446520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conversion in-call — a direct margin lever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9029700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22" name="Text 18"/>
          <p:cNvSpPr txBox="1"/>
          <p:nvPr/>
        </p:nvSpPr>
        <p:spPr>
          <a:xfrm>
            <a:off x="9267444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limit</a:t>
            </a:r>
            <a:endParaRPr lang="en-US" sz="2300" dirty="0"/>
          </a:p>
        </p:txBody>
      </p:sp>
      <p:sp>
        <p:nvSpPr>
          <p:cNvPr id="23" name="Text 19"/>
          <p:cNvSpPr txBox="1"/>
          <p:nvPr/>
        </p:nvSpPr>
        <p:spPr>
          <a:xfrm>
            <a:off x="9267444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Per-user licence cost — scale the contact centre freely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pipeline CRM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DBLB-CRM agent is not managing a sales funnel. They are fixing a live order while the customer is on the line.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810512"/>
            <a:ext cx="5321808" cy="3562274"/>
          </a:xfrm>
          <a:prstGeom prst="roundRect">
            <a:avLst>
              <a:gd name="adj" fmla="val 1540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2130552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15568" y="2011680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agent is actually doing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50392" y="2523744"/>
            <a:ext cx="4754880" cy="26021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Confirming, editing, holding and cancelling live orders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Correcting addresses before the pick starts, not after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Processing returns, refunds and exchanges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Tracking an order inside the warehouse and with the courier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Converting a COD order to prepaid mid-conversation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Handling a product-not-available event before the customer chases it</a:t>
            </a:r>
            <a:endParaRPr lang="en-US" sz="1260" dirty="0"/>
          </a:p>
        </p:txBody>
      </p:sp>
      <p:sp>
        <p:nvSpPr>
          <p:cNvPr id="8" name="Shape 6"/>
          <p:cNvSpPr/>
          <p:nvPr/>
        </p:nvSpPr>
        <p:spPr>
          <a:xfrm>
            <a:off x="6272784" y="1810512"/>
            <a:ext cx="5321808" cy="3562274"/>
          </a:xfrm>
          <a:prstGeom prst="roundRect">
            <a:avLst>
              <a:gd name="adj" fmla="val 1540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56248" y="2130552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21424" y="2011680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that changes the design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556248" y="2523744"/>
            <a:ext cx="4754880" cy="26021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action writes straight through to the warehouse and the ledger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agent actions the change — they do not raise a request for someone else to do it later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is tracked at line level, because a three-item order is rarely in one single state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Actions are available inline from the order view, not in a separate module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Refunds, compensation and price overrides are gated by role and value threshold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audit trail of who did what to an order, and when</a:t>
            </a:r>
            <a:endParaRPr lang="en-US" sz="1260" dirty="0"/>
          </a:p>
        </p:txBody>
      </p:sp>
      <p:sp>
        <p:nvSpPr>
          <p:cNvPr id="12" name="Text 10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DBLB-CRM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CRM sits in the order flow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CRM remains the customer-facing window onto an order for its entire life — including after delivery.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2665933"/>
            <a:ext cx="2015338" cy="2530602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27709" y="2419045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327709" y="2419045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3068269"/>
            <a:ext cx="1649578" cy="342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placed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3575634"/>
            <a:ext cx="1649578" cy="1456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Placed on the website or mobile app and pushed straight into the CRM.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618842" y="3912946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20010" y="2665933"/>
            <a:ext cx="2015338" cy="2530602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80790" y="2419045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80790" y="2419045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3002890" y="3068269"/>
            <a:ext cx="1649578" cy="342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Confirmation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002890" y="3575634"/>
            <a:ext cx="1649578" cy="1456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Assigned to an agent and confirmed, with address correction and order-related tasks. Automatic confirmation available so only exceptions reach a human.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871923" y="3912946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73091" y="2665933"/>
            <a:ext cx="2015338" cy="2530602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33872" y="2419045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833872" y="2419045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5255971" y="3068269"/>
            <a:ext cx="1649578" cy="342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Fulfilment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255971" y="3575634"/>
            <a:ext cx="1649578" cy="1456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Released to batching and picking, where the CRM, WMS and ERP interact through the cycle. Live status returned to the agent.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125005" y="3912946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326173" y="2665933"/>
            <a:ext cx="2015338" cy="2530602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86954" y="2419045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086954" y="2419045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7509053" y="3068269"/>
            <a:ext cx="1649578" cy="342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509053" y="3575634"/>
            <a:ext cx="1649578" cy="1456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Courier status polled from partners including Aramex and DHL, surfaced on the agent timeline.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78086" y="3912946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579254" y="2665933"/>
            <a:ext cx="2015338" cy="2530602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340035" y="2419045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10340035" y="2419045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9762134" y="3068269"/>
            <a:ext cx="1649578" cy="342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delivery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9762134" y="3575634"/>
            <a:ext cx="1649578" cy="1456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Returns, exchanges, refunds and wallet credit — all handled from the same order view.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DBLB-CRM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34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05740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1D56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9600" dirty="0"/>
          </a:p>
        </p:txBody>
      </p:sp>
      <p:sp>
        <p:nvSpPr>
          <p:cNvPr id="3" name="Text 1"/>
          <p:cNvSpPr txBox="1"/>
          <p:nvPr/>
        </p:nvSpPr>
        <p:spPr>
          <a:xfrm>
            <a:off x="2880360" y="2286000"/>
            <a:ext cx="8595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Order Actions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880360" y="32004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Confirm, hold, edit, cancel, return, refund, exchange, track, convert.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an agent can do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4672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04672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1298448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Orders assigned to an agent and confirmed. An automatic confirmation process handles the clean majority so humans see only exceptions.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34256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0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0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5065776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/ Unhold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or release an order where information is missing or operations request it — without cancelling and re-creating.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101584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39328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39328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8833104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Cancel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339328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Cancellation at whole-order or individual-item level, with reason capture for later analysis.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66928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4672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04672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1298448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&amp; Edit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04672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an order directly when a customer calls in to buy, with full catalogue, pricing and stock visibility. Edit lines, quantities and addresses subject to stage rules.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334256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572000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572000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5065776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&amp; Exchange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0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Initiated Return and Non-Deliverable Return tracked separately — they mean entirely different things operationally.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101584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339328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339328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8833104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Refund &amp; Wallet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8339328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Refund to original payment method, credit to customer wallet, or convert wallet balance to cash where policy allows.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DBLB-CRM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management and communication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517904"/>
            <a:ext cx="5321808" cy="3562274"/>
          </a:xfrm>
          <a:prstGeom prst="roundRect">
            <a:avLst>
              <a:gd name="adj" fmla="val 1540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0392" y="1837944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115568" y="1719072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Knowing the customer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50392" y="2231136"/>
            <a:ext cx="4754880" cy="26021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profile built from order history — value, frequency, category affinity and return rate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 management with multiple saved addresses, correction and verification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Interaction history visible on the same screen as the order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Ticketing for issues that cannot be closed in a single contact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management with controlled override where policy allows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Charges management: COD, shipping, gift, installation and wrapping</a:t>
            </a:r>
            <a:endParaRPr lang="en-US" sz="1260" dirty="0"/>
          </a:p>
        </p:txBody>
      </p:sp>
      <p:sp>
        <p:nvSpPr>
          <p:cNvPr id="7" name="Shape 5"/>
          <p:cNvSpPr/>
          <p:nvPr/>
        </p:nvSpPr>
        <p:spPr>
          <a:xfrm>
            <a:off x="6272784" y="1517904"/>
            <a:ext cx="5321808" cy="3562274"/>
          </a:xfrm>
          <a:prstGeom prst="roundRect">
            <a:avLst>
              <a:gd name="adj" fmla="val 1540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56248" y="1837944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821424" y="1719072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Reaching the customer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556248" y="2231136"/>
            <a:ext cx="4754880" cy="26021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SMS and email at defined lifecycle events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Agent-initiated messages from within the order view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status logging, so a follow-up agent knows what was already attempted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compensation for service failures, with approval control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PNA and last-item QC-fail notification, so the agent can offer a substitute, a partial ship or a refund proactively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assignment and queue management so work is distributed, not fought over</a:t>
            </a:r>
            <a:endParaRPr lang="en-US" sz="1260" dirty="0"/>
          </a:p>
        </p:txBody>
      </p:sp>
      <p:sp>
        <p:nvSpPr>
          <p:cNvPr id="11" name="Text 9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DBLB-CRM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contact centre is worth, measured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contact centres are reported as a cost. These are the numbers that show otherwise.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847088"/>
            <a:ext cx="2537460" cy="3145536"/>
          </a:xfrm>
          <a:prstGeom prst="roundRect">
            <a:avLst>
              <a:gd name="adj" fmla="val 2162"/>
            </a:avLst>
          </a:prstGeom>
          <a:solidFill>
            <a:srgbClr val="164C5A"/>
          </a:solidFill>
          <a:ln w="9525">
            <a:solidFill>
              <a:srgbClr val="164C5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2121408"/>
            <a:ext cx="2025396" cy="527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COD → Prepaid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03576"/>
            <a:ext cx="2025396" cy="1978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 rate is reported directly — a clean read on the margin the contact centre generates in COD-heavy markets.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396996" y="1847088"/>
            <a:ext cx="2537460" cy="3145536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653028" y="2121408"/>
            <a:ext cx="2025396" cy="6179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CIR vs NDR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3653028" y="2794254"/>
            <a:ext cx="2025396" cy="1887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Returns split by cause, by SKU, by category and by region, so the fix lands in the right department.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227064" y="1847088"/>
            <a:ext cx="2537460" cy="3145536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83096" y="2121408"/>
            <a:ext cx="2025396" cy="6179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PNA impact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6483096" y="2794254"/>
            <a:ext cx="2025396" cy="1887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Orders affected, revenue at risk and recovery rate — turning a warehouse failure into a measurable number.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9057132" y="1847088"/>
            <a:ext cx="2537460" cy="3145536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313164" y="2121408"/>
            <a:ext cx="2025396" cy="527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Reopen rate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9313164" y="2703576"/>
            <a:ext cx="2025396" cy="1978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honest measure of resolution quality, reported alongside handling time rather than instead of it.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66928" y="5303520"/>
            <a:ext cx="11027664" cy="868680"/>
          </a:xfrm>
          <a:prstGeom prst="roundRect">
            <a:avLst>
              <a:gd name="adj" fmla="val 6316"/>
            </a:avLst>
          </a:prstGeom>
          <a:solidFill>
            <a:srgbClr val="E3EEF3"/>
          </a:solidFill>
          <a:ln w="9525">
            <a:solidFill>
              <a:srgbClr val="E3EEF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86968" y="5394960"/>
            <a:ext cx="103875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Plus: order status funnel from placed to returned, agent productivity and handling time, cancellation and hold reason analysis, and compensation spend by reason.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DBLB-CRM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and integration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517904"/>
            <a:ext cx="5954939" cy="4590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alongside a fulfilment stack ingesting up to 55,000 orders per hour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ingestion from website and mobile app on placement, with status write-back to the customer account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Confirmed orders released to batching; fulfilment status returned in real time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pick, pack and manifest status from DBLB-WMS, including PNA and QC-fail notification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 with DBLB-ERP; in production against Microsoft Dynamics NAV; defined integration for BC, SAP, Odoo and ERPNext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gateway integration for COD conversion, refund initiation and settlement — MyFatoorah supported for the Gulf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Role-based access with action-level permission and value-threshold approval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905915" y="1481328"/>
            <a:ext cx="4688677" cy="4663440"/>
          </a:xfrm>
          <a:prstGeom prst="roundRect">
            <a:avLst>
              <a:gd name="adj" fmla="val 1176"/>
            </a:avLst>
          </a:prstGeom>
          <a:solidFill>
            <a:srgbClr val="164C5A"/>
          </a:solidFill>
          <a:ln w="9525">
            <a:solidFill>
              <a:srgbClr val="164C5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198523" y="1719072"/>
            <a:ext cx="410346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spc="80" kern="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PROFILE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7198523" y="2212848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7198523" y="2439619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.NET on Windows Server / IIS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198523" y="2779776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7198523" y="3006547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Server, Dapper + stored procedures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198523" y="3346704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7198523" y="3573475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Browser — desktop and tablet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7198523" y="3913632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7198523" y="4140403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 API, webhooks, message interfaces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7198523" y="4480560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7198523" y="4707331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cloud, client cloud, or on-premise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7198523" y="5047488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950" dirty="0"/>
          </a:p>
        </p:txBody>
      </p:sp>
      <p:sp>
        <p:nvSpPr>
          <p:cNvPr id="17" name="Text 15"/>
          <p:cNvSpPr txBox="1"/>
          <p:nvPr/>
        </p:nvSpPr>
        <p:spPr>
          <a:xfrm>
            <a:off x="7198523" y="5274259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 in transit, encryption at rest, PII access logged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DBLB-CRM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it is for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481328"/>
            <a:ext cx="5376672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4672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04672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1298448" y="1700784"/>
            <a:ext cx="44074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E-commerce &amp; D2C brands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2231136"/>
            <a:ext cx="4901184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order volume, high contact rate, and COD-heavy markets where confirmation is a required step rather than an optional one.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217920" y="1481328"/>
            <a:ext cx="5376672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55664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55664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1700784"/>
            <a:ext cx="44074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 operators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455664" y="2231136"/>
            <a:ext cx="4901184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Multi-seller order flows where the customer holds the platform responsible regardless of which seller actually shipped.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66928" y="3954780"/>
            <a:ext cx="5376672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04672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04672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1298448" y="4174236"/>
            <a:ext cx="44074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Omnichannel retail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04672" y="4704588"/>
            <a:ext cx="4901184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and online orders serviced by one contact centre team, working from one order view and one stock position.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217920" y="3954780"/>
            <a:ext cx="5376672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55664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55664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6949440" y="4174236"/>
            <a:ext cx="44074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Gulf-market e-commerce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455664" y="4704588"/>
            <a:ext cx="4901184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COD-to-prepaid conversion, wallet management and regional payment gateway support are first-class features here, not adaptations.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24" name="Text 22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DBLB-CRM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and support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554480"/>
            <a:ext cx="2537460" cy="3438144"/>
          </a:xfrm>
          <a:prstGeom prst="roundRect">
            <a:avLst>
              <a:gd name="adj" fmla="val 2162"/>
            </a:avLst>
          </a:prstGeom>
          <a:solidFill>
            <a:srgbClr val="164C5A"/>
          </a:solidFill>
          <a:ln w="9525">
            <a:solidFill>
              <a:srgbClr val="164C5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828800"/>
            <a:ext cx="2025396" cy="6179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limit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501646"/>
            <a:ext cx="2025396" cy="2180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Per-user licence cost — seasonal contact-centre scaling does not create a licence event.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3396996" y="1554480"/>
            <a:ext cx="2537460" cy="3438144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653028" y="1828800"/>
            <a:ext cx="2025396" cy="6179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sessions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3653028" y="2501646"/>
            <a:ext cx="2025396" cy="2180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Centralised training covering all implemented modules and sub-modules.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27064" y="1554480"/>
            <a:ext cx="2537460" cy="3438144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83096" y="1828800"/>
            <a:ext cx="2025396" cy="7388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month</a:t>
            </a:r>
            <a:endParaRPr lang="en-US" sz="3800" dirty="0"/>
          </a:p>
        </p:txBody>
      </p:sp>
      <p:sp>
        <p:nvSpPr>
          <p:cNvPr id="11" name="Text 9"/>
          <p:cNvSpPr txBox="1"/>
          <p:nvPr/>
        </p:nvSpPr>
        <p:spPr>
          <a:xfrm>
            <a:off x="6483096" y="2622550"/>
            <a:ext cx="2025396" cy="2059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Onsite or offshore post-go-live support included as standard.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9057132" y="1554480"/>
            <a:ext cx="2537460" cy="3438144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313164" y="1828800"/>
            <a:ext cx="2025396" cy="6179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reports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9313164" y="2501646"/>
            <a:ext cx="2025396" cy="2180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reports built to client specification as part of a standard implementation.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66928" y="5303520"/>
            <a:ext cx="11027664" cy="868680"/>
          </a:xfrm>
          <a:prstGeom prst="roundRect">
            <a:avLst>
              <a:gd name="adj" fmla="val 6316"/>
            </a:avLst>
          </a:prstGeom>
          <a:solidFill>
            <a:srgbClr val="E3EEF3"/>
          </a:solidFill>
          <a:ln w="9525">
            <a:solidFill>
              <a:srgbClr val="E3EEF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86968" y="5394960"/>
            <a:ext cx="103875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 fixes for six months post go-live. Ongoing support through the DBLB Ticketing/AMC platform, giving the client visibility of every ticket, its status and its SLA position.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DBLB-CRM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 behind the product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 — founded 2017, Gurgaon. We build our own product suite and implement Dynamics 365 BC, NAV, AX, SAP, Odoo and ERPNext across India and the Gulf.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672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04672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Eighteen years in ERP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founder and CTO brings over eighteen years in enterprise ERP and retail technology, including ERP leadership for a Gulf-based e-commerce group and an Odoo deployment across a sixty-store, four-warehouse retail chain.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34256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0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0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5065776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under real load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backgrounds include scaling order processing thirtyfold at a major fashion e-commerce platform, and running fulfilment operations through peak season. The product reflects problems met on the floor, not in a workshop.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101584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39328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39328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8833104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sides of the table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339328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we implement tier-one ERP for a living, we know where those platforms are the right answer — and we will say so. Our own products exist for the businesses they do not fit.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66928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4672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04672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1298448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18-person team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804672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Engineering, implementation and support delivered by one team, in one place, rather than assembled per project from contractors.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334256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72000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72000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5065776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and the Gulf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0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experience across both markets, including GST and VAT regimes, regional payment gateways, local business-hours calendars and Gulf-specific fulfilment patterns.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8101584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339328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39328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8833104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platform range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8339328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Dynamics 365 Business Central and NAV, AX, SAP, Odoo and ERPNext — alongside .NET and SQL Server engineering on our own product suite.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DBLB-CRM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34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74352" y="4266539"/>
            <a:ext cx="1920240" cy="1933093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37572" y="4429759"/>
            <a:ext cx="1593799" cy="160665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66928" y="1051560"/>
            <a:ext cx="8686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Put an agent in front of it</a:t>
            </a:r>
            <a:endParaRPr lang="en-US" sz="4400" dirty="0"/>
          </a:p>
        </p:txBody>
      </p:sp>
      <p:sp>
        <p:nvSpPr>
          <p:cNvPr id="5" name="Text 2"/>
          <p:cNvSpPr txBox="1"/>
          <p:nvPr/>
        </p:nvSpPr>
        <p:spPr>
          <a:xfrm>
            <a:off x="566928" y="20116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fastest way to judge contact-centre software is to give it to someone who handles calls all day. We will load a sandbox with orders shaped like yours and let them try.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66928" y="3108960"/>
            <a:ext cx="3108960" cy="32004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66928" y="336499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Devendra Sharma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3730752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Co-founder &amp; CTO, DBLB TECH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566928" y="418795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d.sharma@dblbtech.com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566928" y="451713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+91-9711452460</a:t>
            </a:r>
            <a:endParaRPr lang="en-US" sz="1250" dirty="0"/>
          </a:p>
        </p:txBody>
      </p:sp>
      <p:sp>
        <p:nvSpPr>
          <p:cNvPr id="11" name="Text 8"/>
          <p:cNvSpPr txBox="1"/>
          <p:nvPr/>
        </p:nvSpPr>
        <p:spPr>
          <a:xfrm>
            <a:off x="566928" y="4846320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www.dblbtech.com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566928" y="517550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A-9, SF, Block A, South City-2, Gurgaon 122018, Haryana, India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566928" y="6355080"/>
            <a:ext cx="11027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E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DBLB-CRM  |  Commercial-in-confidence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DBLB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DBLB-CRM — Customer Relationship &amp; Order Management</dc:title>
  <dc:subject>PptxGenJS Presentation</dc:subject>
  <dc:creator>DBLB TECH</dc:creator>
  <cp:lastModifiedBy>DBLB TECH</cp:lastModifiedBy>
  <cp:revision>1</cp:revision>
  <dcterms:created xsi:type="dcterms:W3CDTF">2026-09-18T10:26:20Z</dcterms:created>
  <dcterms:modified xsi:type="dcterms:W3CDTF">2026-09-18T10:26:20Z</dcterms:modified>
</cp:coreProperties>
</file>