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66928" y="475488"/>
            <a:ext cx="1371600" cy="1380781"/>
          </a:xfrm>
          <a:prstGeom prst="roundRect">
            <a:avLst>
              <a:gd name="adj" fmla="val 4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14" y="592074"/>
            <a:ext cx="1138428" cy="1147609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2249424" y="786384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spc="34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2249424" y="1133856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Technology products and ERP consulting</a:t>
            </a:r>
            <a:endParaRPr lang="en-US" sz="1150" dirty="0"/>
          </a:p>
        </p:txBody>
      </p:sp>
      <p:sp>
        <p:nvSpPr>
          <p:cNvPr id="7" name="Shape 3"/>
          <p:cNvSpPr/>
          <p:nvPr/>
        </p:nvSpPr>
        <p:spPr>
          <a:xfrm>
            <a:off x="566928" y="2304288"/>
            <a:ext cx="2739542" cy="329184"/>
          </a:xfrm>
          <a:prstGeom prst="roundRect">
            <a:avLst>
              <a:gd name="adj" fmla="val 50000"/>
            </a:avLst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8" name="Text 4"/>
          <p:cNvSpPr txBox="1"/>
          <p:nvPr/>
        </p:nvSpPr>
        <p:spPr>
          <a:xfrm>
            <a:off x="566928" y="2304288"/>
            <a:ext cx="273954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40" kern="0" dirty="0">
                <a:solidFill>
                  <a:srgbClr val="133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MICROSOFT ERP SERVICES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566928" y="2734056"/>
            <a:ext cx="9509760" cy="1078992"/>
          </a:xfrm>
          <a:prstGeom prst="rect">
            <a:avLst/>
          </a:prstGeom>
          <a:noFill/>
          <a:ln/>
          <a:effectLst>
            <a:outerShdw sx="100000" sy="100000" kx="0" ky="0" algn="bl" rotWithShape="0" blurRad="177800" dist="25400" dir="5400000">
              <a:srgbClr val="04191F">
                <a:alpha val="3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Business Central</a:t>
            </a:r>
            <a:endParaRPr lang="en-US" sz="5400" dirty="0"/>
          </a:p>
        </p:txBody>
      </p:sp>
      <p:sp>
        <p:nvSpPr>
          <p:cNvPr id="10" name="Text 6"/>
          <p:cNvSpPr txBox="1"/>
          <p:nvPr/>
        </p:nvSpPr>
        <p:spPr>
          <a:xfrm>
            <a:off x="566928" y="3831336"/>
            <a:ext cx="9509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7AB6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Microsoft Dynamics 365 — implemented, upgraded and supported</a:t>
            </a:r>
            <a:endParaRPr lang="en-US" sz="2200" dirty="0"/>
          </a:p>
        </p:txBody>
      </p:sp>
      <p:sp>
        <p:nvSpPr>
          <p:cNvPr id="11" name="Text 7"/>
          <p:cNvSpPr txBox="1"/>
          <p:nvPr/>
        </p:nvSpPr>
        <p:spPr>
          <a:xfrm>
            <a:off x="566928" y="4315968"/>
            <a:ext cx="7863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D6E7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Microsoft’s ERP for growing businesses, configured for how yours actually works.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566928" y="5120640"/>
            <a:ext cx="2564892" cy="1225296"/>
          </a:xfrm>
          <a:prstGeom prst="roundRect">
            <a:avLst>
              <a:gd name="adj" fmla="val 4478"/>
            </a:avLst>
          </a:prstGeom>
          <a:solidFill>
            <a:srgbClr val="FFFFFF">
              <a:alpha val="9000"/>
            </a:srgbClr>
          </a:solidFill>
          <a:ln w="9525">
            <a:solidFill>
              <a:srgbClr val="FFFFFF">
                <a:alpha val="28000"/>
              </a:srgbClr>
            </a:solidFill>
            <a:prstDash val="solid"/>
          </a:ln>
        </p:spPr>
      </p:sp>
      <p:sp>
        <p:nvSpPr>
          <p:cNvPr id="13" name="Text 9"/>
          <p:cNvSpPr txBox="1"/>
          <p:nvPr/>
        </p:nvSpPr>
        <p:spPr>
          <a:xfrm>
            <a:off x="804672" y="5276088"/>
            <a:ext cx="20894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7AB64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End-to-end</a:t>
            </a:r>
            <a:endParaRPr lang="en-US" sz="2300" dirty="0"/>
          </a:p>
        </p:txBody>
      </p:sp>
      <p:sp>
        <p:nvSpPr>
          <p:cNvPr id="14" name="Text 10"/>
          <p:cNvSpPr txBox="1"/>
          <p:nvPr/>
        </p:nvSpPr>
        <p:spPr>
          <a:xfrm>
            <a:off x="804672" y="5760720"/>
            <a:ext cx="208940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CFE3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Implement, customise, integrate and support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3387852" y="5120640"/>
            <a:ext cx="2564892" cy="1225296"/>
          </a:xfrm>
          <a:prstGeom prst="roundRect">
            <a:avLst>
              <a:gd name="adj" fmla="val 4478"/>
            </a:avLst>
          </a:prstGeom>
          <a:solidFill>
            <a:srgbClr val="FFFFFF">
              <a:alpha val="9000"/>
            </a:srgbClr>
          </a:solidFill>
          <a:ln w="9525">
            <a:solidFill>
              <a:srgbClr val="FFFFFF">
                <a:alpha val="28000"/>
              </a:srgbClr>
            </a:solidFill>
            <a:prstDash val="solid"/>
          </a:ln>
        </p:spPr>
      </p:sp>
      <p:sp>
        <p:nvSpPr>
          <p:cNvPr id="16" name="Text 12"/>
          <p:cNvSpPr txBox="1"/>
          <p:nvPr/>
        </p:nvSpPr>
        <p:spPr>
          <a:xfrm>
            <a:off x="3625596" y="5276088"/>
            <a:ext cx="20894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7AB64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NAV → BC</a:t>
            </a:r>
            <a:endParaRPr lang="en-US" sz="2300" dirty="0"/>
          </a:p>
        </p:txBody>
      </p:sp>
      <p:sp>
        <p:nvSpPr>
          <p:cNvPr id="17" name="Text 13"/>
          <p:cNvSpPr txBox="1"/>
          <p:nvPr/>
        </p:nvSpPr>
        <p:spPr>
          <a:xfrm>
            <a:off x="3625596" y="5760720"/>
            <a:ext cx="208940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CFE3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Structured upgrade path from Dynamics NAV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8776" y="5120640"/>
            <a:ext cx="2564892" cy="1225296"/>
          </a:xfrm>
          <a:prstGeom prst="roundRect">
            <a:avLst>
              <a:gd name="adj" fmla="val 4478"/>
            </a:avLst>
          </a:prstGeom>
          <a:solidFill>
            <a:srgbClr val="FFFFFF">
              <a:alpha val="9000"/>
            </a:srgbClr>
          </a:solidFill>
          <a:ln w="9525">
            <a:solidFill>
              <a:srgbClr val="FFFFFF">
                <a:alpha val="28000"/>
              </a:srgbClr>
            </a:solidFill>
            <a:prstDash val="solid"/>
          </a:ln>
        </p:spPr>
      </p:sp>
      <p:sp>
        <p:nvSpPr>
          <p:cNvPr id="19" name="Text 15"/>
          <p:cNvSpPr txBox="1"/>
          <p:nvPr/>
        </p:nvSpPr>
        <p:spPr>
          <a:xfrm>
            <a:off x="6446520" y="5276088"/>
            <a:ext cx="20894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7AB64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India &amp; Gulf</a:t>
            </a:r>
            <a:endParaRPr lang="en-US" sz="2000" dirty="0"/>
          </a:p>
        </p:txBody>
      </p:sp>
      <p:sp>
        <p:nvSpPr>
          <p:cNvPr id="20" name="Text 16"/>
          <p:cNvSpPr txBox="1"/>
          <p:nvPr/>
        </p:nvSpPr>
        <p:spPr>
          <a:xfrm>
            <a:off x="6446520" y="5760720"/>
            <a:ext cx="208940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CFE3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GST, TDS and VAT requirements covered</a:t>
            </a:r>
            <a:endParaRPr lang="en-US" sz="1050" dirty="0"/>
          </a:p>
        </p:txBody>
      </p:sp>
      <p:sp>
        <p:nvSpPr>
          <p:cNvPr id="21" name="Shape 17"/>
          <p:cNvSpPr/>
          <p:nvPr/>
        </p:nvSpPr>
        <p:spPr>
          <a:xfrm>
            <a:off x="9029700" y="5120640"/>
            <a:ext cx="2564892" cy="1225296"/>
          </a:xfrm>
          <a:prstGeom prst="roundRect">
            <a:avLst>
              <a:gd name="adj" fmla="val 4478"/>
            </a:avLst>
          </a:prstGeom>
          <a:solidFill>
            <a:srgbClr val="FFFFFF">
              <a:alpha val="9000"/>
            </a:srgbClr>
          </a:solidFill>
          <a:ln w="9525">
            <a:solidFill>
              <a:srgbClr val="FFFFFF">
                <a:alpha val="28000"/>
              </a:srgbClr>
            </a:solidFill>
            <a:prstDash val="solid"/>
          </a:ln>
        </p:spPr>
      </p:sp>
      <p:sp>
        <p:nvSpPr>
          <p:cNvPr id="22" name="Text 18"/>
          <p:cNvSpPr txBox="1"/>
          <p:nvPr/>
        </p:nvSpPr>
        <p:spPr>
          <a:xfrm>
            <a:off x="9267444" y="5276088"/>
            <a:ext cx="20894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7AB64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Cloud or on-prem</a:t>
            </a:r>
            <a:endParaRPr lang="en-US" sz="1600" dirty="0"/>
          </a:p>
        </p:txBody>
      </p:sp>
      <p:sp>
        <p:nvSpPr>
          <p:cNvPr id="23" name="Text 19"/>
          <p:cNvSpPr txBox="1"/>
          <p:nvPr/>
        </p:nvSpPr>
        <p:spPr>
          <a:xfrm>
            <a:off x="9267444" y="5760720"/>
            <a:ext cx="208940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CFE3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SaaS or on-premises deployment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Business Central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1078992"/>
            <a:ext cx="11027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complete ERP from Microsoft for small and mid-sized businesses — with the Microsoft ecosystem around it.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566928" y="1810512"/>
            <a:ext cx="5321808" cy="3371850"/>
          </a:xfrm>
          <a:prstGeom prst="roundRect">
            <a:avLst>
              <a:gd name="adj" fmla="val 1627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50392" y="2130552"/>
            <a:ext cx="155448" cy="1554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115568" y="2011680"/>
            <a:ext cx="45171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is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850392" y="2523744"/>
            <a:ext cx="4754880" cy="24117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Finance, supply chain, sales, purchasing, projects and manufacturing in one system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 inside the tools teams already use — Outlook, Excel, Teams and Power BI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Available as cloud SaaS or on-premises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Regular updates delivered by Microsoft twice a year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Extensible through AL extensions and apps on Microsoft AppSource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Built-in Copilot and AI assistance, growing with each release</a:t>
            </a:r>
            <a:endParaRPr lang="en-US" sz="1260" dirty="0"/>
          </a:p>
        </p:txBody>
      </p:sp>
      <p:sp>
        <p:nvSpPr>
          <p:cNvPr id="8" name="Shape 6"/>
          <p:cNvSpPr/>
          <p:nvPr/>
        </p:nvSpPr>
        <p:spPr>
          <a:xfrm>
            <a:off x="6272784" y="1810512"/>
            <a:ext cx="5321808" cy="3371850"/>
          </a:xfrm>
          <a:prstGeom prst="roundRect">
            <a:avLst>
              <a:gd name="adj" fmla="val 1627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556248" y="2130552"/>
            <a:ext cx="155448" cy="1554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821424" y="2011680"/>
            <a:ext cx="45171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businesses move to it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6556248" y="2523744"/>
            <a:ext cx="4754880" cy="24117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have outgrown an accounting package and spreadsheets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run Dynamics NAV and need a supported path forward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want an ERP backed by Microsoft rather than a single vendor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need multi-company, multi-currency operation without a tier-one price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want customisation that survives upgrades instead of blocking them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want finance and operations reporting in Power BI without an extra warehouse project</a:t>
            </a:r>
            <a:endParaRPr lang="en-US" sz="1260" dirty="0"/>
          </a:p>
        </p:txBody>
      </p:sp>
      <p:sp>
        <p:nvSpPr>
          <p:cNvPr id="12" name="Text 10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13" name="Text 11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Microsoft Dynamics 365 Business Central  |  DBLB TECH Services</a:t>
            </a:r>
            <a:endParaRPr lang="en-US" sz="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it fits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1078992"/>
            <a:ext cx="11027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Central suits a wide range of mid-market operations. These are the ones we know best.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566928" y="1783080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04672" y="2020824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04672" y="20208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50" dirty="0"/>
          </a:p>
        </p:txBody>
      </p:sp>
      <p:sp>
        <p:nvSpPr>
          <p:cNvPr id="7" name="Text 5"/>
          <p:cNvSpPr txBox="1"/>
          <p:nvPr/>
        </p:nvSpPr>
        <p:spPr>
          <a:xfrm>
            <a:off x="1298448" y="2002536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Distribution &amp; wholesale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804672" y="2532888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Multi-warehouse stock, price lists, discounts, credit control, heavy purchasing cycles and B2B order flows.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334256" y="1783080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72000" y="2020824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572000" y="20208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50" dirty="0"/>
          </a:p>
        </p:txBody>
      </p:sp>
      <p:sp>
        <p:nvSpPr>
          <p:cNvPr id="12" name="Text 10"/>
          <p:cNvSpPr txBox="1"/>
          <p:nvPr/>
        </p:nvSpPr>
        <p:spPr>
          <a:xfrm>
            <a:off x="5065776" y="2002536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Retail &amp; e-commerce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4572000" y="2532888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Central inventory across stores and channels, with Shopify, marketplace and POS integration into one ledger.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8101584" y="1783080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339328" y="2020824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339328" y="20208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50" dirty="0"/>
          </a:p>
        </p:txBody>
      </p:sp>
      <p:sp>
        <p:nvSpPr>
          <p:cNvPr id="17" name="Text 15"/>
          <p:cNvSpPr txBox="1"/>
          <p:nvPr/>
        </p:nvSpPr>
        <p:spPr>
          <a:xfrm>
            <a:off x="8833104" y="2002536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Manufacturing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8339328" y="2532888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Assembly, production orders, BOMs, routings, job work and capacity planning for discrete manufacturers.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566928" y="4105656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04672" y="4343400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04672" y="4343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50" dirty="0"/>
          </a:p>
        </p:txBody>
      </p:sp>
      <p:sp>
        <p:nvSpPr>
          <p:cNvPr id="22" name="Text 20"/>
          <p:cNvSpPr txBox="1"/>
          <p:nvPr/>
        </p:nvSpPr>
        <p:spPr>
          <a:xfrm>
            <a:off x="1298448" y="4325112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Projects &amp; services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804672" y="4855464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Jobs, resources, time and expense, WIP and project profitability for service-led businesses.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4334256" y="4105656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572000" y="4343400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4572000" y="4343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5065776" y="4325112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Multi-entity groups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4572000" y="4855464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Several companies, currencies and financial years with intercompany postings and consolidation.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8101584" y="4105656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339328" y="4343400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8339328" y="4343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50" dirty="0"/>
          </a:p>
        </p:txBody>
      </p:sp>
      <p:sp>
        <p:nvSpPr>
          <p:cNvPr id="32" name="Text 30"/>
          <p:cNvSpPr txBox="1"/>
          <p:nvPr/>
        </p:nvSpPr>
        <p:spPr>
          <a:xfrm>
            <a:off x="8833104" y="4325112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Moving from NAV or Tally</a:t>
            </a:r>
            <a:endParaRPr lang="en-US" sz="1400" dirty="0"/>
          </a:p>
        </p:txBody>
      </p:sp>
      <p:sp>
        <p:nvSpPr>
          <p:cNvPr id="33" name="Text 31"/>
          <p:cNvSpPr txBox="1"/>
          <p:nvPr/>
        </p:nvSpPr>
        <p:spPr>
          <a:xfrm>
            <a:off x="8339328" y="4855464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Businesses on Dynamics NAV, Tally or older ERPs that need a modern, supported platform.</a:t>
            </a:r>
            <a:endParaRPr lang="en-US" sz="1150" dirty="0"/>
          </a:p>
        </p:txBody>
      </p:sp>
      <p:sp>
        <p:nvSpPr>
          <p:cNvPr id="34" name="Text 32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35" name="Text 33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Microsoft Dynamics 365 Business Central  |  DBLB TECH Services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E34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2057400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600" b="1" dirty="0">
                <a:solidFill>
                  <a:srgbClr val="1D56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9600" dirty="0"/>
          </a:p>
        </p:txBody>
      </p:sp>
      <p:sp>
        <p:nvSpPr>
          <p:cNvPr id="3" name="Text 1"/>
          <p:cNvSpPr txBox="1"/>
          <p:nvPr/>
        </p:nvSpPr>
        <p:spPr>
          <a:xfrm>
            <a:off x="2880360" y="2286000"/>
            <a:ext cx="8595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We Deliver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2880360" y="320040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the first workshop to years of steady-state support.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Business Central services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66928" y="1481328"/>
            <a:ext cx="3493008" cy="2217420"/>
          </a:xfrm>
          <a:prstGeom prst="roundRect">
            <a:avLst>
              <a:gd name="adj" fmla="val 2474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04672" y="1719072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04672" y="17190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50" dirty="0"/>
          </a:p>
        </p:txBody>
      </p:sp>
      <p:sp>
        <p:nvSpPr>
          <p:cNvPr id="6" name="Text 4"/>
          <p:cNvSpPr txBox="1"/>
          <p:nvPr/>
        </p:nvSpPr>
        <p:spPr>
          <a:xfrm>
            <a:off x="1298448" y="1700784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Implementation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804672" y="2231136"/>
            <a:ext cx="3017520" cy="1266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Fit-gap analysis, configuration, data migration, training and go-live — with a named business owner on your side and ours.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334256" y="1481328"/>
            <a:ext cx="3493008" cy="2217420"/>
          </a:xfrm>
          <a:prstGeom prst="roundRect">
            <a:avLst>
              <a:gd name="adj" fmla="val 2474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572000" y="1719072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0" y="17190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5065776" y="1700784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NAV upgrade &amp; migration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0" y="2231136"/>
            <a:ext cx="3017520" cy="1266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Moving Dynamics NAV to Business Central: code review, customisations rebuilt as extensions, data upgrade and parallel run.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101584" y="1481328"/>
            <a:ext cx="3493008" cy="2217420"/>
          </a:xfrm>
          <a:prstGeom prst="roundRect">
            <a:avLst>
              <a:gd name="adj" fmla="val 2474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339328" y="1719072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339328" y="17190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50" dirty="0"/>
          </a:p>
        </p:txBody>
      </p:sp>
      <p:sp>
        <p:nvSpPr>
          <p:cNvPr id="16" name="Text 14"/>
          <p:cNvSpPr txBox="1"/>
          <p:nvPr/>
        </p:nvSpPr>
        <p:spPr>
          <a:xfrm>
            <a:off x="8833104" y="1700784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Customisation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8339328" y="2231136"/>
            <a:ext cx="3017520" cy="1266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 extensions for your specific processes, built to survive Microsoft’s updates rather than break on them.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566928" y="3954780"/>
            <a:ext cx="3493008" cy="2217420"/>
          </a:xfrm>
          <a:prstGeom prst="roundRect">
            <a:avLst>
              <a:gd name="adj" fmla="val 2474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04672" y="4192524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04672" y="41925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50" dirty="0"/>
          </a:p>
        </p:txBody>
      </p:sp>
      <p:sp>
        <p:nvSpPr>
          <p:cNvPr id="21" name="Text 19"/>
          <p:cNvSpPr txBox="1"/>
          <p:nvPr/>
        </p:nvSpPr>
        <p:spPr>
          <a:xfrm>
            <a:off x="1298448" y="4174236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Localisation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804672" y="4704588"/>
            <a:ext cx="3017520" cy="1266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 GST, TDS and TCS; Gulf VAT and e-invoicing requirements — configured, tested and reported correctly.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4334256" y="3954780"/>
            <a:ext cx="3493008" cy="2217420"/>
          </a:xfrm>
          <a:prstGeom prst="roundRect">
            <a:avLst>
              <a:gd name="adj" fmla="val 2474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572000" y="4192524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4572000" y="41925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50" dirty="0"/>
          </a:p>
        </p:txBody>
      </p:sp>
      <p:sp>
        <p:nvSpPr>
          <p:cNvPr id="26" name="Text 24"/>
          <p:cNvSpPr txBox="1"/>
          <p:nvPr/>
        </p:nvSpPr>
        <p:spPr>
          <a:xfrm>
            <a:off x="5065776" y="4174236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Integration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4572000" y="4704588"/>
            <a:ext cx="3017520" cy="1266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E-commerce, marketplaces, courier, payment gateways, WMS, POS and bespoke systems connected through APIs.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8101584" y="3954780"/>
            <a:ext cx="3493008" cy="2217420"/>
          </a:xfrm>
          <a:prstGeom prst="roundRect">
            <a:avLst>
              <a:gd name="adj" fmla="val 2474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8339328" y="4192524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8339328" y="41925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50" dirty="0"/>
          </a:p>
        </p:txBody>
      </p:sp>
      <p:sp>
        <p:nvSpPr>
          <p:cNvPr id="31" name="Text 29"/>
          <p:cNvSpPr txBox="1"/>
          <p:nvPr/>
        </p:nvSpPr>
        <p:spPr>
          <a:xfrm>
            <a:off x="8833104" y="4174236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 &amp; AMS</a:t>
            </a:r>
            <a:endParaRPr lang="en-US" sz="1400" dirty="0"/>
          </a:p>
        </p:txBody>
      </p:sp>
      <p:sp>
        <p:nvSpPr>
          <p:cNvPr id="32" name="Text 30"/>
          <p:cNvSpPr txBox="1"/>
          <p:nvPr/>
        </p:nvSpPr>
        <p:spPr>
          <a:xfrm>
            <a:off x="8339328" y="4704588"/>
            <a:ext cx="3017520" cy="1266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Ongoing application support with defined SLAs, update management and a ticket history you can see.</a:t>
            </a:r>
            <a:endParaRPr lang="en-US" sz="1150" dirty="0"/>
          </a:p>
        </p:txBody>
      </p:sp>
      <p:sp>
        <p:nvSpPr>
          <p:cNvPr id="33" name="Text 31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34" name="Text 32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Microsoft Dynamics 365 Business Central  |  DBLB TECH Services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Functional coverage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66928" y="1517904"/>
            <a:ext cx="5321808" cy="2610155"/>
          </a:xfrm>
          <a:prstGeom prst="roundRect">
            <a:avLst>
              <a:gd name="adj" fmla="val 210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50392" y="1837944"/>
            <a:ext cx="155448" cy="1554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115568" y="1719072"/>
            <a:ext cx="45171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Finance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850392" y="2231136"/>
            <a:ext cx="4754880" cy="16500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 ledger with dimensions for analysis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Receivables, payables, cash and bank reconciliation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Fixed assets, budgets and cash-flow forecasting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Multi-currency, intercompany and consolidation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 configuration for GST, TDS, TCS and VAT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reporting, audit trails and period control</a:t>
            </a:r>
            <a:endParaRPr lang="en-US" sz="1260" dirty="0"/>
          </a:p>
        </p:txBody>
      </p:sp>
      <p:sp>
        <p:nvSpPr>
          <p:cNvPr id="7" name="Shape 5"/>
          <p:cNvSpPr/>
          <p:nvPr/>
        </p:nvSpPr>
        <p:spPr>
          <a:xfrm>
            <a:off x="6272784" y="1517904"/>
            <a:ext cx="5321808" cy="2610155"/>
          </a:xfrm>
          <a:prstGeom prst="roundRect">
            <a:avLst>
              <a:gd name="adj" fmla="val 210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56248" y="1837944"/>
            <a:ext cx="155448" cy="1554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821424" y="1719072"/>
            <a:ext cx="45171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Operations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6556248" y="2231136"/>
            <a:ext cx="4754880" cy="16500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 and purchase orders, quotes, returns and approvals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Inventory across locations, bins, lots and serials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Warehouse receipts, put-away, picks and shipments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Assembly, production orders and planning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Projects, resources, time and job costing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 management for field and repair work</a:t>
            </a:r>
            <a:endParaRPr lang="en-US" sz="1260" dirty="0"/>
          </a:p>
        </p:txBody>
      </p:sp>
      <p:sp>
        <p:nvSpPr>
          <p:cNvPr id="11" name="Text 9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12" name="Text 10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Microsoft Dynamics 365 Business Central  |  DBLB TECH Services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Upgrading from Dynamics NAV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1078992"/>
            <a:ext cx="11027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Dynamics NAV 2018 extended support ends in January 2028. Earlier versions are already out of support.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566928" y="1810512"/>
            <a:ext cx="5321808" cy="3257550"/>
          </a:xfrm>
          <a:prstGeom prst="roundRect">
            <a:avLst>
              <a:gd name="adj" fmla="val 1684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50392" y="2130552"/>
            <a:ext cx="155448" cy="1554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115568" y="2011680"/>
            <a:ext cx="45171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plan it now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850392" y="2523744"/>
            <a:ext cx="4754880" cy="22974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unsupported ERP stops receiving security and compliance fixes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NAV customisations in C/AL block upgrades; BC extensions do not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past customisations are now standard in Business Central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deployment removes server and SQL maintenance from your team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upgrade done on your timetable costs less than one done under pressure</a:t>
            </a:r>
            <a:endParaRPr lang="en-US" sz="1260" dirty="0"/>
          </a:p>
        </p:txBody>
      </p:sp>
      <p:sp>
        <p:nvSpPr>
          <p:cNvPr id="8" name="Shape 6"/>
          <p:cNvSpPr/>
          <p:nvPr/>
        </p:nvSpPr>
        <p:spPr>
          <a:xfrm>
            <a:off x="6272784" y="1810512"/>
            <a:ext cx="5321808" cy="3257550"/>
          </a:xfrm>
          <a:prstGeom prst="roundRect">
            <a:avLst>
              <a:gd name="adj" fmla="val 1684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556248" y="2130552"/>
            <a:ext cx="155448" cy="1554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821424" y="2011680"/>
            <a:ext cx="45171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we approach it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6556248" y="2523744"/>
            <a:ext cx="4754880" cy="22974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Upgrade assessment: version, objects, customisations and data volume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Retire what Business Central now does as standard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Rebuild what remains as AL extensions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Upgrade and validate data, reconciling balances and open documents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Parallel run on real transactions before cut-over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 users on what changed, not the whole system from scratch</a:t>
            </a:r>
            <a:endParaRPr lang="en-US" sz="1260" dirty="0"/>
          </a:p>
        </p:txBody>
      </p:sp>
      <p:sp>
        <p:nvSpPr>
          <p:cNvPr id="12" name="Text 10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13" name="Text 11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Microsoft Dynamics 365 Business Central  |  DBLB TECH Services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Integration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1078992"/>
            <a:ext cx="11027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Central exposes standard REST and OData APIs. We connect it to the rest of your operation.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566928" y="1783080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04672" y="2020824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04672" y="20208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50" dirty="0"/>
          </a:p>
        </p:txBody>
      </p:sp>
      <p:sp>
        <p:nvSpPr>
          <p:cNvPr id="7" name="Text 5"/>
          <p:cNvSpPr txBox="1"/>
          <p:nvPr/>
        </p:nvSpPr>
        <p:spPr>
          <a:xfrm>
            <a:off x="1298448" y="2002536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E-commerce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804672" y="2532888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Shopify through Microsoft’s connector, plus WooCommerce, Magento and custom storefronts via APIs.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334256" y="1783080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72000" y="2020824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572000" y="20208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50" dirty="0"/>
          </a:p>
        </p:txBody>
      </p:sp>
      <p:sp>
        <p:nvSpPr>
          <p:cNvPr id="12" name="Text 10"/>
          <p:cNvSpPr txBox="1"/>
          <p:nvPr/>
        </p:nvSpPr>
        <p:spPr>
          <a:xfrm>
            <a:off x="5065776" y="2002536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Marketplaces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4572000" y="2532888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Order import, stock publication and settlement reconciliation across multiple selling channels.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8101584" y="1783080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339328" y="2020824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339328" y="20208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50" dirty="0"/>
          </a:p>
        </p:txBody>
      </p:sp>
      <p:sp>
        <p:nvSpPr>
          <p:cNvPr id="17" name="Text 15"/>
          <p:cNvSpPr txBox="1"/>
          <p:nvPr/>
        </p:nvSpPr>
        <p:spPr>
          <a:xfrm>
            <a:off x="8833104" y="2002536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Courier &amp; 3PL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8339328" y="2532888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Shipment creation, airway bills and tracking status flowing back into sales documents.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566928" y="4105656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04672" y="4343400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04672" y="4343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50" dirty="0"/>
          </a:p>
        </p:txBody>
      </p:sp>
      <p:sp>
        <p:nvSpPr>
          <p:cNvPr id="22" name="Text 20"/>
          <p:cNvSpPr txBox="1"/>
          <p:nvPr/>
        </p:nvSpPr>
        <p:spPr>
          <a:xfrm>
            <a:off x="1298448" y="4325112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Payments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804672" y="4855464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Gateway collection and settlement reconciliation, including regional gateways for India and the Gulf.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4334256" y="4105656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572000" y="4343400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4572000" y="4343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5065776" y="4325112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products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4572000" y="4855464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own WMS, POS, CRM, Vendor Portal and Ticketing platforms connected to Business Central as the ledger.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8101584" y="4105656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339328" y="4343400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8339328" y="4343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50" dirty="0"/>
          </a:p>
        </p:txBody>
      </p:sp>
      <p:sp>
        <p:nvSpPr>
          <p:cNvPr id="32" name="Text 30"/>
          <p:cNvSpPr txBox="1"/>
          <p:nvPr/>
        </p:nvSpPr>
        <p:spPr>
          <a:xfrm>
            <a:off x="8833104" y="4325112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Reporting</a:t>
            </a:r>
            <a:endParaRPr lang="en-US" sz="1400" dirty="0"/>
          </a:p>
        </p:txBody>
      </p:sp>
      <p:sp>
        <p:nvSpPr>
          <p:cNvPr id="33" name="Text 31"/>
          <p:cNvSpPr txBox="1"/>
          <p:nvPr/>
        </p:nvSpPr>
        <p:spPr>
          <a:xfrm>
            <a:off x="8339328" y="4855464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 BI dashboards on Business Central data, and Excel-based reporting for finance teams.</a:t>
            </a:r>
            <a:endParaRPr lang="en-US" sz="1150" dirty="0"/>
          </a:p>
        </p:txBody>
      </p:sp>
      <p:sp>
        <p:nvSpPr>
          <p:cNvPr id="34" name="Text 32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35" name="Text 33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Microsoft Dynamics 365 Business Central  |  DBLB TECH Services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Ready for India and the Gulf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1078992"/>
            <a:ext cx="11027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Regional tax and compliance is where generic implementations most often go wrong.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566928" y="1819656"/>
            <a:ext cx="5954939" cy="4288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India: GST, TDS and TCS configured and reconciled to returns</a:t>
            </a:r>
            <a:endParaRPr lang="en-US" sz="13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India: e-invoicing and e-way bill requirements handled</a:t>
            </a:r>
            <a:endParaRPr lang="en-US" sz="13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Gulf: VAT set up for UAE, Saudi Arabia and other GCC markets</a:t>
            </a:r>
            <a:endParaRPr lang="en-US" sz="13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Saudi Arabia: e-invoicing compliance through the appropriate localisation apps</a:t>
            </a:r>
            <a:endParaRPr lang="en-US" sz="13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Multi-currency operation with realised and unrealised exchange differences</a:t>
            </a:r>
            <a:endParaRPr lang="en-US" sz="13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Invoice and report layouts adapted to local requirements, including bilingual formats where needed</a:t>
            </a:r>
            <a:endParaRPr lang="en-US" sz="13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Business-hours, holiday and fiscal calendars that match the country, not a default template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905915" y="1783080"/>
            <a:ext cx="4688677" cy="4361688"/>
          </a:xfrm>
          <a:prstGeom prst="roundRect">
            <a:avLst>
              <a:gd name="adj" fmla="val 1258"/>
            </a:avLst>
          </a:prstGeom>
          <a:solidFill>
            <a:srgbClr val="164C5A"/>
          </a:solidFill>
          <a:ln w="9525">
            <a:solidFill>
              <a:srgbClr val="164C5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198523" y="2020824"/>
            <a:ext cx="410346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spc="80" kern="0" dirty="0">
                <a:solidFill>
                  <a:srgbClr val="7AB6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PLATFORM PROFILE</a:t>
            </a:r>
            <a:endParaRPr lang="en-US" sz="1350" dirty="0"/>
          </a:p>
        </p:txBody>
      </p:sp>
      <p:sp>
        <p:nvSpPr>
          <p:cNvPr id="7" name="Text 5"/>
          <p:cNvSpPr txBox="1"/>
          <p:nvPr/>
        </p:nvSpPr>
        <p:spPr>
          <a:xfrm>
            <a:off x="7198523" y="2514600"/>
            <a:ext cx="4103461" cy="249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spc="60" kern="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DEPLOYMENT</a:t>
            </a:r>
            <a:endParaRPr lang="en-US" sz="950" dirty="0"/>
          </a:p>
        </p:txBody>
      </p:sp>
      <p:sp>
        <p:nvSpPr>
          <p:cNvPr id="8" name="Text 6"/>
          <p:cNvSpPr txBox="1"/>
          <p:nvPr/>
        </p:nvSpPr>
        <p:spPr>
          <a:xfrm>
            <a:off x="7198523" y="2741371"/>
            <a:ext cx="4103461" cy="317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SaaS or on-premises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7198523" y="3081528"/>
            <a:ext cx="4103461" cy="249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spc="60" kern="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</a:t>
            </a:r>
            <a:endParaRPr lang="en-US" sz="950" dirty="0"/>
          </a:p>
        </p:txBody>
      </p:sp>
      <p:sp>
        <p:nvSpPr>
          <p:cNvPr id="10" name="Text 8"/>
          <p:cNvSpPr txBox="1"/>
          <p:nvPr/>
        </p:nvSpPr>
        <p:spPr>
          <a:xfrm>
            <a:off x="7198523" y="3308299"/>
            <a:ext cx="4103461" cy="317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 extensions in Visual Studio Code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7198523" y="3648456"/>
            <a:ext cx="4103461" cy="249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spc="60" kern="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INTEGRATION</a:t>
            </a:r>
            <a:endParaRPr lang="en-US" sz="950" dirty="0"/>
          </a:p>
        </p:txBody>
      </p:sp>
      <p:sp>
        <p:nvSpPr>
          <p:cNvPr id="12" name="Text 10"/>
          <p:cNvSpPr txBox="1"/>
          <p:nvPr/>
        </p:nvSpPr>
        <p:spPr>
          <a:xfrm>
            <a:off x="7198523" y="3875227"/>
            <a:ext cx="4103461" cy="317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 and OData APIs, webhooks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7198523" y="4215384"/>
            <a:ext cx="4103461" cy="249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spc="60" kern="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REPORTING</a:t>
            </a:r>
            <a:endParaRPr lang="en-US" sz="950" dirty="0"/>
          </a:p>
        </p:txBody>
      </p:sp>
      <p:sp>
        <p:nvSpPr>
          <p:cNvPr id="14" name="Text 12"/>
          <p:cNvSpPr txBox="1"/>
          <p:nvPr/>
        </p:nvSpPr>
        <p:spPr>
          <a:xfrm>
            <a:off x="7198523" y="4442155"/>
            <a:ext cx="4103461" cy="317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 BI, Excel and built-in reports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7198523" y="4782312"/>
            <a:ext cx="4103461" cy="249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spc="60" kern="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PRODUCTIVITY</a:t>
            </a:r>
            <a:endParaRPr lang="en-US" sz="950" dirty="0"/>
          </a:p>
        </p:txBody>
      </p:sp>
      <p:sp>
        <p:nvSpPr>
          <p:cNvPr id="16" name="Text 14"/>
          <p:cNvSpPr txBox="1"/>
          <p:nvPr/>
        </p:nvSpPr>
        <p:spPr>
          <a:xfrm>
            <a:off x="7198523" y="5009083"/>
            <a:ext cx="4103461" cy="317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Outlook, Teams and Excel integration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7198523" y="5349240"/>
            <a:ext cx="4103461" cy="249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spc="60" kern="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UPDATES</a:t>
            </a:r>
            <a:endParaRPr lang="en-US" sz="950" dirty="0"/>
          </a:p>
        </p:txBody>
      </p:sp>
      <p:sp>
        <p:nvSpPr>
          <p:cNvPr id="18" name="Text 16"/>
          <p:cNvSpPr txBox="1"/>
          <p:nvPr/>
        </p:nvSpPr>
        <p:spPr>
          <a:xfrm>
            <a:off x="7198523" y="5576011"/>
            <a:ext cx="4103461" cy="317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Major Microsoft releases twice a year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20" name="Text 18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Microsoft Dynamics 365 Business Central  |  DBLB TECH Services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an implementation runs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1078992"/>
            <a:ext cx="11027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Typically eight to sixteen weeks, depending on entities, integrations and data volume.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566928" y="2704018"/>
            <a:ext cx="2015338" cy="2394585"/>
          </a:xfrm>
          <a:prstGeom prst="roundRect">
            <a:avLst>
              <a:gd name="adj" fmla="val 272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327709" y="2457130"/>
            <a:ext cx="493776" cy="493776"/>
          </a:xfrm>
          <a:prstGeom prst="ellipse">
            <a:avLst/>
          </a:prstGeom>
          <a:solidFill>
            <a:srgbClr val="164C5A"/>
          </a:solidFill>
          <a:ln w="12700">
            <a:solidFill>
              <a:srgbClr val="164C5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327709" y="2457130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50" dirty="0"/>
          </a:p>
        </p:txBody>
      </p:sp>
      <p:sp>
        <p:nvSpPr>
          <p:cNvPr id="7" name="Text 5"/>
          <p:cNvSpPr txBox="1"/>
          <p:nvPr/>
        </p:nvSpPr>
        <p:spPr>
          <a:xfrm>
            <a:off x="749808" y="3106354"/>
            <a:ext cx="1649578" cy="539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Discover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1–2 weeks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3810188"/>
            <a:ext cx="1649578" cy="1123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 workshops, fit-gap against standard Business Central, and a signed-off scope.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618842" y="3883022"/>
            <a:ext cx="164592" cy="36576"/>
          </a:xfrm>
          <a:prstGeom prst="rect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820010" y="2704018"/>
            <a:ext cx="2015338" cy="2394585"/>
          </a:xfrm>
          <a:prstGeom prst="roundRect">
            <a:avLst>
              <a:gd name="adj" fmla="val 272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580790" y="2457130"/>
            <a:ext cx="493776" cy="493776"/>
          </a:xfrm>
          <a:prstGeom prst="ellipse">
            <a:avLst/>
          </a:prstGeom>
          <a:solidFill>
            <a:srgbClr val="164C5A"/>
          </a:solidFill>
          <a:ln w="12700">
            <a:solidFill>
              <a:srgbClr val="164C5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580790" y="2457130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50" dirty="0"/>
          </a:p>
        </p:txBody>
      </p:sp>
      <p:sp>
        <p:nvSpPr>
          <p:cNvPr id="13" name="Text 11"/>
          <p:cNvSpPr txBox="1"/>
          <p:nvPr/>
        </p:nvSpPr>
        <p:spPr>
          <a:xfrm>
            <a:off x="3002890" y="3106354"/>
            <a:ext cx="1649578" cy="539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1–2 weeks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3002890" y="3810188"/>
            <a:ext cx="1649578" cy="1123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Chart of accounts, dimensions, tax setup, approval flows and the extension and integration design.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871923" y="3883022"/>
            <a:ext cx="164592" cy="36576"/>
          </a:xfrm>
          <a:prstGeom prst="rect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073091" y="2704018"/>
            <a:ext cx="2015338" cy="2394585"/>
          </a:xfrm>
          <a:prstGeom prst="roundRect">
            <a:avLst>
              <a:gd name="adj" fmla="val 272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833872" y="2457130"/>
            <a:ext cx="493776" cy="493776"/>
          </a:xfrm>
          <a:prstGeom prst="ellipse">
            <a:avLst/>
          </a:prstGeom>
          <a:solidFill>
            <a:srgbClr val="164C5A"/>
          </a:solidFill>
          <a:ln w="12700">
            <a:solidFill>
              <a:srgbClr val="164C5A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833872" y="2457130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5255971" y="3106354"/>
            <a:ext cx="1649578" cy="539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3–6 weeks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5255971" y="3810188"/>
            <a:ext cx="1649578" cy="1123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Configuration, AL extensions and integrations developed and tested in a sandbox.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7125005" y="3883022"/>
            <a:ext cx="164592" cy="36576"/>
          </a:xfrm>
          <a:prstGeom prst="rect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326173" y="2704018"/>
            <a:ext cx="2015338" cy="2394585"/>
          </a:xfrm>
          <a:prstGeom prst="roundRect">
            <a:avLst>
              <a:gd name="adj" fmla="val 272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086954" y="2457130"/>
            <a:ext cx="493776" cy="493776"/>
          </a:xfrm>
          <a:prstGeom prst="ellipse">
            <a:avLst/>
          </a:prstGeom>
          <a:solidFill>
            <a:srgbClr val="164C5A"/>
          </a:solidFill>
          <a:ln w="12700">
            <a:solidFill>
              <a:srgbClr val="164C5A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8086954" y="2457130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50" dirty="0"/>
          </a:p>
        </p:txBody>
      </p:sp>
      <p:sp>
        <p:nvSpPr>
          <p:cNvPr id="25" name="Text 23"/>
          <p:cNvSpPr txBox="1"/>
          <p:nvPr/>
        </p:nvSpPr>
        <p:spPr>
          <a:xfrm>
            <a:off x="7509053" y="3106354"/>
            <a:ext cx="1649578" cy="539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Migrate &amp; test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2–3 weeks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7509053" y="3810188"/>
            <a:ext cx="1649578" cy="1123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Masters, opening balances and open documents loaded and reconciled. Client-led UAT and training.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78086" y="3883022"/>
            <a:ext cx="164592" cy="36576"/>
          </a:xfrm>
          <a:prstGeom prst="rect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579254" y="2704018"/>
            <a:ext cx="2015338" cy="2394585"/>
          </a:xfrm>
          <a:prstGeom prst="roundRect">
            <a:avLst>
              <a:gd name="adj" fmla="val 272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10340035" y="2457130"/>
            <a:ext cx="493776" cy="493776"/>
          </a:xfrm>
          <a:prstGeom prst="ellipse">
            <a:avLst/>
          </a:prstGeom>
          <a:solidFill>
            <a:srgbClr val="164C5A"/>
          </a:solidFill>
          <a:ln w="12700">
            <a:solidFill>
              <a:srgbClr val="164C5A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10340035" y="2457130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50" dirty="0"/>
          </a:p>
        </p:txBody>
      </p:sp>
      <p:sp>
        <p:nvSpPr>
          <p:cNvPr id="31" name="Text 29"/>
          <p:cNvSpPr txBox="1"/>
          <p:nvPr/>
        </p:nvSpPr>
        <p:spPr>
          <a:xfrm>
            <a:off x="9762134" y="3106354"/>
            <a:ext cx="1649578" cy="539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Go-live &amp; support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4+ weeks</a:t>
            </a:r>
            <a:endParaRPr lang="en-US" sz="1300" dirty="0"/>
          </a:p>
        </p:txBody>
      </p:sp>
      <p:sp>
        <p:nvSpPr>
          <p:cNvPr id="32" name="Text 30"/>
          <p:cNvSpPr txBox="1"/>
          <p:nvPr/>
        </p:nvSpPr>
        <p:spPr>
          <a:xfrm>
            <a:off x="9762134" y="3810188"/>
            <a:ext cx="1649578" cy="1123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Cut-over, hypercare and handover to ongoing support with defined SLAs.</a:t>
            </a:r>
            <a:endParaRPr lang="en-US" sz="1100" dirty="0"/>
          </a:p>
        </p:txBody>
      </p:sp>
      <p:sp>
        <p:nvSpPr>
          <p:cNvPr id="33" name="Text 31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34" name="Text 32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Microsoft Dynamics 365 Business Central  |  DBLB TECH Services</a:t>
            </a:r>
            <a:endParaRPr lang="en-US" sz="9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E34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2057400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600" b="1" dirty="0">
                <a:solidFill>
                  <a:srgbClr val="1D56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9600" dirty="0"/>
          </a:p>
        </p:txBody>
      </p:sp>
      <p:sp>
        <p:nvSpPr>
          <p:cNvPr id="3" name="Text 1"/>
          <p:cNvSpPr txBox="1"/>
          <p:nvPr/>
        </p:nvSpPr>
        <p:spPr>
          <a:xfrm>
            <a:off x="2880360" y="2286000"/>
            <a:ext cx="8595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Beyond Go-Live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2880360" y="320040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Central changes twice a year. Your support should keep pace with it.</a:t>
            </a:r>
            <a:endParaRPr lang="en-US" sz="14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 and SLAs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1078992"/>
            <a:ext cx="11027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Delivered through our own ticketing platform, so every request, its status and its SLA position are visible to you.</a:t>
            </a:r>
            <a:endParaRPr lang="en-US" sz="145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66928" y="1810512"/>
          <a:ext cx="11027664" cy="914400"/>
        </p:xfrm>
        <a:graphic>
          <a:graphicData uri="http://schemas.openxmlformats.org/drawingml/2006/table">
            <a:tbl>
              <a:tblPr/>
              <a:tblGrid>
                <a:gridCol w="2426086"/>
                <a:gridCol w="5513832"/>
                <a:gridCol w="3087746"/>
              </a:tblGrid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Priority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4C5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Example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4C5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Response target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4C5A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Critical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System down, or postings blocked for a business-critical process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Within 1 hour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High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module or process unavailable, with a workaround in place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Within 4 business hours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8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Medium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defect with limited operational impact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Within 1 business day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Low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Queries, cosmetic issues and enhancement requests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Within 3 business days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8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Update management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Testing extensions and integrations against each Microsoft release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Planned per release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Microsoft Dynamics 365 Business Central  |  DBLB TECH Services</a:t>
            </a:r>
            <a:endParaRPr lang="en-US" sz="9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Ways to work with us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66928" y="1481328"/>
            <a:ext cx="5376672" cy="2217420"/>
          </a:xfrm>
          <a:prstGeom prst="roundRect">
            <a:avLst>
              <a:gd name="adj" fmla="val 2474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04672" y="1719072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04672" y="17190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50" dirty="0"/>
          </a:p>
        </p:txBody>
      </p:sp>
      <p:sp>
        <p:nvSpPr>
          <p:cNvPr id="6" name="Text 4"/>
          <p:cNvSpPr txBox="1"/>
          <p:nvPr/>
        </p:nvSpPr>
        <p:spPr>
          <a:xfrm>
            <a:off x="1298448" y="1700784"/>
            <a:ext cx="440740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Fixed-scope implementation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804672" y="2231136"/>
            <a:ext cx="4901184" cy="1266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defined scope, timeline and price for a new Business Central rollout, agreed after discovery rather than guessed before it.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6217920" y="1481328"/>
            <a:ext cx="5376672" cy="2217420"/>
          </a:xfrm>
          <a:prstGeom prst="roundRect">
            <a:avLst>
              <a:gd name="adj" fmla="val 2474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55664" y="1719072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455664" y="17190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6949440" y="1700784"/>
            <a:ext cx="440740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Upgrade assessment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6455664" y="2231136"/>
            <a:ext cx="4901184" cy="1266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short, fixed-fee review of your NAV or older BC system, producing an upgrade plan, effort estimate and risk list.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66928" y="3954780"/>
            <a:ext cx="5376672" cy="2217420"/>
          </a:xfrm>
          <a:prstGeom prst="roundRect">
            <a:avLst>
              <a:gd name="adj" fmla="val 2474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04672" y="4192524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04672" y="41925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50" dirty="0"/>
          </a:p>
        </p:txBody>
      </p:sp>
      <p:sp>
        <p:nvSpPr>
          <p:cNvPr id="16" name="Text 14"/>
          <p:cNvSpPr txBox="1"/>
          <p:nvPr/>
        </p:nvSpPr>
        <p:spPr>
          <a:xfrm>
            <a:off x="1298448" y="4174236"/>
            <a:ext cx="440740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Application support (AMS)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804672" y="4704588"/>
            <a:ext cx="4901184" cy="1266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monthly retainer covering support tickets, small changes and testing against Microsoft’s twice-yearly updates.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6217920" y="3954780"/>
            <a:ext cx="5376672" cy="2217420"/>
          </a:xfrm>
          <a:prstGeom prst="roundRect">
            <a:avLst>
              <a:gd name="adj" fmla="val 2474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455664" y="4192524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55664" y="41925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50" dirty="0"/>
          </a:p>
        </p:txBody>
      </p:sp>
      <p:sp>
        <p:nvSpPr>
          <p:cNvPr id="21" name="Text 19"/>
          <p:cNvSpPr txBox="1"/>
          <p:nvPr/>
        </p:nvSpPr>
        <p:spPr>
          <a:xfrm>
            <a:off x="6949440" y="4174236"/>
            <a:ext cx="440740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Dedicated team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6455664" y="4704588"/>
            <a:ext cx="4901184" cy="1266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Named functional and technical consultants working as an extension of your team, for ongoing development and roadmap work.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24" name="Text 22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Microsoft Dynamics 365 Business Central  |  DBLB TECH Services</a:t>
            </a:r>
            <a:endParaRPr lang="en-US" sz="9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Experience behind the product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1078992"/>
            <a:ext cx="11027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 — founded 2017, Gurgaon. We build our own product suite and implement Dynamics 365 BC, NAV, AX, SAP, Odoo and ERPNext across India and the Gulf.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566928" y="1783080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04672" y="2020824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04672" y="20208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50" dirty="0"/>
          </a:p>
        </p:txBody>
      </p:sp>
      <p:sp>
        <p:nvSpPr>
          <p:cNvPr id="7" name="Text 5"/>
          <p:cNvSpPr txBox="1"/>
          <p:nvPr/>
        </p:nvSpPr>
        <p:spPr>
          <a:xfrm>
            <a:off x="1298448" y="2002536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Eighteen years in ERP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804672" y="2532888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CTO and Partner brings over eighteen years in enterprise ERP and retail technology, including ERP leadership for a Gulf-based e-commerce group and an Odoo deployment across a sixty-store, four-warehouse retail chain.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334256" y="1783080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72000" y="2020824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572000" y="20208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50" dirty="0"/>
          </a:p>
        </p:txBody>
      </p:sp>
      <p:sp>
        <p:nvSpPr>
          <p:cNvPr id="12" name="Text 10"/>
          <p:cNvSpPr txBox="1"/>
          <p:nvPr/>
        </p:nvSpPr>
        <p:spPr>
          <a:xfrm>
            <a:off x="5065776" y="2002536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under real load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4572000" y="2532888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backgrounds include scaling order processing thirtyfold at a major fashion e-commerce platform, and running fulfilment operations through peak season. The product reflects problems met on the floor, not in a workshop.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8101584" y="1783080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339328" y="2020824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339328" y="20208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50" dirty="0"/>
          </a:p>
        </p:txBody>
      </p:sp>
      <p:sp>
        <p:nvSpPr>
          <p:cNvPr id="17" name="Text 15"/>
          <p:cNvSpPr txBox="1"/>
          <p:nvPr/>
        </p:nvSpPr>
        <p:spPr>
          <a:xfrm>
            <a:off x="8833104" y="2002536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sides of the table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8339328" y="2532888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Because we implement tier-one ERP for a living, we know where those platforms are the right answer — and we will say so. Our own products exist for the businesses they do not fit.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566928" y="4105656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04672" y="4343400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04672" y="4343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50" dirty="0"/>
          </a:p>
        </p:txBody>
      </p:sp>
      <p:sp>
        <p:nvSpPr>
          <p:cNvPr id="22" name="Text 20"/>
          <p:cNvSpPr txBox="1"/>
          <p:nvPr/>
        </p:nvSpPr>
        <p:spPr>
          <a:xfrm>
            <a:off x="1298448" y="4325112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18-person team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804672" y="4855464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Engineering, implementation and support delivered by one team, in one place, rather than assembled per project from contractors.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4334256" y="4105656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572000" y="4343400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4572000" y="4343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5065776" y="4325112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 and the Gulf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4572000" y="4855464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Delivery experience across both markets, including GST and VAT regimes, regional payment gateways, local business-hours calendars and Gulf-specific fulfilment patterns.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8101584" y="4105656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339328" y="4343400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8339328" y="4343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50" dirty="0"/>
          </a:p>
        </p:txBody>
      </p:sp>
      <p:sp>
        <p:nvSpPr>
          <p:cNvPr id="32" name="Text 30"/>
          <p:cNvSpPr txBox="1"/>
          <p:nvPr/>
        </p:nvSpPr>
        <p:spPr>
          <a:xfrm>
            <a:off x="8833104" y="4325112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platform range</a:t>
            </a:r>
            <a:endParaRPr lang="en-US" sz="1400" dirty="0"/>
          </a:p>
        </p:txBody>
      </p:sp>
      <p:sp>
        <p:nvSpPr>
          <p:cNvPr id="33" name="Text 31"/>
          <p:cNvSpPr txBox="1"/>
          <p:nvPr/>
        </p:nvSpPr>
        <p:spPr>
          <a:xfrm>
            <a:off x="8339328" y="4855464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Dynamics 365 Business Central and NAV, AX, SAP, Odoo and ERPNext — alongside .NET and SQL Server engineering on our own product suite.</a:t>
            </a:r>
            <a:endParaRPr lang="en-US" sz="1150" dirty="0"/>
          </a:p>
        </p:txBody>
      </p:sp>
      <p:sp>
        <p:nvSpPr>
          <p:cNvPr id="34" name="Text 32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35" name="Text 33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Microsoft Dynamics 365 Business Central  |  DBLB TECH Services</a:t>
            </a:r>
            <a:endParaRPr lang="en-US" sz="9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E34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74352" y="4266539"/>
            <a:ext cx="1920240" cy="1933093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37572" y="4429759"/>
            <a:ext cx="1593799" cy="160665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66928" y="1051560"/>
            <a:ext cx="8686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Let’s look at your current system</a:t>
            </a:r>
            <a:endParaRPr lang="en-US" sz="4400" dirty="0"/>
          </a:p>
        </p:txBody>
      </p:sp>
      <p:sp>
        <p:nvSpPr>
          <p:cNvPr id="5" name="Text 2"/>
          <p:cNvSpPr txBox="1"/>
          <p:nvPr/>
        </p:nvSpPr>
        <p:spPr>
          <a:xfrm>
            <a:off x="566928" y="201168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Whether you run Dynamics NAV, an older Business Central version or something else entirely, a 45-minute session is enough to tell you what a move would involve.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66928" y="3108960"/>
            <a:ext cx="3108960" cy="32004"/>
          </a:xfrm>
          <a:prstGeom prst="rect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66928" y="3364992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Devendra Sharma</a:t>
            </a:r>
            <a:endParaRPr lang="en-US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566928" y="3730752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7AB6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CTO &amp; Partner, DBLB TECH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566928" y="4187952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d.sharma@dblbtech.com</a:t>
            </a:r>
            <a:endParaRPr lang="en-US" sz="1250" dirty="0"/>
          </a:p>
        </p:txBody>
      </p:sp>
      <p:sp>
        <p:nvSpPr>
          <p:cNvPr id="10" name="Text 7"/>
          <p:cNvSpPr txBox="1"/>
          <p:nvPr/>
        </p:nvSpPr>
        <p:spPr>
          <a:xfrm>
            <a:off x="566928" y="4517136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+91-9711452460</a:t>
            </a:r>
            <a:endParaRPr lang="en-US" sz="1250" dirty="0"/>
          </a:p>
        </p:txBody>
      </p:sp>
      <p:sp>
        <p:nvSpPr>
          <p:cNvPr id="11" name="Text 8"/>
          <p:cNvSpPr txBox="1"/>
          <p:nvPr/>
        </p:nvSpPr>
        <p:spPr>
          <a:xfrm>
            <a:off x="566928" y="4846320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www.dblbtech.com</a:t>
            </a:r>
            <a:endParaRPr lang="en-US" sz="1250" dirty="0"/>
          </a:p>
        </p:txBody>
      </p:sp>
      <p:sp>
        <p:nvSpPr>
          <p:cNvPr id="12" name="Text 9"/>
          <p:cNvSpPr txBox="1"/>
          <p:nvPr/>
        </p:nvSpPr>
        <p:spPr>
          <a:xfrm>
            <a:off x="566928" y="5175504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A-9, SF, Block A, South City-2, Gurgaon 122018, Haryana, India</a:t>
            </a:r>
            <a:endParaRPr lang="en-US" sz="1250" dirty="0"/>
          </a:p>
        </p:txBody>
      </p:sp>
      <p:sp>
        <p:nvSpPr>
          <p:cNvPr id="13" name="Text 10"/>
          <p:cNvSpPr txBox="1"/>
          <p:nvPr/>
        </p:nvSpPr>
        <p:spPr>
          <a:xfrm>
            <a:off x="566928" y="6355080"/>
            <a:ext cx="110276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3E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Dynamics 365 Business Central  |  Commercial-in-confidence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DBLB TECH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Dynamics 365 Business Central — Implementation, upgrade and support</dc:title>
  <dc:subject>PptxGenJS Presentation</dc:subject>
  <dc:creator>DBLB TECH</dc:creator>
  <cp:lastModifiedBy>DBLB TECH</cp:lastModifiedBy>
  <cp:revision>1</cp:revision>
  <dcterms:created xsi:type="dcterms:W3CDTF">2026-09-21T09:23:31Z</dcterms:created>
  <dcterms:modified xsi:type="dcterms:W3CDTF">2026-09-21T09:23:31Z</dcterms:modified>
</cp:coreProperties>
</file>