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475488"/>
            <a:ext cx="1371600" cy="1380781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14" y="592074"/>
            <a:ext cx="1138428" cy="1147609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249424" y="78638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34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2249424" y="1133856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products and ERP consulting</a:t>
            </a:r>
            <a:endParaRPr lang="en-US" sz="1150" dirty="0"/>
          </a:p>
        </p:txBody>
      </p:sp>
      <p:sp>
        <p:nvSpPr>
          <p:cNvPr id="7" name="Shape 3"/>
          <p:cNvSpPr/>
          <p:nvPr/>
        </p:nvSpPr>
        <p:spPr>
          <a:xfrm>
            <a:off x="566928" y="2304288"/>
            <a:ext cx="2147011" cy="329184"/>
          </a:xfrm>
          <a:prstGeom prst="roundRect">
            <a:avLst>
              <a:gd name="adj" fmla="val 50000"/>
            </a:avLst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566928" y="2304288"/>
            <a:ext cx="214701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40" kern="0" dirty="0">
                <a:solidFill>
                  <a:srgbClr val="13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OVERVIEW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2734056"/>
            <a:ext cx="9509760" cy="1078992"/>
          </a:xfrm>
          <a:prstGeom prst="rect">
            <a:avLst/>
          </a:prstGeom>
          <a:noFill/>
          <a:ln/>
          <a:effectLst>
            <a:outerShdw sx="100000" sy="100000" kx="0" ky="0" algn="bl" rotWithShape="0" blurRad="177800" dist="25400" dir="5400000">
              <a:srgbClr val="04191F">
                <a:alpha val="3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DBLB-WMS</a:t>
            </a:r>
            <a:endParaRPr lang="en-US" sz="540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3831336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Warehouse Management System</a:t>
            </a:r>
            <a:endParaRPr lang="en-US" sz="22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4315968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D6E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warehouses where half a million transactions a day is a normal Tuesday.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66928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04672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~500,000</a:t>
            </a:r>
            <a:endParaRPr lang="en-US" sz="2300" dirty="0"/>
          </a:p>
        </p:txBody>
      </p:sp>
      <p:sp>
        <p:nvSpPr>
          <p:cNvPr id="14" name="Text 10"/>
          <p:cNvSpPr txBox="1"/>
          <p:nvPr/>
        </p:nvSpPr>
        <p:spPr>
          <a:xfrm>
            <a:off x="804672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 per day in production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387852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3625596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55,000</a:t>
            </a:r>
            <a:endParaRPr lang="en-US" sz="2500" dirty="0"/>
          </a:p>
        </p:txBody>
      </p:sp>
      <p:sp>
        <p:nvSpPr>
          <p:cNvPr id="17" name="Text 13"/>
          <p:cNvSpPr txBox="1"/>
          <p:nvPr/>
        </p:nvSpPr>
        <p:spPr>
          <a:xfrm>
            <a:off x="3625596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Orders per hour ingested from e-commerce channels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8776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446520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limit</a:t>
            </a:r>
            <a:endParaRPr lang="en-US" sz="2300" dirty="0"/>
          </a:p>
        </p:txBody>
      </p:sp>
      <p:sp>
        <p:nvSpPr>
          <p:cNvPr id="20" name="Text 16"/>
          <p:cNvSpPr txBox="1"/>
          <p:nvPr/>
        </p:nvSpPr>
        <p:spPr>
          <a:xfrm>
            <a:off x="6446520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Per-user licence cost — seasonal headcount is free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9029700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9267444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Any ERP</a:t>
            </a:r>
            <a:endParaRPr lang="en-US" sz="2500" dirty="0"/>
          </a:p>
        </p:txBody>
      </p:sp>
      <p:sp>
        <p:nvSpPr>
          <p:cNvPr id="23" name="Text 19"/>
          <p:cNvSpPr txBox="1"/>
          <p:nvPr/>
        </p:nvSpPr>
        <p:spPr>
          <a:xfrm>
            <a:off x="9267444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with DBLB-ERP, live today against Dynamics NAV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designed in a workshop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was built inside live fulfilment operations and refined against real peak-season pressure.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10512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15568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sits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523744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the order source and the delivery partner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sources: webstore, marketplace, CRM, OMS or ERP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natively against DBLB-ERP — one stock ledger, no sync layer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in production today against Microsoft Dynamics NAV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SAP, Business Central, Odoo, ERPNext and bespoke back offices integrated as defined work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Courier handover to Aramex, DHL and additional carriers</a:t>
            </a:r>
            <a:endParaRPr lang="en-US" sz="1260" dirty="0"/>
          </a:p>
        </p:txBody>
      </p:sp>
      <p:sp>
        <p:nvSpPr>
          <p:cNvPr id="8" name="Shape 6"/>
          <p:cNvSpPr/>
          <p:nvPr/>
        </p:nvSpPr>
        <p:spPr>
          <a:xfrm>
            <a:off x="6272784" y="1810512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56248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21424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design choices exist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56248" y="2523744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feature in the product traces to a real warehouse hitting a real problem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Pick-path optimisation — because operator memory does not scale with headcount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PNA handling — because a missing item at the face should not silently fail an order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handover — because shifts end mid-pick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Sorting-bin model — because consolidation is where multi-line orders go wrong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Graceful degradation — handhelds queue locally through brief connectivity loss</a:t>
            </a:r>
            <a:endParaRPr lang="en-US" sz="126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runs it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 fulfilment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order count, low lines per order, tight cut-offs, multi-channel demand. Wave planning and item-wise batching are the core value.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34256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065776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distribution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replenishment, transfer orders, bulk-to-pick replenishment and zone segregation across a DC network.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9328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833104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logistics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owners in one building, owner-wise segregation, client-wise billing inputs and separate handover flows.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4672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298448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&amp; multi-seller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spread across seller stores and a central hub, with seller-priority allocation and runner consolidation.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34256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065776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 chain &amp; regulated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Expiry-driven picking, lot control, quarantine and hold handling for goods that cannot simply be shipped oldest-last.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01584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9328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9328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833104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Peak-heavy operations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39328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 whose December looks nothing like their March, and who cannot licence for the peak all year round.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Inbound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vehicle at the gate to stock available to sell.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inbound flow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27709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327709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Replenish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moves from bulk to pickable primary. External moves from another site, or triggers a purchase order.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618842" y="3632771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20010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80790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80790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3002890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Entry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Inward and outward records against PO, sales order, return or transfer, with vendor-pack UOM conversion.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871923" y="3632771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073091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33872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833872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5255971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Check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against dynamic parameters per item. Lot numbers assigned from gate entry and inventory type. QC stickers printed.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125005" y="3632771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26173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86954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086954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7509053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GRN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scan, bulk upload, or inventory-driven creation. Stock becomes system-visible at this point.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378086" y="3632771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579254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40035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40035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9762134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Put-Away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Directed, with zone-wise segregation and last-five-location suggestion — operators are guided, not hunting.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3" name="Text 3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Outbound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warehouse economics are won or lost.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planning and picking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batching strategy differs between a Tuesday morning and a sale-day evening. So the wave creator is deliberately flexible.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10512"/>
            <a:ext cx="5321808" cy="3676574"/>
          </a:xfrm>
          <a:prstGeom prst="roundRect">
            <a:avLst>
              <a:gd name="adj" fmla="val 149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15568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and batch creation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523744"/>
            <a:ext cx="4754880" cy="2716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type: automatic and rule-driven, or manual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Grouped by order type, category, count, value, item category, delivery type, DSP, country or region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Item-wise batching — consolidated across orders, picked by SKU, allocated downstream. Highest efficiency for high-order, low-line profiles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Order-wise batching — picker works a mobile trolley with fixed bins, scanning item and bin. Best for multi-line or high-value orders</a:t>
            </a:r>
            <a:endParaRPr lang="en-US" sz="1260" dirty="0"/>
          </a:p>
        </p:txBody>
      </p:sp>
      <p:sp>
        <p:nvSpPr>
          <p:cNvPr id="8" name="Shape 6"/>
          <p:cNvSpPr/>
          <p:nvPr/>
        </p:nvSpPr>
        <p:spPr>
          <a:xfrm>
            <a:off x="6272784" y="1810512"/>
            <a:ext cx="5321808" cy="3676574"/>
          </a:xfrm>
          <a:prstGeom prst="roundRect">
            <a:avLst>
              <a:gd name="adj" fmla="val 149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56248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21424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Picking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56248" y="2523744"/>
            <a:ext cx="4754880" cy="2716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Android, Windows and dedicated HHT devices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path computed, not left to operator memory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priority surfaces cut-off-critical and premium orders first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Confirmation by encode, SKU, lot, serial or any configured barcode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PNA management re-routes an unavailable line immediately to another location or store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handover between operators mid-shift without losing progress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pick status with per-picker progress counts</a:t>
            </a:r>
            <a:endParaRPr lang="en-US" sz="126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Allocation to handover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27709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327709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Allocation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or batch-wise. Driven by expiry (FEFO), inventory type and zone priority. Allocation stickers printed.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618842" y="3632771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20010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80790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80790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3002890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Sorting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Allocated items placed into sorting bins for consolidation. Clear-pigeonhole function reconciles and releases locations.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871923" y="3632771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073091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33872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833872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5255971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Packing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 by scanning the sorting bin or individual items. Dangerous-goods and fragile identification. Gift, wrap and installation handling.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125005" y="3632771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26173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86954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086954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7509053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Manifesting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DSP-wise, country-wise, or by dangerous classification. Dynamic 3PL allocation by pincode, service level, cost or capacity.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378086" y="3632771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579254" y="2468880"/>
            <a:ext cx="2015338" cy="2364359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40035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40035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9762134" y="2871216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378581"/>
            <a:ext cx="1649578" cy="129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routing separated from domestic. Area and DSP shelving, driver box allocation, and COD cash reconciliation on return.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3" name="Text 3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Control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Counting, holding, moving — and knowing the difference between a variance and a mystery.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counting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modes, because a count triggered by a pick failure is a different problem from an annual stocktake.</a:t>
            </a:r>
            <a:endParaRPr lang="en-US" sz="14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810512"/>
          <a:ext cx="11027664" cy="914400"/>
        </p:xfrm>
        <a:graphic>
          <a:graphicData uri="http://schemas.openxmlformats.org/drawingml/2006/table">
            <a:tbl>
              <a:tblPr/>
              <a:tblGrid>
                <a:gridCol w="2867193"/>
                <a:gridCol w="8160471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it works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Bin-wise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Operator counts a specified bin; the system compares against expected quantity.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Discrepancy-driven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Automated. The system identifies suspect locations from movement anomalies, generates count documents and assigns them to inventory users.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Scheduled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Recurring counts at a defined interval — quarterly, half-yearly or annual — across a defined scope.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Casual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Ad-hoc count triggered by a supervisor, typically after a pick failure or suspected error.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Pallet location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 at pallet granularity for bulk storage areas.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Movement, holds and visibility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17904"/>
            <a:ext cx="5321808" cy="3676574"/>
          </a:xfrm>
          <a:prstGeom prst="roundRect">
            <a:avLst>
              <a:gd name="adj" fmla="val 149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15568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control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50392" y="2231136"/>
            <a:ext cx="4754880" cy="2716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Bin-to-bin movement for replenishment and reorganisation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Single-item movement between warehouse locations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holds — quarantine pending QC, investigation or recall without deleting stock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Adjustments with reason codes and approval trail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zone configuration — redefined without a rebuild, because layouts change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Replenishment triggered on both pick-face space and sales velocity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Multi-UOM throughout: a case, an inner and an each are the same stock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6272784" y="1517904"/>
            <a:ext cx="5321808" cy="3676574"/>
          </a:xfrm>
          <a:prstGeom prst="roundRect">
            <a:avLst>
              <a:gd name="adj" fmla="val 149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56248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21424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and visibility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556248" y="2231136"/>
            <a:ext cx="4754880" cy="2716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dashboard: open picks, completion rate, packing throughput, manifest and handover status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 by picker, packer, zone and shift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order ageing against cut-off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Cycle-count variance trend by zone and SKU class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PNA analysis — which SKUs and locations generate the most not-available events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Dock-to-stock time and inbound turnaround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additional reports built to client specification as standard</a:t>
            </a:r>
            <a:endParaRPr lang="en-US" sz="126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Engineered for volume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517904"/>
            <a:ext cx="5954939" cy="4590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Approximately 500,000 transactions per day in production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55,000 orders per hour ingested from e-commerce channels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Stored-procedure-led data access chosen for direct control of execution plans and indexing at high volume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 routinely works with tables in the seventy-million-row range and tunes them at the execution-plan level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warehouse operation slows, we treat it as an engineering problem with a root cause — not as a capacity conversation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Handheld operations continue against a local queue through brief connectivity loss and reconcile on reconnection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profile modelled against the client’s actual peak before go-live, not against an average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905915" y="1481328"/>
            <a:ext cx="4688677" cy="4663440"/>
          </a:xfrm>
          <a:prstGeom prst="roundRect">
            <a:avLst>
              <a:gd name="adj" fmla="val 1176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98523" y="1719072"/>
            <a:ext cx="41034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80" kern="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PROFILE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7198523" y="221284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7198523" y="243961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.NET on Windows Server / IIS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198523" y="2779776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198523" y="3006547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Server, Dapper + stored procedures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198523" y="3346704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DEVICES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7198523" y="3573475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Android, Windows, HHT, tablet, desktop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198523" y="3913632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SCANNING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7198523" y="4140403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Encode, SKU, lot, serial, 1D and 2D barcode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198523" y="448056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7198523" y="470733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API, webhooks, SFTP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198523" y="504748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7198523" y="527425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cloud, client cloud, or on-premise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Implementation: a physical event, not just a software one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Bins must be labelled, zones defined, devices provisioned and pickers trained — usually while the warehouse keeps shipping.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7709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27709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weeks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walk, process mapping, zone and bin design, device selection, integration scoping.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618842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0010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80790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80790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&amp; prepare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weeks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002890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setup in parallel with bin labelling, zone signage, network survey and device provisioning.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71923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73091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33872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833872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2–4 weeks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55971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ERP, order source and courier integrations built and tested against sandbox endpoints.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125005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26173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86954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86954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&amp; test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weeks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509053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Masters and opening stock by bin, validated against a physical count. Client-led UAT across full cycles.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78086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579254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40035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340035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Go-live &amp; tune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weeks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762134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Phased cut-over by zone or order stream, onsite hypercare, then wave and allocation rules tuned against real volume.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behind the product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 — founded 2017, Gurgaon. We build our own product suite and implement Dynamics 365 BC, NAV, AX, SAP, Odoo and ERPNext across India and the Gulf.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Eighteen years in ERP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founder and CTO brings over eighteen years in enterprise ERP and retail technology, including ERP leadership for a Gulf-based e-commerce group and an Odoo deployment across a sixty-store, four-warehouse retail chain.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under real load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backgrounds include scaling order processing thirtyfold at a major fashion e-commerce platform, and running fulfilment operations through peak season. The product reflects problems met on the floor, not in a workshop.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of the table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we implement tier-one ERP for a living, we know where those platforms are the right answer — and we will say so. Our own products exist for the businesses they do not fit.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18-person team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Engineering, implementation and support delivered by one team, in one place, rather than assembled per project from contractors.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and the Gulf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experience across both markets, including GST and VAT regimes, regional payment gateways, local business-hours calendars and Gulf-specific fulfilment patterns.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platform range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365 Business Central and NAV, AX, SAP, Odoo and ERPNext — alongside .NET and SQL Server engineering on our own product suite.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74352" y="4266539"/>
            <a:ext cx="1920240" cy="1933093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7572" y="4429759"/>
            <a:ext cx="1593799" cy="160665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66928" y="105156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Bring us your peak-day numbers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20116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us your order profile, lines per order and cut-off times, and we will show you how the wave and allocation rules would be configured for your operation.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66928" y="3108960"/>
            <a:ext cx="3108960" cy="32004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66928" y="336499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Devendra Sharma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3730752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Co-founder &amp; CTO, DBLB TECH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418795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d.sharma@dblbtech.com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66928" y="451713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+91-9711452460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484632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www.dblbtech.com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51755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A-9, SF, Block A, South City-2, Gurgaon 122018, Haryana, India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6355080"/>
            <a:ext cx="11027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E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DBLB-WMS  |  Commercial-in-confidence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DBLB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DBLB-WMS — Warehouse Management System</dc:title>
  <dc:subject>PptxGenJS Presentation</dc:subject>
  <dc:creator>DBLB TECH</dc:creator>
  <cp:lastModifiedBy>DBLB TECH</cp:lastModifiedBy>
  <cp:revision>1</cp:revision>
  <dcterms:created xsi:type="dcterms:W3CDTF">2026-09-18T10:26:20Z</dcterms:created>
  <dcterms:modified xsi:type="dcterms:W3CDTF">2026-09-18T10:26:20Z</dcterms:modified>
</cp:coreProperties>
</file>