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61520" cy="6858000"/>
          </a:xfrm>
          <a:prstGeom prst="rect">
            <a:avLst/>
          </a:prstGeom>
        </p:spPr>
      </p:pic>
      <p:sp>
        <p:nvSpPr>
          <p:cNvPr id="3" name="Shape 0"/>
          <p:cNvSpPr/>
          <p:nvPr/>
        </p:nvSpPr>
        <p:spPr>
          <a:xfrm>
            <a:off x="566928" y="475488"/>
            <a:ext cx="1371600" cy="1380781"/>
          </a:xfrm>
          <a:prstGeom prst="roundRect">
            <a:avLst>
              <a:gd name="adj" fmla="val 4667"/>
            </a:avLst>
          </a:prstGeom>
          <a:solidFill>
            <a:srgbClr val="FFFFFF"/>
          </a:solidFill>
          <a:ln w="12700">
            <a:solidFill>
              <a:srgbClr val="FFFFFF"/>
            </a:solidFill>
            <a:prstDash val="solid"/>
          </a:ln>
        </p:spPr>
      </p:sp>
      <p:pic>
        <p:nvPicPr>
          <p:cNvPr id="4" name="Image 1" descr="preencoded.png">    </p:cNvPr>
          <p:cNvPicPr>
            <a:picLocks noChangeAspect="1"/>
          </p:cNvPicPr>
          <p:nvPr/>
        </p:nvPicPr>
        <p:blipFill>
          <a:blip r:embed="rId2"/>
          <a:stretch>
            <a:fillRect/>
          </a:stretch>
        </p:blipFill>
        <p:spPr>
          <a:xfrm>
            <a:off x="683514" y="592074"/>
            <a:ext cx="1138428" cy="1147609"/>
          </a:xfrm>
          <a:prstGeom prst="rect">
            <a:avLst/>
          </a:prstGeom>
        </p:spPr>
      </p:pic>
      <p:sp>
        <p:nvSpPr>
          <p:cNvPr id="5" name="Text 1"/>
          <p:cNvSpPr txBox="1"/>
          <p:nvPr/>
        </p:nvSpPr>
        <p:spPr>
          <a:xfrm>
            <a:off x="2249424" y="786384"/>
            <a:ext cx="5486400" cy="365760"/>
          </a:xfrm>
          <a:prstGeom prst="rect">
            <a:avLst/>
          </a:prstGeom>
          <a:noFill/>
          <a:ln/>
        </p:spPr>
        <p:txBody>
          <a:bodyPr wrap="square" lIns="0" tIns="0" rIns="0" bIns="0" rtlCol="0" anchor="ctr"/>
          <a:lstStyle/>
          <a:p>
            <a:pPr indent="0" marL="0">
              <a:buNone/>
            </a:pPr>
            <a:r>
              <a:rPr lang="en-US" sz="1700" b="1" spc="340" kern="0" dirty="0">
                <a:solidFill>
                  <a:srgbClr val="FFFFFF"/>
                </a:solidFill>
                <a:latin typeface="Calibri" pitchFamily="34" charset="0"/>
                <a:ea typeface="Calibri" pitchFamily="34" charset="-122"/>
                <a:cs typeface="Calibri" pitchFamily="34" charset="-120"/>
              </a:rPr>
              <a:t>DBLB TECH</a:t>
            </a:r>
            <a:endParaRPr lang="en-US" sz="1700" dirty="0"/>
          </a:p>
        </p:txBody>
      </p:sp>
      <p:sp>
        <p:nvSpPr>
          <p:cNvPr id="6" name="Text 2"/>
          <p:cNvSpPr txBox="1"/>
          <p:nvPr/>
        </p:nvSpPr>
        <p:spPr>
          <a:xfrm>
            <a:off x="2249424" y="1133856"/>
            <a:ext cx="5486400" cy="292608"/>
          </a:xfrm>
          <a:prstGeom prst="rect">
            <a:avLst/>
          </a:prstGeom>
          <a:noFill/>
          <a:ln/>
        </p:spPr>
        <p:txBody>
          <a:bodyPr wrap="square" lIns="0" tIns="0" rIns="0" bIns="0" rtlCol="0" anchor="ctr"/>
          <a:lstStyle/>
          <a:p>
            <a:pPr indent="0" marL="0">
              <a:buNone/>
            </a:pPr>
            <a:r>
              <a:rPr lang="en-US" sz="1150" dirty="0">
                <a:solidFill>
                  <a:srgbClr val="C9DEE6"/>
                </a:solidFill>
                <a:latin typeface="Calibri" pitchFamily="34" charset="0"/>
                <a:ea typeface="Calibri" pitchFamily="34" charset="-122"/>
                <a:cs typeface="Calibri" pitchFamily="34" charset="-120"/>
              </a:rPr>
              <a:t>Technology products and ERP consulting</a:t>
            </a:r>
            <a:endParaRPr lang="en-US" sz="1150" dirty="0"/>
          </a:p>
        </p:txBody>
      </p:sp>
      <p:sp>
        <p:nvSpPr>
          <p:cNvPr id="7" name="Shape 3"/>
          <p:cNvSpPr/>
          <p:nvPr/>
        </p:nvSpPr>
        <p:spPr>
          <a:xfrm>
            <a:off x="566928" y="2304288"/>
            <a:ext cx="4418381" cy="329184"/>
          </a:xfrm>
          <a:prstGeom prst="roundRect">
            <a:avLst>
              <a:gd name="adj" fmla="val 50000"/>
            </a:avLst>
          </a:prstGeom>
          <a:solidFill>
            <a:srgbClr val="7AB648"/>
          </a:solidFill>
          <a:ln w="12700">
            <a:solidFill>
              <a:srgbClr val="7AB648"/>
            </a:solidFill>
            <a:prstDash val="solid"/>
          </a:ln>
        </p:spPr>
      </p:sp>
      <p:sp>
        <p:nvSpPr>
          <p:cNvPr id="8" name="Text 4"/>
          <p:cNvSpPr txBox="1"/>
          <p:nvPr/>
        </p:nvSpPr>
        <p:spPr>
          <a:xfrm>
            <a:off x="566928" y="2304288"/>
            <a:ext cx="4418381" cy="329184"/>
          </a:xfrm>
          <a:prstGeom prst="rect">
            <a:avLst/>
          </a:prstGeom>
          <a:noFill/>
          <a:ln/>
        </p:spPr>
        <p:txBody>
          <a:bodyPr wrap="square" lIns="0" tIns="0" rIns="0" bIns="0" rtlCol="0" anchor="ctr"/>
          <a:lstStyle/>
          <a:p>
            <a:pPr algn="ctr" indent="0" marL="0">
              <a:buNone/>
            </a:pPr>
            <a:r>
              <a:rPr lang="en-US" sz="1000" b="1" spc="140" kern="0" dirty="0">
                <a:solidFill>
                  <a:srgbClr val="13333C"/>
                </a:solidFill>
                <a:latin typeface="Calibri" pitchFamily="34" charset="0"/>
                <a:ea typeface="Calibri" pitchFamily="34" charset="-122"/>
                <a:cs typeface="Calibri" pitchFamily="34" charset="-120"/>
              </a:rPr>
              <a:t>IN DEVELOPMENT  ·  DESIGN PARTNER BRIEF</a:t>
            </a:r>
            <a:endParaRPr lang="en-US" sz="1000" dirty="0"/>
          </a:p>
        </p:txBody>
      </p:sp>
      <p:sp>
        <p:nvSpPr>
          <p:cNvPr id="9" name="Text 5"/>
          <p:cNvSpPr txBox="1"/>
          <p:nvPr/>
        </p:nvSpPr>
        <p:spPr>
          <a:xfrm>
            <a:off x="566928" y="2734056"/>
            <a:ext cx="9509760" cy="1078992"/>
          </a:xfrm>
          <a:prstGeom prst="rect">
            <a:avLst/>
          </a:prstGeom>
          <a:noFill/>
          <a:ln/>
          <a:effectLst>
            <a:outerShdw sx="100000" sy="100000" kx="0" ky="0" algn="bl" rotWithShape="0" blurRad="177800" dist="25400" dir="5400000">
              <a:srgbClr val="04191F">
                <a:alpha val="35000"/>
              </a:srgbClr>
            </a:outerShdw>
          </a:effectLst>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DBLB Assure</a:t>
            </a:r>
            <a:endParaRPr lang="en-US" sz="5400" dirty="0"/>
          </a:p>
        </p:txBody>
      </p:sp>
      <p:sp>
        <p:nvSpPr>
          <p:cNvPr id="10" name="Text 6"/>
          <p:cNvSpPr txBox="1"/>
          <p:nvPr/>
        </p:nvSpPr>
        <p:spPr>
          <a:xfrm>
            <a:off x="566928" y="3831336"/>
            <a:ext cx="9509760" cy="438912"/>
          </a:xfrm>
          <a:prstGeom prst="rect">
            <a:avLst/>
          </a:prstGeom>
          <a:noFill/>
          <a:ln/>
        </p:spPr>
        <p:txBody>
          <a:bodyPr wrap="square" lIns="0" tIns="0" rIns="0" bIns="0" rtlCol="0" anchor="ctr"/>
          <a:lstStyle/>
          <a:p>
            <a:pPr indent="0" marL="0">
              <a:buNone/>
            </a:pPr>
            <a:r>
              <a:rPr lang="en-US" sz="2200" dirty="0">
                <a:solidFill>
                  <a:srgbClr val="7AB648"/>
                </a:solidFill>
                <a:latin typeface="Calibri" pitchFamily="34" charset="0"/>
                <a:ea typeface="Calibri" pitchFamily="34" charset="-122"/>
                <a:cs typeface="Calibri" pitchFamily="34" charset="-120"/>
              </a:rPr>
              <a:t>Recurring Obligation Management Platform</a:t>
            </a:r>
            <a:endParaRPr lang="en-US" sz="2200" dirty="0"/>
          </a:p>
        </p:txBody>
      </p:sp>
      <p:sp>
        <p:nvSpPr>
          <p:cNvPr id="11" name="Text 7"/>
          <p:cNvSpPr txBox="1"/>
          <p:nvPr/>
        </p:nvSpPr>
        <p:spPr>
          <a:xfrm>
            <a:off x="566928" y="4315968"/>
            <a:ext cx="7863840" cy="566928"/>
          </a:xfrm>
          <a:prstGeom prst="rect">
            <a:avLst/>
          </a:prstGeom>
          <a:noFill/>
          <a:ln/>
        </p:spPr>
        <p:txBody>
          <a:bodyPr wrap="square" lIns="0" tIns="0" rIns="0" bIns="0" rtlCol="0" anchor="t"/>
          <a:lstStyle/>
          <a:p>
            <a:pPr indent="0" marL="0">
              <a:buNone/>
            </a:pPr>
            <a:r>
              <a:rPr lang="en-US" sz="1400" i="1" dirty="0">
                <a:solidFill>
                  <a:srgbClr val="D6E7EC"/>
                </a:solidFill>
                <a:latin typeface="Calibri" pitchFamily="34" charset="0"/>
                <a:ea typeface="Calibri" pitchFamily="34" charset="-122"/>
                <a:cs typeface="Calibri" pitchFamily="34" charset="-120"/>
              </a:rPr>
              <a:t>Every obligation your business must meet again next quarter — tracked in one place, with proof.</a:t>
            </a:r>
            <a:endParaRPr lang="en-US" sz="1400" dirty="0"/>
          </a:p>
        </p:txBody>
      </p:sp>
      <p:sp>
        <p:nvSpPr>
          <p:cNvPr id="12" name="Shape 8"/>
          <p:cNvSpPr/>
          <p:nvPr/>
        </p:nvSpPr>
        <p:spPr>
          <a:xfrm>
            <a:off x="566928"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13" name="Text 9"/>
          <p:cNvSpPr txBox="1"/>
          <p:nvPr/>
        </p:nvSpPr>
        <p:spPr>
          <a:xfrm>
            <a:off x="804672" y="5276088"/>
            <a:ext cx="2089404" cy="475488"/>
          </a:xfrm>
          <a:prstGeom prst="rect">
            <a:avLst/>
          </a:prstGeom>
          <a:noFill/>
          <a:ln/>
        </p:spPr>
        <p:txBody>
          <a:bodyPr wrap="square" lIns="0" tIns="0" rIns="0" bIns="0" rtlCol="0" anchor="ctr"/>
          <a:lstStyle/>
          <a:p>
            <a:pPr indent="0" marL="0">
              <a:buNone/>
            </a:pPr>
            <a:r>
              <a:rPr lang="en-US" sz="2300" b="1" dirty="0">
                <a:solidFill>
                  <a:srgbClr val="7AB648"/>
                </a:solidFill>
                <a:latin typeface="Cambria" pitchFamily="34" charset="0"/>
                <a:ea typeface="Cambria" pitchFamily="34" charset="-122"/>
                <a:cs typeface="Cambria" pitchFamily="34" charset="-120"/>
              </a:rPr>
              <a:t>4 domains</a:t>
            </a:r>
            <a:endParaRPr lang="en-US" sz="2300" dirty="0"/>
          </a:p>
        </p:txBody>
      </p:sp>
      <p:sp>
        <p:nvSpPr>
          <p:cNvPr id="14" name="Text 10"/>
          <p:cNvSpPr txBox="1"/>
          <p:nvPr/>
        </p:nvSpPr>
        <p:spPr>
          <a:xfrm>
            <a:off x="804672"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Compliance, Licence, Training and Maintenance</a:t>
            </a:r>
            <a:endParaRPr lang="en-US" sz="1050" dirty="0"/>
          </a:p>
        </p:txBody>
      </p:sp>
      <p:sp>
        <p:nvSpPr>
          <p:cNvPr id="15" name="Shape 11"/>
          <p:cNvSpPr/>
          <p:nvPr/>
        </p:nvSpPr>
        <p:spPr>
          <a:xfrm>
            <a:off x="3387852"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16" name="Text 12"/>
          <p:cNvSpPr txBox="1"/>
          <p:nvPr/>
        </p:nvSpPr>
        <p:spPr>
          <a:xfrm>
            <a:off x="3625596" y="5276088"/>
            <a:ext cx="2089404" cy="475488"/>
          </a:xfrm>
          <a:prstGeom prst="rect">
            <a:avLst/>
          </a:prstGeom>
          <a:noFill/>
          <a:ln/>
        </p:spPr>
        <p:txBody>
          <a:bodyPr wrap="square" lIns="0" tIns="0" rIns="0" bIns="0" rtlCol="0" anchor="ctr"/>
          <a:lstStyle/>
          <a:p>
            <a:pPr indent="0" marL="0">
              <a:buNone/>
            </a:pPr>
            <a:r>
              <a:rPr lang="en-US" sz="2500" b="1" dirty="0">
                <a:solidFill>
                  <a:srgbClr val="7AB648"/>
                </a:solidFill>
                <a:latin typeface="Cambria" pitchFamily="34" charset="0"/>
                <a:ea typeface="Cambria" pitchFamily="34" charset="-122"/>
                <a:cs typeface="Cambria" pitchFamily="34" charset="-120"/>
              </a:rPr>
              <a:t>1 model</a:t>
            </a:r>
            <a:endParaRPr lang="en-US" sz="2500" dirty="0"/>
          </a:p>
        </p:txBody>
      </p:sp>
      <p:sp>
        <p:nvSpPr>
          <p:cNvPr id="17" name="Text 13"/>
          <p:cNvSpPr txBox="1"/>
          <p:nvPr/>
        </p:nvSpPr>
        <p:spPr>
          <a:xfrm>
            <a:off x="3625596"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A single unified Obligation spanning all four</a:t>
            </a:r>
            <a:endParaRPr lang="en-US" sz="1050" dirty="0"/>
          </a:p>
        </p:txBody>
      </p:sp>
      <p:sp>
        <p:nvSpPr>
          <p:cNvPr id="18" name="Shape 14"/>
          <p:cNvSpPr/>
          <p:nvPr/>
        </p:nvSpPr>
        <p:spPr>
          <a:xfrm>
            <a:off x="6208776"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19" name="Text 15"/>
          <p:cNvSpPr txBox="1"/>
          <p:nvPr/>
        </p:nvSpPr>
        <p:spPr>
          <a:xfrm>
            <a:off x="6446520" y="5276088"/>
            <a:ext cx="2089404" cy="475488"/>
          </a:xfrm>
          <a:prstGeom prst="rect">
            <a:avLst/>
          </a:prstGeom>
          <a:noFill/>
          <a:ln/>
        </p:spPr>
        <p:txBody>
          <a:bodyPr wrap="square" lIns="0" tIns="0" rIns="0" bIns="0" rtlCol="0" anchor="ctr"/>
          <a:lstStyle/>
          <a:p>
            <a:pPr indent="0" marL="0">
              <a:buNone/>
            </a:pPr>
            <a:r>
              <a:rPr lang="en-US" sz="2000" b="1" dirty="0">
                <a:solidFill>
                  <a:srgbClr val="7AB648"/>
                </a:solidFill>
                <a:latin typeface="Cambria" pitchFamily="34" charset="0"/>
                <a:ea typeface="Cambria" pitchFamily="34" charset="-122"/>
                <a:cs typeface="Cambria" pitchFamily="34" charset="-120"/>
              </a:rPr>
              <a:t>Multi-tenant</a:t>
            </a:r>
            <a:endParaRPr lang="en-US" sz="2000" dirty="0"/>
          </a:p>
        </p:txBody>
      </p:sp>
      <p:sp>
        <p:nvSpPr>
          <p:cNvPr id="20" name="Text 16"/>
          <p:cNvSpPr txBox="1"/>
          <p:nvPr/>
        </p:nvSpPr>
        <p:spPr>
          <a:xfrm>
            <a:off x="6446520"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SaaS with row-level isolation in the database</a:t>
            </a:r>
            <a:endParaRPr lang="en-US" sz="1050" dirty="0"/>
          </a:p>
        </p:txBody>
      </p:sp>
      <p:sp>
        <p:nvSpPr>
          <p:cNvPr id="21" name="Shape 17"/>
          <p:cNvSpPr/>
          <p:nvPr/>
        </p:nvSpPr>
        <p:spPr>
          <a:xfrm>
            <a:off x="9029700"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22" name="Text 18"/>
          <p:cNvSpPr txBox="1"/>
          <p:nvPr/>
        </p:nvSpPr>
        <p:spPr>
          <a:xfrm>
            <a:off x="9267444" y="5276088"/>
            <a:ext cx="2089404" cy="475488"/>
          </a:xfrm>
          <a:prstGeom prst="rect">
            <a:avLst/>
          </a:prstGeom>
          <a:noFill/>
          <a:ln/>
        </p:spPr>
        <p:txBody>
          <a:bodyPr wrap="square" lIns="0" tIns="0" rIns="0" bIns="0" rtlCol="0" anchor="ctr"/>
          <a:lstStyle/>
          <a:p>
            <a:pPr indent="0" marL="0">
              <a:buNone/>
            </a:pPr>
            <a:r>
              <a:rPr lang="en-US" sz="2300" b="1" dirty="0">
                <a:solidFill>
                  <a:srgbClr val="7AB648"/>
                </a:solidFill>
                <a:latin typeface="Cambria" pitchFamily="34" charset="0"/>
                <a:ea typeface="Cambria" pitchFamily="34" charset="-122"/>
                <a:cs typeface="Cambria" pitchFamily="34" charset="-120"/>
              </a:rPr>
              <a:t>~27 weeks</a:t>
            </a:r>
            <a:endParaRPr lang="en-US" sz="2300" dirty="0"/>
          </a:p>
        </p:txBody>
      </p:sp>
      <p:sp>
        <p:nvSpPr>
          <p:cNvPr id="23" name="Text 19"/>
          <p:cNvSpPr txBox="1"/>
          <p:nvPr/>
        </p:nvSpPr>
        <p:spPr>
          <a:xfrm>
            <a:off x="9267444"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MVP build scoped across Phases 0 to 7</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Three questions most businesses cannot answer today</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Ask any manufacturing business these, and answering all three means finding three different people — one of whom is on leave.</a:t>
            </a:r>
            <a:endParaRPr lang="en-US" sz="1450" dirty="0"/>
          </a:p>
        </p:txBody>
      </p:sp>
      <p:sp>
        <p:nvSpPr>
          <p:cNvPr id="4" name="Shape 2"/>
          <p:cNvSpPr/>
          <p:nvPr/>
        </p:nvSpPr>
        <p:spPr>
          <a:xfrm>
            <a:off x="566928" y="1847088"/>
            <a:ext cx="2537460" cy="3145536"/>
          </a:xfrm>
          <a:prstGeom prst="roundRect">
            <a:avLst>
              <a:gd name="adj" fmla="val 2162"/>
            </a:avLst>
          </a:prstGeom>
          <a:solidFill>
            <a:srgbClr val="164C5A"/>
          </a:solidFill>
          <a:ln w="9525">
            <a:solidFill>
              <a:srgbClr val="164C5A"/>
            </a:solidFill>
            <a:prstDash val="solid"/>
          </a:ln>
        </p:spPr>
      </p:sp>
      <p:sp>
        <p:nvSpPr>
          <p:cNvPr id="5" name="Text 3"/>
          <p:cNvSpPr txBox="1"/>
          <p:nvPr/>
        </p:nvSpPr>
        <p:spPr>
          <a:xfrm>
            <a:off x="822960" y="2121408"/>
            <a:ext cx="2025396" cy="738886"/>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Q1</a:t>
            </a:r>
            <a:endParaRPr lang="en-US" sz="3800" dirty="0"/>
          </a:p>
        </p:txBody>
      </p:sp>
      <p:sp>
        <p:nvSpPr>
          <p:cNvPr id="6" name="Text 4"/>
          <p:cNvSpPr txBox="1"/>
          <p:nvPr/>
        </p:nvSpPr>
        <p:spPr>
          <a:xfrm>
            <a:off x="822960" y="2915158"/>
            <a:ext cx="2025396" cy="1766570"/>
          </a:xfrm>
          <a:prstGeom prst="rect">
            <a:avLst/>
          </a:prstGeom>
          <a:noFill/>
          <a:ln/>
        </p:spPr>
        <p:txBody>
          <a:bodyPr wrap="square" lIns="0" tIns="0" rIns="0" bIns="0" rtlCol="0" anchor="t"/>
          <a:lstStyle/>
          <a:p>
            <a:pPr indent="0" marL="0">
              <a:lnSpc>
                <a:spcPct val="114000"/>
              </a:lnSpc>
              <a:buNone/>
            </a:pPr>
            <a:r>
              <a:rPr lang="en-US" sz="1250" dirty="0">
                <a:solidFill>
                  <a:srgbClr val="C9DEE6"/>
                </a:solidFill>
                <a:latin typeface="Calibri" pitchFamily="34" charset="0"/>
                <a:ea typeface="Calibri" pitchFamily="34" charset="-122"/>
                <a:cs typeface="Calibri" pitchFamily="34" charset="-120"/>
              </a:rPr>
              <a:t>Which of your statutory returns are due in the next thirty days?</a:t>
            </a:r>
            <a:endParaRPr lang="en-US" sz="1250" dirty="0"/>
          </a:p>
        </p:txBody>
      </p:sp>
      <p:sp>
        <p:nvSpPr>
          <p:cNvPr id="7" name="Shape 5"/>
          <p:cNvSpPr/>
          <p:nvPr/>
        </p:nvSpPr>
        <p:spPr>
          <a:xfrm>
            <a:off x="3396996" y="1847088"/>
            <a:ext cx="2537460" cy="3145536"/>
          </a:xfrm>
          <a:prstGeom prst="roundRect">
            <a:avLst>
              <a:gd name="adj" fmla="val 2162"/>
            </a:avLst>
          </a:prstGeom>
          <a:solidFill>
            <a:srgbClr val="EEF5F8"/>
          </a:solidFill>
          <a:ln w="9525">
            <a:solidFill>
              <a:srgbClr val="CFE0E7"/>
            </a:solidFill>
            <a:prstDash val="solid"/>
          </a:ln>
        </p:spPr>
      </p:sp>
      <p:sp>
        <p:nvSpPr>
          <p:cNvPr id="8" name="Text 6"/>
          <p:cNvSpPr txBox="1"/>
          <p:nvPr/>
        </p:nvSpPr>
        <p:spPr>
          <a:xfrm>
            <a:off x="3653028" y="2121408"/>
            <a:ext cx="2025396" cy="738886"/>
          </a:xfrm>
          <a:prstGeom prst="rect">
            <a:avLst/>
          </a:prstGeom>
          <a:noFill/>
          <a:ln/>
        </p:spPr>
        <p:txBody>
          <a:bodyPr wrap="square" lIns="0" tIns="0" rIns="0" bIns="0" rtlCol="0" anchor="ctr"/>
          <a:lstStyle/>
          <a:p>
            <a:pPr indent="0" marL="0">
              <a:buNone/>
            </a:pPr>
            <a:r>
              <a:rPr lang="en-US" sz="3800" b="1" dirty="0">
                <a:solidFill>
                  <a:srgbClr val="164C5A"/>
                </a:solidFill>
                <a:latin typeface="Cambria" pitchFamily="34" charset="0"/>
                <a:ea typeface="Cambria" pitchFamily="34" charset="-122"/>
                <a:cs typeface="Cambria" pitchFamily="34" charset="-120"/>
              </a:rPr>
              <a:t>Q2</a:t>
            </a:r>
            <a:endParaRPr lang="en-US" sz="3800" dirty="0"/>
          </a:p>
        </p:txBody>
      </p:sp>
      <p:sp>
        <p:nvSpPr>
          <p:cNvPr id="9" name="Text 7"/>
          <p:cNvSpPr txBox="1"/>
          <p:nvPr/>
        </p:nvSpPr>
        <p:spPr>
          <a:xfrm>
            <a:off x="3653028" y="2915158"/>
            <a:ext cx="2025396" cy="1766570"/>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Which of your operating licences expire this quarter?</a:t>
            </a:r>
            <a:endParaRPr lang="en-US" sz="1250" dirty="0"/>
          </a:p>
        </p:txBody>
      </p:sp>
      <p:sp>
        <p:nvSpPr>
          <p:cNvPr id="10" name="Shape 8"/>
          <p:cNvSpPr/>
          <p:nvPr/>
        </p:nvSpPr>
        <p:spPr>
          <a:xfrm>
            <a:off x="6227064" y="1847088"/>
            <a:ext cx="2537460" cy="3145536"/>
          </a:xfrm>
          <a:prstGeom prst="roundRect">
            <a:avLst>
              <a:gd name="adj" fmla="val 2162"/>
            </a:avLst>
          </a:prstGeom>
          <a:solidFill>
            <a:srgbClr val="EEF5F8"/>
          </a:solidFill>
          <a:ln w="9525">
            <a:solidFill>
              <a:srgbClr val="CFE0E7"/>
            </a:solidFill>
            <a:prstDash val="solid"/>
          </a:ln>
        </p:spPr>
      </p:sp>
      <p:sp>
        <p:nvSpPr>
          <p:cNvPr id="11" name="Text 9"/>
          <p:cNvSpPr txBox="1"/>
          <p:nvPr/>
        </p:nvSpPr>
        <p:spPr>
          <a:xfrm>
            <a:off x="6483096" y="2121408"/>
            <a:ext cx="2025396" cy="738886"/>
          </a:xfrm>
          <a:prstGeom prst="rect">
            <a:avLst/>
          </a:prstGeom>
          <a:noFill/>
          <a:ln/>
        </p:spPr>
        <p:txBody>
          <a:bodyPr wrap="square" lIns="0" tIns="0" rIns="0" bIns="0" rtlCol="0" anchor="ctr"/>
          <a:lstStyle/>
          <a:p>
            <a:pPr indent="0" marL="0">
              <a:buNone/>
            </a:pPr>
            <a:r>
              <a:rPr lang="en-US" sz="3800" b="1" dirty="0">
                <a:solidFill>
                  <a:srgbClr val="164C5A"/>
                </a:solidFill>
                <a:latin typeface="Cambria" pitchFamily="34" charset="0"/>
                <a:ea typeface="Cambria" pitchFamily="34" charset="-122"/>
                <a:cs typeface="Cambria" pitchFamily="34" charset="-120"/>
              </a:rPr>
              <a:t>Q3</a:t>
            </a:r>
            <a:endParaRPr lang="en-US" sz="3800" dirty="0"/>
          </a:p>
        </p:txBody>
      </p:sp>
      <p:sp>
        <p:nvSpPr>
          <p:cNvPr id="12" name="Text 10"/>
          <p:cNvSpPr txBox="1"/>
          <p:nvPr/>
        </p:nvSpPr>
        <p:spPr>
          <a:xfrm>
            <a:off x="6483096" y="2915158"/>
            <a:ext cx="2025396" cy="1766570"/>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Which of your operators are working on certifications that have lapsed?</a:t>
            </a:r>
            <a:endParaRPr lang="en-US" sz="1250" dirty="0"/>
          </a:p>
        </p:txBody>
      </p:sp>
      <p:sp>
        <p:nvSpPr>
          <p:cNvPr id="13" name="Shape 11"/>
          <p:cNvSpPr/>
          <p:nvPr/>
        </p:nvSpPr>
        <p:spPr>
          <a:xfrm>
            <a:off x="9057132" y="1847088"/>
            <a:ext cx="2537460" cy="3145536"/>
          </a:xfrm>
          <a:prstGeom prst="roundRect">
            <a:avLst>
              <a:gd name="adj" fmla="val 2162"/>
            </a:avLst>
          </a:prstGeom>
          <a:solidFill>
            <a:srgbClr val="EEF5F8"/>
          </a:solidFill>
          <a:ln w="9525">
            <a:solidFill>
              <a:srgbClr val="CFE0E7"/>
            </a:solidFill>
            <a:prstDash val="solid"/>
          </a:ln>
        </p:spPr>
      </p:sp>
      <p:sp>
        <p:nvSpPr>
          <p:cNvPr id="14" name="Text 12"/>
          <p:cNvSpPr txBox="1"/>
          <p:nvPr/>
        </p:nvSpPr>
        <p:spPr>
          <a:xfrm>
            <a:off x="9313164" y="2121408"/>
            <a:ext cx="2025396" cy="738886"/>
          </a:xfrm>
          <a:prstGeom prst="rect">
            <a:avLst/>
          </a:prstGeom>
          <a:noFill/>
          <a:ln/>
        </p:spPr>
        <p:txBody>
          <a:bodyPr wrap="square" lIns="0" tIns="0" rIns="0" bIns="0" rtlCol="0" anchor="ctr"/>
          <a:lstStyle/>
          <a:p>
            <a:pPr indent="0" marL="0">
              <a:buNone/>
            </a:pPr>
            <a:r>
              <a:rPr lang="en-US" sz="3800" b="1" dirty="0">
                <a:solidFill>
                  <a:srgbClr val="164C5A"/>
                </a:solidFill>
                <a:latin typeface="Cambria" pitchFamily="34" charset="0"/>
                <a:ea typeface="Cambria" pitchFamily="34" charset="-122"/>
                <a:cs typeface="Cambria" pitchFamily="34" charset="-120"/>
              </a:rPr>
              <a:t>The gap</a:t>
            </a:r>
            <a:endParaRPr lang="en-US" sz="3800" dirty="0"/>
          </a:p>
        </p:txBody>
      </p:sp>
      <p:sp>
        <p:nvSpPr>
          <p:cNvPr id="15" name="Text 13"/>
          <p:cNvSpPr txBox="1"/>
          <p:nvPr/>
        </p:nvSpPr>
        <p:spPr>
          <a:xfrm>
            <a:off x="9313164" y="2915158"/>
            <a:ext cx="2025396" cy="1766570"/>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The information exists — in a spreadsheet, a calendar reminder, a filing cabinet, an inbox. The single view does not.</a:t>
            </a:r>
            <a:endParaRPr lang="en-US" sz="1250" dirty="0"/>
          </a:p>
        </p:txBody>
      </p:sp>
      <p:sp>
        <p:nvSpPr>
          <p:cNvPr id="16" name="Shape 14"/>
          <p:cNvSpPr/>
          <p:nvPr/>
        </p:nvSpPr>
        <p:spPr>
          <a:xfrm>
            <a:off x="566928" y="5303520"/>
            <a:ext cx="11027664" cy="868680"/>
          </a:xfrm>
          <a:prstGeom prst="roundRect">
            <a:avLst>
              <a:gd name="adj" fmla="val 6316"/>
            </a:avLst>
          </a:prstGeom>
          <a:solidFill>
            <a:srgbClr val="E3EEF3"/>
          </a:solidFill>
          <a:ln w="9525">
            <a:solidFill>
              <a:srgbClr val="E3EEF3"/>
            </a:solidFill>
            <a:prstDash val="solid"/>
          </a:ln>
        </p:spPr>
      </p:sp>
      <p:sp>
        <p:nvSpPr>
          <p:cNvPr id="17" name="Text 15"/>
          <p:cNvSpPr txBox="1"/>
          <p:nvPr/>
        </p:nvSpPr>
        <p:spPr>
          <a:xfrm>
            <a:off x="886968" y="5394960"/>
            <a:ext cx="10387584" cy="685800"/>
          </a:xfrm>
          <a:prstGeom prst="rect">
            <a:avLst/>
          </a:prstGeom>
          <a:noFill/>
          <a:ln/>
        </p:spPr>
        <p:txBody>
          <a:bodyPr wrap="square" lIns="0" tIns="0" rIns="0" bIns="0" rtlCol="0" anchor="ctr"/>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The cost is not theoretical: a production licence that lapsed because the reminder went to someone who left; a machine that failed because its service interval was missed; a penalty for a late return; an audit finding because a training record could not be produced.</a:t>
            </a:r>
            <a:endParaRPr lang="en-US" sz="1250" dirty="0"/>
          </a:p>
        </p:txBody>
      </p:sp>
      <p:sp>
        <p:nvSpPr>
          <p:cNvPr id="18" name="Text 16"/>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9" name="Text 17"/>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The insight: it is one problem, not four</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Compliance, licensing, training and maintenance look like four different problems handled by four teams with four spreadsheets.</a:t>
            </a:r>
            <a:endParaRPr lang="en-US" sz="1450" dirty="0"/>
          </a:p>
        </p:txBody>
      </p:sp>
      <p:sp>
        <p:nvSpPr>
          <p:cNvPr id="4" name="Shape 2"/>
          <p:cNvSpPr/>
          <p:nvPr/>
        </p:nvSpPr>
        <p:spPr>
          <a:xfrm>
            <a:off x="566928" y="1810512"/>
            <a:ext cx="5321808" cy="3067126"/>
          </a:xfrm>
          <a:prstGeom prst="roundRect">
            <a:avLst>
              <a:gd name="adj" fmla="val 1789"/>
            </a:avLst>
          </a:prstGeom>
          <a:solidFill>
            <a:srgbClr val="EEF5F8"/>
          </a:solidFill>
          <a:ln w="9525">
            <a:solidFill>
              <a:srgbClr val="CFE0E7"/>
            </a:solidFill>
            <a:prstDash val="solid"/>
          </a:ln>
        </p:spPr>
      </p:sp>
      <p:sp>
        <p:nvSpPr>
          <p:cNvPr id="5" name="Shape 3"/>
          <p:cNvSpPr/>
          <p:nvPr/>
        </p:nvSpPr>
        <p:spPr>
          <a:xfrm>
            <a:off x="850392" y="2130552"/>
            <a:ext cx="155448" cy="155448"/>
          </a:xfrm>
          <a:prstGeom prst="ellipse">
            <a:avLst/>
          </a:prstGeom>
          <a:solidFill>
            <a:srgbClr val="7AB648"/>
          </a:solidFill>
          <a:ln w="12700">
            <a:solidFill>
              <a:srgbClr val="7AB648"/>
            </a:solidFill>
            <a:prstDash val="solid"/>
          </a:ln>
        </p:spPr>
      </p:sp>
      <p:sp>
        <p:nvSpPr>
          <p:cNvPr id="6" name="Text 4"/>
          <p:cNvSpPr txBox="1"/>
          <p:nvPr/>
        </p:nvSpPr>
        <p:spPr>
          <a:xfrm>
            <a:off x="1115568" y="2011680"/>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What they all have in common</a:t>
            </a:r>
            <a:endParaRPr lang="en-US" sz="1500" dirty="0"/>
          </a:p>
        </p:txBody>
      </p:sp>
      <p:sp>
        <p:nvSpPr>
          <p:cNvPr id="7" name="Text 5"/>
          <p:cNvSpPr txBox="1"/>
          <p:nvPr/>
        </p:nvSpPr>
        <p:spPr>
          <a:xfrm>
            <a:off x="850392" y="2523744"/>
            <a:ext cx="4754880" cy="2107006"/>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Each is an obligation attached to an entity, a site, an asset or a person</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Each is owned by someone and accountable to someone else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Each is due on a date and recurs on a cycle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Each requires evidence to prove it was met</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Each carries a consequence if it is missed</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Model it once, and you can manage all four properly</a:t>
            </a:r>
            <a:endParaRPr lang="en-US" sz="1260" dirty="0"/>
          </a:p>
        </p:txBody>
      </p:sp>
      <p:sp>
        <p:nvSpPr>
          <p:cNvPr id="8" name="Shape 6"/>
          <p:cNvSpPr/>
          <p:nvPr/>
        </p:nvSpPr>
        <p:spPr>
          <a:xfrm>
            <a:off x="6272784" y="1810512"/>
            <a:ext cx="5321808" cy="3067126"/>
          </a:xfrm>
          <a:prstGeom prst="roundRect">
            <a:avLst>
              <a:gd name="adj" fmla="val 1789"/>
            </a:avLst>
          </a:prstGeom>
          <a:solidFill>
            <a:srgbClr val="EEF5F8"/>
          </a:solidFill>
          <a:ln w="9525">
            <a:solidFill>
              <a:srgbClr val="CFE0E7"/>
            </a:solidFill>
            <a:prstDash val="solid"/>
          </a:ln>
        </p:spPr>
      </p:sp>
      <p:sp>
        <p:nvSpPr>
          <p:cNvPr id="9" name="Shape 7"/>
          <p:cNvSpPr/>
          <p:nvPr/>
        </p:nvSpPr>
        <p:spPr>
          <a:xfrm>
            <a:off x="6556248" y="2130552"/>
            <a:ext cx="155448" cy="155448"/>
          </a:xfrm>
          <a:prstGeom prst="ellipse">
            <a:avLst/>
          </a:prstGeom>
          <a:solidFill>
            <a:srgbClr val="7AB648"/>
          </a:solidFill>
          <a:ln w="12700">
            <a:solidFill>
              <a:srgbClr val="7AB648"/>
            </a:solidFill>
            <a:prstDash val="solid"/>
          </a:ln>
        </p:spPr>
      </p:sp>
      <p:sp>
        <p:nvSpPr>
          <p:cNvPr id="10" name="Text 8"/>
          <p:cNvSpPr txBox="1"/>
          <p:nvPr/>
        </p:nvSpPr>
        <p:spPr>
          <a:xfrm>
            <a:off x="6821424" y="2011680"/>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What that buys you</a:t>
            </a:r>
            <a:endParaRPr lang="en-US" sz="1500" dirty="0"/>
          </a:p>
        </p:txBody>
      </p:sp>
      <p:sp>
        <p:nvSpPr>
          <p:cNvPr id="11" name="Text 9"/>
          <p:cNvSpPr txBox="1"/>
          <p:nvPr/>
        </p:nvSpPr>
        <p:spPr>
          <a:xfrm>
            <a:off x="6556248" y="2523744"/>
            <a:ext cx="4754880" cy="2107006"/>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The dashboard, escalation engine, evidence store, audit trail and reporting are built once and serve all four</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A site manager sees one list of what is due at their site this month — not four lists</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Consequence weighting lets genuinely different risks be prioritised against each other</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One auditor view across every domain</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Ownership and accountability deliberately separated, so "I thought someone else had it" stops being an answer</a:t>
            </a:r>
            <a:endParaRPr lang="en-US" sz="1260" dirty="0"/>
          </a:p>
        </p:txBody>
      </p:sp>
      <p:sp>
        <p:nvSpPr>
          <p:cNvPr id="12" name="Text 10"/>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3" name="Text 11"/>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The unified Obligation model</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A statutory filing, a factory licence, an operator certification and a machine service are the same shape of thing.</a:t>
            </a:r>
            <a:endParaRPr lang="en-US" sz="14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66928" y="1810512"/>
          <a:ext cx="11027664" cy="914400"/>
        </p:xfrm>
        <a:graphic>
          <a:graphicData uri="http://schemas.openxmlformats.org/drawingml/2006/table">
            <a:tbl>
              <a:tblPr/>
              <a:tblGrid>
                <a:gridCol w="2646639"/>
                <a:gridCol w="8381025"/>
              </a:tblGrid>
              <a:tr h="537210">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Attribute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164C5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Meaning</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164C5A"/>
                    </a:solidFill>
                  </a:tcPr>
                </a:tc>
              </a:tr>
              <a:tr h="537210">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Subject</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What the obligation attaches to — the legal entity, a site, an asset, or a person.</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r>
              <a:tr h="537210">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Type &amp; domain</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Compliance, licence, training or maintenance, with a domain-specific sub-type.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r>
              <a:tr h="537210">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Owner &amp; accountable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The person responsible for doing it, and the person accountable if it is not done. Deliberately separated.</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r>
              <a:tr h="537210">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Due date &amp; recurrence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When it is next due, and the rule that generates the next occurrence — fixed calendar, interval from completion, or usage-based.</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r>
              <a:tr h="537210">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Lead time &amp; escalation</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How far ahead work must start, and who is told at each stage of overdue.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r>
              <a:tr h="537210">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Evidence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What must be produced as proof — a document, certificate, checklist or reading — and where it is stored.</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r>
              <a:tr h="537210">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Consequence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What is at stake if missed. Used to prioritise, and to make the risk conversation concrete.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6" name="Text 3"/>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343E"/>
        </a:solidFill>
      </p:bgPr>
    </p:bg>
    <p:spTree>
      <p:nvGrpSpPr>
        <p:cNvPr id="1" name=""/>
        <p:cNvGrpSpPr/>
        <p:nvPr/>
      </p:nvGrpSpPr>
      <p:grpSpPr>
        <a:xfrm>
          <a:off x="0" y="0"/>
          <a:ext cx="0" cy="0"/>
          <a:chOff x="0" y="0"/>
          <a:chExt cx="0" cy="0"/>
        </a:xfrm>
      </p:grpSpPr>
      <p:sp>
        <p:nvSpPr>
          <p:cNvPr id="2" name="Text 0"/>
          <p:cNvSpPr txBox="1"/>
          <p:nvPr/>
        </p:nvSpPr>
        <p:spPr>
          <a:xfrm>
            <a:off x="566928" y="2057400"/>
            <a:ext cx="2377440" cy="1554480"/>
          </a:xfrm>
          <a:prstGeom prst="rect">
            <a:avLst/>
          </a:prstGeom>
          <a:noFill/>
          <a:ln/>
        </p:spPr>
        <p:txBody>
          <a:bodyPr wrap="square" lIns="0" tIns="0" rIns="0" bIns="0" rtlCol="0" anchor="ctr"/>
          <a:lstStyle/>
          <a:p>
            <a:pPr indent="0" marL="0">
              <a:buNone/>
            </a:pPr>
            <a:r>
              <a:rPr lang="en-US" sz="9600" b="1" dirty="0">
                <a:solidFill>
                  <a:srgbClr val="1D5666"/>
                </a:solidFill>
                <a:latin typeface="Cambria" pitchFamily="34" charset="0"/>
                <a:ea typeface="Cambria" pitchFamily="34" charset="-122"/>
                <a:cs typeface="Cambria" pitchFamily="34" charset="-120"/>
              </a:rPr>
              <a:t>01</a:t>
            </a:r>
            <a:endParaRPr lang="en-US" sz="9600" dirty="0"/>
          </a:p>
        </p:txBody>
      </p:sp>
      <p:sp>
        <p:nvSpPr>
          <p:cNvPr id="3" name="Text 1"/>
          <p:cNvSpPr txBox="1"/>
          <p:nvPr/>
        </p:nvSpPr>
        <p:spPr>
          <a:xfrm>
            <a:off x="2880360" y="2286000"/>
            <a:ext cx="8595360" cy="86868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The Four Domains</a:t>
            </a:r>
            <a:endParaRPr lang="en-US" sz="4000" dirty="0"/>
          </a:p>
        </p:txBody>
      </p:sp>
      <p:sp>
        <p:nvSpPr>
          <p:cNvPr id="4" name="Text 2"/>
          <p:cNvSpPr txBox="1"/>
          <p:nvPr/>
        </p:nvSpPr>
        <p:spPr>
          <a:xfrm>
            <a:off x="2880360" y="3200400"/>
            <a:ext cx="8229600" cy="731520"/>
          </a:xfrm>
          <a:prstGeom prst="rect">
            <a:avLst/>
          </a:prstGeom>
          <a:noFill/>
          <a:ln/>
        </p:spPr>
        <p:txBody>
          <a:bodyPr wrap="square" lIns="0" tIns="0" rIns="0" bIns="0" rtlCol="0" anchor="t"/>
          <a:lstStyle/>
          <a:p>
            <a:pPr indent="0" marL="0">
              <a:buNone/>
            </a:pPr>
            <a:r>
              <a:rPr lang="en-US" sz="1450" dirty="0">
                <a:solidFill>
                  <a:srgbClr val="C9DEE6"/>
                </a:solidFill>
                <a:latin typeface="Calibri" pitchFamily="34" charset="0"/>
                <a:ea typeface="Calibri" pitchFamily="34" charset="-122"/>
                <a:cs typeface="Calibri" pitchFamily="34" charset="-120"/>
              </a:rPr>
              <a:t>Built on one shared abstraction.</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Domain modules</a:t>
            </a:r>
            <a:endParaRPr lang="en-US" sz="3200" dirty="0"/>
          </a:p>
        </p:txBody>
      </p:sp>
      <p:sp>
        <p:nvSpPr>
          <p:cNvPr id="3" name="Shape 1"/>
          <p:cNvSpPr/>
          <p:nvPr/>
        </p:nvSpPr>
        <p:spPr>
          <a:xfrm>
            <a:off x="566928" y="1481328"/>
            <a:ext cx="5376672" cy="2217420"/>
          </a:xfrm>
          <a:prstGeom prst="roundRect">
            <a:avLst>
              <a:gd name="adj" fmla="val 2474"/>
            </a:avLst>
          </a:prstGeom>
          <a:solidFill>
            <a:srgbClr val="EEF5F8"/>
          </a:solidFill>
          <a:ln w="9525">
            <a:solidFill>
              <a:srgbClr val="CFE0E7"/>
            </a:solidFill>
            <a:prstDash val="solid"/>
          </a:ln>
        </p:spPr>
      </p:sp>
      <p:sp>
        <p:nvSpPr>
          <p:cNvPr id="4" name="Shape 2"/>
          <p:cNvSpPr/>
          <p:nvPr/>
        </p:nvSpPr>
        <p:spPr>
          <a:xfrm>
            <a:off x="804672" y="1719072"/>
            <a:ext cx="384048" cy="384048"/>
          </a:xfrm>
          <a:prstGeom prst="ellipse">
            <a:avLst/>
          </a:prstGeom>
          <a:solidFill>
            <a:srgbClr val="7AB648"/>
          </a:solidFill>
          <a:ln w="12700">
            <a:solidFill>
              <a:srgbClr val="7AB648"/>
            </a:solidFill>
            <a:prstDash val="solid"/>
          </a:ln>
        </p:spPr>
      </p:sp>
      <p:sp>
        <p:nvSpPr>
          <p:cNvPr id="5" name="Text 3"/>
          <p:cNvSpPr txBox="1"/>
          <p:nvPr/>
        </p:nvSpPr>
        <p:spPr>
          <a:xfrm>
            <a:off x="804672" y="1719072"/>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6" name="Text 4"/>
          <p:cNvSpPr txBox="1"/>
          <p:nvPr/>
        </p:nvSpPr>
        <p:spPr>
          <a:xfrm>
            <a:off x="1298448" y="1700784"/>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Compliance</a:t>
            </a:r>
            <a:endParaRPr lang="en-US" sz="1400" dirty="0"/>
          </a:p>
        </p:txBody>
      </p:sp>
      <p:sp>
        <p:nvSpPr>
          <p:cNvPr id="7" name="Text 5"/>
          <p:cNvSpPr txBox="1"/>
          <p:nvPr/>
        </p:nvSpPr>
        <p:spPr>
          <a:xfrm>
            <a:off x="804672" y="2231136"/>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Register of applicable statutory and regulatory obligations by entity, site and jurisdiction. Recurring filings with preparation lead time. Inspection and audit records with findings, and corrective actions tracked to closure with their own due dates and owners.</a:t>
            </a:r>
            <a:endParaRPr lang="en-US" sz="1150" dirty="0"/>
          </a:p>
        </p:txBody>
      </p:sp>
      <p:sp>
        <p:nvSpPr>
          <p:cNvPr id="8" name="Shape 6"/>
          <p:cNvSpPr/>
          <p:nvPr/>
        </p:nvSpPr>
        <p:spPr>
          <a:xfrm>
            <a:off x="6217920" y="1481328"/>
            <a:ext cx="5376672" cy="2217420"/>
          </a:xfrm>
          <a:prstGeom prst="roundRect">
            <a:avLst>
              <a:gd name="adj" fmla="val 2474"/>
            </a:avLst>
          </a:prstGeom>
          <a:solidFill>
            <a:srgbClr val="EEF5F8"/>
          </a:solidFill>
          <a:ln w="9525">
            <a:solidFill>
              <a:srgbClr val="CFE0E7"/>
            </a:solidFill>
            <a:prstDash val="solid"/>
          </a:ln>
        </p:spPr>
      </p:sp>
      <p:sp>
        <p:nvSpPr>
          <p:cNvPr id="9" name="Shape 7"/>
          <p:cNvSpPr/>
          <p:nvPr/>
        </p:nvSpPr>
        <p:spPr>
          <a:xfrm>
            <a:off x="6455664" y="1719072"/>
            <a:ext cx="384048" cy="384048"/>
          </a:xfrm>
          <a:prstGeom prst="ellipse">
            <a:avLst/>
          </a:prstGeom>
          <a:solidFill>
            <a:srgbClr val="7AB648"/>
          </a:solidFill>
          <a:ln w="12700">
            <a:solidFill>
              <a:srgbClr val="7AB648"/>
            </a:solidFill>
            <a:prstDash val="solid"/>
          </a:ln>
        </p:spPr>
      </p:sp>
      <p:sp>
        <p:nvSpPr>
          <p:cNvPr id="10" name="Text 8"/>
          <p:cNvSpPr txBox="1"/>
          <p:nvPr/>
        </p:nvSpPr>
        <p:spPr>
          <a:xfrm>
            <a:off x="6455664" y="1719072"/>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1" name="Text 9"/>
          <p:cNvSpPr txBox="1"/>
          <p:nvPr/>
        </p:nvSpPr>
        <p:spPr>
          <a:xfrm>
            <a:off x="6949440" y="1700784"/>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Licence Management</a:t>
            </a:r>
            <a:endParaRPr lang="en-US" sz="1400" dirty="0"/>
          </a:p>
        </p:txBody>
      </p:sp>
      <p:sp>
        <p:nvSpPr>
          <p:cNvPr id="12" name="Text 10"/>
          <p:cNvSpPr txBox="1"/>
          <p:nvPr/>
        </p:nvSpPr>
        <p:spPr>
          <a:xfrm>
            <a:off x="6455664" y="2231136"/>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Licence and permit register with issuing authority, scope, validity and conditions. Renewal lifecycle with configurable advance lead time — meaningful, because a factory licence renewal can take months. Conditions and undertakings tracked as their own obligations.</a:t>
            </a:r>
            <a:endParaRPr lang="en-US" sz="1150" dirty="0"/>
          </a:p>
        </p:txBody>
      </p:sp>
      <p:sp>
        <p:nvSpPr>
          <p:cNvPr id="13" name="Shape 11"/>
          <p:cNvSpPr/>
          <p:nvPr/>
        </p:nvSpPr>
        <p:spPr>
          <a:xfrm>
            <a:off x="566928" y="3954780"/>
            <a:ext cx="5376672" cy="2217420"/>
          </a:xfrm>
          <a:prstGeom prst="roundRect">
            <a:avLst>
              <a:gd name="adj" fmla="val 2474"/>
            </a:avLst>
          </a:prstGeom>
          <a:solidFill>
            <a:srgbClr val="EEF5F8"/>
          </a:solidFill>
          <a:ln w="9525">
            <a:solidFill>
              <a:srgbClr val="CFE0E7"/>
            </a:solidFill>
            <a:prstDash val="solid"/>
          </a:ln>
        </p:spPr>
      </p:sp>
      <p:sp>
        <p:nvSpPr>
          <p:cNvPr id="14" name="Shape 12"/>
          <p:cNvSpPr/>
          <p:nvPr/>
        </p:nvSpPr>
        <p:spPr>
          <a:xfrm>
            <a:off x="804672" y="4192524"/>
            <a:ext cx="384048" cy="384048"/>
          </a:xfrm>
          <a:prstGeom prst="ellipse">
            <a:avLst/>
          </a:prstGeom>
          <a:solidFill>
            <a:srgbClr val="7AB648"/>
          </a:solidFill>
          <a:ln w="12700">
            <a:solidFill>
              <a:srgbClr val="7AB648"/>
            </a:solidFill>
            <a:prstDash val="solid"/>
          </a:ln>
        </p:spPr>
      </p:sp>
      <p:sp>
        <p:nvSpPr>
          <p:cNvPr id="15" name="Text 13"/>
          <p:cNvSpPr txBox="1"/>
          <p:nvPr/>
        </p:nvSpPr>
        <p:spPr>
          <a:xfrm>
            <a:off x="804672" y="41925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6" name="Text 14"/>
          <p:cNvSpPr txBox="1"/>
          <p:nvPr/>
        </p:nvSpPr>
        <p:spPr>
          <a:xfrm>
            <a:off x="1298448" y="4174236"/>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Training</a:t>
            </a:r>
            <a:endParaRPr lang="en-US" sz="1400" dirty="0"/>
          </a:p>
        </p:txBody>
      </p:sp>
      <p:sp>
        <p:nvSpPr>
          <p:cNvPr id="17" name="Text 15"/>
          <p:cNvSpPr txBox="1"/>
          <p:nvPr/>
        </p:nvSpPr>
        <p:spPr>
          <a:xfrm>
            <a:off x="804672" y="4704588"/>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Role-to-training matrix defining which roles require which certifications. Employee records with completion and expiry, recurring refresher scheduling, session planning and attendance. The competency gap view — who is working in a role for which their training has lapsed — is usually the report that starts the conversation.</a:t>
            </a:r>
            <a:endParaRPr lang="en-US" sz="1150" dirty="0"/>
          </a:p>
        </p:txBody>
      </p:sp>
      <p:sp>
        <p:nvSpPr>
          <p:cNvPr id="18" name="Shape 16"/>
          <p:cNvSpPr/>
          <p:nvPr/>
        </p:nvSpPr>
        <p:spPr>
          <a:xfrm>
            <a:off x="6217920" y="3954780"/>
            <a:ext cx="5376672" cy="2217420"/>
          </a:xfrm>
          <a:prstGeom prst="roundRect">
            <a:avLst>
              <a:gd name="adj" fmla="val 2474"/>
            </a:avLst>
          </a:prstGeom>
          <a:solidFill>
            <a:srgbClr val="EEF5F8"/>
          </a:solidFill>
          <a:ln w="9525">
            <a:solidFill>
              <a:srgbClr val="CFE0E7"/>
            </a:solidFill>
            <a:prstDash val="solid"/>
          </a:ln>
        </p:spPr>
      </p:sp>
      <p:sp>
        <p:nvSpPr>
          <p:cNvPr id="19" name="Shape 17"/>
          <p:cNvSpPr/>
          <p:nvPr/>
        </p:nvSpPr>
        <p:spPr>
          <a:xfrm>
            <a:off x="6455664" y="4192524"/>
            <a:ext cx="384048" cy="384048"/>
          </a:xfrm>
          <a:prstGeom prst="ellipse">
            <a:avLst/>
          </a:prstGeom>
          <a:solidFill>
            <a:srgbClr val="7AB648"/>
          </a:solidFill>
          <a:ln w="12700">
            <a:solidFill>
              <a:srgbClr val="7AB648"/>
            </a:solidFill>
            <a:prstDash val="solid"/>
          </a:ln>
        </p:spPr>
      </p:sp>
      <p:sp>
        <p:nvSpPr>
          <p:cNvPr id="20" name="Text 18"/>
          <p:cNvSpPr txBox="1"/>
          <p:nvPr/>
        </p:nvSpPr>
        <p:spPr>
          <a:xfrm>
            <a:off x="6455664" y="41925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1" name="Text 19"/>
          <p:cNvSpPr txBox="1"/>
          <p:nvPr/>
        </p:nvSpPr>
        <p:spPr>
          <a:xfrm>
            <a:off x="6949440" y="4174236"/>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Maintenance</a:t>
            </a:r>
            <a:endParaRPr lang="en-US" sz="1400" dirty="0"/>
          </a:p>
        </p:txBody>
      </p:sp>
      <p:sp>
        <p:nvSpPr>
          <p:cNvPr id="22" name="Text 20"/>
          <p:cNvSpPr txBox="1"/>
          <p:nvPr/>
        </p:nvSpPr>
        <p:spPr>
          <a:xfrm>
            <a:off x="6455664" y="4704588"/>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Asset register with location and criticality. Preventive schedules on calendar interval or usage trigger, with checklists per asset class. Breakdown capture, spares consumption, and statutory inspections for pressure vessels, lifting equipment and electrical installations handled as obligations rather than a separate silo.</a:t>
            </a:r>
            <a:endParaRPr lang="en-US" sz="1150" dirty="0"/>
          </a:p>
        </p:txBody>
      </p:sp>
      <p:sp>
        <p:nvSpPr>
          <p:cNvPr id="23" name="Text 21"/>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24" name="Text 22"/>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Platform capabilities</a:t>
            </a:r>
            <a:endParaRPr lang="en-US" sz="3200" dirty="0"/>
          </a:p>
        </p:txBody>
      </p:sp>
      <p:sp>
        <p:nvSpPr>
          <p:cNvPr id="3" name="Shape 1"/>
          <p:cNvSpPr/>
          <p:nvPr/>
        </p:nvSpPr>
        <p:spPr>
          <a:xfrm>
            <a:off x="566928" y="1517904"/>
            <a:ext cx="5321808" cy="3447974"/>
          </a:xfrm>
          <a:prstGeom prst="roundRect">
            <a:avLst>
              <a:gd name="adj" fmla="val 1591"/>
            </a:avLst>
          </a:prstGeom>
          <a:solidFill>
            <a:srgbClr val="EEF5F8"/>
          </a:solidFill>
          <a:ln w="9525">
            <a:solidFill>
              <a:srgbClr val="CFE0E7"/>
            </a:solidFill>
            <a:prstDash val="solid"/>
          </a:ln>
        </p:spPr>
      </p:sp>
      <p:sp>
        <p:nvSpPr>
          <p:cNvPr id="4" name="Shape 2"/>
          <p:cNvSpPr/>
          <p:nvPr/>
        </p:nvSpPr>
        <p:spPr>
          <a:xfrm>
            <a:off x="850392" y="1837944"/>
            <a:ext cx="155448" cy="155448"/>
          </a:xfrm>
          <a:prstGeom prst="ellipse">
            <a:avLst/>
          </a:prstGeom>
          <a:solidFill>
            <a:srgbClr val="7AB648"/>
          </a:solidFill>
          <a:ln w="12700">
            <a:solidFill>
              <a:srgbClr val="7AB648"/>
            </a:solidFill>
            <a:prstDash val="solid"/>
          </a:ln>
        </p:spPr>
      </p:sp>
      <p:sp>
        <p:nvSpPr>
          <p:cNvPr id="5" name="Text 3"/>
          <p:cNvSpPr txBox="1"/>
          <p:nvPr/>
        </p:nvSpPr>
        <p:spPr>
          <a:xfrm>
            <a:off x="1115568" y="1719072"/>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Scheduling and escalation</a:t>
            </a:r>
            <a:endParaRPr lang="en-US" sz="1500" dirty="0"/>
          </a:p>
        </p:txBody>
      </p:sp>
      <p:sp>
        <p:nvSpPr>
          <p:cNvPr id="6" name="Text 4"/>
          <p:cNvSpPr txBox="1"/>
          <p:nvPr/>
        </p:nvSpPr>
        <p:spPr>
          <a:xfrm>
            <a:off x="850392" y="2231136"/>
            <a:ext cx="4754880" cy="2487854"/>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Background engine generating obligation occurrences from recurrence rules</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Multi-stage reminders at configurable intervals before the due date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Escalation matrix by domain, criticality and elapsed overdue period</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Notification by email and WhatsApp — chosen because in India and the Gulf, WhatsApp is where a site manager actually reads things</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Digest notifications, so an owner receives one useful summary rather than forty individual alerts</a:t>
            </a:r>
            <a:endParaRPr lang="en-US" sz="1260" dirty="0"/>
          </a:p>
        </p:txBody>
      </p:sp>
      <p:sp>
        <p:nvSpPr>
          <p:cNvPr id="7" name="Shape 5"/>
          <p:cNvSpPr/>
          <p:nvPr/>
        </p:nvSpPr>
        <p:spPr>
          <a:xfrm>
            <a:off x="6272784" y="1517904"/>
            <a:ext cx="5321808" cy="3447974"/>
          </a:xfrm>
          <a:prstGeom prst="roundRect">
            <a:avLst>
              <a:gd name="adj" fmla="val 1591"/>
            </a:avLst>
          </a:prstGeom>
          <a:solidFill>
            <a:srgbClr val="EEF5F8"/>
          </a:solidFill>
          <a:ln w="9525">
            <a:solidFill>
              <a:srgbClr val="CFE0E7"/>
            </a:solidFill>
            <a:prstDash val="solid"/>
          </a:ln>
        </p:spPr>
      </p:sp>
      <p:sp>
        <p:nvSpPr>
          <p:cNvPr id="8" name="Shape 6"/>
          <p:cNvSpPr/>
          <p:nvPr/>
        </p:nvSpPr>
        <p:spPr>
          <a:xfrm>
            <a:off x="6556248" y="1837944"/>
            <a:ext cx="155448" cy="155448"/>
          </a:xfrm>
          <a:prstGeom prst="ellipse">
            <a:avLst/>
          </a:prstGeom>
          <a:solidFill>
            <a:srgbClr val="7AB648"/>
          </a:solidFill>
          <a:ln w="12700">
            <a:solidFill>
              <a:srgbClr val="7AB648"/>
            </a:solidFill>
            <a:prstDash val="solid"/>
          </a:ln>
        </p:spPr>
      </p:sp>
      <p:sp>
        <p:nvSpPr>
          <p:cNvPr id="9" name="Text 7"/>
          <p:cNvSpPr txBox="1"/>
          <p:nvPr/>
        </p:nvSpPr>
        <p:spPr>
          <a:xfrm>
            <a:off x="6821424" y="1719072"/>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Evidence and audit</a:t>
            </a:r>
            <a:endParaRPr lang="en-US" sz="1500" dirty="0"/>
          </a:p>
        </p:txBody>
      </p:sp>
      <p:sp>
        <p:nvSpPr>
          <p:cNvPr id="10" name="Text 8"/>
          <p:cNvSpPr txBox="1"/>
          <p:nvPr/>
        </p:nvSpPr>
        <p:spPr>
          <a:xfrm>
            <a:off x="6556248" y="2231136"/>
            <a:ext cx="4754880" cy="2487854"/>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Document upload against every occurrence, using time-limited signed URLs direct to storage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Version history and an immutable record of what was submitted and when</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Auditor view — read-only scoped access, so an external auditor can verify without a seat into the whole system</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Exportable evidence pack per obligation, per site or per period</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Full audit trail: who changed a due date, who marked something complete, who granted a waiver, and why</a:t>
            </a:r>
            <a:endParaRPr lang="en-US" sz="1260" dirty="0"/>
          </a:p>
        </p:txBody>
      </p:sp>
      <p:sp>
        <p:nvSpPr>
          <p:cNvPr id="11" name="Text 9"/>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2" name="Text 10"/>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Architecture</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In a multi-tenant compliance platform, a cross-tenant data leak is not a bug — it is an existential event. So isolation is enforced by the database, not by application-code discipline.</a:t>
            </a:r>
            <a:endParaRPr lang="en-US" sz="1450" dirty="0"/>
          </a:p>
        </p:txBody>
      </p:sp>
      <p:sp>
        <p:nvSpPr>
          <p:cNvPr id="4" name="Text 2"/>
          <p:cNvSpPr txBox="1"/>
          <p:nvPr/>
        </p:nvSpPr>
        <p:spPr>
          <a:xfrm>
            <a:off x="566928" y="1819656"/>
            <a:ext cx="5954939" cy="4288536"/>
          </a:xfrm>
          <a:prstGeom prst="rect">
            <a:avLst/>
          </a:prstGeom>
          <a:noFill/>
          <a:ln/>
        </p:spPr>
        <p:txBody>
          <a:bodyPr wrap="square" lIns="0" tIns="0" rIns="0" bIns="0" rtlCol="0" anchor="t"/>
          <a:lstStyle/>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Row-Level Security in SQL Server means a missed filter in application code cannot expose another tenant’s records</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Hangfire handles recurrence generation, reminder dispatch and escalation as durable background work</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Azure Blob Storage with SAS-based direct upload — large evidence files never transit the application tier</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Meta Cloud API for WhatsApp delivery; SMTP for email</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Shared schema with row-level tenant isolation as the default model</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Dedicated-instance deployment available for clients with data residency requirements</a:t>
            </a:r>
            <a:endParaRPr lang="en-US" sz="1300" dirty="0"/>
          </a:p>
        </p:txBody>
      </p:sp>
      <p:sp>
        <p:nvSpPr>
          <p:cNvPr id="5" name="Shape 3"/>
          <p:cNvSpPr/>
          <p:nvPr/>
        </p:nvSpPr>
        <p:spPr>
          <a:xfrm>
            <a:off x="6905915" y="1783080"/>
            <a:ext cx="4688677" cy="4361688"/>
          </a:xfrm>
          <a:prstGeom prst="roundRect">
            <a:avLst>
              <a:gd name="adj" fmla="val 1258"/>
            </a:avLst>
          </a:prstGeom>
          <a:solidFill>
            <a:srgbClr val="164C5A"/>
          </a:solidFill>
          <a:ln w="9525">
            <a:solidFill>
              <a:srgbClr val="164C5A"/>
            </a:solidFill>
            <a:prstDash val="solid"/>
          </a:ln>
        </p:spPr>
      </p:sp>
      <p:sp>
        <p:nvSpPr>
          <p:cNvPr id="6" name="Text 4"/>
          <p:cNvSpPr txBox="1"/>
          <p:nvPr/>
        </p:nvSpPr>
        <p:spPr>
          <a:xfrm>
            <a:off x="7198523" y="2020824"/>
            <a:ext cx="4103461" cy="365760"/>
          </a:xfrm>
          <a:prstGeom prst="rect">
            <a:avLst/>
          </a:prstGeom>
          <a:noFill/>
          <a:ln/>
        </p:spPr>
        <p:txBody>
          <a:bodyPr wrap="square" lIns="0" tIns="0" rIns="0" bIns="0" rtlCol="0" anchor="ctr"/>
          <a:lstStyle/>
          <a:p>
            <a:pPr indent="0" marL="0">
              <a:buNone/>
            </a:pPr>
            <a:r>
              <a:rPr lang="en-US" sz="1350" b="1" spc="80" kern="0" dirty="0">
                <a:solidFill>
                  <a:srgbClr val="7AB648"/>
                </a:solidFill>
                <a:latin typeface="Calibri" pitchFamily="34" charset="0"/>
                <a:ea typeface="Calibri" pitchFamily="34" charset="-122"/>
                <a:cs typeface="Calibri" pitchFamily="34" charset="-120"/>
              </a:rPr>
              <a:t>TECHNICAL PROFILE</a:t>
            </a:r>
            <a:endParaRPr lang="en-US" sz="1350" dirty="0"/>
          </a:p>
        </p:txBody>
      </p:sp>
      <p:sp>
        <p:nvSpPr>
          <p:cNvPr id="7" name="Text 5"/>
          <p:cNvSpPr txBox="1"/>
          <p:nvPr/>
        </p:nvSpPr>
        <p:spPr>
          <a:xfrm>
            <a:off x="7198523" y="2514600"/>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APPLICATION</a:t>
            </a:r>
            <a:endParaRPr lang="en-US" sz="950" dirty="0"/>
          </a:p>
        </p:txBody>
      </p:sp>
      <p:sp>
        <p:nvSpPr>
          <p:cNvPr id="8" name="Text 6"/>
          <p:cNvSpPr txBox="1"/>
          <p:nvPr/>
        </p:nvSpPr>
        <p:spPr>
          <a:xfrm>
            <a:off x="7198523" y="2741371"/>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ASP.NET Core 8</a:t>
            </a:r>
            <a:endParaRPr lang="en-US" sz="1200" dirty="0"/>
          </a:p>
        </p:txBody>
      </p:sp>
      <p:sp>
        <p:nvSpPr>
          <p:cNvPr id="9" name="Text 7"/>
          <p:cNvSpPr txBox="1"/>
          <p:nvPr/>
        </p:nvSpPr>
        <p:spPr>
          <a:xfrm>
            <a:off x="7198523" y="3081528"/>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HOSTING</a:t>
            </a:r>
            <a:endParaRPr lang="en-US" sz="950" dirty="0"/>
          </a:p>
        </p:txBody>
      </p:sp>
      <p:sp>
        <p:nvSpPr>
          <p:cNvPr id="10" name="Text 8"/>
          <p:cNvSpPr txBox="1"/>
          <p:nvPr/>
        </p:nvSpPr>
        <p:spPr>
          <a:xfrm>
            <a:off x="7198523" y="3308299"/>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Azure Container Apps</a:t>
            </a:r>
            <a:endParaRPr lang="en-US" sz="1200" dirty="0"/>
          </a:p>
        </p:txBody>
      </p:sp>
      <p:sp>
        <p:nvSpPr>
          <p:cNvPr id="11" name="Text 9"/>
          <p:cNvSpPr txBox="1"/>
          <p:nvPr/>
        </p:nvSpPr>
        <p:spPr>
          <a:xfrm>
            <a:off x="7198523" y="3648456"/>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BACKGROUND</a:t>
            </a:r>
            <a:endParaRPr lang="en-US" sz="950" dirty="0"/>
          </a:p>
        </p:txBody>
      </p:sp>
      <p:sp>
        <p:nvSpPr>
          <p:cNvPr id="12" name="Text 10"/>
          <p:cNvSpPr txBox="1"/>
          <p:nvPr/>
        </p:nvSpPr>
        <p:spPr>
          <a:xfrm>
            <a:off x="7198523" y="3875227"/>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Hangfire</a:t>
            </a:r>
            <a:endParaRPr lang="en-US" sz="1200" dirty="0"/>
          </a:p>
        </p:txBody>
      </p:sp>
      <p:sp>
        <p:nvSpPr>
          <p:cNvPr id="13" name="Text 11"/>
          <p:cNvSpPr txBox="1"/>
          <p:nvPr/>
        </p:nvSpPr>
        <p:spPr>
          <a:xfrm>
            <a:off x="7198523" y="4215384"/>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DATABASE</a:t>
            </a:r>
            <a:endParaRPr lang="en-US" sz="950" dirty="0"/>
          </a:p>
        </p:txBody>
      </p:sp>
      <p:sp>
        <p:nvSpPr>
          <p:cNvPr id="14" name="Text 12"/>
          <p:cNvSpPr txBox="1"/>
          <p:nvPr/>
        </p:nvSpPr>
        <p:spPr>
          <a:xfrm>
            <a:off x="7198523" y="4442155"/>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SQL Server with Row-Level Security</a:t>
            </a:r>
            <a:endParaRPr lang="en-US" sz="1200" dirty="0"/>
          </a:p>
        </p:txBody>
      </p:sp>
      <p:sp>
        <p:nvSpPr>
          <p:cNvPr id="15" name="Text 13"/>
          <p:cNvSpPr txBox="1"/>
          <p:nvPr/>
        </p:nvSpPr>
        <p:spPr>
          <a:xfrm>
            <a:off x="7198523" y="4782312"/>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FRONT END</a:t>
            </a:r>
            <a:endParaRPr lang="en-US" sz="950" dirty="0"/>
          </a:p>
        </p:txBody>
      </p:sp>
      <p:sp>
        <p:nvSpPr>
          <p:cNvPr id="16" name="Text 14"/>
          <p:cNvSpPr txBox="1"/>
          <p:nvPr/>
        </p:nvSpPr>
        <p:spPr>
          <a:xfrm>
            <a:off x="7198523" y="5009083"/>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Angular 18 with PrimeNG</a:t>
            </a:r>
            <a:endParaRPr lang="en-US" sz="1200" dirty="0"/>
          </a:p>
        </p:txBody>
      </p:sp>
      <p:sp>
        <p:nvSpPr>
          <p:cNvPr id="17" name="Text 15"/>
          <p:cNvSpPr txBox="1"/>
          <p:nvPr/>
        </p:nvSpPr>
        <p:spPr>
          <a:xfrm>
            <a:off x="7198523" y="5349240"/>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STORAGE</a:t>
            </a:r>
            <a:endParaRPr lang="en-US" sz="950" dirty="0"/>
          </a:p>
        </p:txBody>
      </p:sp>
      <p:sp>
        <p:nvSpPr>
          <p:cNvPr id="18" name="Text 16"/>
          <p:cNvSpPr txBox="1"/>
          <p:nvPr/>
        </p:nvSpPr>
        <p:spPr>
          <a:xfrm>
            <a:off x="7198523" y="5576011"/>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Azure Blob with SAS direct upload</a:t>
            </a:r>
            <a:endParaRPr lang="en-US" sz="1200" dirty="0"/>
          </a:p>
        </p:txBody>
      </p:sp>
      <p:sp>
        <p:nvSpPr>
          <p:cNvPr id="19" name="Text 17"/>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20" name="Text 18"/>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Target market</a:t>
            </a:r>
            <a:endParaRPr lang="en-US" sz="3200" dirty="0"/>
          </a:p>
        </p:txBody>
      </p:sp>
      <p:sp>
        <p:nvSpPr>
          <p:cNvPr id="3" name="Shape 1"/>
          <p:cNvSpPr/>
          <p:nvPr/>
        </p:nvSpPr>
        <p:spPr>
          <a:xfrm>
            <a:off x="566928" y="1481328"/>
            <a:ext cx="3493008" cy="2217420"/>
          </a:xfrm>
          <a:prstGeom prst="roundRect">
            <a:avLst>
              <a:gd name="adj" fmla="val 2474"/>
            </a:avLst>
          </a:prstGeom>
          <a:solidFill>
            <a:srgbClr val="EEF5F8"/>
          </a:solidFill>
          <a:ln w="9525">
            <a:solidFill>
              <a:srgbClr val="CFE0E7"/>
            </a:solidFill>
            <a:prstDash val="solid"/>
          </a:ln>
        </p:spPr>
      </p:sp>
      <p:sp>
        <p:nvSpPr>
          <p:cNvPr id="4" name="Shape 2"/>
          <p:cNvSpPr/>
          <p:nvPr/>
        </p:nvSpPr>
        <p:spPr>
          <a:xfrm>
            <a:off x="804672" y="1719072"/>
            <a:ext cx="384048" cy="384048"/>
          </a:xfrm>
          <a:prstGeom prst="ellipse">
            <a:avLst/>
          </a:prstGeom>
          <a:solidFill>
            <a:srgbClr val="7AB648"/>
          </a:solidFill>
          <a:ln w="12700">
            <a:solidFill>
              <a:srgbClr val="7AB648"/>
            </a:solidFill>
            <a:prstDash val="solid"/>
          </a:ln>
        </p:spPr>
      </p:sp>
      <p:sp>
        <p:nvSpPr>
          <p:cNvPr id="5" name="Text 3"/>
          <p:cNvSpPr txBox="1"/>
          <p:nvPr/>
        </p:nvSpPr>
        <p:spPr>
          <a:xfrm>
            <a:off x="804672" y="1719072"/>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6" name="Text 4"/>
          <p:cNvSpPr txBox="1"/>
          <p:nvPr/>
        </p:nvSpPr>
        <p:spPr>
          <a:xfrm>
            <a:off x="1298448" y="1700784"/>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Regulated manufacturers (India)</a:t>
            </a:r>
            <a:endParaRPr lang="en-US" sz="1400" dirty="0"/>
          </a:p>
        </p:txBody>
      </p:sp>
      <p:sp>
        <p:nvSpPr>
          <p:cNvPr id="7" name="Text 5"/>
          <p:cNvSpPr txBox="1"/>
          <p:nvPr/>
        </p:nvSpPr>
        <p:spPr>
          <a:xfrm>
            <a:off x="804672" y="2231136"/>
            <a:ext cx="3017520"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Factory licences, pollution control consents, statutory inspections, worker certifications and machine maintenance — all recurring against hard deadlines.</a:t>
            </a:r>
            <a:endParaRPr lang="en-US" sz="1150" dirty="0"/>
          </a:p>
        </p:txBody>
      </p:sp>
      <p:sp>
        <p:nvSpPr>
          <p:cNvPr id="8" name="Shape 6"/>
          <p:cNvSpPr/>
          <p:nvPr/>
        </p:nvSpPr>
        <p:spPr>
          <a:xfrm>
            <a:off x="4334256" y="1481328"/>
            <a:ext cx="3493008" cy="2217420"/>
          </a:xfrm>
          <a:prstGeom prst="roundRect">
            <a:avLst>
              <a:gd name="adj" fmla="val 2474"/>
            </a:avLst>
          </a:prstGeom>
          <a:solidFill>
            <a:srgbClr val="EEF5F8"/>
          </a:solidFill>
          <a:ln w="9525">
            <a:solidFill>
              <a:srgbClr val="CFE0E7"/>
            </a:solidFill>
            <a:prstDash val="solid"/>
          </a:ln>
        </p:spPr>
      </p:sp>
      <p:sp>
        <p:nvSpPr>
          <p:cNvPr id="9" name="Shape 7"/>
          <p:cNvSpPr/>
          <p:nvPr/>
        </p:nvSpPr>
        <p:spPr>
          <a:xfrm>
            <a:off x="4572000" y="1719072"/>
            <a:ext cx="384048" cy="384048"/>
          </a:xfrm>
          <a:prstGeom prst="ellipse">
            <a:avLst/>
          </a:prstGeom>
          <a:solidFill>
            <a:srgbClr val="7AB648"/>
          </a:solidFill>
          <a:ln w="12700">
            <a:solidFill>
              <a:srgbClr val="7AB648"/>
            </a:solidFill>
            <a:prstDash val="solid"/>
          </a:ln>
        </p:spPr>
      </p:sp>
      <p:sp>
        <p:nvSpPr>
          <p:cNvPr id="10" name="Text 8"/>
          <p:cNvSpPr txBox="1"/>
          <p:nvPr/>
        </p:nvSpPr>
        <p:spPr>
          <a:xfrm>
            <a:off x="4572000" y="1719072"/>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1" name="Text 9"/>
          <p:cNvSpPr txBox="1"/>
          <p:nvPr/>
        </p:nvSpPr>
        <p:spPr>
          <a:xfrm>
            <a:off x="5065776" y="1700784"/>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Industrial operators (Gulf)</a:t>
            </a:r>
            <a:endParaRPr lang="en-US" sz="1400" dirty="0"/>
          </a:p>
        </p:txBody>
      </p:sp>
      <p:sp>
        <p:nvSpPr>
          <p:cNvPr id="12" name="Text 10"/>
          <p:cNvSpPr txBox="1"/>
          <p:nvPr/>
        </p:nvSpPr>
        <p:spPr>
          <a:xfrm>
            <a:off x="4572000" y="2231136"/>
            <a:ext cx="3017520"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Trade licences, municipality permits, HSE certification and equipment inspection regimes, frequently across multiple emirates or jurisdictions.</a:t>
            </a:r>
            <a:endParaRPr lang="en-US" sz="1150" dirty="0"/>
          </a:p>
        </p:txBody>
      </p:sp>
      <p:sp>
        <p:nvSpPr>
          <p:cNvPr id="13" name="Shape 11"/>
          <p:cNvSpPr/>
          <p:nvPr/>
        </p:nvSpPr>
        <p:spPr>
          <a:xfrm>
            <a:off x="8101584" y="1481328"/>
            <a:ext cx="3493008" cy="2217420"/>
          </a:xfrm>
          <a:prstGeom prst="roundRect">
            <a:avLst>
              <a:gd name="adj" fmla="val 2474"/>
            </a:avLst>
          </a:prstGeom>
          <a:solidFill>
            <a:srgbClr val="EEF5F8"/>
          </a:solidFill>
          <a:ln w="9525">
            <a:solidFill>
              <a:srgbClr val="CFE0E7"/>
            </a:solidFill>
            <a:prstDash val="solid"/>
          </a:ln>
        </p:spPr>
      </p:sp>
      <p:sp>
        <p:nvSpPr>
          <p:cNvPr id="14" name="Shape 12"/>
          <p:cNvSpPr/>
          <p:nvPr/>
        </p:nvSpPr>
        <p:spPr>
          <a:xfrm>
            <a:off x="8339328" y="1719072"/>
            <a:ext cx="384048" cy="384048"/>
          </a:xfrm>
          <a:prstGeom prst="ellipse">
            <a:avLst/>
          </a:prstGeom>
          <a:solidFill>
            <a:srgbClr val="7AB648"/>
          </a:solidFill>
          <a:ln w="12700">
            <a:solidFill>
              <a:srgbClr val="7AB648"/>
            </a:solidFill>
            <a:prstDash val="solid"/>
          </a:ln>
        </p:spPr>
      </p:sp>
      <p:sp>
        <p:nvSpPr>
          <p:cNvPr id="15" name="Text 13"/>
          <p:cNvSpPr txBox="1"/>
          <p:nvPr/>
        </p:nvSpPr>
        <p:spPr>
          <a:xfrm>
            <a:off x="8339328" y="1719072"/>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6" name="Text 14"/>
          <p:cNvSpPr txBox="1"/>
          <p:nvPr/>
        </p:nvSpPr>
        <p:spPr>
          <a:xfrm>
            <a:off x="8833104" y="1700784"/>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Multi-site operators</a:t>
            </a:r>
            <a:endParaRPr lang="en-US" sz="1400" dirty="0"/>
          </a:p>
        </p:txBody>
      </p:sp>
      <p:sp>
        <p:nvSpPr>
          <p:cNvPr id="17" name="Text 15"/>
          <p:cNvSpPr txBox="1"/>
          <p:nvPr/>
        </p:nvSpPr>
        <p:spPr>
          <a:xfrm>
            <a:off x="8339328" y="2231136"/>
            <a:ext cx="3017520"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Retail chains, warehouses, food processing and hospitality, where the same obligation set repeats across many locations with no consolidated view.</a:t>
            </a:r>
            <a:endParaRPr lang="en-US" sz="1150" dirty="0"/>
          </a:p>
        </p:txBody>
      </p:sp>
      <p:sp>
        <p:nvSpPr>
          <p:cNvPr id="18" name="Shape 16"/>
          <p:cNvSpPr/>
          <p:nvPr/>
        </p:nvSpPr>
        <p:spPr>
          <a:xfrm>
            <a:off x="566928" y="3954780"/>
            <a:ext cx="3493008" cy="2217420"/>
          </a:xfrm>
          <a:prstGeom prst="roundRect">
            <a:avLst>
              <a:gd name="adj" fmla="val 2474"/>
            </a:avLst>
          </a:prstGeom>
          <a:solidFill>
            <a:srgbClr val="EEF5F8"/>
          </a:solidFill>
          <a:ln w="9525">
            <a:solidFill>
              <a:srgbClr val="CFE0E7"/>
            </a:solidFill>
            <a:prstDash val="solid"/>
          </a:ln>
        </p:spPr>
      </p:sp>
      <p:sp>
        <p:nvSpPr>
          <p:cNvPr id="19" name="Shape 17"/>
          <p:cNvSpPr/>
          <p:nvPr/>
        </p:nvSpPr>
        <p:spPr>
          <a:xfrm>
            <a:off x="804672" y="4192524"/>
            <a:ext cx="384048" cy="384048"/>
          </a:xfrm>
          <a:prstGeom prst="ellipse">
            <a:avLst/>
          </a:prstGeom>
          <a:solidFill>
            <a:srgbClr val="7AB648"/>
          </a:solidFill>
          <a:ln w="12700">
            <a:solidFill>
              <a:srgbClr val="7AB648"/>
            </a:solidFill>
            <a:prstDash val="solid"/>
          </a:ln>
        </p:spPr>
      </p:sp>
      <p:sp>
        <p:nvSpPr>
          <p:cNvPr id="20" name="Text 18"/>
          <p:cNvSpPr txBox="1"/>
          <p:nvPr/>
        </p:nvSpPr>
        <p:spPr>
          <a:xfrm>
            <a:off x="804672" y="41925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1" name="Text 19"/>
          <p:cNvSpPr txBox="1"/>
          <p:nvPr/>
        </p:nvSpPr>
        <p:spPr>
          <a:xfrm>
            <a:off x="1298448" y="41742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Healthcare &amp; laboratories</a:t>
            </a:r>
            <a:endParaRPr lang="en-US" sz="1400" dirty="0"/>
          </a:p>
        </p:txBody>
      </p:sp>
      <p:sp>
        <p:nvSpPr>
          <p:cNvPr id="22" name="Text 20"/>
          <p:cNvSpPr txBox="1"/>
          <p:nvPr/>
        </p:nvSpPr>
        <p:spPr>
          <a:xfrm>
            <a:off x="804672" y="4704588"/>
            <a:ext cx="3017520"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Accreditation maintenance, equipment calibration and staff certification, where lapse carries clinical as well as regulatory consequence.</a:t>
            </a:r>
            <a:endParaRPr lang="en-US" sz="1150" dirty="0"/>
          </a:p>
        </p:txBody>
      </p:sp>
      <p:sp>
        <p:nvSpPr>
          <p:cNvPr id="23" name="Shape 21"/>
          <p:cNvSpPr/>
          <p:nvPr/>
        </p:nvSpPr>
        <p:spPr>
          <a:xfrm>
            <a:off x="4334256" y="3954780"/>
            <a:ext cx="3493008" cy="2217420"/>
          </a:xfrm>
          <a:prstGeom prst="roundRect">
            <a:avLst>
              <a:gd name="adj" fmla="val 2474"/>
            </a:avLst>
          </a:prstGeom>
          <a:solidFill>
            <a:srgbClr val="EEF5F8"/>
          </a:solidFill>
          <a:ln w="9525">
            <a:solidFill>
              <a:srgbClr val="CFE0E7"/>
            </a:solidFill>
            <a:prstDash val="solid"/>
          </a:ln>
        </p:spPr>
      </p:sp>
      <p:sp>
        <p:nvSpPr>
          <p:cNvPr id="24" name="Shape 22"/>
          <p:cNvSpPr/>
          <p:nvPr/>
        </p:nvSpPr>
        <p:spPr>
          <a:xfrm>
            <a:off x="4572000" y="4192524"/>
            <a:ext cx="384048" cy="384048"/>
          </a:xfrm>
          <a:prstGeom prst="ellipse">
            <a:avLst/>
          </a:prstGeom>
          <a:solidFill>
            <a:srgbClr val="7AB648"/>
          </a:solidFill>
          <a:ln w="12700">
            <a:solidFill>
              <a:srgbClr val="7AB648"/>
            </a:solidFill>
            <a:prstDash val="solid"/>
          </a:ln>
        </p:spPr>
      </p:sp>
      <p:sp>
        <p:nvSpPr>
          <p:cNvPr id="25" name="Text 23"/>
          <p:cNvSpPr txBox="1"/>
          <p:nvPr/>
        </p:nvSpPr>
        <p:spPr>
          <a:xfrm>
            <a:off x="4572000" y="41925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5</a:t>
            </a:r>
            <a:endParaRPr lang="en-US" sz="1150" dirty="0"/>
          </a:p>
        </p:txBody>
      </p:sp>
      <p:sp>
        <p:nvSpPr>
          <p:cNvPr id="26" name="Text 24"/>
          <p:cNvSpPr txBox="1"/>
          <p:nvPr/>
        </p:nvSpPr>
        <p:spPr>
          <a:xfrm>
            <a:off x="5065776" y="41742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Facilities management</a:t>
            </a:r>
            <a:endParaRPr lang="en-US" sz="1400" dirty="0"/>
          </a:p>
        </p:txBody>
      </p:sp>
      <p:sp>
        <p:nvSpPr>
          <p:cNvPr id="27" name="Text 25"/>
          <p:cNvSpPr txBox="1"/>
          <p:nvPr/>
        </p:nvSpPr>
        <p:spPr>
          <a:xfrm>
            <a:off x="4572000" y="4704588"/>
            <a:ext cx="3017520"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Providers managing obligations on behalf of multiple client sites — a natural fit for the multi-tenant model.</a:t>
            </a:r>
            <a:endParaRPr lang="en-US" sz="1150" dirty="0"/>
          </a:p>
        </p:txBody>
      </p:sp>
      <p:sp>
        <p:nvSpPr>
          <p:cNvPr id="28" name="Shape 26"/>
          <p:cNvSpPr/>
          <p:nvPr/>
        </p:nvSpPr>
        <p:spPr>
          <a:xfrm>
            <a:off x="8101584" y="3954780"/>
            <a:ext cx="3493008" cy="2217420"/>
          </a:xfrm>
          <a:prstGeom prst="roundRect">
            <a:avLst>
              <a:gd name="adj" fmla="val 2474"/>
            </a:avLst>
          </a:prstGeom>
          <a:solidFill>
            <a:srgbClr val="EEF5F8"/>
          </a:solidFill>
          <a:ln w="9525">
            <a:solidFill>
              <a:srgbClr val="CFE0E7"/>
            </a:solidFill>
            <a:prstDash val="solid"/>
          </a:ln>
        </p:spPr>
      </p:sp>
      <p:sp>
        <p:nvSpPr>
          <p:cNvPr id="29" name="Shape 27"/>
          <p:cNvSpPr/>
          <p:nvPr/>
        </p:nvSpPr>
        <p:spPr>
          <a:xfrm>
            <a:off x="8339328" y="4192524"/>
            <a:ext cx="384048" cy="384048"/>
          </a:xfrm>
          <a:prstGeom prst="ellipse">
            <a:avLst/>
          </a:prstGeom>
          <a:solidFill>
            <a:srgbClr val="7AB648"/>
          </a:solidFill>
          <a:ln w="12700">
            <a:solidFill>
              <a:srgbClr val="7AB648"/>
            </a:solidFill>
            <a:prstDash val="solid"/>
          </a:ln>
        </p:spPr>
      </p:sp>
      <p:sp>
        <p:nvSpPr>
          <p:cNvPr id="30" name="Text 28"/>
          <p:cNvSpPr txBox="1"/>
          <p:nvPr/>
        </p:nvSpPr>
        <p:spPr>
          <a:xfrm>
            <a:off x="8339328" y="41925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6</a:t>
            </a:r>
            <a:endParaRPr lang="en-US" sz="1150" dirty="0"/>
          </a:p>
        </p:txBody>
      </p:sp>
      <p:sp>
        <p:nvSpPr>
          <p:cNvPr id="31" name="Text 29"/>
          <p:cNvSpPr txBox="1"/>
          <p:nvPr/>
        </p:nvSpPr>
        <p:spPr>
          <a:xfrm>
            <a:off x="8833104" y="41742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Groups with many entities</a:t>
            </a:r>
            <a:endParaRPr lang="en-US" sz="1400" dirty="0"/>
          </a:p>
        </p:txBody>
      </p:sp>
      <p:sp>
        <p:nvSpPr>
          <p:cNvPr id="32" name="Text 30"/>
          <p:cNvSpPr txBox="1"/>
          <p:nvPr/>
        </p:nvSpPr>
        <p:spPr>
          <a:xfrm>
            <a:off x="8339328" y="4704588"/>
            <a:ext cx="3017520"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Where the same obligation exists under several legal entities and nobody owns the consolidated position.</a:t>
            </a:r>
            <a:endParaRPr lang="en-US" sz="1150" dirty="0"/>
          </a:p>
        </p:txBody>
      </p:sp>
      <p:sp>
        <p:nvSpPr>
          <p:cNvPr id="33" name="Text 31"/>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34" name="Text 32"/>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Build plan</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MVP scoped across Phases 0 to 7, estimated at approximately 27 weeks. The build specification has been through three iterations to date.</a:t>
            </a:r>
            <a:endParaRPr lang="en-US" sz="1450" dirty="0"/>
          </a:p>
        </p:txBody>
      </p:sp>
      <p:sp>
        <p:nvSpPr>
          <p:cNvPr id="4" name="Shape 2"/>
          <p:cNvSpPr/>
          <p:nvPr/>
        </p:nvSpPr>
        <p:spPr>
          <a:xfrm>
            <a:off x="566928" y="2750566"/>
            <a:ext cx="2578608" cy="2228342"/>
          </a:xfrm>
          <a:prstGeom prst="roundRect">
            <a:avLst>
              <a:gd name="adj" fmla="val 2462"/>
            </a:avLst>
          </a:prstGeom>
          <a:solidFill>
            <a:srgbClr val="EEF5F8"/>
          </a:solidFill>
          <a:ln w="9525">
            <a:solidFill>
              <a:srgbClr val="CFE0E7"/>
            </a:solidFill>
            <a:prstDash val="solid"/>
          </a:ln>
        </p:spPr>
      </p:sp>
      <p:sp>
        <p:nvSpPr>
          <p:cNvPr id="5" name="Shape 3"/>
          <p:cNvSpPr/>
          <p:nvPr/>
        </p:nvSpPr>
        <p:spPr>
          <a:xfrm>
            <a:off x="1609344" y="2503678"/>
            <a:ext cx="493776" cy="493776"/>
          </a:xfrm>
          <a:prstGeom prst="ellipse">
            <a:avLst/>
          </a:prstGeom>
          <a:solidFill>
            <a:srgbClr val="164C5A"/>
          </a:solidFill>
          <a:ln w="12700">
            <a:solidFill>
              <a:srgbClr val="164C5A"/>
            </a:solidFill>
            <a:prstDash val="solid"/>
          </a:ln>
        </p:spPr>
      </p:sp>
      <p:sp>
        <p:nvSpPr>
          <p:cNvPr id="6" name="Text 4"/>
          <p:cNvSpPr txBox="1"/>
          <p:nvPr/>
        </p:nvSpPr>
        <p:spPr>
          <a:xfrm>
            <a:off x="1609344" y="2503678"/>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7" name="Text 5"/>
          <p:cNvSpPr txBox="1"/>
          <p:nvPr/>
        </p:nvSpPr>
        <p:spPr>
          <a:xfrm>
            <a:off x="749808" y="3152902"/>
            <a:ext cx="221284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Foundation</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Phases 0–2</a:t>
            </a:r>
            <a:endParaRPr lang="en-US" sz="1300" dirty="0"/>
          </a:p>
        </p:txBody>
      </p:sp>
      <p:sp>
        <p:nvSpPr>
          <p:cNvPr id="8" name="Text 6"/>
          <p:cNvSpPr txBox="1"/>
          <p:nvPr/>
        </p:nvSpPr>
        <p:spPr>
          <a:xfrm>
            <a:off x="749808" y="3856736"/>
            <a:ext cx="2212848" cy="957580"/>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Tenancy, identity and access, the core obligation model, entity and site structure, and the scheduling engine.</a:t>
            </a:r>
            <a:endParaRPr lang="en-US" sz="1100" dirty="0"/>
          </a:p>
        </p:txBody>
      </p:sp>
      <p:sp>
        <p:nvSpPr>
          <p:cNvPr id="9" name="Shape 7"/>
          <p:cNvSpPr/>
          <p:nvPr/>
        </p:nvSpPr>
        <p:spPr>
          <a:xfrm>
            <a:off x="3182112" y="3846449"/>
            <a:ext cx="164592" cy="36576"/>
          </a:xfrm>
          <a:prstGeom prst="rect">
            <a:avLst/>
          </a:prstGeom>
          <a:solidFill>
            <a:srgbClr val="7AB648"/>
          </a:solidFill>
          <a:ln w="12700">
            <a:solidFill>
              <a:srgbClr val="7AB648"/>
            </a:solidFill>
            <a:prstDash val="solid"/>
          </a:ln>
        </p:spPr>
      </p:sp>
      <p:sp>
        <p:nvSpPr>
          <p:cNvPr id="10" name="Shape 8"/>
          <p:cNvSpPr/>
          <p:nvPr/>
        </p:nvSpPr>
        <p:spPr>
          <a:xfrm>
            <a:off x="3383280" y="2750566"/>
            <a:ext cx="2578608" cy="2228342"/>
          </a:xfrm>
          <a:prstGeom prst="roundRect">
            <a:avLst>
              <a:gd name="adj" fmla="val 2462"/>
            </a:avLst>
          </a:prstGeom>
          <a:solidFill>
            <a:srgbClr val="EEF5F8"/>
          </a:solidFill>
          <a:ln w="9525">
            <a:solidFill>
              <a:srgbClr val="CFE0E7"/>
            </a:solidFill>
            <a:prstDash val="solid"/>
          </a:ln>
        </p:spPr>
      </p:sp>
      <p:sp>
        <p:nvSpPr>
          <p:cNvPr id="11" name="Shape 9"/>
          <p:cNvSpPr/>
          <p:nvPr/>
        </p:nvSpPr>
        <p:spPr>
          <a:xfrm>
            <a:off x="4425696" y="2503678"/>
            <a:ext cx="493776" cy="493776"/>
          </a:xfrm>
          <a:prstGeom prst="ellipse">
            <a:avLst/>
          </a:prstGeom>
          <a:solidFill>
            <a:srgbClr val="164C5A"/>
          </a:solidFill>
          <a:ln w="12700">
            <a:solidFill>
              <a:srgbClr val="164C5A"/>
            </a:solidFill>
            <a:prstDash val="solid"/>
          </a:ln>
        </p:spPr>
      </p:sp>
      <p:sp>
        <p:nvSpPr>
          <p:cNvPr id="12" name="Text 10"/>
          <p:cNvSpPr txBox="1"/>
          <p:nvPr/>
        </p:nvSpPr>
        <p:spPr>
          <a:xfrm>
            <a:off x="4425696" y="2503678"/>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3" name="Text 11"/>
          <p:cNvSpPr txBox="1"/>
          <p:nvPr/>
        </p:nvSpPr>
        <p:spPr>
          <a:xfrm>
            <a:off x="3566160" y="3152902"/>
            <a:ext cx="221284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Domains</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Phases 3–5</a:t>
            </a:r>
            <a:endParaRPr lang="en-US" sz="1300" dirty="0"/>
          </a:p>
        </p:txBody>
      </p:sp>
      <p:sp>
        <p:nvSpPr>
          <p:cNvPr id="14" name="Text 12"/>
          <p:cNvSpPr txBox="1"/>
          <p:nvPr/>
        </p:nvSpPr>
        <p:spPr>
          <a:xfrm>
            <a:off x="3566160" y="3856736"/>
            <a:ext cx="2212848" cy="957580"/>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Compliance, Licence Management, Training and Maintenance built on the shared obligation abstraction.</a:t>
            </a:r>
            <a:endParaRPr lang="en-US" sz="1100" dirty="0"/>
          </a:p>
        </p:txBody>
      </p:sp>
      <p:sp>
        <p:nvSpPr>
          <p:cNvPr id="15" name="Shape 13"/>
          <p:cNvSpPr/>
          <p:nvPr/>
        </p:nvSpPr>
        <p:spPr>
          <a:xfrm>
            <a:off x="5998464" y="3846449"/>
            <a:ext cx="164592" cy="36576"/>
          </a:xfrm>
          <a:prstGeom prst="rect">
            <a:avLst/>
          </a:prstGeom>
          <a:solidFill>
            <a:srgbClr val="7AB648"/>
          </a:solidFill>
          <a:ln w="12700">
            <a:solidFill>
              <a:srgbClr val="7AB648"/>
            </a:solidFill>
            <a:prstDash val="solid"/>
          </a:ln>
        </p:spPr>
      </p:sp>
      <p:sp>
        <p:nvSpPr>
          <p:cNvPr id="16" name="Shape 14"/>
          <p:cNvSpPr/>
          <p:nvPr/>
        </p:nvSpPr>
        <p:spPr>
          <a:xfrm>
            <a:off x="6199632" y="2750566"/>
            <a:ext cx="2578608" cy="2228342"/>
          </a:xfrm>
          <a:prstGeom prst="roundRect">
            <a:avLst>
              <a:gd name="adj" fmla="val 2462"/>
            </a:avLst>
          </a:prstGeom>
          <a:solidFill>
            <a:srgbClr val="EEF5F8"/>
          </a:solidFill>
          <a:ln w="9525">
            <a:solidFill>
              <a:srgbClr val="CFE0E7"/>
            </a:solidFill>
            <a:prstDash val="solid"/>
          </a:ln>
        </p:spPr>
      </p:sp>
      <p:sp>
        <p:nvSpPr>
          <p:cNvPr id="17" name="Shape 15"/>
          <p:cNvSpPr/>
          <p:nvPr/>
        </p:nvSpPr>
        <p:spPr>
          <a:xfrm>
            <a:off x="7242048" y="2503678"/>
            <a:ext cx="493776" cy="493776"/>
          </a:xfrm>
          <a:prstGeom prst="ellipse">
            <a:avLst/>
          </a:prstGeom>
          <a:solidFill>
            <a:srgbClr val="164C5A"/>
          </a:solidFill>
          <a:ln w="12700">
            <a:solidFill>
              <a:srgbClr val="164C5A"/>
            </a:solidFill>
            <a:prstDash val="solid"/>
          </a:ln>
        </p:spPr>
      </p:sp>
      <p:sp>
        <p:nvSpPr>
          <p:cNvPr id="18" name="Text 16"/>
          <p:cNvSpPr txBox="1"/>
          <p:nvPr/>
        </p:nvSpPr>
        <p:spPr>
          <a:xfrm>
            <a:off x="7242048" y="2503678"/>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9" name="Text 17"/>
          <p:cNvSpPr txBox="1"/>
          <p:nvPr/>
        </p:nvSpPr>
        <p:spPr>
          <a:xfrm>
            <a:off x="6382512" y="3152902"/>
            <a:ext cx="221284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Evidence</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Phase 6</a:t>
            </a:r>
            <a:endParaRPr lang="en-US" sz="1300" dirty="0"/>
          </a:p>
        </p:txBody>
      </p:sp>
      <p:sp>
        <p:nvSpPr>
          <p:cNvPr id="20" name="Text 18"/>
          <p:cNvSpPr txBox="1"/>
          <p:nvPr/>
        </p:nvSpPr>
        <p:spPr>
          <a:xfrm>
            <a:off x="6382512" y="3856736"/>
            <a:ext cx="2212848" cy="957580"/>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Document storage with signed upload, WhatsApp and email notification, escalation matrix and auditor access mode.</a:t>
            </a:r>
            <a:endParaRPr lang="en-US" sz="1100" dirty="0"/>
          </a:p>
        </p:txBody>
      </p:sp>
      <p:sp>
        <p:nvSpPr>
          <p:cNvPr id="21" name="Shape 19"/>
          <p:cNvSpPr/>
          <p:nvPr/>
        </p:nvSpPr>
        <p:spPr>
          <a:xfrm>
            <a:off x="8814816" y="3846449"/>
            <a:ext cx="164592" cy="36576"/>
          </a:xfrm>
          <a:prstGeom prst="rect">
            <a:avLst/>
          </a:prstGeom>
          <a:solidFill>
            <a:srgbClr val="7AB648"/>
          </a:solidFill>
          <a:ln w="12700">
            <a:solidFill>
              <a:srgbClr val="7AB648"/>
            </a:solidFill>
            <a:prstDash val="solid"/>
          </a:ln>
        </p:spPr>
      </p:sp>
      <p:sp>
        <p:nvSpPr>
          <p:cNvPr id="22" name="Shape 20"/>
          <p:cNvSpPr/>
          <p:nvPr/>
        </p:nvSpPr>
        <p:spPr>
          <a:xfrm>
            <a:off x="9015984" y="2750566"/>
            <a:ext cx="2578608" cy="2228342"/>
          </a:xfrm>
          <a:prstGeom prst="roundRect">
            <a:avLst>
              <a:gd name="adj" fmla="val 2462"/>
            </a:avLst>
          </a:prstGeom>
          <a:solidFill>
            <a:srgbClr val="EEF5F8"/>
          </a:solidFill>
          <a:ln w="9525">
            <a:solidFill>
              <a:srgbClr val="CFE0E7"/>
            </a:solidFill>
            <a:prstDash val="solid"/>
          </a:ln>
        </p:spPr>
      </p:sp>
      <p:sp>
        <p:nvSpPr>
          <p:cNvPr id="23" name="Shape 21"/>
          <p:cNvSpPr/>
          <p:nvPr/>
        </p:nvSpPr>
        <p:spPr>
          <a:xfrm>
            <a:off x="10058400" y="2503678"/>
            <a:ext cx="493776" cy="493776"/>
          </a:xfrm>
          <a:prstGeom prst="ellipse">
            <a:avLst/>
          </a:prstGeom>
          <a:solidFill>
            <a:srgbClr val="164C5A"/>
          </a:solidFill>
          <a:ln w="12700">
            <a:solidFill>
              <a:srgbClr val="164C5A"/>
            </a:solidFill>
            <a:prstDash val="solid"/>
          </a:ln>
        </p:spPr>
      </p:sp>
      <p:sp>
        <p:nvSpPr>
          <p:cNvPr id="24" name="Text 22"/>
          <p:cNvSpPr txBox="1"/>
          <p:nvPr/>
        </p:nvSpPr>
        <p:spPr>
          <a:xfrm>
            <a:off x="10058400" y="2503678"/>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5" name="Text 23"/>
          <p:cNvSpPr txBox="1"/>
          <p:nvPr/>
        </p:nvSpPr>
        <p:spPr>
          <a:xfrm>
            <a:off x="9198864" y="3152902"/>
            <a:ext cx="221284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Hardening</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Phase 7</a:t>
            </a:r>
            <a:endParaRPr lang="en-US" sz="1300" dirty="0"/>
          </a:p>
        </p:txBody>
      </p:sp>
      <p:sp>
        <p:nvSpPr>
          <p:cNvPr id="26" name="Text 24"/>
          <p:cNvSpPr txBox="1"/>
          <p:nvPr/>
        </p:nvSpPr>
        <p:spPr>
          <a:xfrm>
            <a:off x="9198864" y="3856736"/>
            <a:ext cx="2212848" cy="957580"/>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Dashboards, scheduled reports, export packs, and performance and security hardening ahead of the first production tenant.</a:t>
            </a:r>
            <a:endParaRPr lang="en-US" sz="1100" dirty="0"/>
          </a:p>
        </p:txBody>
      </p:sp>
      <p:sp>
        <p:nvSpPr>
          <p:cNvPr id="27" name="Text 25"/>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28" name="Text 26"/>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We are looking for design partners</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A small number of regulated manufacturers or multi-site operators in India or the Gulf, willing to shape the product against their real obligation set during the build.</a:t>
            </a:r>
            <a:endParaRPr lang="en-US" sz="1450" dirty="0"/>
          </a:p>
        </p:txBody>
      </p:sp>
      <p:sp>
        <p:nvSpPr>
          <p:cNvPr id="4" name="Shape 2"/>
          <p:cNvSpPr/>
          <p:nvPr/>
        </p:nvSpPr>
        <p:spPr>
          <a:xfrm>
            <a:off x="566928" y="1847088"/>
            <a:ext cx="2537460" cy="3145536"/>
          </a:xfrm>
          <a:prstGeom prst="roundRect">
            <a:avLst>
              <a:gd name="adj" fmla="val 2162"/>
            </a:avLst>
          </a:prstGeom>
          <a:solidFill>
            <a:srgbClr val="164C5A"/>
          </a:solidFill>
          <a:ln w="9525">
            <a:solidFill>
              <a:srgbClr val="164C5A"/>
            </a:solidFill>
            <a:prstDash val="solid"/>
          </a:ln>
        </p:spPr>
      </p:sp>
      <p:sp>
        <p:nvSpPr>
          <p:cNvPr id="5" name="Text 3"/>
          <p:cNvSpPr txBox="1"/>
          <p:nvPr/>
        </p:nvSpPr>
        <p:spPr>
          <a:xfrm>
            <a:off x="822960" y="2121408"/>
            <a:ext cx="2025396" cy="617982"/>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Influence</a:t>
            </a:r>
            <a:endParaRPr lang="en-US" sz="3000" dirty="0"/>
          </a:p>
        </p:txBody>
      </p:sp>
      <p:sp>
        <p:nvSpPr>
          <p:cNvPr id="6" name="Text 4"/>
          <p:cNvSpPr txBox="1"/>
          <p:nvPr/>
        </p:nvSpPr>
        <p:spPr>
          <a:xfrm>
            <a:off x="822960" y="2794254"/>
            <a:ext cx="2025396" cy="1887474"/>
          </a:xfrm>
          <a:prstGeom prst="rect">
            <a:avLst/>
          </a:prstGeom>
          <a:noFill/>
          <a:ln/>
        </p:spPr>
        <p:txBody>
          <a:bodyPr wrap="square" lIns="0" tIns="0" rIns="0" bIns="0" rtlCol="0" anchor="t"/>
          <a:lstStyle/>
          <a:p>
            <a:pPr indent="0" marL="0">
              <a:lnSpc>
                <a:spcPct val="114000"/>
              </a:lnSpc>
              <a:buNone/>
            </a:pPr>
            <a:r>
              <a:rPr lang="en-US" sz="1250" dirty="0">
                <a:solidFill>
                  <a:srgbClr val="C9DEE6"/>
                </a:solidFill>
                <a:latin typeface="Calibri" pitchFamily="34" charset="0"/>
                <a:ea typeface="Calibri" pitchFamily="34" charset="-122"/>
                <a:cs typeface="Calibri" pitchFamily="34" charset="-120"/>
              </a:rPr>
              <a:t>Direct influence on the roadmap and on what the MVP actually contains.</a:t>
            </a:r>
            <a:endParaRPr lang="en-US" sz="1250" dirty="0"/>
          </a:p>
        </p:txBody>
      </p:sp>
      <p:sp>
        <p:nvSpPr>
          <p:cNvPr id="7" name="Shape 5"/>
          <p:cNvSpPr/>
          <p:nvPr/>
        </p:nvSpPr>
        <p:spPr>
          <a:xfrm>
            <a:off x="3396996" y="1847088"/>
            <a:ext cx="2537460" cy="3145536"/>
          </a:xfrm>
          <a:prstGeom prst="roundRect">
            <a:avLst>
              <a:gd name="adj" fmla="val 2162"/>
            </a:avLst>
          </a:prstGeom>
          <a:solidFill>
            <a:srgbClr val="EEF5F8"/>
          </a:solidFill>
          <a:ln w="9525">
            <a:solidFill>
              <a:srgbClr val="CFE0E7"/>
            </a:solidFill>
            <a:prstDash val="solid"/>
          </a:ln>
        </p:spPr>
      </p:sp>
      <p:sp>
        <p:nvSpPr>
          <p:cNvPr id="8" name="Text 6"/>
          <p:cNvSpPr txBox="1"/>
          <p:nvPr/>
        </p:nvSpPr>
        <p:spPr>
          <a:xfrm>
            <a:off x="3653028" y="2121408"/>
            <a:ext cx="2025396" cy="527304"/>
          </a:xfrm>
          <a:prstGeom prst="rect">
            <a:avLst/>
          </a:prstGeom>
          <a:noFill/>
          <a:ln/>
        </p:spPr>
        <p:txBody>
          <a:bodyPr wrap="square" lIns="0" tIns="0" rIns="0" bIns="0" rtlCol="0" anchor="ctr"/>
          <a:lstStyle/>
          <a:p>
            <a:pPr indent="0" marL="0">
              <a:buNone/>
            </a:pPr>
            <a:r>
              <a:rPr lang="en-US" sz="2400" b="1" dirty="0">
                <a:solidFill>
                  <a:srgbClr val="164C5A"/>
                </a:solidFill>
                <a:latin typeface="Cambria" pitchFamily="34" charset="0"/>
                <a:ea typeface="Cambria" pitchFamily="34" charset="-122"/>
                <a:cs typeface="Cambria" pitchFamily="34" charset="-120"/>
              </a:rPr>
              <a:t>Preferential</a:t>
            </a:r>
            <a:endParaRPr lang="en-US" sz="2400" dirty="0"/>
          </a:p>
        </p:txBody>
      </p:sp>
      <p:sp>
        <p:nvSpPr>
          <p:cNvPr id="9" name="Text 7"/>
          <p:cNvSpPr txBox="1"/>
          <p:nvPr/>
        </p:nvSpPr>
        <p:spPr>
          <a:xfrm>
            <a:off x="3653028" y="2703576"/>
            <a:ext cx="2025396" cy="1978152"/>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Preferential commercial terms, held for the life of the relationship.</a:t>
            </a:r>
            <a:endParaRPr lang="en-US" sz="1250" dirty="0"/>
          </a:p>
        </p:txBody>
      </p:sp>
      <p:sp>
        <p:nvSpPr>
          <p:cNvPr id="10" name="Shape 8"/>
          <p:cNvSpPr/>
          <p:nvPr/>
        </p:nvSpPr>
        <p:spPr>
          <a:xfrm>
            <a:off x="6227064" y="1847088"/>
            <a:ext cx="2537460" cy="3145536"/>
          </a:xfrm>
          <a:prstGeom prst="roundRect">
            <a:avLst>
              <a:gd name="adj" fmla="val 2162"/>
            </a:avLst>
          </a:prstGeom>
          <a:solidFill>
            <a:srgbClr val="EEF5F8"/>
          </a:solidFill>
          <a:ln w="9525">
            <a:solidFill>
              <a:srgbClr val="CFE0E7"/>
            </a:solidFill>
            <a:prstDash val="solid"/>
          </a:ln>
        </p:spPr>
      </p:sp>
      <p:sp>
        <p:nvSpPr>
          <p:cNvPr id="11" name="Text 9"/>
          <p:cNvSpPr txBox="1"/>
          <p:nvPr/>
        </p:nvSpPr>
        <p:spPr>
          <a:xfrm>
            <a:off x="6483096" y="2121408"/>
            <a:ext cx="2025396" cy="738886"/>
          </a:xfrm>
          <a:prstGeom prst="rect">
            <a:avLst/>
          </a:prstGeom>
          <a:noFill/>
          <a:ln/>
        </p:spPr>
        <p:txBody>
          <a:bodyPr wrap="square" lIns="0" tIns="0" rIns="0" bIns="0" rtlCol="0" anchor="ctr"/>
          <a:lstStyle/>
          <a:p>
            <a:pPr indent="0" marL="0">
              <a:buNone/>
            </a:pPr>
            <a:r>
              <a:rPr lang="en-US" sz="3800" b="1" dirty="0">
                <a:solidFill>
                  <a:srgbClr val="164C5A"/>
                </a:solidFill>
                <a:latin typeface="Cambria" pitchFamily="34" charset="0"/>
                <a:ea typeface="Cambria" pitchFamily="34" charset="-122"/>
                <a:cs typeface="Cambria" pitchFamily="34" charset="-120"/>
              </a:rPr>
              <a:t>At cost</a:t>
            </a:r>
            <a:endParaRPr lang="en-US" sz="3800" dirty="0"/>
          </a:p>
        </p:txBody>
      </p:sp>
      <p:sp>
        <p:nvSpPr>
          <p:cNvPr id="12" name="Text 10"/>
          <p:cNvSpPr txBox="1"/>
          <p:nvPr/>
        </p:nvSpPr>
        <p:spPr>
          <a:xfrm>
            <a:off x="6483096" y="2915158"/>
            <a:ext cx="2025396" cy="1766570"/>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Implementation support provided at cost during the design-partner period.</a:t>
            </a:r>
            <a:endParaRPr lang="en-US" sz="1250" dirty="0"/>
          </a:p>
        </p:txBody>
      </p:sp>
      <p:sp>
        <p:nvSpPr>
          <p:cNvPr id="13" name="Shape 11"/>
          <p:cNvSpPr/>
          <p:nvPr/>
        </p:nvSpPr>
        <p:spPr>
          <a:xfrm>
            <a:off x="9057132" y="1847088"/>
            <a:ext cx="2537460" cy="3145536"/>
          </a:xfrm>
          <a:prstGeom prst="roundRect">
            <a:avLst>
              <a:gd name="adj" fmla="val 2162"/>
            </a:avLst>
          </a:prstGeom>
          <a:solidFill>
            <a:srgbClr val="EEF5F8"/>
          </a:solidFill>
          <a:ln w="9525">
            <a:solidFill>
              <a:srgbClr val="CFE0E7"/>
            </a:solidFill>
            <a:prstDash val="solid"/>
          </a:ln>
        </p:spPr>
      </p:sp>
      <p:sp>
        <p:nvSpPr>
          <p:cNvPr id="14" name="Text 12"/>
          <p:cNvSpPr txBox="1"/>
          <p:nvPr/>
        </p:nvSpPr>
        <p:spPr>
          <a:xfrm>
            <a:off x="9313164" y="2121408"/>
            <a:ext cx="2025396" cy="617982"/>
          </a:xfrm>
          <a:prstGeom prst="rect">
            <a:avLst/>
          </a:prstGeom>
          <a:noFill/>
          <a:ln/>
        </p:spPr>
        <p:txBody>
          <a:bodyPr wrap="square" lIns="0" tIns="0" rIns="0" bIns="0" rtlCol="0" anchor="ctr"/>
          <a:lstStyle/>
          <a:p>
            <a:pPr indent="0" marL="0">
              <a:buNone/>
            </a:pPr>
            <a:r>
              <a:rPr lang="en-US" sz="3000" b="1" dirty="0">
                <a:solidFill>
                  <a:srgbClr val="164C5A"/>
                </a:solidFill>
                <a:latin typeface="Cambria" pitchFamily="34" charset="0"/>
                <a:ea typeface="Cambria" pitchFamily="34" charset="-122"/>
                <a:cs typeface="Cambria" pitchFamily="34" charset="-120"/>
              </a:rPr>
              <a:t>The test</a:t>
            </a:r>
            <a:endParaRPr lang="en-US" sz="3000" dirty="0"/>
          </a:p>
        </p:txBody>
      </p:sp>
      <p:sp>
        <p:nvSpPr>
          <p:cNvPr id="15" name="Text 13"/>
          <p:cNvSpPr txBox="1"/>
          <p:nvPr/>
        </p:nvSpPr>
        <p:spPr>
          <a:xfrm>
            <a:off x="9313164" y="2794254"/>
            <a:ext cx="2025396" cy="1887474"/>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If your compliance calendar currently lives in a spreadsheet, we would like to talk to you.</a:t>
            </a:r>
            <a:endParaRPr lang="en-US" sz="1250" dirty="0"/>
          </a:p>
        </p:txBody>
      </p:sp>
      <p:sp>
        <p:nvSpPr>
          <p:cNvPr id="16" name="Shape 14"/>
          <p:cNvSpPr/>
          <p:nvPr/>
        </p:nvSpPr>
        <p:spPr>
          <a:xfrm>
            <a:off x="566928" y="5303520"/>
            <a:ext cx="11027664" cy="868680"/>
          </a:xfrm>
          <a:prstGeom prst="roundRect">
            <a:avLst>
              <a:gd name="adj" fmla="val 6316"/>
            </a:avLst>
          </a:prstGeom>
          <a:solidFill>
            <a:srgbClr val="E3EEF3"/>
          </a:solidFill>
          <a:ln w="9525">
            <a:solidFill>
              <a:srgbClr val="E3EEF3"/>
            </a:solidFill>
            <a:prstDash val="solid"/>
          </a:ln>
        </p:spPr>
      </p:sp>
      <p:sp>
        <p:nvSpPr>
          <p:cNvPr id="17" name="Text 15"/>
          <p:cNvSpPr txBox="1"/>
          <p:nvPr/>
        </p:nvSpPr>
        <p:spPr>
          <a:xfrm>
            <a:off x="886968" y="5394960"/>
            <a:ext cx="10387584" cy="685800"/>
          </a:xfrm>
          <a:prstGeom prst="rect">
            <a:avLst/>
          </a:prstGeom>
          <a:noFill/>
          <a:ln/>
        </p:spPr>
        <p:txBody>
          <a:bodyPr wrap="square" lIns="0" tIns="0" rIns="0" bIns="0" rtlCol="0" anchor="ctr"/>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Status note: DBLB Assure is in build. This deck describes the specified product and the scope of the initial release. Delivery dates and the exact composition of the MVP are subject to the build plan and to early-customer feedback.</a:t>
            </a:r>
            <a:endParaRPr lang="en-US" sz="1250" dirty="0"/>
          </a:p>
        </p:txBody>
      </p:sp>
      <p:sp>
        <p:nvSpPr>
          <p:cNvPr id="18" name="Text 16"/>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9" name="Text 17"/>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Experience behind the product</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DBLB TECH — founded 2017, Gurgaon. We build our own product suite and implement Dynamics 365 BC, NAV, AX, SAP, Odoo and ERPNext across India and the Gulf.</a:t>
            </a:r>
            <a:endParaRPr lang="en-US" sz="1450" dirty="0"/>
          </a:p>
        </p:txBody>
      </p:sp>
      <p:sp>
        <p:nvSpPr>
          <p:cNvPr id="4" name="Shape 2"/>
          <p:cNvSpPr/>
          <p:nvPr/>
        </p:nvSpPr>
        <p:spPr>
          <a:xfrm>
            <a:off x="566928" y="1783080"/>
            <a:ext cx="3493008" cy="2066544"/>
          </a:xfrm>
          <a:prstGeom prst="roundRect">
            <a:avLst>
              <a:gd name="adj" fmla="val 2655"/>
            </a:avLst>
          </a:prstGeom>
          <a:solidFill>
            <a:srgbClr val="EEF5F8"/>
          </a:solidFill>
          <a:ln w="9525">
            <a:solidFill>
              <a:srgbClr val="CFE0E7"/>
            </a:solidFill>
            <a:prstDash val="solid"/>
          </a:ln>
        </p:spPr>
      </p:sp>
      <p:sp>
        <p:nvSpPr>
          <p:cNvPr id="5" name="Shape 3"/>
          <p:cNvSpPr/>
          <p:nvPr/>
        </p:nvSpPr>
        <p:spPr>
          <a:xfrm>
            <a:off x="804672" y="2020824"/>
            <a:ext cx="384048" cy="384048"/>
          </a:xfrm>
          <a:prstGeom prst="ellipse">
            <a:avLst/>
          </a:prstGeom>
          <a:solidFill>
            <a:srgbClr val="7AB648"/>
          </a:solidFill>
          <a:ln w="12700">
            <a:solidFill>
              <a:srgbClr val="7AB648"/>
            </a:solidFill>
            <a:prstDash val="solid"/>
          </a:ln>
        </p:spPr>
      </p:sp>
      <p:sp>
        <p:nvSpPr>
          <p:cNvPr id="6" name="Text 4"/>
          <p:cNvSpPr txBox="1"/>
          <p:nvPr/>
        </p:nvSpPr>
        <p:spPr>
          <a:xfrm>
            <a:off x="804672"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7" name="Text 5"/>
          <p:cNvSpPr txBox="1"/>
          <p:nvPr/>
        </p:nvSpPr>
        <p:spPr>
          <a:xfrm>
            <a:off x="1298448"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Eighteen years in ERP</a:t>
            </a:r>
            <a:endParaRPr lang="en-US" sz="1400" dirty="0"/>
          </a:p>
        </p:txBody>
      </p:sp>
      <p:sp>
        <p:nvSpPr>
          <p:cNvPr id="8" name="Text 6"/>
          <p:cNvSpPr txBox="1"/>
          <p:nvPr/>
        </p:nvSpPr>
        <p:spPr>
          <a:xfrm>
            <a:off x="804672"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Our founder and CTO brings over eighteen years in enterprise ERP and retail technology, including ERP leadership for a Gulf-based e-commerce group and an Odoo deployment across a sixty-store, four-warehouse retail chain.</a:t>
            </a:r>
            <a:endParaRPr lang="en-US" sz="1150" dirty="0"/>
          </a:p>
        </p:txBody>
      </p:sp>
      <p:sp>
        <p:nvSpPr>
          <p:cNvPr id="9" name="Shape 7"/>
          <p:cNvSpPr/>
          <p:nvPr/>
        </p:nvSpPr>
        <p:spPr>
          <a:xfrm>
            <a:off x="4334256" y="1783080"/>
            <a:ext cx="3493008" cy="2066544"/>
          </a:xfrm>
          <a:prstGeom prst="roundRect">
            <a:avLst>
              <a:gd name="adj" fmla="val 2655"/>
            </a:avLst>
          </a:prstGeom>
          <a:solidFill>
            <a:srgbClr val="EEF5F8"/>
          </a:solidFill>
          <a:ln w="9525">
            <a:solidFill>
              <a:srgbClr val="CFE0E7"/>
            </a:solidFill>
            <a:prstDash val="solid"/>
          </a:ln>
        </p:spPr>
      </p:sp>
      <p:sp>
        <p:nvSpPr>
          <p:cNvPr id="10" name="Shape 8"/>
          <p:cNvSpPr/>
          <p:nvPr/>
        </p:nvSpPr>
        <p:spPr>
          <a:xfrm>
            <a:off x="4572000" y="2020824"/>
            <a:ext cx="384048" cy="384048"/>
          </a:xfrm>
          <a:prstGeom prst="ellipse">
            <a:avLst/>
          </a:prstGeom>
          <a:solidFill>
            <a:srgbClr val="7AB648"/>
          </a:solidFill>
          <a:ln w="12700">
            <a:solidFill>
              <a:srgbClr val="7AB648"/>
            </a:solidFill>
            <a:prstDash val="solid"/>
          </a:ln>
        </p:spPr>
      </p:sp>
      <p:sp>
        <p:nvSpPr>
          <p:cNvPr id="11" name="Text 9"/>
          <p:cNvSpPr txBox="1"/>
          <p:nvPr/>
        </p:nvSpPr>
        <p:spPr>
          <a:xfrm>
            <a:off x="4572000"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2" name="Text 10"/>
          <p:cNvSpPr txBox="1"/>
          <p:nvPr/>
        </p:nvSpPr>
        <p:spPr>
          <a:xfrm>
            <a:off x="5065776"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Built under real load</a:t>
            </a:r>
            <a:endParaRPr lang="en-US" sz="1400" dirty="0"/>
          </a:p>
        </p:txBody>
      </p:sp>
      <p:sp>
        <p:nvSpPr>
          <p:cNvPr id="13" name="Text 11"/>
          <p:cNvSpPr txBox="1"/>
          <p:nvPr/>
        </p:nvSpPr>
        <p:spPr>
          <a:xfrm>
            <a:off x="4572000"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Team backgrounds include scaling order processing thirtyfold at a major fashion e-commerce platform, and running fulfilment operations through peak season. The product reflects problems met on the floor, not in a workshop.</a:t>
            </a:r>
            <a:endParaRPr lang="en-US" sz="1150" dirty="0"/>
          </a:p>
        </p:txBody>
      </p:sp>
      <p:sp>
        <p:nvSpPr>
          <p:cNvPr id="14" name="Shape 12"/>
          <p:cNvSpPr/>
          <p:nvPr/>
        </p:nvSpPr>
        <p:spPr>
          <a:xfrm>
            <a:off x="8101584" y="1783080"/>
            <a:ext cx="3493008" cy="2066544"/>
          </a:xfrm>
          <a:prstGeom prst="roundRect">
            <a:avLst>
              <a:gd name="adj" fmla="val 2655"/>
            </a:avLst>
          </a:prstGeom>
          <a:solidFill>
            <a:srgbClr val="EEF5F8"/>
          </a:solidFill>
          <a:ln w="9525">
            <a:solidFill>
              <a:srgbClr val="CFE0E7"/>
            </a:solidFill>
            <a:prstDash val="solid"/>
          </a:ln>
        </p:spPr>
      </p:sp>
      <p:sp>
        <p:nvSpPr>
          <p:cNvPr id="15" name="Shape 13"/>
          <p:cNvSpPr/>
          <p:nvPr/>
        </p:nvSpPr>
        <p:spPr>
          <a:xfrm>
            <a:off x="8339328" y="2020824"/>
            <a:ext cx="384048" cy="384048"/>
          </a:xfrm>
          <a:prstGeom prst="ellipse">
            <a:avLst/>
          </a:prstGeom>
          <a:solidFill>
            <a:srgbClr val="7AB648"/>
          </a:solidFill>
          <a:ln w="12700">
            <a:solidFill>
              <a:srgbClr val="7AB648"/>
            </a:solidFill>
            <a:prstDash val="solid"/>
          </a:ln>
        </p:spPr>
      </p:sp>
      <p:sp>
        <p:nvSpPr>
          <p:cNvPr id="16" name="Text 14"/>
          <p:cNvSpPr txBox="1"/>
          <p:nvPr/>
        </p:nvSpPr>
        <p:spPr>
          <a:xfrm>
            <a:off x="8339328"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7" name="Text 15"/>
          <p:cNvSpPr txBox="1"/>
          <p:nvPr/>
        </p:nvSpPr>
        <p:spPr>
          <a:xfrm>
            <a:off x="8833104"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Both sides of the table</a:t>
            </a:r>
            <a:endParaRPr lang="en-US" sz="1400" dirty="0"/>
          </a:p>
        </p:txBody>
      </p:sp>
      <p:sp>
        <p:nvSpPr>
          <p:cNvPr id="18" name="Text 16"/>
          <p:cNvSpPr txBox="1"/>
          <p:nvPr/>
        </p:nvSpPr>
        <p:spPr>
          <a:xfrm>
            <a:off x="8339328"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Because we implement tier-one ERP for a living, we know where those platforms are the right answer — and we will say so. Our own products exist for the businesses they do not fit.</a:t>
            </a:r>
            <a:endParaRPr lang="en-US" sz="1150" dirty="0"/>
          </a:p>
        </p:txBody>
      </p:sp>
      <p:sp>
        <p:nvSpPr>
          <p:cNvPr id="19" name="Shape 17"/>
          <p:cNvSpPr/>
          <p:nvPr/>
        </p:nvSpPr>
        <p:spPr>
          <a:xfrm>
            <a:off x="566928" y="4105656"/>
            <a:ext cx="3493008" cy="2066544"/>
          </a:xfrm>
          <a:prstGeom prst="roundRect">
            <a:avLst>
              <a:gd name="adj" fmla="val 2655"/>
            </a:avLst>
          </a:prstGeom>
          <a:solidFill>
            <a:srgbClr val="EEF5F8"/>
          </a:solidFill>
          <a:ln w="9525">
            <a:solidFill>
              <a:srgbClr val="CFE0E7"/>
            </a:solidFill>
            <a:prstDash val="solid"/>
          </a:ln>
        </p:spPr>
      </p:sp>
      <p:sp>
        <p:nvSpPr>
          <p:cNvPr id="20" name="Shape 18"/>
          <p:cNvSpPr/>
          <p:nvPr/>
        </p:nvSpPr>
        <p:spPr>
          <a:xfrm>
            <a:off x="804672" y="4343400"/>
            <a:ext cx="384048" cy="384048"/>
          </a:xfrm>
          <a:prstGeom prst="ellipse">
            <a:avLst/>
          </a:prstGeom>
          <a:solidFill>
            <a:srgbClr val="7AB648"/>
          </a:solidFill>
          <a:ln w="12700">
            <a:solidFill>
              <a:srgbClr val="7AB648"/>
            </a:solidFill>
            <a:prstDash val="solid"/>
          </a:ln>
        </p:spPr>
      </p:sp>
      <p:sp>
        <p:nvSpPr>
          <p:cNvPr id="21" name="Text 19"/>
          <p:cNvSpPr txBox="1"/>
          <p:nvPr/>
        </p:nvSpPr>
        <p:spPr>
          <a:xfrm>
            <a:off x="804672"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2" name="Text 20"/>
          <p:cNvSpPr txBox="1"/>
          <p:nvPr/>
        </p:nvSpPr>
        <p:spPr>
          <a:xfrm>
            <a:off x="1298448"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An 18-person team</a:t>
            </a:r>
            <a:endParaRPr lang="en-US" sz="1400" dirty="0"/>
          </a:p>
        </p:txBody>
      </p:sp>
      <p:sp>
        <p:nvSpPr>
          <p:cNvPr id="23" name="Text 21"/>
          <p:cNvSpPr txBox="1"/>
          <p:nvPr/>
        </p:nvSpPr>
        <p:spPr>
          <a:xfrm>
            <a:off x="804672"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Engineering, implementation and support delivered by one team, in one place, rather than assembled per project from contractors.</a:t>
            </a:r>
            <a:endParaRPr lang="en-US" sz="1150" dirty="0"/>
          </a:p>
        </p:txBody>
      </p:sp>
      <p:sp>
        <p:nvSpPr>
          <p:cNvPr id="24" name="Shape 22"/>
          <p:cNvSpPr/>
          <p:nvPr/>
        </p:nvSpPr>
        <p:spPr>
          <a:xfrm>
            <a:off x="4334256" y="4105656"/>
            <a:ext cx="3493008" cy="2066544"/>
          </a:xfrm>
          <a:prstGeom prst="roundRect">
            <a:avLst>
              <a:gd name="adj" fmla="val 2655"/>
            </a:avLst>
          </a:prstGeom>
          <a:solidFill>
            <a:srgbClr val="EEF5F8"/>
          </a:solidFill>
          <a:ln w="9525">
            <a:solidFill>
              <a:srgbClr val="CFE0E7"/>
            </a:solidFill>
            <a:prstDash val="solid"/>
          </a:ln>
        </p:spPr>
      </p:sp>
      <p:sp>
        <p:nvSpPr>
          <p:cNvPr id="25" name="Shape 23"/>
          <p:cNvSpPr/>
          <p:nvPr/>
        </p:nvSpPr>
        <p:spPr>
          <a:xfrm>
            <a:off x="4572000" y="4343400"/>
            <a:ext cx="384048" cy="384048"/>
          </a:xfrm>
          <a:prstGeom prst="ellipse">
            <a:avLst/>
          </a:prstGeom>
          <a:solidFill>
            <a:srgbClr val="7AB648"/>
          </a:solidFill>
          <a:ln w="12700">
            <a:solidFill>
              <a:srgbClr val="7AB648"/>
            </a:solidFill>
            <a:prstDash val="solid"/>
          </a:ln>
        </p:spPr>
      </p:sp>
      <p:sp>
        <p:nvSpPr>
          <p:cNvPr id="26" name="Text 24"/>
          <p:cNvSpPr txBox="1"/>
          <p:nvPr/>
        </p:nvSpPr>
        <p:spPr>
          <a:xfrm>
            <a:off x="4572000"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5</a:t>
            </a:r>
            <a:endParaRPr lang="en-US" sz="1150" dirty="0"/>
          </a:p>
        </p:txBody>
      </p:sp>
      <p:sp>
        <p:nvSpPr>
          <p:cNvPr id="27" name="Text 25"/>
          <p:cNvSpPr txBox="1"/>
          <p:nvPr/>
        </p:nvSpPr>
        <p:spPr>
          <a:xfrm>
            <a:off x="5065776"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India and the Gulf</a:t>
            </a:r>
            <a:endParaRPr lang="en-US" sz="1400" dirty="0"/>
          </a:p>
        </p:txBody>
      </p:sp>
      <p:sp>
        <p:nvSpPr>
          <p:cNvPr id="28" name="Text 26"/>
          <p:cNvSpPr txBox="1"/>
          <p:nvPr/>
        </p:nvSpPr>
        <p:spPr>
          <a:xfrm>
            <a:off x="4572000"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Delivery experience across both markets, including GST and VAT regimes, regional payment gateways, local business-hours calendars and Gulf-specific fulfilment patterns.</a:t>
            </a:r>
            <a:endParaRPr lang="en-US" sz="1150" dirty="0"/>
          </a:p>
        </p:txBody>
      </p:sp>
      <p:sp>
        <p:nvSpPr>
          <p:cNvPr id="29" name="Shape 27"/>
          <p:cNvSpPr/>
          <p:nvPr/>
        </p:nvSpPr>
        <p:spPr>
          <a:xfrm>
            <a:off x="8101584" y="4105656"/>
            <a:ext cx="3493008" cy="2066544"/>
          </a:xfrm>
          <a:prstGeom prst="roundRect">
            <a:avLst>
              <a:gd name="adj" fmla="val 2655"/>
            </a:avLst>
          </a:prstGeom>
          <a:solidFill>
            <a:srgbClr val="EEF5F8"/>
          </a:solidFill>
          <a:ln w="9525">
            <a:solidFill>
              <a:srgbClr val="CFE0E7"/>
            </a:solidFill>
            <a:prstDash val="solid"/>
          </a:ln>
        </p:spPr>
      </p:sp>
      <p:sp>
        <p:nvSpPr>
          <p:cNvPr id="30" name="Shape 28"/>
          <p:cNvSpPr/>
          <p:nvPr/>
        </p:nvSpPr>
        <p:spPr>
          <a:xfrm>
            <a:off x="8339328" y="4343400"/>
            <a:ext cx="384048" cy="384048"/>
          </a:xfrm>
          <a:prstGeom prst="ellipse">
            <a:avLst/>
          </a:prstGeom>
          <a:solidFill>
            <a:srgbClr val="7AB648"/>
          </a:solidFill>
          <a:ln w="12700">
            <a:solidFill>
              <a:srgbClr val="7AB648"/>
            </a:solidFill>
            <a:prstDash val="solid"/>
          </a:ln>
        </p:spPr>
      </p:sp>
      <p:sp>
        <p:nvSpPr>
          <p:cNvPr id="31" name="Text 29"/>
          <p:cNvSpPr txBox="1"/>
          <p:nvPr/>
        </p:nvSpPr>
        <p:spPr>
          <a:xfrm>
            <a:off x="8339328"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6</a:t>
            </a:r>
            <a:endParaRPr lang="en-US" sz="1150" dirty="0"/>
          </a:p>
        </p:txBody>
      </p:sp>
      <p:sp>
        <p:nvSpPr>
          <p:cNvPr id="32" name="Text 30"/>
          <p:cNvSpPr txBox="1"/>
          <p:nvPr/>
        </p:nvSpPr>
        <p:spPr>
          <a:xfrm>
            <a:off x="8833104"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Deep platform range</a:t>
            </a:r>
            <a:endParaRPr lang="en-US" sz="1400" dirty="0"/>
          </a:p>
        </p:txBody>
      </p:sp>
      <p:sp>
        <p:nvSpPr>
          <p:cNvPr id="33" name="Text 31"/>
          <p:cNvSpPr txBox="1"/>
          <p:nvPr/>
        </p:nvSpPr>
        <p:spPr>
          <a:xfrm>
            <a:off x="8339328"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Dynamics 365 Business Central and NAV, AX, SAP, Odoo and ERPNext — alongside .NET and SQL Server engineering on our own product suite.</a:t>
            </a:r>
            <a:endParaRPr lang="en-US" sz="1150" dirty="0"/>
          </a:p>
        </p:txBody>
      </p:sp>
      <p:sp>
        <p:nvSpPr>
          <p:cNvPr id="34" name="Text 32"/>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35" name="Text 33"/>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 Assure  |  In Development</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343E"/>
        </a:solidFill>
      </p:bgPr>
    </p:bg>
    <p:spTree>
      <p:nvGrpSpPr>
        <p:cNvPr id="1" name=""/>
        <p:cNvGrpSpPr/>
        <p:nvPr/>
      </p:nvGrpSpPr>
      <p:grpSpPr>
        <a:xfrm>
          <a:off x="0" y="0"/>
          <a:ext cx="0" cy="0"/>
          <a:chOff x="0" y="0"/>
          <a:chExt cx="0" cy="0"/>
        </a:xfrm>
      </p:grpSpPr>
      <p:sp>
        <p:nvSpPr>
          <p:cNvPr id="2" name="Shape 0"/>
          <p:cNvSpPr/>
          <p:nvPr/>
        </p:nvSpPr>
        <p:spPr>
          <a:xfrm>
            <a:off x="9674352" y="4266539"/>
            <a:ext cx="1920240" cy="1933093"/>
          </a:xfrm>
          <a:prstGeom prst="roundRect">
            <a:avLst>
              <a:gd name="adj" fmla="val 3333"/>
            </a:avLst>
          </a:prstGeom>
          <a:solidFill>
            <a:srgbClr val="FFFFFF"/>
          </a:solidFill>
          <a:ln w="12700">
            <a:solidFill>
              <a:srgbClr val="FFFFFF"/>
            </a:solidFill>
            <a:prstDash val="solid"/>
          </a:ln>
        </p:spPr>
      </p:sp>
      <p:pic>
        <p:nvPicPr>
          <p:cNvPr id="3" name="Image 0" descr="preencoded.png">    </p:cNvPr>
          <p:cNvPicPr>
            <a:picLocks noChangeAspect="1"/>
          </p:cNvPicPr>
          <p:nvPr/>
        </p:nvPicPr>
        <p:blipFill>
          <a:blip r:embed="rId1"/>
          <a:stretch>
            <a:fillRect/>
          </a:stretch>
        </p:blipFill>
        <p:spPr>
          <a:xfrm>
            <a:off x="9837572" y="4429759"/>
            <a:ext cx="1593799" cy="1606652"/>
          </a:xfrm>
          <a:prstGeom prst="rect">
            <a:avLst/>
          </a:prstGeom>
        </p:spPr>
      </p:pic>
      <p:sp>
        <p:nvSpPr>
          <p:cNvPr id="4" name="Text 1"/>
          <p:cNvSpPr txBox="1"/>
          <p:nvPr/>
        </p:nvSpPr>
        <p:spPr>
          <a:xfrm>
            <a:off x="566928" y="1051560"/>
            <a:ext cx="8686800" cy="91440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Bring us your compliance calendar</a:t>
            </a:r>
            <a:endParaRPr lang="en-US" sz="4400" dirty="0"/>
          </a:p>
        </p:txBody>
      </p:sp>
      <p:sp>
        <p:nvSpPr>
          <p:cNvPr id="5" name="Text 2"/>
          <p:cNvSpPr txBox="1"/>
          <p:nvPr/>
        </p:nvSpPr>
        <p:spPr>
          <a:xfrm>
            <a:off x="566928" y="2011680"/>
            <a:ext cx="7863840" cy="822960"/>
          </a:xfrm>
          <a:prstGeom prst="rect">
            <a:avLst/>
          </a:prstGeom>
          <a:noFill/>
          <a:ln/>
        </p:spPr>
        <p:txBody>
          <a:bodyPr wrap="square" lIns="0" tIns="0" rIns="0" bIns="0" rtlCol="0" anchor="t"/>
          <a:lstStyle/>
          <a:p>
            <a:pPr indent="0" marL="0">
              <a:buNone/>
            </a:pPr>
            <a:r>
              <a:rPr lang="en-US" sz="1500" dirty="0">
                <a:solidFill>
                  <a:srgbClr val="C9DEE6"/>
                </a:solidFill>
                <a:latin typeface="Calibri" pitchFamily="34" charset="0"/>
                <a:ea typeface="Calibri" pitchFamily="34" charset="-122"/>
                <a:cs typeface="Calibri" pitchFamily="34" charset="-120"/>
              </a:rPr>
              <a:t>Whatever form it is currently in. We will map it onto the obligation model and show you what the consolidated view would look like for your sites.</a:t>
            </a:r>
            <a:endParaRPr lang="en-US" sz="1500" dirty="0"/>
          </a:p>
        </p:txBody>
      </p:sp>
      <p:sp>
        <p:nvSpPr>
          <p:cNvPr id="6" name="Shape 3"/>
          <p:cNvSpPr/>
          <p:nvPr/>
        </p:nvSpPr>
        <p:spPr>
          <a:xfrm>
            <a:off x="566928" y="3108960"/>
            <a:ext cx="3108960" cy="32004"/>
          </a:xfrm>
          <a:prstGeom prst="rect">
            <a:avLst/>
          </a:prstGeom>
          <a:solidFill>
            <a:srgbClr val="7AB648"/>
          </a:solidFill>
          <a:ln w="12700">
            <a:solidFill>
              <a:srgbClr val="7AB648"/>
            </a:solidFill>
            <a:prstDash val="solid"/>
          </a:ln>
        </p:spPr>
      </p:sp>
      <p:sp>
        <p:nvSpPr>
          <p:cNvPr id="7" name="Text 4"/>
          <p:cNvSpPr txBox="1"/>
          <p:nvPr/>
        </p:nvSpPr>
        <p:spPr>
          <a:xfrm>
            <a:off x="566928" y="3364992"/>
            <a:ext cx="5486400" cy="384048"/>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Devendra Sharma</a:t>
            </a:r>
            <a:endParaRPr lang="en-US" sz="1700" dirty="0"/>
          </a:p>
        </p:txBody>
      </p:sp>
      <p:sp>
        <p:nvSpPr>
          <p:cNvPr id="8" name="Text 5"/>
          <p:cNvSpPr txBox="1"/>
          <p:nvPr/>
        </p:nvSpPr>
        <p:spPr>
          <a:xfrm>
            <a:off x="566928" y="3730752"/>
            <a:ext cx="5486400" cy="329184"/>
          </a:xfrm>
          <a:prstGeom prst="rect">
            <a:avLst/>
          </a:prstGeom>
          <a:noFill/>
          <a:ln/>
        </p:spPr>
        <p:txBody>
          <a:bodyPr wrap="square" lIns="0" tIns="0" rIns="0" bIns="0" rtlCol="0" anchor="ctr"/>
          <a:lstStyle/>
          <a:p>
            <a:pPr indent="0" marL="0">
              <a:buNone/>
            </a:pPr>
            <a:r>
              <a:rPr lang="en-US" sz="1250" dirty="0">
                <a:solidFill>
                  <a:srgbClr val="7AB648"/>
                </a:solidFill>
                <a:latin typeface="Calibri" pitchFamily="34" charset="0"/>
                <a:ea typeface="Calibri" pitchFamily="34" charset="-122"/>
                <a:cs typeface="Calibri" pitchFamily="34" charset="-120"/>
              </a:rPr>
              <a:t>Co-founder &amp; CTO, DBLB TECH</a:t>
            </a:r>
            <a:endParaRPr lang="en-US" sz="1250" dirty="0"/>
          </a:p>
        </p:txBody>
      </p:sp>
      <p:sp>
        <p:nvSpPr>
          <p:cNvPr id="9" name="Text 6"/>
          <p:cNvSpPr txBox="1"/>
          <p:nvPr/>
        </p:nvSpPr>
        <p:spPr>
          <a:xfrm>
            <a:off x="566928" y="4187952"/>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d.sharma@dblbtech.com</a:t>
            </a:r>
            <a:endParaRPr lang="en-US" sz="1250" dirty="0"/>
          </a:p>
        </p:txBody>
      </p:sp>
      <p:sp>
        <p:nvSpPr>
          <p:cNvPr id="10" name="Text 7"/>
          <p:cNvSpPr txBox="1"/>
          <p:nvPr/>
        </p:nvSpPr>
        <p:spPr>
          <a:xfrm>
            <a:off x="566928" y="4517136"/>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+91-9711452460</a:t>
            </a:r>
            <a:endParaRPr lang="en-US" sz="1250" dirty="0"/>
          </a:p>
        </p:txBody>
      </p:sp>
      <p:sp>
        <p:nvSpPr>
          <p:cNvPr id="11" name="Text 8"/>
          <p:cNvSpPr txBox="1"/>
          <p:nvPr/>
        </p:nvSpPr>
        <p:spPr>
          <a:xfrm>
            <a:off x="566928" y="4846320"/>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www.dblbtech.com</a:t>
            </a:r>
            <a:endParaRPr lang="en-US" sz="1250" dirty="0"/>
          </a:p>
        </p:txBody>
      </p:sp>
      <p:sp>
        <p:nvSpPr>
          <p:cNvPr id="12" name="Text 9"/>
          <p:cNvSpPr txBox="1"/>
          <p:nvPr/>
        </p:nvSpPr>
        <p:spPr>
          <a:xfrm>
            <a:off x="566928" y="5175504"/>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A-9, SF, Block A, South City-2, Gurgaon 122018, Haryana, India</a:t>
            </a:r>
            <a:endParaRPr lang="en-US" sz="1250" dirty="0"/>
          </a:p>
        </p:txBody>
      </p:sp>
      <p:sp>
        <p:nvSpPr>
          <p:cNvPr id="13" name="Text 10"/>
          <p:cNvSpPr txBox="1"/>
          <p:nvPr/>
        </p:nvSpPr>
        <p:spPr>
          <a:xfrm>
            <a:off x="566928" y="6355080"/>
            <a:ext cx="11027664" cy="274320"/>
          </a:xfrm>
          <a:prstGeom prst="rect">
            <a:avLst/>
          </a:prstGeom>
          <a:noFill/>
          <a:ln/>
        </p:spPr>
        <p:txBody>
          <a:bodyPr wrap="square" lIns="0" tIns="0" rIns="0" bIns="0" rtlCol="0" anchor="ctr"/>
          <a:lstStyle/>
          <a:p>
            <a:pPr indent="0" marL="0">
              <a:buNone/>
            </a:pPr>
            <a:r>
              <a:rPr lang="en-US" sz="950" dirty="0">
                <a:solidFill>
                  <a:srgbClr val="3E6B78"/>
                </a:solidFill>
                <a:latin typeface="Calibri" pitchFamily="34" charset="0"/>
                <a:ea typeface="Calibri" pitchFamily="34" charset="-122"/>
                <a:cs typeface="Calibri" pitchFamily="34" charset="-120"/>
              </a:rPr>
              <a:t>DBLB Assure  |  Commercial-in-confidence</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DBLB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DBLB Assure — Recurring Obligation Management</dc:title>
  <dc:subject>PptxGenJS Presentation</dc:subject>
  <dc:creator>DBLB TECH</dc:creator>
  <cp:lastModifiedBy>DBLB TECH</cp:lastModifiedBy>
  <cp:revision>1</cp:revision>
  <dcterms:created xsi:type="dcterms:W3CDTF">2026-09-18T10:26:20Z</dcterms:created>
  <dcterms:modified xsi:type="dcterms:W3CDTF">2026-09-18T10:26:20Z</dcterms:modified>
</cp:coreProperties>
</file>