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6152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66928" y="475488"/>
            <a:ext cx="1371600" cy="1380781"/>
          </a:xfrm>
          <a:prstGeom prst="roundRect">
            <a:avLst>
              <a:gd name="adj" fmla="val 466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14" y="592074"/>
            <a:ext cx="1138428" cy="1147609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2249424" y="786384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spc="34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 TECH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2249424" y="1133856"/>
            <a:ext cx="5486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Technology products and ERP consulting</a:t>
            </a:r>
            <a:endParaRPr lang="en-US" sz="1150" dirty="0"/>
          </a:p>
        </p:txBody>
      </p:sp>
      <p:sp>
        <p:nvSpPr>
          <p:cNvPr id="7" name="Shape 3"/>
          <p:cNvSpPr/>
          <p:nvPr/>
        </p:nvSpPr>
        <p:spPr>
          <a:xfrm>
            <a:off x="566928" y="2304288"/>
            <a:ext cx="2147011" cy="329184"/>
          </a:xfrm>
          <a:prstGeom prst="roundRect">
            <a:avLst>
              <a:gd name="adj" fmla="val 50000"/>
            </a:avLst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8" name="Text 4"/>
          <p:cNvSpPr txBox="1"/>
          <p:nvPr/>
        </p:nvSpPr>
        <p:spPr>
          <a:xfrm>
            <a:off x="566928" y="2304288"/>
            <a:ext cx="2147011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140" kern="0" dirty="0">
                <a:solidFill>
                  <a:srgbClr val="1333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 OVERVIEW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566928" y="2734056"/>
            <a:ext cx="9509760" cy="1078992"/>
          </a:xfrm>
          <a:prstGeom prst="rect">
            <a:avLst/>
          </a:prstGeom>
          <a:noFill/>
          <a:ln/>
          <a:effectLst>
            <a:outerShdw sx="100000" sy="100000" kx="0" ky="0" algn="bl" rotWithShape="0" blurRad="177800" dist="25400" dir="5400000">
              <a:srgbClr val="04191F">
                <a:alpha val="35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Vendor Portal</a:t>
            </a:r>
            <a:endParaRPr lang="en-US" sz="5400" dirty="0"/>
          </a:p>
        </p:txBody>
      </p:sp>
      <p:sp>
        <p:nvSpPr>
          <p:cNvPr id="10" name="Text 6"/>
          <p:cNvSpPr txBox="1"/>
          <p:nvPr/>
        </p:nvSpPr>
        <p:spPr>
          <a:xfrm>
            <a:off x="566928" y="3831336"/>
            <a:ext cx="95097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7AB6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Supplier Collaboration Platform</a:t>
            </a:r>
            <a:endParaRPr lang="en-US" sz="2200" dirty="0"/>
          </a:p>
        </p:txBody>
      </p:sp>
      <p:sp>
        <p:nvSpPr>
          <p:cNvPr id="11" name="Text 7"/>
          <p:cNvSpPr txBox="1"/>
          <p:nvPr/>
        </p:nvSpPr>
        <p:spPr>
          <a:xfrm>
            <a:off x="566928" y="4315968"/>
            <a:ext cx="7863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rgbClr val="D6E7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 your procurement conversation out of the inbox and put it somewhere you can audit.</a:t>
            </a:r>
            <a:endParaRPr lang="en-US" sz="1400" dirty="0"/>
          </a:p>
        </p:txBody>
      </p:sp>
      <p:sp>
        <p:nvSpPr>
          <p:cNvPr id="12" name="Shape 8"/>
          <p:cNvSpPr/>
          <p:nvPr/>
        </p:nvSpPr>
        <p:spPr>
          <a:xfrm>
            <a:off x="566928" y="5120640"/>
            <a:ext cx="2564892" cy="1225296"/>
          </a:xfrm>
          <a:prstGeom prst="roundRect">
            <a:avLst>
              <a:gd name="adj" fmla="val 4478"/>
            </a:avLst>
          </a:prstGeom>
          <a:solidFill>
            <a:srgbClr val="FFFFFF">
              <a:alpha val="9000"/>
            </a:srgbClr>
          </a:solidFill>
          <a:ln w="9525">
            <a:solidFill>
              <a:srgbClr val="FFFFFF">
                <a:alpha val="28000"/>
              </a:srgbClr>
            </a:solidFill>
            <a:prstDash val="solid"/>
          </a:ln>
        </p:spPr>
      </p:sp>
      <p:sp>
        <p:nvSpPr>
          <p:cNvPr id="13" name="Text 9"/>
          <p:cNvSpPr txBox="1"/>
          <p:nvPr/>
        </p:nvSpPr>
        <p:spPr>
          <a:xfrm>
            <a:off x="804672" y="5276088"/>
            <a:ext cx="20894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7AB64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Unlimited</a:t>
            </a:r>
            <a:endParaRPr lang="en-US" sz="2300" dirty="0"/>
          </a:p>
        </p:txBody>
      </p:sp>
      <p:sp>
        <p:nvSpPr>
          <p:cNvPr id="14" name="Text 10"/>
          <p:cNvSpPr txBox="1"/>
          <p:nvPr/>
        </p:nvSpPr>
        <p:spPr>
          <a:xfrm>
            <a:off x="804672" y="5760720"/>
            <a:ext cx="208940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CFE3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Vendor users at no additional licence cost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3387852" y="5120640"/>
            <a:ext cx="2564892" cy="1225296"/>
          </a:xfrm>
          <a:prstGeom prst="roundRect">
            <a:avLst>
              <a:gd name="adj" fmla="val 4478"/>
            </a:avLst>
          </a:prstGeom>
          <a:solidFill>
            <a:srgbClr val="FFFFFF">
              <a:alpha val="9000"/>
            </a:srgbClr>
          </a:solidFill>
          <a:ln w="9525">
            <a:solidFill>
              <a:srgbClr val="FFFFFF">
                <a:alpha val="28000"/>
              </a:srgbClr>
            </a:solidFill>
            <a:prstDash val="solid"/>
          </a:ln>
        </p:spPr>
      </p:sp>
      <p:sp>
        <p:nvSpPr>
          <p:cNvPr id="16" name="Text 12"/>
          <p:cNvSpPr txBox="1"/>
          <p:nvPr/>
        </p:nvSpPr>
        <p:spPr>
          <a:xfrm>
            <a:off x="3625596" y="5276088"/>
            <a:ext cx="20894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7AB64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Self-service</a:t>
            </a:r>
            <a:endParaRPr lang="en-US" sz="2000" dirty="0"/>
          </a:p>
        </p:txBody>
      </p:sp>
      <p:sp>
        <p:nvSpPr>
          <p:cNvPr id="17" name="Text 13"/>
          <p:cNvSpPr txBox="1"/>
          <p:nvPr/>
        </p:nvSpPr>
        <p:spPr>
          <a:xfrm>
            <a:off x="3625596" y="5760720"/>
            <a:ext cx="208940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CFE3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POs, ASN, invoices and payment status — without email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8776" y="5120640"/>
            <a:ext cx="2564892" cy="1225296"/>
          </a:xfrm>
          <a:prstGeom prst="roundRect">
            <a:avLst>
              <a:gd name="adj" fmla="val 4478"/>
            </a:avLst>
          </a:prstGeom>
          <a:solidFill>
            <a:srgbClr val="FFFFFF">
              <a:alpha val="9000"/>
            </a:srgbClr>
          </a:solidFill>
          <a:ln w="9525">
            <a:solidFill>
              <a:srgbClr val="FFFFFF">
                <a:alpha val="28000"/>
              </a:srgbClr>
            </a:solidFill>
            <a:prstDash val="solid"/>
          </a:ln>
        </p:spPr>
      </p:sp>
      <p:sp>
        <p:nvSpPr>
          <p:cNvPr id="19" name="Text 15"/>
          <p:cNvSpPr txBox="1"/>
          <p:nvPr/>
        </p:nvSpPr>
        <p:spPr>
          <a:xfrm>
            <a:off x="6446520" y="5276088"/>
            <a:ext cx="20894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7AB64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Compliance</a:t>
            </a:r>
            <a:endParaRPr lang="en-US" sz="2300" dirty="0"/>
          </a:p>
        </p:txBody>
      </p:sp>
      <p:sp>
        <p:nvSpPr>
          <p:cNvPr id="20" name="Text 16"/>
          <p:cNvSpPr txBox="1"/>
          <p:nvPr/>
        </p:nvSpPr>
        <p:spPr>
          <a:xfrm>
            <a:off x="6446520" y="5760720"/>
            <a:ext cx="208940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CFE3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 expiry tracked with advance reminders</a:t>
            </a:r>
            <a:endParaRPr lang="en-US" sz="1050" dirty="0"/>
          </a:p>
        </p:txBody>
      </p:sp>
      <p:sp>
        <p:nvSpPr>
          <p:cNvPr id="21" name="Shape 17"/>
          <p:cNvSpPr/>
          <p:nvPr/>
        </p:nvSpPr>
        <p:spPr>
          <a:xfrm>
            <a:off x="9029700" y="5120640"/>
            <a:ext cx="2564892" cy="1225296"/>
          </a:xfrm>
          <a:prstGeom prst="roundRect">
            <a:avLst>
              <a:gd name="adj" fmla="val 4478"/>
            </a:avLst>
          </a:prstGeom>
          <a:solidFill>
            <a:srgbClr val="FFFFFF">
              <a:alpha val="9000"/>
            </a:srgbClr>
          </a:solidFill>
          <a:ln w="9525">
            <a:solidFill>
              <a:srgbClr val="FFFFFF">
                <a:alpha val="28000"/>
              </a:srgbClr>
            </a:solidFill>
            <a:prstDash val="solid"/>
          </a:ln>
        </p:spPr>
      </p:sp>
      <p:sp>
        <p:nvSpPr>
          <p:cNvPr id="22" name="Text 18"/>
          <p:cNvSpPr txBox="1"/>
          <p:nvPr/>
        </p:nvSpPr>
        <p:spPr>
          <a:xfrm>
            <a:off x="9267444" y="5276088"/>
            <a:ext cx="20894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7AB64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Any ERP</a:t>
            </a:r>
            <a:endParaRPr lang="en-US" sz="2500" dirty="0"/>
          </a:p>
        </p:txBody>
      </p:sp>
      <p:sp>
        <p:nvSpPr>
          <p:cNvPr id="23" name="Text 19"/>
          <p:cNvSpPr txBox="1"/>
          <p:nvPr/>
        </p:nvSpPr>
        <p:spPr>
          <a:xfrm>
            <a:off x="9267444" y="5760720"/>
            <a:ext cx="208940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CFE3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Native with DBLB-ERP; BC, NAV, SAP, Odoo and ERPNext</a:t>
            </a:r>
            <a:endParaRPr lang="en-US" sz="1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384048"/>
            <a:ext cx="1102766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case for it is uncomfortable but simple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66928" y="1078992"/>
            <a:ext cx="110276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most mid-market companies, supplier collaboration happens across email, WhatsApp and phone calls.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566928" y="1810512"/>
            <a:ext cx="5321808" cy="3371850"/>
          </a:xfrm>
          <a:prstGeom prst="roundRect">
            <a:avLst>
              <a:gd name="adj" fmla="val 1627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50392" y="2130552"/>
            <a:ext cx="155448" cy="1554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115568" y="2011680"/>
            <a:ext cx="451713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that costs you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850392" y="2523744"/>
            <a:ext cx="4754880" cy="24117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single record of what was agreed with whom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audit trail of when a purchase order was acknowledged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way to answer "where is that delivery?" without asking someone to check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buying team spends a large fraction of its week chasing status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accounts team spends another fraction chasing invoices and documents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Supplier certification lapses are discovered during an audit, not before</a:t>
            </a:r>
            <a:endParaRPr lang="en-US" sz="1260" dirty="0"/>
          </a:p>
        </p:txBody>
      </p:sp>
      <p:sp>
        <p:nvSpPr>
          <p:cNvPr id="8" name="Shape 6"/>
          <p:cNvSpPr/>
          <p:nvPr/>
        </p:nvSpPr>
        <p:spPr>
          <a:xfrm>
            <a:off x="6272784" y="1810512"/>
            <a:ext cx="5321808" cy="3371850"/>
          </a:xfrm>
          <a:prstGeom prst="roundRect">
            <a:avLst>
              <a:gd name="adj" fmla="val 1627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556248" y="2130552"/>
            <a:ext cx="155448" cy="1554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821424" y="2011680"/>
            <a:ext cx="451713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the portal replaces it with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6556248" y="2523744"/>
            <a:ext cx="4754880" cy="24117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system of record for every acknowledgement, submission and amendment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Vendors see their own POs, delivery status, invoices and payment position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Invoices arrive already validated against the goods receipt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 expiry notified in advance to both sides, with blocking rules where critical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Bank detail changes require verified re-approval — a straightforward control against payment redirection fraud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action timestamped and attributable</a:t>
            </a:r>
            <a:endParaRPr lang="en-US" sz="1260" dirty="0"/>
          </a:p>
        </p:txBody>
      </p:sp>
      <p:sp>
        <p:nvSpPr>
          <p:cNvPr id="12" name="Text 10"/>
          <p:cNvSpPr txBox="1"/>
          <p:nvPr/>
        </p:nvSpPr>
        <p:spPr>
          <a:xfrm>
            <a:off x="566928" y="638251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2E86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 TECH</a:t>
            </a:r>
            <a:endParaRPr lang="en-US" sz="950" dirty="0"/>
          </a:p>
        </p:txBody>
      </p:sp>
      <p:sp>
        <p:nvSpPr>
          <p:cNvPr id="13" name="Text 11"/>
          <p:cNvSpPr txBox="1"/>
          <p:nvPr/>
        </p:nvSpPr>
        <p:spPr>
          <a:xfrm>
            <a:off x="6565392" y="6382512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 Vendor Portal  |  Product Overview</a:t>
            </a:r>
            <a:endParaRPr lang="en-US" sz="9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34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2057400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600" b="1" dirty="0">
                <a:solidFill>
                  <a:srgbClr val="1D56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9600" dirty="0"/>
          </a:p>
        </p:txBody>
      </p:sp>
      <p:sp>
        <p:nvSpPr>
          <p:cNvPr id="3" name="Text 1"/>
          <p:cNvSpPr txBox="1"/>
          <p:nvPr/>
        </p:nvSpPr>
        <p:spPr>
          <a:xfrm>
            <a:off x="2880360" y="2286000"/>
            <a:ext cx="8595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the Vendor Sees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2880360" y="320040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Self-service, on a phone, without emailing your buyer.</a:t>
            </a:r>
            <a:endParaRPr lang="en-US" sz="14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384048"/>
            <a:ext cx="1102766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Vendor-facing functionality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66928" y="1481328"/>
            <a:ext cx="3493008" cy="2217420"/>
          </a:xfrm>
          <a:prstGeom prst="roundRect">
            <a:avLst>
              <a:gd name="adj" fmla="val 2474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04672" y="1719072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04672" y="171907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50" dirty="0"/>
          </a:p>
        </p:txBody>
      </p:sp>
      <p:sp>
        <p:nvSpPr>
          <p:cNvPr id="6" name="Text 4"/>
          <p:cNvSpPr txBox="1"/>
          <p:nvPr/>
        </p:nvSpPr>
        <p:spPr>
          <a:xfrm>
            <a:off x="1298448" y="1700784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Onboarding &amp; profile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804672" y="2231136"/>
            <a:ext cx="3017520" cy="1266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Self-service registration with buyer-side approval. Legal and tax details, addresses, contacts, category declaration, and multiple users per vendor with role separation.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4334256" y="1481328"/>
            <a:ext cx="3493008" cy="2217420"/>
          </a:xfrm>
          <a:prstGeom prst="roundRect">
            <a:avLst>
              <a:gd name="adj" fmla="val 2474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572000" y="1719072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0" y="171907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5065776" y="1700784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Purchase orders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4572000" y="2231136"/>
            <a:ext cx="3017520" cy="1266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 view of open, partially delivered and closed POs. Line-level acknowledgement, or a counter-proposal where the schedule cannot be met. Full amendment history.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8101584" y="1481328"/>
            <a:ext cx="3493008" cy="2217420"/>
          </a:xfrm>
          <a:prstGeom prst="roundRect">
            <a:avLst>
              <a:gd name="adj" fmla="val 2474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339328" y="1719072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339328" y="171907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50" dirty="0"/>
          </a:p>
        </p:txBody>
      </p:sp>
      <p:sp>
        <p:nvSpPr>
          <p:cNvPr id="16" name="Text 14"/>
          <p:cNvSpPr txBox="1"/>
          <p:nvPr/>
        </p:nvSpPr>
        <p:spPr>
          <a:xfrm>
            <a:off x="8833104" y="1700784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Delivery &amp; dispatch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8339328" y="2231136"/>
            <a:ext cx="3017520" cy="1266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Advance shipping notice with dispatch date, quantity, vehicle and document references. Packing list and batch detail submitted ahead of arrival.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566928" y="3954780"/>
            <a:ext cx="3493008" cy="2217420"/>
          </a:xfrm>
          <a:prstGeom prst="roundRect">
            <a:avLst>
              <a:gd name="adj" fmla="val 2474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04672" y="4192524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804672" y="419252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50" dirty="0"/>
          </a:p>
        </p:txBody>
      </p:sp>
      <p:sp>
        <p:nvSpPr>
          <p:cNvPr id="21" name="Text 19"/>
          <p:cNvSpPr txBox="1"/>
          <p:nvPr/>
        </p:nvSpPr>
        <p:spPr>
          <a:xfrm>
            <a:off x="1298448" y="4174236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Invoices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804672" y="4704588"/>
            <a:ext cx="3017520" cy="1266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Submission against a GRN or PO with document upload. Quantity, rate and value mismatches flagged at submission rather than discovered at booking.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4334256" y="3954780"/>
            <a:ext cx="3493008" cy="2217420"/>
          </a:xfrm>
          <a:prstGeom prst="roundRect">
            <a:avLst>
              <a:gd name="adj" fmla="val 2474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4572000" y="4192524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4572000" y="419252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50" dirty="0"/>
          </a:p>
        </p:txBody>
      </p:sp>
      <p:sp>
        <p:nvSpPr>
          <p:cNvPr id="26" name="Text 24"/>
          <p:cNvSpPr txBox="1"/>
          <p:nvPr/>
        </p:nvSpPr>
        <p:spPr>
          <a:xfrm>
            <a:off x="5065776" y="4174236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Payment visibility</a:t>
            </a:r>
            <a:endParaRPr lang="en-US" sz="1400" dirty="0"/>
          </a:p>
        </p:txBody>
      </p:sp>
      <p:sp>
        <p:nvSpPr>
          <p:cNvPr id="27" name="Text 25"/>
          <p:cNvSpPr txBox="1"/>
          <p:nvPr/>
        </p:nvSpPr>
        <p:spPr>
          <a:xfrm>
            <a:off x="4572000" y="4704588"/>
            <a:ext cx="3017520" cy="1266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Invoice status from submitted through to paid, payment advice, remittance, debit and credit notes, and a statement of account with ageing.</a:t>
            </a:r>
            <a:endParaRPr lang="en-US" sz="1150" dirty="0"/>
          </a:p>
        </p:txBody>
      </p:sp>
      <p:sp>
        <p:nvSpPr>
          <p:cNvPr id="28" name="Shape 26"/>
          <p:cNvSpPr/>
          <p:nvPr/>
        </p:nvSpPr>
        <p:spPr>
          <a:xfrm>
            <a:off x="8101584" y="3954780"/>
            <a:ext cx="3493008" cy="2217420"/>
          </a:xfrm>
          <a:prstGeom prst="roundRect">
            <a:avLst>
              <a:gd name="adj" fmla="val 2474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8339328" y="4192524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8339328" y="419252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50" dirty="0"/>
          </a:p>
        </p:txBody>
      </p:sp>
      <p:sp>
        <p:nvSpPr>
          <p:cNvPr id="31" name="Text 29"/>
          <p:cNvSpPr txBox="1"/>
          <p:nvPr/>
        </p:nvSpPr>
        <p:spPr>
          <a:xfrm>
            <a:off x="8833104" y="4174236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Quotations</a:t>
            </a:r>
            <a:endParaRPr lang="en-US" sz="1400" dirty="0"/>
          </a:p>
        </p:txBody>
      </p:sp>
      <p:sp>
        <p:nvSpPr>
          <p:cNvPr id="32" name="Text 30"/>
          <p:cNvSpPr txBox="1"/>
          <p:nvPr/>
        </p:nvSpPr>
        <p:spPr>
          <a:xfrm>
            <a:off x="8339328" y="4704588"/>
            <a:ext cx="3017520" cy="1266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RFQ receipt, line pricing with lead time and validity, and award notification converting directly to a purchase order.</a:t>
            </a:r>
            <a:endParaRPr lang="en-US" sz="1150" dirty="0"/>
          </a:p>
        </p:txBody>
      </p:sp>
      <p:sp>
        <p:nvSpPr>
          <p:cNvPr id="33" name="Text 31"/>
          <p:cNvSpPr txBox="1"/>
          <p:nvPr/>
        </p:nvSpPr>
        <p:spPr>
          <a:xfrm>
            <a:off x="566928" y="638251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2E86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 TECH</a:t>
            </a:r>
            <a:endParaRPr lang="en-US" sz="950" dirty="0"/>
          </a:p>
        </p:txBody>
      </p:sp>
      <p:sp>
        <p:nvSpPr>
          <p:cNvPr id="34" name="Text 32"/>
          <p:cNvSpPr txBox="1"/>
          <p:nvPr/>
        </p:nvSpPr>
        <p:spPr>
          <a:xfrm>
            <a:off x="6565392" y="6382512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 Vendor Portal  |  Product Overview</a:t>
            </a:r>
            <a:endParaRPr lang="en-US" sz="9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384048"/>
            <a:ext cx="1102766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Documents, compliance and the buyer view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66928" y="1517904"/>
            <a:ext cx="5321808" cy="3866998"/>
          </a:xfrm>
          <a:prstGeom prst="roundRect">
            <a:avLst>
              <a:gd name="adj" fmla="val 1419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50392" y="1837944"/>
            <a:ext cx="155448" cy="1554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115568" y="1719072"/>
            <a:ext cx="451713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 &amp; compliance control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850392" y="2231136"/>
            <a:ext cx="4754880" cy="2906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Repository per vendor: trade licence, tax registration, quality certifications, insurance, bank letter, agreements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Expiry tracking with advance reminders to both the vendor and the buying team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Blocking rules where a critical document has expired — an out-of-compliance supplier cannot quietly keep shipping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Version history on every document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Upload scanning and file-type restriction</a:t>
            </a:r>
            <a:endParaRPr lang="en-US" sz="1260" dirty="0"/>
          </a:p>
        </p:txBody>
      </p:sp>
      <p:sp>
        <p:nvSpPr>
          <p:cNvPr id="7" name="Shape 5"/>
          <p:cNvSpPr/>
          <p:nvPr/>
        </p:nvSpPr>
        <p:spPr>
          <a:xfrm>
            <a:off x="6272784" y="1517904"/>
            <a:ext cx="5321808" cy="3866998"/>
          </a:xfrm>
          <a:prstGeom prst="roundRect">
            <a:avLst>
              <a:gd name="adj" fmla="val 1419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556248" y="1837944"/>
            <a:ext cx="155448" cy="1554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821424" y="1719072"/>
            <a:ext cx="451713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the buyer gets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6556248" y="2231136"/>
            <a:ext cx="4754880" cy="2906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Acknowledgement dashboard: which POs are unacknowledged, and for how long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Delivery performance — on-time, in-full and short-supply by vendor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Quality performance — rejection and QC failure rate by vendor and item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Compliance dashboard showing expiring and expired documents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Invoice pendency: submitted but unbooked, booked but unpaid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Vendor scorecard combining delivery, quality, price and responsiveness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Communication log per vendor, replacing the scattered email thread</a:t>
            </a:r>
            <a:endParaRPr lang="en-US" sz="1260" dirty="0"/>
          </a:p>
        </p:txBody>
      </p:sp>
      <p:sp>
        <p:nvSpPr>
          <p:cNvPr id="11" name="Text 9"/>
          <p:cNvSpPr txBox="1"/>
          <p:nvPr/>
        </p:nvSpPr>
        <p:spPr>
          <a:xfrm>
            <a:off x="566928" y="638251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2E86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 TECH</a:t>
            </a:r>
            <a:endParaRPr lang="en-US" sz="950" dirty="0"/>
          </a:p>
        </p:txBody>
      </p:sp>
      <p:sp>
        <p:nvSpPr>
          <p:cNvPr id="12" name="Text 10"/>
          <p:cNvSpPr txBox="1"/>
          <p:nvPr/>
        </p:nvSpPr>
        <p:spPr>
          <a:xfrm>
            <a:off x="6565392" y="6382512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 Vendor Portal  |  Product Overview</a:t>
            </a:r>
            <a:endParaRPr lang="en-US" sz="9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384048"/>
            <a:ext cx="1102766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the return comes from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66928" y="1554480"/>
            <a:ext cx="2537460" cy="4617720"/>
          </a:xfrm>
          <a:prstGeom prst="roundRect">
            <a:avLst>
              <a:gd name="adj" fmla="val 2162"/>
            </a:avLst>
          </a:prstGeom>
          <a:solidFill>
            <a:srgbClr val="164C5A"/>
          </a:solidFill>
          <a:ln w="9525">
            <a:solidFill>
              <a:srgbClr val="164C5A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822960" y="1828800"/>
            <a:ext cx="2025396" cy="6179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Buyer time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2501646"/>
            <a:ext cx="2025396" cy="33596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4000"/>
              </a:lnSpc>
              <a:buNone/>
            </a:pPr>
            <a:r>
              <a:rPr lang="en-US" sz="125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Status chasing largely disappears. The information the buyer used to phone for sits on a dashboard.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3396996" y="1554480"/>
            <a:ext cx="2537460" cy="4617720"/>
          </a:xfrm>
          <a:prstGeom prst="roundRect">
            <a:avLst>
              <a:gd name="adj" fmla="val 2162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3653028" y="1828800"/>
            <a:ext cx="2025396" cy="6179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64C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 rework</a:t>
            </a:r>
            <a:endParaRPr lang="en-US" sz="3000" dirty="0"/>
          </a:p>
        </p:txBody>
      </p:sp>
      <p:sp>
        <p:nvSpPr>
          <p:cNvPr id="8" name="Text 6"/>
          <p:cNvSpPr txBox="1"/>
          <p:nvPr/>
        </p:nvSpPr>
        <p:spPr>
          <a:xfrm>
            <a:off x="3653028" y="2501646"/>
            <a:ext cx="2025396" cy="33596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4000"/>
              </a:lnSpc>
              <a:buNone/>
            </a:pPr>
            <a:r>
              <a:rPr lang="en-US" sz="12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Invoices arrive validated against receipts, cutting query volume and rework at booking.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6227064" y="1554480"/>
            <a:ext cx="2537460" cy="4617720"/>
          </a:xfrm>
          <a:prstGeom prst="roundRect">
            <a:avLst>
              <a:gd name="adj" fmla="val 2162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483096" y="1828800"/>
            <a:ext cx="2025396" cy="7388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64C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Audit</a:t>
            </a:r>
            <a:endParaRPr lang="en-US" sz="3800" dirty="0"/>
          </a:p>
        </p:txBody>
      </p:sp>
      <p:sp>
        <p:nvSpPr>
          <p:cNvPr id="11" name="Text 9"/>
          <p:cNvSpPr txBox="1"/>
          <p:nvPr/>
        </p:nvSpPr>
        <p:spPr>
          <a:xfrm>
            <a:off x="6483096" y="2622550"/>
            <a:ext cx="2025396" cy="3238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4000"/>
              </a:lnSpc>
              <a:buNone/>
            </a:pPr>
            <a:r>
              <a:rPr lang="en-US" sz="12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Supplier certification currency is provable at any moment, rather than reconstructed under pressure.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9057132" y="1554480"/>
            <a:ext cx="2537460" cy="4617720"/>
          </a:xfrm>
          <a:prstGeom prst="roundRect">
            <a:avLst>
              <a:gd name="adj" fmla="val 2162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9313164" y="1828800"/>
            <a:ext cx="2025396" cy="7388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64C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Terms</a:t>
            </a:r>
            <a:endParaRPr lang="en-US" sz="3800" dirty="0"/>
          </a:p>
        </p:txBody>
      </p:sp>
      <p:sp>
        <p:nvSpPr>
          <p:cNvPr id="14" name="Text 12"/>
          <p:cNvSpPr txBox="1"/>
          <p:nvPr/>
        </p:nvSpPr>
        <p:spPr>
          <a:xfrm>
            <a:off x="9313164" y="2622550"/>
            <a:ext cx="2025396" cy="3238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4000"/>
              </a:lnSpc>
              <a:buNone/>
            </a:pPr>
            <a:r>
              <a:rPr lang="en-US" sz="12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Vendors get payment visibility without asking — which reduces friction and often improves commercial terms.</a:t>
            </a:r>
            <a:endParaRPr lang="en-US" sz="1250" dirty="0"/>
          </a:p>
        </p:txBody>
      </p:sp>
      <p:sp>
        <p:nvSpPr>
          <p:cNvPr id="15" name="Text 13"/>
          <p:cNvSpPr txBox="1"/>
          <p:nvPr/>
        </p:nvSpPr>
        <p:spPr>
          <a:xfrm>
            <a:off x="566928" y="638251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2E86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 TECH</a:t>
            </a:r>
            <a:endParaRPr lang="en-US" sz="950" dirty="0"/>
          </a:p>
        </p:txBody>
      </p:sp>
      <p:sp>
        <p:nvSpPr>
          <p:cNvPr id="16" name="Text 14"/>
          <p:cNvSpPr txBox="1"/>
          <p:nvPr/>
        </p:nvSpPr>
        <p:spPr>
          <a:xfrm>
            <a:off x="6565392" y="6382512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 Vendor Portal  |  Product Overview</a:t>
            </a:r>
            <a:endParaRPr lang="en-US" sz="9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384048"/>
            <a:ext cx="1102766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Integration with your ERP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66928" y="1078992"/>
            <a:ext cx="110276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supplier record, not two. The portal extends the ERP outward rather than duplicating it.</a:t>
            </a:r>
            <a:endParaRPr lang="en-US" sz="145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66928" y="1810512"/>
          <a:ext cx="11027664" cy="914400"/>
        </p:xfrm>
        <a:graphic>
          <a:graphicData uri="http://schemas.openxmlformats.org/drawingml/2006/table">
            <a:tbl>
              <a:tblPr/>
              <a:tblGrid>
                <a:gridCol w="2867193"/>
                <a:gridCol w="8160471"/>
              </a:tblGrid>
              <a:tr h="53721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Object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4C5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Direction and detail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4C5A"/>
                    </a:solidFill>
                  </a:tcPr>
                </a:tc>
              </a:tr>
              <a:tr h="53721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2B3A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Vendor master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2B3A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Two-way. New registrations flow to the ERP on approval; ERP updates flow back to the portal.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721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2B3A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Item master &amp; pricing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2B3A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ERP to portal, for quotation and purchase order display.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8"/>
                    </a:solidFill>
                  </a:tcPr>
                </a:tc>
              </a:tr>
              <a:tr h="53721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2B3A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Purchase orders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2B3A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ERP to portal on release; acknowledgement and counter-proposal returned to the ERP.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721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2B3A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Advance shipping notice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2B3A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Portal to ERP, pre-populating gate entry so receiving is prepared rather than surprised.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8"/>
                    </a:solidFill>
                  </a:tcPr>
                </a:tc>
              </a:tr>
              <a:tr h="53721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2B3A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GRN &amp; quality outcome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2B3A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ERP to portal, giving the vendor receipt visibility including shortages and rejections with reason.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721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2B3A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Invoices &amp; payments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2B3A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Portal to ERP for booking; status, payment advice, remittance and statement returned to the portal.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8"/>
                    </a:solidFill>
                  </a:tcPr>
                </a:tc>
              </a:tr>
              <a:tr h="53721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2B3A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Platforms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2B3A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Native with DBLB-ERP. Defined integration for Dynamics 365 BC, NAV, SAP, Odoo and ERPNext using OData, SOAP or REST as the platform dictates.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566928" y="638251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2E86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 TECH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6565392" y="6382512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 Vendor Portal  |  Product Overview</a:t>
            </a:r>
            <a:endParaRPr lang="en-US" sz="9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384048"/>
            <a:ext cx="1102766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Security — because this one faces outward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66928" y="1078992"/>
            <a:ext cx="110276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vendor portal is by definition an externally exposed application holding commercially sensitive data. It is built accordingly.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566928" y="1819656"/>
            <a:ext cx="5954939" cy="4288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3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Strict data isolation — a vendor sees only their own records, enforced at the data-access layer rather than by UI filtering</a:t>
            </a:r>
            <a:endParaRPr lang="en-US" sz="13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3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Role separation within a vendor organisation, between sales, logistics and accounts contacts</a:t>
            </a:r>
            <a:endParaRPr lang="en-US" sz="13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3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Password policy, session timeout and optional multi-factor authentication</a:t>
            </a:r>
            <a:endParaRPr lang="en-US" sz="13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3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TLS in transit and encryption at rest</a:t>
            </a:r>
            <a:endParaRPr lang="en-US" sz="13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3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Upload scanning and file-type restriction on every document</a:t>
            </a:r>
            <a:endParaRPr lang="en-US" sz="13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3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Bank detail change treated as a privileged action requiring buyer-side verification</a:t>
            </a:r>
            <a:endParaRPr lang="en-US" sz="13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3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audit trail on every submission, approval and data change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6905915" y="1783080"/>
            <a:ext cx="4688677" cy="4361688"/>
          </a:xfrm>
          <a:prstGeom prst="roundRect">
            <a:avLst>
              <a:gd name="adj" fmla="val 1258"/>
            </a:avLst>
          </a:prstGeom>
          <a:solidFill>
            <a:srgbClr val="164C5A"/>
          </a:solidFill>
          <a:ln w="9525">
            <a:solidFill>
              <a:srgbClr val="164C5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198523" y="2020824"/>
            <a:ext cx="4103461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spc="80" kern="0" dirty="0">
                <a:solidFill>
                  <a:srgbClr val="7AB6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TECHNICAL PROFILE</a:t>
            </a:r>
            <a:endParaRPr lang="en-US" sz="1350" dirty="0"/>
          </a:p>
        </p:txBody>
      </p:sp>
      <p:sp>
        <p:nvSpPr>
          <p:cNvPr id="7" name="Text 5"/>
          <p:cNvSpPr txBox="1"/>
          <p:nvPr/>
        </p:nvSpPr>
        <p:spPr>
          <a:xfrm>
            <a:off x="7198523" y="2514600"/>
            <a:ext cx="4103461" cy="249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spc="60" kern="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APPLICATION</a:t>
            </a:r>
            <a:endParaRPr lang="en-US" sz="950" dirty="0"/>
          </a:p>
        </p:txBody>
      </p:sp>
      <p:sp>
        <p:nvSpPr>
          <p:cNvPr id="8" name="Text 6"/>
          <p:cNvSpPr txBox="1"/>
          <p:nvPr/>
        </p:nvSpPr>
        <p:spPr>
          <a:xfrm>
            <a:off x="7198523" y="2741371"/>
            <a:ext cx="4103461" cy="317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.NET on Windows Server / IIS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7198523" y="3081528"/>
            <a:ext cx="4103461" cy="249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spc="60" kern="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DATABASE</a:t>
            </a:r>
            <a:endParaRPr lang="en-US" sz="950" dirty="0"/>
          </a:p>
        </p:txBody>
      </p:sp>
      <p:sp>
        <p:nvSpPr>
          <p:cNvPr id="10" name="Text 8"/>
          <p:cNvSpPr txBox="1"/>
          <p:nvPr/>
        </p:nvSpPr>
        <p:spPr>
          <a:xfrm>
            <a:off x="7198523" y="3308299"/>
            <a:ext cx="4103461" cy="317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SQL Server, Dapper + stored procedures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7198523" y="3648456"/>
            <a:ext cx="4103461" cy="249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spc="60" kern="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</a:t>
            </a:r>
            <a:endParaRPr lang="en-US" sz="950" dirty="0"/>
          </a:p>
        </p:txBody>
      </p:sp>
      <p:sp>
        <p:nvSpPr>
          <p:cNvPr id="12" name="Text 10"/>
          <p:cNvSpPr txBox="1"/>
          <p:nvPr/>
        </p:nvSpPr>
        <p:spPr>
          <a:xfrm>
            <a:off x="7198523" y="3875227"/>
            <a:ext cx="4103461" cy="317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Responsive browser — vendors often use a phone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7198523" y="4215384"/>
            <a:ext cx="4103461" cy="249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spc="60" kern="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DOCUMENTS</a:t>
            </a:r>
            <a:endParaRPr lang="en-US" sz="950" dirty="0"/>
          </a:p>
        </p:txBody>
      </p:sp>
      <p:sp>
        <p:nvSpPr>
          <p:cNvPr id="14" name="Text 12"/>
          <p:cNvSpPr txBox="1"/>
          <p:nvPr/>
        </p:nvSpPr>
        <p:spPr>
          <a:xfrm>
            <a:off x="7198523" y="4442155"/>
            <a:ext cx="4103461" cy="317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Blob storage with signed, time-limited URLs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7198523" y="4782312"/>
            <a:ext cx="4103461" cy="249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spc="60" kern="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INTEGRATION</a:t>
            </a:r>
            <a:endParaRPr lang="en-US" sz="950" dirty="0"/>
          </a:p>
        </p:txBody>
      </p:sp>
      <p:sp>
        <p:nvSpPr>
          <p:cNvPr id="16" name="Text 14"/>
          <p:cNvSpPr txBox="1"/>
          <p:nvPr/>
        </p:nvSpPr>
        <p:spPr>
          <a:xfrm>
            <a:off x="7198523" y="5009083"/>
            <a:ext cx="4103461" cy="317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REST; OData and SOAP for NAV and BC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7198523" y="5349240"/>
            <a:ext cx="4103461" cy="249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spc="60" kern="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NOTIFICATIONS</a:t>
            </a:r>
            <a:endParaRPr lang="en-US" sz="950" dirty="0"/>
          </a:p>
        </p:txBody>
      </p:sp>
      <p:sp>
        <p:nvSpPr>
          <p:cNvPr id="18" name="Text 16"/>
          <p:cNvSpPr txBox="1"/>
          <p:nvPr/>
        </p:nvSpPr>
        <p:spPr>
          <a:xfrm>
            <a:off x="7198523" y="5576011"/>
            <a:ext cx="4103461" cy="317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Email standard; SMS and WhatsApp available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566928" y="638251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2E86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 TECH</a:t>
            </a:r>
            <a:endParaRPr lang="en-US" sz="950" dirty="0"/>
          </a:p>
        </p:txBody>
      </p:sp>
      <p:sp>
        <p:nvSpPr>
          <p:cNvPr id="20" name="Text 18"/>
          <p:cNvSpPr txBox="1"/>
          <p:nvPr/>
        </p:nvSpPr>
        <p:spPr>
          <a:xfrm>
            <a:off x="6565392" y="6382512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 Vendor Portal  |  Product Overview</a:t>
            </a:r>
            <a:endParaRPr lang="en-US" sz="9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384048"/>
            <a:ext cx="1102766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Implementation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66928" y="1078992"/>
            <a:ext cx="110276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software is the easy part. Vendor adoption is the hard part.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566928" y="2704018"/>
            <a:ext cx="2015338" cy="2394585"/>
          </a:xfrm>
          <a:prstGeom prst="roundRect">
            <a:avLst>
              <a:gd name="adj" fmla="val 2722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327709" y="2457130"/>
            <a:ext cx="493776" cy="493776"/>
          </a:xfrm>
          <a:prstGeom prst="ellipse">
            <a:avLst/>
          </a:prstGeom>
          <a:solidFill>
            <a:srgbClr val="164C5A"/>
          </a:solidFill>
          <a:ln w="12700">
            <a:solidFill>
              <a:srgbClr val="164C5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327709" y="2457130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50" dirty="0"/>
          </a:p>
        </p:txBody>
      </p:sp>
      <p:sp>
        <p:nvSpPr>
          <p:cNvPr id="7" name="Text 5"/>
          <p:cNvSpPr txBox="1"/>
          <p:nvPr/>
        </p:nvSpPr>
        <p:spPr>
          <a:xfrm>
            <a:off x="749808" y="3106354"/>
            <a:ext cx="1649578" cy="539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Discovery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3–5 days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3810188"/>
            <a:ext cx="1649578" cy="11238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6000"/>
              </a:lnSpc>
              <a:buNone/>
            </a:pPr>
            <a:r>
              <a:rPr lang="en-US" sz="11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Procurement process mapping, document requirements, approval matrix, ERP integration points.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2618842" y="3883022"/>
            <a:ext cx="164592" cy="36576"/>
          </a:xfrm>
          <a:prstGeom prst="rect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820010" y="2704018"/>
            <a:ext cx="2015338" cy="2394585"/>
          </a:xfrm>
          <a:prstGeom prst="roundRect">
            <a:avLst>
              <a:gd name="adj" fmla="val 2722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580790" y="2457130"/>
            <a:ext cx="493776" cy="493776"/>
          </a:xfrm>
          <a:prstGeom prst="ellipse">
            <a:avLst/>
          </a:prstGeom>
          <a:solidFill>
            <a:srgbClr val="164C5A"/>
          </a:solidFill>
          <a:ln w="12700">
            <a:solidFill>
              <a:srgbClr val="164C5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3580790" y="2457130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50" dirty="0"/>
          </a:p>
        </p:txBody>
      </p:sp>
      <p:sp>
        <p:nvSpPr>
          <p:cNvPr id="13" name="Text 11"/>
          <p:cNvSpPr txBox="1"/>
          <p:nvPr/>
        </p:nvSpPr>
        <p:spPr>
          <a:xfrm>
            <a:off x="3002890" y="3106354"/>
            <a:ext cx="1649578" cy="539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Configure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week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3002890" y="3810188"/>
            <a:ext cx="1649578" cy="11238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6000"/>
              </a:lnSpc>
              <a:buNone/>
            </a:pPr>
            <a:r>
              <a:rPr lang="en-US" sz="11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Vendor categories, document types and expiry rules, approval workflow, notification templates, branding.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4871923" y="3883022"/>
            <a:ext cx="164592" cy="36576"/>
          </a:xfrm>
          <a:prstGeom prst="rect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073091" y="2704018"/>
            <a:ext cx="2015338" cy="2394585"/>
          </a:xfrm>
          <a:prstGeom prst="roundRect">
            <a:avLst>
              <a:gd name="adj" fmla="val 2722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833872" y="2457130"/>
            <a:ext cx="493776" cy="493776"/>
          </a:xfrm>
          <a:prstGeom prst="ellipse">
            <a:avLst/>
          </a:prstGeom>
          <a:solidFill>
            <a:srgbClr val="164C5A"/>
          </a:solidFill>
          <a:ln w="12700">
            <a:solidFill>
              <a:srgbClr val="164C5A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5833872" y="2457130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5255971" y="3106354"/>
            <a:ext cx="1649578" cy="539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Integrate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1–3 weeks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5255971" y="3810188"/>
            <a:ext cx="1649578" cy="11238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6000"/>
              </a:lnSpc>
              <a:buNone/>
            </a:pPr>
            <a:r>
              <a:rPr lang="en-US" sz="11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 data sync, PO release, ASN, GRN and invoice interfaces, built and tested against a sandbox.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7125005" y="3883022"/>
            <a:ext cx="164592" cy="36576"/>
          </a:xfrm>
          <a:prstGeom prst="rect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326173" y="2704018"/>
            <a:ext cx="2015338" cy="2394585"/>
          </a:xfrm>
          <a:prstGeom prst="roundRect">
            <a:avLst>
              <a:gd name="adj" fmla="val 2722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8086954" y="2457130"/>
            <a:ext cx="493776" cy="493776"/>
          </a:xfrm>
          <a:prstGeom prst="ellipse">
            <a:avLst/>
          </a:prstGeom>
          <a:solidFill>
            <a:srgbClr val="164C5A"/>
          </a:solidFill>
          <a:ln w="12700">
            <a:solidFill>
              <a:srgbClr val="164C5A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8086954" y="2457130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50" dirty="0"/>
          </a:p>
        </p:txBody>
      </p:sp>
      <p:sp>
        <p:nvSpPr>
          <p:cNvPr id="25" name="Text 23"/>
          <p:cNvSpPr txBox="1"/>
          <p:nvPr/>
        </p:nvSpPr>
        <p:spPr>
          <a:xfrm>
            <a:off x="7509053" y="3106354"/>
            <a:ext cx="1649578" cy="539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Pilot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1–2 weeks</a:t>
            </a:r>
            <a:endParaRPr lang="en-US" sz="1300" dirty="0"/>
          </a:p>
        </p:txBody>
      </p:sp>
      <p:sp>
        <p:nvSpPr>
          <p:cNvPr id="26" name="Text 24"/>
          <p:cNvSpPr txBox="1"/>
          <p:nvPr/>
        </p:nvSpPr>
        <p:spPr>
          <a:xfrm>
            <a:off x="7509053" y="3810188"/>
            <a:ext cx="1649578" cy="11238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6000"/>
              </a:lnSpc>
              <a:buNone/>
            </a:pPr>
            <a:r>
              <a:rPr lang="en-US" sz="11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small set of cooperative vendors onboarded first, to find the real-world friction before it reaches the whole base.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9378086" y="3883022"/>
            <a:ext cx="164592" cy="36576"/>
          </a:xfrm>
          <a:prstGeom prst="rect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9579254" y="2704018"/>
            <a:ext cx="2015338" cy="2394585"/>
          </a:xfrm>
          <a:prstGeom prst="roundRect">
            <a:avLst>
              <a:gd name="adj" fmla="val 2722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10340035" y="2457130"/>
            <a:ext cx="493776" cy="493776"/>
          </a:xfrm>
          <a:prstGeom prst="ellipse">
            <a:avLst/>
          </a:prstGeom>
          <a:solidFill>
            <a:srgbClr val="164C5A"/>
          </a:solidFill>
          <a:ln w="12700">
            <a:solidFill>
              <a:srgbClr val="164C5A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10340035" y="2457130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50" dirty="0"/>
          </a:p>
        </p:txBody>
      </p:sp>
      <p:sp>
        <p:nvSpPr>
          <p:cNvPr id="31" name="Text 29"/>
          <p:cNvSpPr txBox="1"/>
          <p:nvPr/>
        </p:nvSpPr>
        <p:spPr>
          <a:xfrm>
            <a:off x="9762134" y="3106354"/>
            <a:ext cx="1649578" cy="539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Roll out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phased</a:t>
            </a:r>
            <a:endParaRPr lang="en-US" sz="1300" dirty="0"/>
          </a:p>
        </p:txBody>
      </p:sp>
      <p:sp>
        <p:nvSpPr>
          <p:cNvPr id="32" name="Text 30"/>
          <p:cNvSpPr txBox="1"/>
          <p:nvPr/>
        </p:nvSpPr>
        <p:spPr>
          <a:xfrm>
            <a:off x="9762134" y="3810188"/>
            <a:ext cx="1649578" cy="11238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6000"/>
              </a:lnSpc>
              <a:buNone/>
            </a:pPr>
            <a:r>
              <a:rPr lang="en-US" sz="11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Waves of vendors with a guide and a supported registration window, plus buyer and AP team training.</a:t>
            </a:r>
            <a:endParaRPr lang="en-US" sz="1100" dirty="0"/>
          </a:p>
        </p:txBody>
      </p:sp>
      <p:sp>
        <p:nvSpPr>
          <p:cNvPr id="33" name="Text 31"/>
          <p:cNvSpPr txBox="1"/>
          <p:nvPr/>
        </p:nvSpPr>
        <p:spPr>
          <a:xfrm>
            <a:off x="566928" y="638251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2E86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 TECH</a:t>
            </a:r>
            <a:endParaRPr lang="en-US" sz="950" dirty="0"/>
          </a:p>
        </p:txBody>
      </p:sp>
      <p:sp>
        <p:nvSpPr>
          <p:cNvPr id="34" name="Text 32"/>
          <p:cNvSpPr txBox="1"/>
          <p:nvPr/>
        </p:nvSpPr>
        <p:spPr>
          <a:xfrm>
            <a:off x="6565392" y="6382512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 Vendor Portal  |  Product Overview</a:t>
            </a:r>
            <a:endParaRPr lang="en-US" sz="9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384048"/>
            <a:ext cx="1102766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piece of advice we give every client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66928" y="1554480"/>
            <a:ext cx="2537460" cy="3438144"/>
          </a:xfrm>
          <a:prstGeom prst="roundRect">
            <a:avLst>
              <a:gd name="adj" fmla="val 2162"/>
            </a:avLst>
          </a:prstGeom>
          <a:solidFill>
            <a:srgbClr val="164C5A"/>
          </a:solidFill>
          <a:ln w="9525">
            <a:solidFill>
              <a:srgbClr val="164C5A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822960" y="1828800"/>
            <a:ext cx="2025396" cy="6179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Set a date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2501646"/>
            <a:ext cx="2025396" cy="2180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4000"/>
              </a:lnSpc>
              <a:buNone/>
            </a:pPr>
            <a:r>
              <a:rPr lang="en-US" sz="125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firm cut-over date after the pilot, communicated in advance to the entire supplier base.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3396996" y="1554480"/>
            <a:ext cx="2537460" cy="3438144"/>
          </a:xfrm>
          <a:prstGeom prst="roundRect">
            <a:avLst>
              <a:gd name="adj" fmla="val 2162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3653028" y="1828800"/>
            <a:ext cx="2025396" cy="527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4C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Hold the line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3653028" y="2410968"/>
            <a:ext cx="2025396" cy="2270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4000"/>
              </a:lnSpc>
              <a:buNone/>
            </a:pPr>
            <a:r>
              <a:rPr lang="en-US" sz="12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buying team declines to process out-of-portal submissions after that date.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6227064" y="1554480"/>
            <a:ext cx="2537460" cy="3438144"/>
          </a:xfrm>
          <a:prstGeom prst="roundRect">
            <a:avLst>
              <a:gd name="adj" fmla="val 2162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483096" y="1828800"/>
            <a:ext cx="2025396" cy="4517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64C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Expect friction</a:t>
            </a:r>
            <a:endParaRPr lang="en-US" sz="1900" dirty="0"/>
          </a:p>
        </p:txBody>
      </p:sp>
      <p:sp>
        <p:nvSpPr>
          <p:cNvPr id="11" name="Text 9"/>
          <p:cNvSpPr txBox="1"/>
          <p:nvPr/>
        </p:nvSpPr>
        <p:spPr>
          <a:xfrm>
            <a:off x="6483096" y="2335403"/>
            <a:ext cx="2025396" cy="2346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4000"/>
              </a:lnSpc>
              <a:buNone/>
            </a:pPr>
            <a:r>
              <a:rPr lang="en-US" sz="12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Suppliers who have emailed your buyer for eleven years will keep emailing unless the organisation is willing to insist.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9057132" y="1554480"/>
            <a:ext cx="2537460" cy="3438144"/>
          </a:xfrm>
          <a:prstGeom prst="roundRect">
            <a:avLst>
              <a:gd name="adj" fmla="val 2162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9313164" y="1828800"/>
            <a:ext cx="2025396" cy="527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4C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Or it fails</a:t>
            </a:r>
            <a:endParaRPr lang="en-US" sz="2400" dirty="0"/>
          </a:p>
        </p:txBody>
      </p:sp>
      <p:sp>
        <p:nvSpPr>
          <p:cNvPr id="14" name="Text 12"/>
          <p:cNvSpPr txBox="1"/>
          <p:nvPr/>
        </p:nvSpPr>
        <p:spPr>
          <a:xfrm>
            <a:off x="9313164" y="2410968"/>
            <a:ext cx="2025396" cy="2270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4000"/>
              </a:lnSpc>
              <a:buNone/>
            </a:pPr>
            <a:r>
              <a:rPr lang="en-US" sz="12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Portals that stay optional stay empty. This is the single biggest determinant of whether the project pays back.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566928" y="5303520"/>
            <a:ext cx="11027664" cy="868680"/>
          </a:xfrm>
          <a:prstGeom prst="roundRect">
            <a:avLst>
              <a:gd name="adj" fmla="val 6316"/>
            </a:avLst>
          </a:prstGeom>
          <a:solidFill>
            <a:srgbClr val="E3EEF3"/>
          </a:solidFill>
          <a:ln w="9525">
            <a:solidFill>
              <a:srgbClr val="E3EEF3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86968" y="5394960"/>
            <a:ext cx="1038758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4000"/>
              </a:lnSpc>
              <a:buNone/>
            </a:pPr>
            <a:r>
              <a:rPr lang="en-US" sz="12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Commercially: unlimited vendor users at no additional licence cost — the value of the portal scales with how many suppliers are on it, so charging per supplier would work against the point. Licensed by buying entity, subscription or perpetual-plus-AMC.</a:t>
            </a:r>
            <a:endParaRPr lang="en-US" sz="1250" dirty="0"/>
          </a:p>
        </p:txBody>
      </p:sp>
      <p:sp>
        <p:nvSpPr>
          <p:cNvPr id="17" name="Text 15"/>
          <p:cNvSpPr txBox="1"/>
          <p:nvPr/>
        </p:nvSpPr>
        <p:spPr>
          <a:xfrm>
            <a:off x="566928" y="638251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2E86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 TECH</a:t>
            </a:r>
            <a:endParaRPr lang="en-US" sz="950" dirty="0"/>
          </a:p>
        </p:txBody>
      </p:sp>
      <p:sp>
        <p:nvSpPr>
          <p:cNvPr id="18" name="Text 16"/>
          <p:cNvSpPr txBox="1"/>
          <p:nvPr/>
        </p:nvSpPr>
        <p:spPr>
          <a:xfrm>
            <a:off x="6565392" y="6382512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 Vendor Portal  |  Product Overview</a:t>
            </a:r>
            <a:endParaRPr lang="en-US" sz="9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384048"/>
            <a:ext cx="1102766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Experience behind the product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66928" y="1078992"/>
            <a:ext cx="110276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 TECH — founded 2017, Gurgaon. We build our own product suite and implement Dynamics 365 BC, NAV, AX, SAP, Odoo and ERPNext across India and the Gulf.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566928" y="1783080"/>
            <a:ext cx="3493008" cy="2066544"/>
          </a:xfrm>
          <a:prstGeom prst="roundRect">
            <a:avLst>
              <a:gd name="adj" fmla="val 2655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04672" y="2020824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04672" y="202082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50" dirty="0"/>
          </a:p>
        </p:txBody>
      </p:sp>
      <p:sp>
        <p:nvSpPr>
          <p:cNvPr id="7" name="Text 5"/>
          <p:cNvSpPr txBox="1"/>
          <p:nvPr/>
        </p:nvSpPr>
        <p:spPr>
          <a:xfrm>
            <a:off x="1298448" y="2002536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Eighteen years in ERP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804672" y="2532888"/>
            <a:ext cx="301752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founder and CTO brings over eighteen years in enterprise ERP and retail technology, including ERP leadership for a Gulf-based e-commerce group and an Odoo deployment across a sixty-store, four-warehouse retail chain.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4334256" y="1783080"/>
            <a:ext cx="3493008" cy="2066544"/>
          </a:xfrm>
          <a:prstGeom prst="roundRect">
            <a:avLst>
              <a:gd name="adj" fmla="val 2655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572000" y="2020824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572000" y="202082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50" dirty="0"/>
          </a:p>
        </p:txBody>
      </p:sp>
      <p:sp>
        <p:nvSpPr>
          <p:cNvPr id="12" name="Text 10"/>
          <p:cNvSpPr txBox="1"/>
          <p:nvPr/>
        </p:nvSpPr>
        <p:spPr>
          <a:xfrm>
            <a:off x="5065776" y="2002536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 under real load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4572000" y="2532888"/>
            <a:ext cx="301752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 backgrounds include scaling order processing thirtyfold at a major fashion e-commerce platform, and running fulfilment operations through peak season. The product reflects problems met on the floor, not in a workshop.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8101584" y="1783080"/>
            <a:ext cx="3493008" cy="2066544"/>
          </a:xfrm>
          <a:prstGeom prst="roundRect">
            <a:avLst>
              <a:gd name="adj" fmla="val 2655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339328" y="2020824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339328" y="202082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50" dirty="0"/>
          </a:p>
        </p:txBody>
      </p:sp>
      <p:sp>
        <p:nvSpPr>
          <p:cNvPr id="17" name="Text 15"/>
          <p:cNvSpPr txBox="1"/>
          <p:nvPr/>
        </p:nvSpPr>
        <p:spPr>
          <a:xfrm>
            <a:off x="8833104" y="2002536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sides of the table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8339328" y="2532888"/>
            <a:ext cx="301752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Because we implement tier-one ERP for a living, we know where those platforms are the right answer — and we will say so. Our own products exist for the businesses they do not fit.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566928" y="4105656"/>
            <a:ext cx="3493008" cy="2066544"/>
          </a:xfrm>
          <a:prstGeom prst="roundRect">
            <a:avLst>
              <a:gd name="adj" fmla="val 2655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04672" y="4343400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804672" y="43434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50" dirty="0"/>
          </a:p>
        </p:txBody>
      </p:sp>
      <p:sp>
        <p:nvSpPr>
          <p:cNvPr id="22" name="Text 20"/>
          <p:cNvSpPr txBox="1"/>
          <p:nvPr/>
        </p:nvSpPr>
        <p:spPr>
          <a:xfrm>
            <a:off x="1298448" y="4325112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18-person team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804672" y="4855464"/>
            <a:ext cx="301752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Engineering, implementation and support delivered by one team, in one place, rather than assembled per project from contractors.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4334256" y="4105656"/>
            <a:ext cx="3493008" cy="2066544"/>
          </a:xfrm>
          <a:prstGeom prst="roundRect">
            <a:avLst>
              <a:gd name="adj" fmla="val 2655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572000" y="4343400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4572000" y="43434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5065776" y="4325112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India and the Gulf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4572000" y="4855464"/>
            <a:ext cx="301752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Delivery experience across both markets, including GST and VAT regimes, regional payment gateways, local business-hours calendars and Gulf-specific fulfilment patterns.</a:t>
            </a: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8101584" y="4105656"/>
            <a:ext cx="3493008" cy="2066544"/>
          </a:xfrm>
          <a:prstGeom prst="roundRect">
            <a:avLst>
              <a:gd name="adj" fmla="val 2655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8339328" y="4343400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8339328" y="43434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50" dirty="0"/>
          </a:p>
        </p:txBody>
      </p:sp>
      <p:sp>
        <p:nvSpPr>
          <p:cNvPr id="32" name="Text 30"/>
          <p:cNvSpPr txBox="1"/>
          <p:nvPr/>
        </p:nvSpPr>
        <p:spPr>
          <a:xfrm>
            <a:off x="8833104" y="4325112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 platform range</a:t>
            </a:r>
            <a:endParaRPr lang="en-US" sz="1400" dirty="0"/>
          </a:p>
        </p:txBody>
      </p:sp>
      <p:sp>
        <p:nvSpPr>
          <p:cNvPr id="33" name="Text 31"/>
          <p:cNvSpPr txBox="1"/>
          <p:nvPr/>
        </p:nvSpPr>
        <p:spPr>
          <a:xfrm>
            <a:off x="8339328" y="4855464"/>
            <a:ext cx="301752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Dynamics 365 Business Central and NAV, AX, SAP, Odoo and ERPNext — alongside .NET and SQL Server engineering on our own product suite.</a:t>
            </a:r>
            <a:endParaRPr lang="en-US" sz="1150" dirty="0"/>
          </a:p>
        </p:txBody>
      </p:sp>
      <p:sp>
        <p:nvSpPr>
          <p:cNvPr id="34" name="Text 32"/>
          <p:cNvSpPr txBox="1"/>
          <p:nvPr/>
        </p:nvSpPr>
        <p:spPr>
          <a:xfrm>
            <a:off x="566928" y="638251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2E86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 TECH</a:t>
            </a:r>
            <a:endParaRPr lang="en-US" sz="950" dirty="0"/>
          </a:p>
        </p:txBody>
      </p:sp>
      <p:sp>
        <p:nvSpPr>
          <p:cNvPr id="35" name="Text 33"/>
          <p:cNvSpPr txBox="1"/>
          <p:nvPr/>
        </p:nvSpPr>
        <p:spPr>
          <a:xfrm>
            <a:off x="6565392" y="6382512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 Vendor Portal  |  Product Overview</a:t>
            </a:r>
            <a:endParaRPr lang="en-US" sz="9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E34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74352" y="4266539"/>
            <a:ext cx="1920240" cy="1933093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37572" y="4429759"/>
            <a:ext cx="1593799" cy="160665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66928" y="1051560"/>
            <a:ext cx="8686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many people chase status for you?</a:t>
            </a:r>
            <a:endParaRPr lang="en-US" sz="4400" dirty="0"/>
          </a:p>
        </p:txBody>
      </p:sp>
      <p:sp>
        <p:nvSpPr>
          <p:cNvPr id="5" name="Text 2"/>
          <p:cNvSpPr txBox="1"/>
          <p:nvPr/>
        </p:nvSpPr>
        <p:spPr>
          <a:xfrm>
            <a:off x="566928" y="201168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 the hours your buying and accounts teams spend each week asking suppliers where things are. That number is usually the whole business case.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66928" y="3108960"/>
            <a:ext cx="3108960" cy="32004"/>
          </a:xfrm>
          <a:prstGeom prst="rect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566928" y="3364992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Devendra Sharma</a:t>
            </a:r>
            <a:endParaRPr lang="en-US" sz="1700" dirty="0"/>
          </a:p>
        </p:txBody>
      </p:sp>
      <p:sp>
        <p:nvSpPr>
          <p:cNvPr id="8" name="Text 5"/>
          <p:cNvSpPr txBox="1"/>
          <p:nvPr/>
        </p:nvSpPr>
        <p:spPr>
          <a:xfrm>
            <a:off x="566928" y="3730752"/>
            <a:ext cx="5486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7AB6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Co-founder &amp; CTO, DBLB TECH</a:t>
            </a:r>
            <a:endParaRPr lang="en-US" sz="1250" dirty="0"/>
          </a:p>
        </p:txBody>
      </p:sp>
      <p:sp>
        <p:nvSpPr>
          <p:cNvPr id="9" name="Text 6"/>
          <p:cNvSpPr txBox="1"/>
          <p:nvPr/>
        </p:nvSpPr>
        <p:spPr>
          <a:xfrm>
            <a:off x="566928" y="4187952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d.sharma@dblbtech.com</a:t>
            </a:r>
            <a:endParaRPr lang="en-US" sz="1250" dirty="0"/>
          </a:p>
        </p:txBody>
      </p:sp>
      <p:sp>
        <p:nvSpPr>
          <p:cNvPr id="10" name="Text 7"/>
          <p:cNvSpPr txBox="1"/>
          <p:nvPr/>
        </p:nvSpPr>
        <p:spPr>
          <a:xfrm>
            <a:off x="566928" y="4517136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+91-9711452460</a:t>
            </a:r>
            <a:endParaRPr lang="en-US" sz="1250" dirty="0"/>
          </a:p>
        </p:txBody>
      </p:sp>
      <p:sp>
        <p:nvSpPr>
          <p:cNvPr id="11" name="Text 8"/>
          <p:cNvSpPr txBox="1"/>
          <p:nvPr/>
        </p:nvSpPr>
        <p:spPr>
          <a:xfrm>
            <a:off x="566928" y="4846320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www.dblbtech.com</a:t>
            </a:r>
            <a:endParaRPr lang="en-US" sz="1250" dirty="0"/>
          </a:p>
        </p:txBody>
      </p:sp>
      <p:sp>
        <p:nvSpPr>
          <p:cNvPr id="12" name="Text 9"/>
          <p:cNvSpPr txBox="1"/>
          <p:nvPr/>
        </p:nvSpPr>
        <p:spPr>
          <a:xfrm>
            <a:off x="566928" y="5175504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A-9, SF, Block A, South City-2, Gurgaon 122018, Haryana, India</a:t>
            </a:r>
            <a:endParaRPr lang="en-US" sz="1250" dirty="0"/>
          </a:p>
        </p:txBody>
      </p:sp>
      <p:sp>
        <p:nvSpPr>
          <p:cNvPr id="13" name="Text 10"/>
          <p:cNvSpPr txBox="1"/>
          <p:nvPr/>
        </p:nvSpPr>
        <p:spPr>
          <a:xfrm>
            <a:off x="566928" y="6355080"/>
            <a:ext cx="110276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3E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 Vendor Portal  |  Commercial-in-confidence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DBLB TECH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DBLB Vendor Portal — Supplier Collaboration Platform</dc:title>
  <dc:subject>PptxGenJS Presentation</dc:subject>
  <dc:creator>DBLB TECH</dc:creator>
  <cp:lastModifiedBy>DBLB TECH</cp:lastModifiedBy>
  <cp:revision>1</cp:revision>
  <dcterms:created xsi:type="dcterms:W3CDTF">2026-09-18T10:26:20Z</dcterms:created>
  <dcterms:modified xsi:type="dcterms:W3CDTF">2026-09-18T10:26:20Z</dcterms:modified>
</cp:coreProperties>
</file>