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61520" cy="6858000"/>
          </a:xfrm>
          <a:prstGeom prst="rect">
            <a:avLst/>
          </a:prstGeom>
        </p:spPr>
      </p:pic>
      <p:sp>
        <p:nvSpPr>
          <p:cNvPr id="3" name="Shape 0"/>
          <p:cNvSpPr/>
          <p:nvPr/>
        </p:nvSpPr>
        <p:spPr>
          <a:xfrm>
            <a:off x="566928" y="475488"/>
            <a:ext cx="1371600" cy="1380781"/>
          </a:xfrm>
          <a:prstGeom prst="roundRect">
            <a:avLst>
              <a:gd name="adj" fmla="val 4667"/>
            </a:avLst>
          </a:prstGeom>
          <a:solidFill>
            <a:srgbClr val="FFFFFF"/>
          </a:solidFill>
          <a:ln w="12700">
            <a:solidFill>
              <a:srgbClr val="FFFFFF"/>
            </a:solidFill>
            <a:prstDash val="solid"/>
          </a:ln>
        </p:spPr>
      </p:sp>
      <p:pic>
        <p:nvPicPr>
          <p:cNvPr id="4" name="Image 1" descr="preencoded.png">    </p:cNvPr>
          <p:cNvPicPr>
            <a:picLocks noChangeAspect="1"/>
          </p:cNvPicPr>
          <p:nvPr/>
        </p:nvPicPr>
        <p:blipFill>
          <a:blip r:embed="rId2"/>
          <a:stretch>
            <a:fillRect/>
          </a:stretch>
        </p:blipFill>
        <p:spPr>
          <a:xfrm>
            <a:off x="683514" y="592074"/>
            <a:ext cx="1138428" cy="1147609"/>
          </a:xfrm>
          <a:prstGeom prst="rect">
            <a:avLst/>
          </a:prstGeom>
        </p:spPr>
      </p:pic>
      <p:sp>
        <p:nvSpPr>
          <p:cNvPr id="5" name="Text 1"/>
          <p:cNvSpPr txBox="1"/>
          <p:nvPr/>
        </p:nvSpPr>
        <p:spPr>
          <a:xfrm>
            <a:off x="2249424" y="786384"/>
            <a:ext cx="5486400" cy="365760"/>
          </a:xfrm>
          <a:prstGeom prst="rect">
            <a:avLst/>
          </a:prstGeom>
          <a:noFill/>
          <a:ln/>
        </p:spPr>
        <p:txBody>
          <a:bodyPr wrap="square" lIns="0" tIns="0" rIns="0" bIns="0" rtlCol="0" anchor="ctr"/>
          <a:lstStyle/>
          <a:p>
            <a:pPr indent="0" marL="0">
              <a:buNone/>
            </a:pPr>
            <a:r>
              <a:rPr lang="en-US" sz="1700" b="1" spc="340" kern="0" dirty="0">
                <a:solidFill>
                  <a:srgbClr val="FFFFFF"/>
                </a:solidFill>
                <a:latin typeface="Calibri" pitchFamily="34" charset="0"/>
                <a:ea typeface="Calibri" pitchFamily="34" charset="-122"/>
                <a:cs typeface="Calibri" pitchFamily="34" charset="-120"/>
              </a:rPr>
              <a:t>DBLB TECH</a:t>
            </a:r>
            <a:endParaRPr lang="en-US" sz="1700" dirty="0"/>
          </a:p>
        </p:txBody>
      </p:sp>
      <p:sp>
        <p:nvSpPr>
          <p:cNvPr id="6" name="Text 2"/>
          <p:cNvSpPr txBox="1"/>
          <p:nvPr/>
        </p:nvSpPr>
        <p:spPr>
          <a:xfrm>
            <a:off x="2249424" y="1133856"/>
            <a:ext cx="5486400" cy="292608"/>
          </a:xfrm>
          <a:prstGeom prst="rect">
            <a:avLst/>
          </a:prstGeom>
          <a:noFill/>
          <a:ln/>
        </p:spPr>
        <p:txBody>
          <a:bodyPr wrap="square" lIns="0" tIns="0" rIns="0" bIns="0" rtlCol="0" anchor="ctr"/>
          <a:lstStyle/>
          <a:p>
            <a:pPr indent="0" marL="0">
              <a:buNone/>
            </a:pPr>
            <a:r>
              <a:rPr lang="en-US" sz="1150" dirty="0">
                <a:solidFill>
                  <a:srgbClr val="C9DEE6"/>
                </a:solidFill>
                <a:latin typeface="Calibri" pitchFamily="34" charset="0"/>
                <a:ea typeface="Calibri" pitchFamily="34" charset="-122"/>
                <a:cs typeface="Calibri" pitchFamily="34" charset="-120"/>
              </a:rPr>
              <a:t>Technology products and ERP consulting</a:t>
            </a:r>
            <a:endParaRPr lang="en-US" sz="1150" dirty="0"/>
          </a:p>
        </p:txBody>
      </p:sp>
      <p:sp>
        <p:nvSpPr>
          <p:cNvPr id="7" name="Shape 3"/>
          <p:cNvSpPr/>
          <p:nvPr/>
        </p:nvSpPr>
        <p:spPr>
          <a:xfrm>
            <a:off x="566928" y="2304288"/>
            <a:ext cx="2147011" cy="329184"/>
          </a:xfrm>
          <a:prstGeom prst="roundRect">
            <a:avLst>
              <a:gd name="adj" fmla="val 50000"/>
            </a:avLst>
          </a:prstGeom>
          <a:solidFill>
            <a:srgbClr val="7AB648"/>
          </a:solidFill>
          <a:ln w="12700">
            <a:solidFill>
              <a:srgbClr val="7AB648"/>
            </a:solidFill>
            <a:prstDash val="solid"/>
          </a:ln>
        </p:spPr>
      </p:sp>
      <p:sp>
        <p:nvSpPr>
          <p:cNvPr id="8" name="Text 4"/>
          <p:cNvSpPr txBox="1"/>
          <p:nvPr/>
        </p:nvSpPr>
        <p:spPr>
          <a:xfrm>
            <a:off x="566928" y="2304288"/>
            <a:ext cx="2147011" cy="329184"/>
          </a:xfrm>
          <a:prstGeom prst="rect">
            <a:avLst/>
          </a:prstGeom>
          <a:noFill/>
          <a:ln/>
        </p:spPr>
        <p:txBody>
          <a:bodyPr wrap="square" lIns="0" tIns="0" rIns="0" bIns="0" rtlCol="0" anchor="ctr"/>
          <a:lstStyle/>
          <a:p>
            <a:pPr algn="ctr" indent="0" marL="0">
              <a:buNone/>
            </a:pPr>
            <a:r>
              <a:rPr lang="en-US" sz="1000" b="1" spc="140" kern="0" dirty="0">
                <a:solidFill>
                  <a:srgbClr val="13333C"/>
                </a:solidFill>
                <a:latin typeface="Calibri" pitchFamily="34" charset="0"/>
                <a:ea typeface="Calibri" pitchFamily="34" charset="-122"/>
                <a:cs typeface="Calibri" pitchFamily="34" charset="-120"/>
              </a:rPr>
              <a:t>PRODUCT OVERVIEW</a:t>
            </a:r>
            <a:endParaRPr lang="en-US" sz="1000" dirty="0"/>
          </a:p>
        </p:txBody>
      </p:sp>
      <p:sp>
        <p:nvSpPr>
          <p:cNvPr id="9" name="Text 5"/>
          <p:cNvSpPr txBox="1"/>
          <p:nvPr/>
        </p:nvSpPr>
        <p:spPr>
          <a:xfrm>
            <a:off x="566928" y="2734056"/>
            <a:ext cx="9509760" cy="1078992"/>
          </a:xfrm>
          <a:prstGeom prst="rect">
            <a:avLst/>
          </a:prstGeom>
          <a:noFill/>
          <a:ln/>
          <a:effectLst>
            <a:outerShdw sx="100000" sy="100000" kx="0" ky="0" algn="bl" rotWithShape="0" blurRad="177800" dist="25400" dir="5400000">
              <a:srgbClr val="04191F">
                <a:alpha val="35000"/>
              </a:srgbClr>
            </a:outerShdw>
          </a:effectLst>
        </p:spPr>
        <p:txBody>
          <a:bodyPr wrap="square" lIns="0" tIns="0" rIns="0" bIns="0" rtlCol="0" anchor="ctr"/>
          <a:lstStyle/>
          <a:p>
            <a:pPr indent="0" marL="0">
              <a:buNone/>
            </a:pPr>
            <a:r>
              <a:rPr lang="en-US" sz="5400" b="1" dirty="0">
                <a:solidFill>
                  <a:srgbClr val="FFFFFF"/>
                </a:solidFill>
                <a:latin typeface="Cambria" pitchFamily="34" charset="0"/>
                <a:ea typeface="Cambria" pitchFamily="34" charset="-122"/>
                <a:cs typeface="Cambria" pitchFamily="34" charset="-120"/>
              </a:rPr>
              <a:t>DBLB-Ticketing / AMC</a:t>
            </a:r>
            <a:endParaRPr lang="en-US" sz="5400" dirty="0"/>
          </a:p>
        </p:txBody>
      </p:sp>
      <p:sp>
        <p:nvSpPr>
          <p:cNvPr id="10" name="Text 6"/>
          <p:cNvSpPr txBox="1"/>
          <p:nvPr/>
        </p:nvSpPr>
        <p:spPr>
          <a:xfrm>
            <a:off x="566928" y="3831336"/>
            <a:ext cx="9509760" cy="438912"/>
          </a:xfrm>
          <a:prstGeom prst="rect">
            <a:avLst/>
          </a:prstGeom>
          <a:noFill/>
          <a:ln/>
        </p:spPr>
        <p:txBody>
          <a:bodyPr wrap="square" lIns="0" tIns="0" rIns="0" bIns="0" rtlCol="0" anchor="ctr"/>
          <a:lstStyle/>
          <a:p>
            <a:pPr indent="0" marL="0">
              <a:buNone/>
            </a:pPr>
            <a:r>
              <a:rPr lang="en-US" sz="2200" dirty="0">
                <a:solidFill>
                  <a:srgbClr val="7AB648"/>
                </a:solidFill>
                <a:latin typeface="Calibri" pitchFamily="34" charset="0"/>
                <a:ea typeface="Calibri" pitchFamily="34" charset="-122"/>
                <a:cs typeface="Calibri" pitchFamily="34" charset="-120"/>
              </a:rPr>
              <a:t>Service Desk &amp; Contract Management</a:t>
            </a:r>
            <a:endParaRPr lang="en-US" sz="2200" dirty="0"/>
          </a:p>
        </p:txBody>
      </p:sp>
      <p:sp>
        <p:nvSpPr>
          <p:cNvPr id="11" name="Text 7"/>
          <p:cNvSpPr txBox="1"/>
          <p:nvPr/>
        </p:nvSpPr>
        <p:spPr>
          <a:xfrm>
            <a:off x="566928" y="4315968"/>
            <a:ext cx="7863840" cy="566928"/>
          </a:xfrm>
          <a:prstGeom prst="rect">
            <a:avLst/>
          </a:prstGeom>
          <a:noFill/>
          <a:ln/>
        </p:spPr>
        <p:txBody>
          <a:bodyPr wrap="square" lIns="0" tIns="0" rIns="0" bIns="0" rtlCol="0" anchor="t"/>
          <a:lstStyle/>
          <a:p>
            <a:pPr indent="0" marL="0">
              <a:buNone/>
            </a:pPr>
            <a:r>
              <a:rPr lang="en-US" sz="1400" i="1" dirty="0">
                <a:solidFill>
                  <a:srgbClr val="D6E7EC"/>
                </a:solidFill>
                <a:latin typeface="Calibri" pitchFamily="34" charset="0"/>
                <a:ea typeface="Calibri" pitchFamily="34" charset="-122"/>
                <a:cs typeface="Calibri" pitchFamily="34" charset="-120"/>
              </a:rPr>
              <a:t>Where support tickets stop being a cost centre and start generating quotations.</a:t>
            </a:r>
            <a:endParaRPr lang="en-US" sz="1400" dirty="0"/>
          </a:p>
        </p:txBody>
      </p:sp>
      <p:sp>
        <p:nvSpPr>
          <p:cNvPr id="12" name="Shape 8"/>
          <p:cNvSpPr/>
          <p:nvPr/>
        </p:nvSpPr>
        <p:spPr>
          <a:xfrm>
            <a:off x="566928" y="5120640"/>
            <a:ext cx="2564892" cy="1225296"/>
          </a:xfrm>
          <a:prstGeom prst="roundRect">
            <a:avLst>
              <a:gd name="adj" fmla="val 4478"/>
            </a:avLst>
          </a:prstGeom>
          <a:solidFill>
            <a:srgbClr val="FFFFFF">
              <a:alpha val="9000"/>
            </a:srgbClr>
          </a:solidFill>
          <a:ln w="9525">
            <a:solidFill>
              <a:srgbClr val="FFFFFF">
                <a:alpha val="28000"/>
              </a:srgbClr>
            </a:solidFill>
            <a:prstDash val="solid"/>
          </a:ln>
        </p:spPr>
      </p:sp>
      <p:sp>
        <p:nvSpPr>
          <p:cNvPr id="13" name="Text 9"/>
          <p:cNvSpPr txBox="1"/>
          <p:nvPr/>
        </p:nvSpPr>
        <p:spPr>
          <a:xfrm>
            <a:off x="804672" y="5276088"/>
            <a:ext cx="2089404" cy="475488"/>
          </a:xfrm>
          <a:prstGeom prst="rect">
            <a:avLst/>
          </a:prstGeom>
          <a:noFill/>
          <a:ln/>
        </p:spPr>
        <p:txBody>
          <a:bodyPr wrap="square" lIns="0" tIns="0" rIns="0" bIns="0" rtlCol="0" anchor="ctr"/>
          <a:lstStyle/>
          <a:p>
            <a:pPr indent="0" marL="0">
              <a:buNone/>
            </a:pPr>
            <a:r>
              <a:rPr lang="en-US" sz="1600" b="1" dirty="0">
                <a:solidFill>
                  <a:srgbClr val="7AB648"/>
                </a:solidFill>
                <a:latin typeface="Cambria" pitchFamily="34" charset="0"/>
                <a:ea typeface="Cambria" pitchFamily="34" charset="-122"/>
                <a:cs typeface="Cambria" pitchFamily="34" charset="-120"/>
              </a:rPr>
              <a:t>Email → Ticket</a:t>
            </a:r>
            <a:endParaRPr lang="en-US" sz="1600" dirty="0"/>
          </a:p>
        </p:txBody>
      </p:sp>
      <p:sp>
        <p:nvSpPr>
          <p:cNvPr id="14" name="Text 10"/>
          <p:cNvSpPr txBox="1"/>
          <p:nvPr/>
        </p:nvSpPr>
        <p:spPr>
          <a:xfrm>
            <a:off x="804672" y="5760720"/>
            <a:ext cx="2089404" cy="438912"/>
          </a:xfrm>
          <a:prstGeom prst="rect">
            <a:avLst/>
          </a:prstGeom>
          <a:noFill/>
          <a:ln/>
        </p:spPr>
        <p:txBody>
          <a:bodyPr wrap="square" lIns="0" tIns="0" rIns="0" bIns="0" rtlCol="0" anchor="t"/>
          <a:lstStyle/>
          <a:p>
            <a:pPr indent="0" marL="0">
              <a:lnSpc>
                <a:spcPct val="110000"/>
              </a:lnSpc>
              <a:buNone/>
            </a:pPr>
            <a:r>
              <a:rPr lang="en-US" sz="1050" dirty="0">
                <a:solidFill>
                  <a:srgbClr val="CFE3E9"/>
                </a:solidFill>
                <a:latin typeface="Calibri" pitchFamily="34" charset="0"/>
                <a:ea typeface="Calibri" pitchFamily="34" charset="-122"/>
                <a:cs typeface="Calibri" pitchFamily="34" charset="-120"/>
              </a:rPr>
              <a:t>Threaded intake with reply detection and sender matching</a:t>
            </a:r>
            <a:endParaRPr lang="en-US" sz="1050" dirty="0"/>
          </a:p>
        </p:txBody>
      </p:sp>
      <p:sp>
        <p:nvSpPr>
          <p:cNvPr id="15" name="Shape 11"/>
          <p:cNvSpPr/>
          <p:nvPr/>
        </p:nvSpPr>
        <p:spPr>
          <a:xfrm>
            <a:off x="3387852" y="5120640"/>
            <a:ext cx="2564892" cy="1225296"/>
          </a:xfrm>
          <a:prstGeom prst="roundRect">
            <a:avLst>
              <a:gd name="adj" fmla="val 4478"/>
            </a:avLst>
          </a:prstGeom>
          <a:solidFill>
            <a:srgbClr val="FFFFFF">
              <a:alpha val="9000"/>
            </a:srgbClr>
          </a:solidFill>
          <a:ln w="9525">
            <a:solidFill>
              <a:srgbClr val="FFFFFF">
                <a:alpha val="28000"/>
              </a:srgbClr>
            </a:solidFill>
            <a:prstDash val="solid"/>
          </a:ln>
        </p:spPr>
      </p:sp>
      <p:sp>
        <p:nvSpPr>
          <p:cNvPr id="16" name="Text 12"/>
          <p:cNvSpPr txBox="1"/>
          <p:nvPr/>
        </p:nvSpPr>
        <p:spPr>
          <a:xfrm>
            <a:off x="3625596" y="5276088"/>
            <a:ext cx="2089404" cy="475488"/>
          </a:xfrm>
          <a:prstGeom prst="rect">
            <a:avLst/>
          </a:prstGeom>
          <a:noFill/>
          <a:ln/>
        </p:spPr>
        <p:txBody>
          <a:bodyPr wrap="square" lIns="0" tIns="0" rIns="0" bIns="0" rtlCol="0" anchor="ctr"/>
          <a:lstStyle/>
          <a:p>
            <a:pPr indent="0" marL="0">
              <a:buNone/>
            </a:pPr>
            <a:r>
              <a:rPr lang="en-US" sz="1600" b="1" dirty="0">
                <a:solidFill>
                  <a:srgbClr val="7AB648"/>
                </a:solidFill>
                <a:latin typeface="Cambria" pitchFamily="34" charset="0"/>
                <a:ea typeface="Cambria" pitchFamily="34" charset="-122"/>
                <a:cs typeface="Cambria" pitchFamily="34" charset="-120"/>
              </a:rPr>
              <a:t>Ticket → Quote</a:t>
            </a:r>
            <a:endParaRPr lang="en-US" sz="1600" dirty="0"/>
          </a:p>
        </p:txBody>
      </p:sp>
      <p:sp>
        <p:nvSpPr>
          <p:cNvPr id="17" name="Text 13"/>
          <p:cNvSpPr txBox="1"/>
          <p:nvPr/>
        </p:nvSpPr>
        <p:spPr>
          <a:xfrm>
            <a:off x="3625596" y="5760720"/>
            <a:ext cx="2089404" cy="438912"/>
          </a:xfrm>
          <a:prstGeom prst="rect">
            <a:avLst/>
          </a:prstGeom>
          <a:noFill/>
          <a:ln/>
        </p:spPr>
        <p:txBody>
          <a:bodyPr wrap="square" lIns="0" tIns="0" rIns="0" bIns="0" rtlCol="0" anchor="t"/>
          <a:lstStyle/>
          <a:p>
            <a:pPr indent="0" marL="0">
              <a:lnSpc>
                <a:spcPct val="110000"/>
              </a:lnSpc>
              <a:buNone/>
            </a:pPr>
            <a:r>
              <a:rPr lang="en-US" sz="1050" dirty="0">
                <a:solidFill>
                  <a:srgbClr val="CFE3E9"/>
                </a:solidFill>
                <a:latin typeface="Calibri" pitchFamily="34" charset="0"/>
                <a:ea typeface="Calibri" pitchFamily="34" charset="-122"/>
                <a:cs typeface="Calibri" pitchFamily="34" charset="-120"/>
              </a:rPr>
              <a:t>Item demand extracted, lead created, quotation generated</a:t>
            </a:r>
            <a:endParaRPr lang="en-US" sz="1050" dirty="0"/>
          </a:p>
        </p:txBody>
      </p:sp>
      <p:sp>
        <p:nvSpPr>
          <p:cNvPr id="18" name="Shape 14"/>
          <p:cNvSpPr/>
          <p:nvPr/>
        </p:nvSpPr>
        <p:spPr>
          <a:xfrm>
            <a:off x="6208776" y="5120640"/>
            <a:ext cx="2564892" cy="1225296"/>
          </a:xfrm>
          <a:prstGeom prst="roundRect">
            <a:avLst>
              <a:gd name="adj" fmla="val 4478"/>
            </a:avLst>
          </a:prstGeom>
          <a:solidFill>
            <a:srgbClr val="FFFFFF">
              <a:alpha val="9000"/>
            </a:srgbClr>
          </a:solidFill>
          <a:ln w="9525">
            <a:solidFill>
              <a:srgbClr val="FFFFFF">
                <a:alpha val="28000"/>
              </a:srgbClr>
            </a:solidFill>
            <a:prstDash val="solid"/>
          </a:ln>
        </p:spPr>
      </p:sp>
      <p:sp>
        <p:nvSpPr>
          <p:cNvPr id="19" name="Text 15"/>
          <p:cNvSpPr txBox="1"/>
          <p:nvPr/>
        </p:nvSpPr>
        <p:spPr>
          <a:xfrm>
            <a:off x="6446520" y="5276088"/>
            <a:ext cx="2089404" cy="475488"/>
          </a:xfrm>
          <a:prstGeom prst="rect">
            <a:avLst/>
          </a:prstGeom>
          <a:noFill/>
          <a:ln/>
        </p:spPr>
        <p:txBody>
          <a:bodyPr wrap="square" lIns="0" tIns="0" rIns="0" bIns="0" rtlCol="0" anchor="ctr"/>
          <a:lstStyle/>
          <a:p>
            <a:pPr indent="0" marL="0">
              <a:buNone/>
            </a:pPr>
            <a:r>
              <a:rPr lang="en-US" sz="2500" b="1" dirty="0">
                <a:solidFill>
                  <a:srgbClr val="7AB648"/>
                </a:solidFill>
                <a:latin typeface="Cambria" pitchFamily="34" charset="0"/>
                <a:ea typeface="Cambria" pitchFamily="34" charset="-122"/>
                <a:cs typeface="Cambria" pitchFamily="34" charset="-120"/>
              </a:rPr>
              <a:t>AMC</a:t>
            </a:r>
            <a:endParaRPr lang="en-US" sz="2500" dirty="0"/>
          </a:p>
        </p:txBody>
      </p:sp>
      <p:sp>
        <p:nvSpPr>
          <p:cNvPr id="20" name="Text 16"/>
          <p:cNvSpPr txBox="1"/>
          <p:nvPr/>
        </p:nvSpPr>
        <p:spPr>
          <a:xfrm>
            <a:off x="6446520" y="5760720"/>
            <a:ext cx="2089404" cy="438912"/>
          </a:xfrm>
          <a:prstGeom prst="rect">
            <a:avLst/>
          </a:prstGeom>
          <a:noFill/>
          <a:ln/>
        </p:spPr>
        <p:txBody>
          <a:bodyPr wrap="square" lIns="0" tIns="0" rIns="0" bIns="0" rtlCol="0" anchor="t"/>
          <a:lstStyle/>
          <a:p>
            <a:pPr indent="0" marL="0">
              <a:lnSpc>
                <a:spcPct val="110000"/>
              </a:lnSpc>
              <a:buNone/>
            </a:pPr>
            <a:r>
              <a:rPr lang="en-US" sz="1050" dirty="0">
                <a:solidFill>
                  <a:srgbClr val="CFE3E9"/>
                </a:solidFill>
                <a:latin typeface="Calibri" pitchFamily="34" charset="0"/>
                <a:ea typeface="Calibri" pitchFamily="34" charset="-122"/>
                <a:cs typeface="Calibri" pitchFamily="34" charset="-120"/>
              </a:rPr>
              <a:t>Contracts, entitlement, preventive schedules and renewals</a:t>
            </a:r>
            <a:endParaRPr lang="en-US" sz="1050" dirty="0"/>
          </a:p>
        </p:txBody>
      </p:sp>
      <p:sp>
        <p:nvSpPr>
          <p:cNvPr id="21" name="Shape 17"/>
          <p:cNvSpPr/>
          <p:nvPr/>
        </p:nvSpPr>
        <p:spPr>
          <a:xfrm>
            <a:off x="9029700" y="5120640"/>
            <a:ext cx="2564892" cy="1225296"/>
          </a:xfrm>
          <a:prstGeom prst="roundRect">
            <a:avLst>
              <a:gd name="adj" fmla="val 4478"/>
            </a:avLst>
          </a:prstGeom>
          <a:solidFill>
            <a:srgbClr val="FFFFFF">
              <a:alpha val="9000"/>
            </a:srgbClr>
          </a:solidFill>
          <a:ln w="9525">
            <a:solidFill>
              <a:srgbClr val="FFFFFF">
                <a:alpha val="28000"/>
              </a:srgbClr>
            </a:solidFill>
            <a:prstDash val="solid"/>
          </a:ln>
        </p:spPr>
      </p:sp>
      <p:sp>
        <p:nvSpPr>
          <p:cNvPr id="22" name="Text 18"/>
          <p:cNvSpPr txBox="1"/>
          <p:nvPr/>
        </p:nvSpPr>
        <p:spPr>
          <a:xfrm>
            <a:off x="9267444" y="5276088"/>
            <a:ext cx="2089404" cy="475488"/>
          </a:xfrm>
          <a:prstGeom prst="rect">
            <a:avLst/>
          </a:prstGeom>
          <a:noFill/>
          <a:ln/>
        </p:spPr>
        <p:txBody>
          <a:bodyPr wrap="square" lIns="0" tIns="0" rIns="0" bIns="0" rtlCol="0" anchor="ctr"/>
          <a:lstStyle/>
          <a:p>
            <a:pPr indent="0" marL="0">
              <a:buNone/>
            </a:pPr>
            <a:r>
              <a:rPr lang="en-US" sz="2500" b="1" dirty="0">
                <a:solidFill>
                  <a:srgbClr val="7AB648"/>
                </a:solidFill>
                <a:latin typeface="Cambria" pitchFamily="34" charset="0"/>
                <a:ea typeface="Cambria" pitchFamily="34" charset="-122"/>
                <a:cs typeface="Cambria" pitchFamily="34" charset="-120"/>
              </a:rPr>
              <a:t>SLA</a:t>
            </a:r>
            <a:endParaRPr lang="en-US" sz="2500" dirty="0"/>
          </a:p>
        </p:txBody>
      </p:sp>
      <p:sp>
        <p:nvSpPr>
          <p:cNvPr id="23" name="Text 19"/>
          <p:cNvSpPr txBox="1"/>
          <p:nvPr/>
        </p:nvSpPr>
        <p:spPr>
          <a:xfrm>
            <a:off x="9267444" y="5760720"/>
            <a:ext cx="2089404" cy="438912"/>
          </a:xfrm>
          <a:prstGeom prst="rect">
            <a:avLst/>
          </a:prstGeom>
          <a:noFill/>
          <a:ln/>
        </p:spPr>
        <p:txBody>
          <a:bodyPr wrap="square" lIns="0" tIns="0" rIns="0" bIns="0" rtlCol="0" anchor="t"/>
          <a:lstStyle/>
          <a:p>
            <a:pPr indent="0" marL="0">
              <a:lnSpc>
                <a:spcPct val="110000"/>
              </a:lnSpc>
              <a:buNone/>
            </a:pPr>
            <a:r>
              <a:rPr lang="en-US" sz="1050" dirty="0">
                <a:solidFill>
                  <a:srgbClr val="CFE3E9"/>
                </a:solidFill>
                <a:latin typeface="Calibri" pitchFamily="34" charset="0"/>
                <a:ea typeface="Calibri" pitchFamily="34" charset="-122"/>
                <a:cs typeface="Calibri" pitchFamily="34" charset="-120"/>
              </a:rPr>
              <a:t>Response and resolution clocks with escalation</a:t>
            </a:r>
            <a:endParaRPr lang="en-US" sz="10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The insight behind the product</a:t>
            </a:r>
            <a:endParaRPr lang="en-US" sz="3200" dirty="0"/>
          </a:p>
        </p:txBody>
      </p:sp>
      <p:sp>
        <p:nvSpPr>
          <p:cNvPr id="3" name="Text 1"/>
          <p:cNvSpPr txBox="1"/>
          <p:nvPr/>
        </p:nvSpPr>
        <p:spPr>
          <a:xfrm>
            <a:off x="566928" y="1078992"/>
            <a:ext cx="11027664" cy="457200"/>
          </a:xfrm>
          <a:prstGeom prst="rect">
            <a:avLst/>
          </a:prstGeom>
          <a:noFill/>
          <a:ln/>
        </p:spPr>
        <p:txBody>
          <a:bodyPr wrap="square" lIns="0" tIns="0" rIns="0" bIns="0" rtlCol="0" anchor="t"/>
          <a:lstStyle/>
          <a:p>
            <a:pPr indent="0" marL="0">
              <a:buNone/>
            </a:pPr>
            <a:r>
              <a:rPr lang="en-US" sz="1450" dirty="0">
                <a:solidFill>
                  <a:srgbClr val="6B7E85"/>
                </a:solidFill>
                <a:latin typeface="Calibri" pitchFamily="34" charset="0"/>
                <a:ea typeface="Calibri" pitchFamily="34" charset="-122"/>
                <a:cs typeface="Calibri" pitchFamily="34" charset="-120"/>
              </a:rPr>
              <a:t>A large proportion of inbound support email is not a fault report. It is demand.</a:t>
            </a:r>
            <a:endParaRPr lang="en-US" sz="1450" dirty="0"/>
          </a:p>
        </p:txBody>
      </p:sp>
      <p:sp>
        <p:nvSpPr>
          <p:cNvPr id="4" name="Shape 2"/>
          <p:cNvSpPr/>
          <p:nvPr/>
        </p:nvSpPr>
        <p:spPr>
          <a:xfrm>
            <a:off x="566928" y="1810512"/>
            <a:ext cx="5321808" cy="3371850"/>
          </a:xfrm>
          <a:prstGeom prst="roundRect">
            <a:avLst>
              <a:gd name="adj" fmla="val 1627"/>
            </a:avLst>
          </a:prstGeom>
          <a:solidFill>
            <a:srgbClr val="EEF5F8"/>
          </a:solidFill>
          <a:ln w="9525">
            <a:solidFill>
              <a:srgbClr val="CFE0E7"/>
            </a:solidFill>
            <a:prstDash val="solid"/>
          </a:ln>
        </p:spPr>
      </p:sp>
      <p:sp>
        <p:nvSpPr>
          <p:cNvPr id="5" name="Shape 3"/>
          <p:cNvSpPr/>
          <p:nvPr/>
        </p:nvSpPr>
        <p:spPr>
          <a:xfrm>
            <a:off x="850392" y="2130552"/>
            <a:ext cx="155448" cy="155448"/>
          </a:xfrm>
          <a:prstGeom prst="ellipse">
            <a:avLst/>
          </a:prstGeom>
          <a:solidFill>
            <a:srgbClr val="7AB648"/>
          </a:solidFill>
          <a:ln w="12700">
            <a:solidFill>
              <a:srgbClr val="7AB648"/>
            </a:solidFill>
            <a:prstDash val="solid"/>
          </a:ln>
        </p:spPr>
      </p:sp>
      <p:sp>
        <p:nvSpPr>
          <p:cNvPr id="6" name="Text 4"/>
          <p:cNvSpPr txBox="1"/>
          <p:nvPr/>
        </p:nvSpPr>
        <p:spPr>
          <a:xfrm>
            <a:off x="1115568" y="2011680"/>
            <a:ext cx="4517136" cy="384048"/>
          </a:xfrm>
          <a:prstGeom prst="rect">
            <a:avLst/>
          </a:prstGeom>
          <a:noFill/>
          <a:ln/>
        </p:spPr>
        <p:txBody>
          <a:bodyPr wrap="square" lIns="0" tIns="0" rIns="0" bIns="0" rtlCol="0" anchor="ctr"/>
          <a:lstStyle/>
          <a:p>
            <a:pPr indent="0" marL="0">
              <a:buNone/>
            </a:pPr>
            <a:r>
              <a:rPr lang="en-US" sz="1500" b="1" dirty="0">
                <a:solidFill>
                  <a:srgbClr val="164C5A"/>
                </a:solidFill>
                <a:latin typeface="Calibri" pitchFamily="34" charset="0"/>
                <a:ea typeface="Calibri" pitchFamily="34" charset="-122"/>
                <a:cs typeface="Calibri" pitchFamily="34" charset="-120"/>
              </a:rPr>
              <a:t>What actually arrives in the inbox</a:t>
            </a:r>
            <a:endParaRPr lang="en-US" sz="1500" dirty="0"/>
          </a:p>
        </p:txBody>
      </p:sp>
      <p:sp>
        <p:nvSpPr>
          <p:cNvPr id="7" name="Text 5"/>
          <p:cNvSpPr txBox="1"/>
          <p:nvPr/>
        </p:nvSpPr>
        <p:spPr>
          <a:xfrm>
            <a:off x="850392" y="2523744"/>
            <a:ext cx="4754880" cy="2411730"/>
          </a:xfrm>
          <a:prstGeom prst="rect">
            <a:avLst/>
          </a:prstGeom>
          <a:noFill/>
          <a:ln/>
        </p:spPr>
        <p:txBody>
          <a:bodyPr wrap="square" lIns="0" tIns="0" rIns="0" bIns="0" rtlCol="0" anchor="t"/>
          <a:lstStyle/>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"Is this part still available?"</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"How much would a replacement unit cost?"</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"Can you send two more of these?"</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"The machine is due for service — what does that include?"</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These are sales conversations arriving through a support channel</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In most businesses they get a reply that says "let me check", and then go cold</a:t>
            </a:r>
            <a:endParaRPr lang="en-US" sz="1260" dirty="0"/>
          </a:p>
        </p:txBody>
      </p:sp>
      <p:sp>
        <p:nvSpPr>
          <p:cNvPr id="8" name="Shape 6"/>
          <p:cNvSpPr/>
          <p:nvPr/>
        </p:nvSpPr>
        <p:spPr>
          <a:xfrm>
            <a:off x="6272784" y="1810512"/>
            <a:ext cx="5321808" cy="3371850"/>
          </a:xfrm>
          <a:prstGeom prst="roundRect">
            <a:avLst>
              <a:gd name="adj" fmla="val 1627"/>
            </a:avLst>
          </a:prstGeom>
          <a:solidFill>
            <a:srgbClr val="EEF5F8"/>
          </a:solidFill>
          <a:ln w="9525">
            <a:solidFill>
              <a:srgbClr val="CFE0E7"/>
            </a:solidFill>
            <a:prstDash val="solid"/>
          </a:ln>
        </p:spPr>
      </p:sp>
      <p:sp>
        <p:nvSpPr>
          <p:cNvPr id="9" name="Shape 7"/>
          <p:cNvSpPr/>
          <p:nvPr/>
        </p:nvSpPr>
        <p:spPr>
          <a:xfrm>
            <a:off x="6556248" y="2130552"/>
            <a:ext cx="155448" cy="155448"/>
          </a:xfrm>
          <a:prstGeom prst="ellipse">
            <a:avLst/>
          </a:prstGeom>
          <a:solidFill>
            <a:srgbClr val="7AB648"/>
          </a:solidFill>
          <a:ln w="12700">
            <a:solidFill>
              <a:srgbClr val="7AB648"/>
            </a:solidFill>
            <a:prstDash val="solid"/>
          </a:ln>
        </p:spPr>
      </p:sp>
      <p:sp>
        <p:nvSpPr>
          <p:cNvPr id="10" name="Text 8"/>
          <p:cNvSpPr txBox="1"/>
          <p:nvPr/>
        </p:nvSpPr>
        <p:spPr>
          <a:xfrm>
            <a:off x="6821424" y="2011680"/>
            <a:ext cx="4517136" cy="384048"/>
          </a:xfrm>
          <a:prstGeom prst="rect">
            <a:avLst/>
          </a:prstGeom>
          <a:noFill/>
          <a:ln/>
        </p:spPr>
        <p:txBody>
          <a:bodyPr wrap="square" lIns="0" tIns="0" rIns="0" bIns="0" rtlCol="0" anchor="ctr"/>
          <a:lstStyle/>
          <a:p>
            <a:pPr indent="0" marL="0">
              <a:buNone/>
            </a:pPr>
            <a:r>
              <a:rPr lang="en-US" sz="1500" b="1" dirty="0">
                <a:solidFill>
                  <a:srgbClr val="164C5A"/>
                </a:solidFill>
                <a:latin typeface="Calibri" pitchFamily="34" charset="0"/>
                <a:ea typeface="Calibri" pitchFamily="34" charset="-122"/>
                <a:cs typeface="Calibri" pitchFamily="34" charset="-120"/>
              </a:rPr>
              <a:t>What DBLB-Ticketing does with it</a:t>
            </a:r>
            <a:endParaRPr lang="en-US" sz="1500" dirty="0"/>
          </a:p>
        </p:txBody>
      </p:sp>
      <p:sp>
        <p:nvSpPr>
          <p:cNvPr id="11" name="Text 9"/>
          <p:cNvSpPr txBox="1"/>
          <p:nvPr/>
        </p:nvSpPr>
        <p:spPr>
          <a:xfrm>
            <a:off x="6556248" y="2523744"/>
            <a:ext cx="4754880" cy="2411730"/>
          </a:xfrm>
          <a:prstGeom prst="rect">
            <a:avLst/>
          </a:prstGeom>
          <a:noFill/>
          <a:ln/>
        </p:spPr>
        <p:txBody>
          <a:bodyPr wrap="square" lIns="0" tIns="0" rIns="0" bIns="0" rtlCol="0" anchor="t"/>
          <a:lstStyle/>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Identifies items, part numbers and quantities in the message body</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Matches them against the item master</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Creates a lead against the identified customer with the demand attached</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Generates a priced sales quotation from the applicable price list</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Creates a linked purchase quotation where stock is not held</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Reports quotation-to-order conversion back against the originating ticket</a:t>
            </a:r>
            <a:endParaRPr lang="en-US" sz="1260" dirty="0"/>
          </a:p>
        </p:txBody>
      </p:sp>
      <p:sp>
        <p:nvSpPr>
          <p:cNvPr id="12" name="Text 10"/>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13" name="Text 11"/>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DBLB-Ticketing / AMC  |  Product Overview</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Why this changes the economics</a:t>
            </a:r>
            <a:endParaRPr lang="en-US" sz="3200" dirty="0"/>
          </a:p>
        </p:txBody>
      </p:sp>
      <p:sp>
        <p:nvSpPr>
          <p:cNvPr id="3" name="Shape 1"/>
          <p:cNvSpPr/>
          <p:nvPr/>
        </p:nvSpPr>
        <p:spPr>
          <a:xfrm>
            <a:off x="566928" y="1554480"/>
            <a:ext cx="2537460" cy="3438144"/>
          </a:xfrm>
          <a:prstGeom prst="roundRect">
            <a:avLst>
              <a:gd name="adj" fmla="val 2162"/>
            </a:avLst>
          </a:prstGeom>
          <a:solidFill>
            <a:srgbClr val="164C5A"/>
          </a:solidFill>
          <a:ln w="9525">
            <a:solidFill>
              <a:srgbClr val="164C5A"/>
            </a:solidFill>
            <a:prstDash val="solid"/>
          </a:ln>
        </p:spPr>
      </p:sp>
      <p:sp>
        <p:nvSpPr>
          <p:cNvPr id="4" name="Text 2"/>
          <p:cNvSpPr txBox="1"/>
          <p:nvPr/>
        </p:nvSpPr>
        <p:spPr>
          <a:xfrm>
            <a:off x="822960" y="1828800"/>
            <a:ext cx="2025396" cy="451739"/>
          </a:xfrm>
          <a:prstGeom prst="rect">
            <a:avLst/>
          </a:prstGeom>
          <a:noFill/>
          <a:ln/>
        </p:spPr>
        <p:txBody>
          <a:bodyPr wrap="square" lIns="0" tIns="0" rIns="0" bIns="0" rtlCol="0" anchor="ctr"/>
          <a:lstStyle/>
          <a:p>
            <a:pPr indent="0" marL="0">
              <a:buNone/>
            </a:pPr>
            <a:r>
              <a:rPr lang="en-US" sz="1900" b="1" dirty="0">
                <a:solidFill>
                  <a:srgbClr val="FFFFFF"/>
                </a:solidFill>
                <a:latin typeface="Cambria" pitchFamily="34" charset="0"/>
                <a:ea typeface="Cambria" pitchFamily="34" charset="-122"/>
                <a:cs typeface="Cambria" pitchFamily="34" charset="-120"/>
              </a:rPr>
              <a:t>Highest intent</a:t>
            </a:r>
            <a:endParaRPr lang="en-US" sz="1900" dirty="0"/>
          </a:p>
        </p:txBody>
      </p:sp>
      <p:sp>
        <p:nvSpPr>
          <p:cNvPr id="5" name="Text 3"/>
          <p:cNvSpPr txBox="1"/>
          <p:nvPr/>
        </p:nvSpPr>
        <p:spPr>
          <a:xfrm>
            <a:off x="822960" y="2335403"/>
            <a:ext cx="2025396" cy="2346325"/>
          </a:xfrm>
          <a:prstGeom prst="rect">
            <a:avLst/>
          </a:prstGeom>
          <a:noFill/>
          <a:ln/>
        </p:spPr>
        <p:txBody>
          <a:bodyPr wrap="square" lIns="0" tIns="0" rIns="0" bIns="0" rtlCol="0" anchor="t"/>
          <a:lstStyle/>
          <a:p>
            <a:pPr indent="0" marL="0">
              <a:lnSpc>
                <a:spcPct val="114000"/>
              </a:lnSpc>
              <a:buNone/>
            </a:pPr>
            <a:r>
              <a:rPr lang="en-US" sz="1250" dirty="0">
                <a:solidFill>
                  <a:srgbClr val="C9DEE6"/>
                </a:solidFill>
                <a:latin typeface="Calibri" pitchFamily="34" charset="0"/>
                <a:ea typeface="Calibri" pitchFamily="34" charset="-122"/>
                <a:cs typeface="Calibri" pitchFamily="34" charset="-120"/>
              </a:rPr>
              <a:t>The support inbox is often the highest-intent channel a business has — and the least instrumented.</a:t>
            </a:r>
            <a:endParaRPr lang="en-US" sz="1250" dirty="0"/>
          </a:p>
        </p:txBody>
      </p:sp>
      <p:sp>
        <p:nvSpPr>
          <p:cNvPr id="6" name="Shape 4"/>
          <p:cNvSpPr/>
          <p:nvPr/>
        </p:nvSpPr>
        <p:spPr>
          <a:xfrm>
            <a:off x="3396996" y="1554480"/>
            <a:ext cx="2537460" cy="3438144"/>
          </a:xfrm>
          <a:prstGeom prst="roundRect">
            <a:avLst>
              <a:gd name="adj" fmla="val 2162"/>
            </a:avLst>
          </a:prstGeom>
          <a:solidFill>
            <a:srgbClr val="EEF5F8"/>
          </a:solidFill>
          <a:ln w="9525">
            <a:solidFill>
              <a:srgbClr val="CFE0E7"/>
            </a:solidFill>
            <a:prstDash val="solid"/>
          </a:ln>
        </p:spPr>
      </p:sp>
      <p:sp>
        <p:nvSpPr>
          <p:cNvPr id="7" name="Text 5"/>
          <p:cNvSpPr txBox="1"/>
          <p:nvPr/>
        </p:nvSpPr>
        <p:spPr>
          <a:xfrm>
            <a:off x="3653028" y="1828800"/>
            <a:ext cx="2025396" cy="451739"/>
          </a:xfrm>
          <a:prstGeom prst="rect">
            <a:avLst/>
          </a:prstGeom>
          <a:noFill/>
          <a:ln/>
        </p:spPr>
        <p:txBody>
          <a:bodyPr wrap="square" lIns="0" tIns="0" rIns="0" bIns="0" rtlCol="0" anchor="ctr"/>
          <a:lstStyle/>
          <a:p>
            <a:pPr indent="0" marL="0">
              <a:buNone/>
            </a:pPr>
            <a:r>
              <a:rPr lang="en-US" sz="1900" b="1" dirty="0">
                <a:solidFill>
                  <a:srgbClr val="164C5A"/>
                </a:solidFill>
                <a:latin typeface="Cambria" pitchFamily="34" charset="0"/>
                <a:ea typeface="Cambria" pitchFamily="34" charset="-122"/>
                <a:cs typeface="Cambria" pitchFamily="34" charset="-120"/>
              </a:rPr>
              <a:t>Already engaged</a:t>
            </a:r>
            <a:endParaRPr lang="en-US" sz="1900" dirty="0"/>
          </a:p>
        </p:txBody>
      </p:sp>
      <p:sp>
        <p:nvSpPr>
          <p:cNvPr id="8" name="Text 6"/>
          <p:cNvSpPr txBox="1"/>
          <p:nvPr/>
        </p:nvSpPr>
        <p:spPr>
          <a:xfrm>
            <a:off x="3653028" y="2335403"/>
            <a:ext cx="2025396" cy="2346325"/>
          </a:xfrm>
          <a:prstGeom prst="rect">
            <a:avLst/>
          </a:prstGeom>
          <a:noFill/>
          <a:ln/>
        </p:spPr>
        <p:txBody>
          <a:bodyPr wrap="square" lIns="0" tIns="0" rIns="0" bIns="0" rtlCol="0" anchor="t"/>
          <a:lstStyle/>
          <a:p>
            <a:pPr indent="0" marL="0">
              <a:lnSpc>
                <a:spcPct val="114000"/>
              </a:lnSpc>
              <a:buNone/>
            </a:pPr>
            <a:r>
              <a:rPr lang="en-US" sz="1250" dirty="0">
                <a:solidFill>
                  <a:srgbClr val="2B3A3F"/>
                </a:solidFill>
                <a:latin typeface="Calibri" pitchFamily="34" charset="0"/>
                <a:ea typeface="Calibri" pitchFamily="34" charset="-122"/>
                <a:cs typeface="Calibri" pitchFamily="34" charset="-120"/>
              </a:rPr>
              <a:t>The customer has a problem worth money and is already talking to you. Nothing needs to be generated.</a:t>
            </a:r>
            <a:endParaRPr lang="en-US" sz="1250" dirty="0"/>
          </a:p>
        </p:txBody>
      </p:sp>
      <p:sp>
        <p:nvSpPr>
          <p:cNvPr id="9" name="Shape 7"/>
          <p:cNvSpPr/>
          <p:nvPr/>
        </p:nvSpPr>
        <p:spPr>
          <a:xfrm>
            <a:off x="6227064" y="1554480"/>
            <a:ext cx="2537460" cy="3438144"/>
          </a:xfrm>
          <a:prstGeom prst="roundRect">
            <a:avLst>
              <a:gd name="adj" fmla="val 2162"/>
            </a:avLst>
          </a:prstGeom>
          <a:solidFill>
            <a:srgbClr val="EEF5F8"/>
          </a:solidFill>
          <a:ln w="9525">
            <a:solidFill>
              <a:srgbClr val="CFE0E7"/>
            </a:solidFill>
            <a:prstDash val="solid"/>
          </a:ln>
        </p:spPr>
      </p:sp>
      <p:sp>
        <p:nvSpPr>
          <p:cNvPr id="10" name="Text 8"/>
          <p:cNvSpPr txBox="1"/>
          <p:nvPr/>
        </p:nvSpPr>
        <p:spPr>
          <a:xfrm>
            <a:off x="6483096" y="1828800"/>
            <a:ext cx="2025396" cy="527304"/>
          </a:xfrm>
          <a:prstGeom prst="rect">
            <a:avLst/>
          </a:prstGeom>
          <a:noFill/>
          <a:ln/>
        </p:spPr>
        <p:txBody>
          <a:bodyPr wrap="square" lIns="0" tIns="0" rIns="0" bIns="0" rtlCol="0" anchor="ctr"/>
          <a:lstStyle/>
          <a:p>
            <a:pPr indent="0" marL="0">
              <a:buNone/>
            </a:pPr>
            <a:r>
              <a:rPr lang="en-US" sz="2400" b="1" dirty="0">
                <a:solidFill>
                  <a:srgbClr val="164C5A"/>
                </a:solidFill>
                <a:latin typeface="Cambria" pitchFamily="34" charset="0"/>
                <a:ea typeface="Cambria" pitchFamily="34" charset="-122"/>
                <a:cs typeface="Cambria" pitchFamily="34" charset="-120"/>
              </a:rPr>
              <a:t>Same session</a:t>
            </a:r>
            <a:endParaRPr lang="en-US" sz="2400" dirty="0"/>
          </a:p>
        </p:txBody>
      </p:sp>
      <p:sp>
        <p:nvSpPr>
          <p:cNvPr id="11" name="Text 9"/>
          <p:cNvSpPr txBox="1"/>
          <p:nvPr/>
        </p:nvSpPr>
        <p:spPr>
          <a:xfrm>
            <a:off x="6483096" y="2410968"/>
            <a:ext cx="2025396" cy="2270760"/>
          </a:xfrm>
          <a:prstGeom prst="rect">
            <a:avLst/>
          </a:prstGeom>
          <a:noFill/>
          <a:ln/>
        </p:spPr>
        <p:txBody>
          <a:bodyPr wrap="square" lIns="0" tIns="0" rIns="0" bIns="0" rtlCol="0" anchor="t"/>
          <a:lstStyle/>
          <a:p>
            <a:pPr indent="0" marL="0">
              <a:lnSpc>
                <a:spcPct val="114000"/>
              </a:lnSpc>
              <a:buNone/>
            </a:pPr>
            <a:r>
              <a:rPr lang="en-US" sz="1250" dirty="0">
                <a:solidFill>
                  <a:srgbClr val="2B3A3F"/>
                </a:solidFill>
                <a:latin typeface="Calibri" pitchFamily="34" charset="0"/>
                <a:ea typeface="Calibri" pitchFamily="34" charset="-122"/>
                <a:cs typeface="Calibri" pitchFamily="34" charset="-120"/>
              </a:rPr>
              <a:t>A priced quotation issued during the same working session, rather than a callback three days later.</a:t>
            </a:r>
            <a:endParaRPr lang="en-US" sz="1250" dirty="0"/>
          </a:p>
        </p:txBody>
      </p:sp>
      <p:sp>
        <p:nvSpPr>
          <p:cNvPr id="12" name="Shape 10"/>
          <p:cNvSpPr/>
          <p:nvPr/>
        </p:nvSpPr>
        <p:spPr>
          <a:xfrm>
            <a:off x="9057132" y="1554480"/>
            <a:ext cx="2537460" cy="3438144"/>
          </a:xfrm>
          <a:prstGeom prst="roundRect">
            <a:avLst>
              <a:gd name="adj" fmla="val 2162"/>
            </a:avLst>
          </a:prstGeom>
          <a:solidFill>
            <a:srgbClr val="EEF5F8"/>
          </a:solidFill>
          <a:ln w="9525">
            <a:solidFill>
              <a:srgbClr val="CFE0E7"/>
            </a:solidFill>
            <a:prstDash val="solid"/>
          </a:ln>
        </p:spPr>
      </p:sp>
      <p:sp>
        <p:nvSpPr>
          <p:cNvPr id="13" name="Text 11"/>
          <p:cNvSpPr txBox="1"/>
          <p:nvPr/>
        </p:nvSpPr>
        <p:spPr>
          <a:xfrm>
            <a:off x="9313164" y="1828800"/>
            <a:ext cx="2025396" cy="617982"/>
          </a:xfrm>
          <a:prstGeom prst="rect">
            <a:avLst/>
          </a:prstGeom>
          <a:noFill/>
          <a:ln/>
        </p:spPr>
        <p:txBody>
          <a:bodyPr wrap="square" lIns="0" tIns="0" rIns="0" bIns="0" rtlCol="0" anchor="ctr"/>
          <a:lstStyle/>
          <a:p>
            <a:pPr indent="0" marL="0">
              <a:buNone/>
            </a:pPr>
            <a:r>
              <a:rPr lang="en-US" sz="3000" b="1" dirty="0">
                <a:solidFill>
                  <a:srgbClr val="164C5A"/>
                </a:solidFill>
                <a:latin typeface="Cambria" pitchFamily="34" charset="0"/>
                <a:ea typeface="Cambria" pitchFamily="34" charset="-122"/>
                <a:cs typeface="Cambria" pitchFamily="34" charset="-120"/>
              </a:rPr>
              <a:t>Measurable</a:t>
            </a:r>
            <a:endParaRPr lang="en-US" sz="3000" dirty="0"/>
          </a:p>
        </p:txBody>
      </p:sp>
      <p:sp>
        <p:nvSpPr>
          <p:cNvPr id="14" name="Text 12"/>
          <p:cNvSpPr txBox="1"/>
          <p:nvPr/>
        </p:nvSpPr>
        <p:spPr>
          <a:xfrm>
            <a:off x="9313164" y="2501646"/>
            <a:ext cx="2025396" cy="2180082"/>
          </a:xfrm>
          <a:prstGeom prst="rect">
            <a:avLst/>
          </a:prstGeom>
          <a:noFill/>
          <a:ln/>
        </p:spPr>
        <p:txBody>
          <a:bodyPr wrap="square" lIns="0" tIns="0" rIns="0" bIns="0" rtlCol="0" anchor="t"/>
          <a:lstStyle/>
          <a:p>
            <a:pPr indent="0" marL="0">
              <a:lnSpc>
                <a:spcPct val="114000"/>
              </a:lnSpc>
              <a:buNone/>
            </a:pPr>
            <a:r>
              <a:rPr lang="en-US" sz="1250" dirty="0">
                <a:solidFill>
                  <a:srgbClr val="2B3A3F"/>
                </a:solidFill>
                <a:latin typeface="Calibri" pitchFamily="34" charset="0"/>
                <a:ea typeface="Calibri" pitchFamily="34" charset="-122"/>
                <a:cs typeface="Calibri" pitchFamily="34" charset="-120"/>
              </a:rPr>
              <a:t>Leads created, quotations issued and orders won — reported as a contribution from the support desk.</a:t>
            </a:r>
            <a:endParaRPr lang="en-US" sz="1250" dirty="0"/>
          </a:p>
        </p:txBody>
      </p:sp>
      <p:sp>
        <p:nvSpPr>
          <p:cNvPr id="15" name="Shape 13"/>
          <p:cNvSpPr/>
          <p:nvPr/>
        </p:nvSpPr>
        <p:spPr>
          <a:xfrm>
            <a:off x="566928" y="5303520"/>
            <a:ext cx="11027664" cy="868680"/>
          </a:xfrm>
          <a:prstGeom prst="roundRect">
            <a:avLst>
              <a:gd name="adj" fmla="val 6316"/>
            </a:avLst>
          </a:prstGeom>
          <a:solidFill>
            <a:srgbClr val="E3EEF3"/>
          </a:solidFill>
          <a:ln w="9525">
            <a:solidFill>
              <a:srgbClr val="E3EEF3"/>
            </a:solidFill>
            <a:prstDash val="solid"/>
          </a:ln>
        </p:spPr>
      </p:sp>
      <p:sp>
        <p:nvSpPr>
          <p:cNvPr id="16" name="Text 14"/>
          <p:cNvSpPr txBox="1"/>
          <p:nvPr/>
        </p:nvSpPr>
        <p:spPr>
          <a:xfrm>
            <a:off x="886968" y="5394960"/>
            <a:ext cx="10387584" cy="685800"/>
          </a:xfrm>
          <a:prstGeom prst="rect">
            <a:avLst/>
          </a:prstGeom>
          <a:noFill/>
          <a:ln/>
        </p:spPr>
        <p:txBody>
          <a:bodyPr wrap="square" lIns="0" tIns="0" rIns="0" bIns="0" rtlCol="0" anchor="ctr"/>
          <a:lstStyle/>
          <a:p>
            <a:pPr indent="0" marL="0">
              <a:lnSpc>
                <a:spcPct val="114000"/>
              </a:lnSpc>
              <a:buNone/>
            </a:pPr>
            <a:r>
              <a:rPr lang="en-US" sz="1250" dirty="0">
                <a:solidFill>
                  <a:srgbClr val="2B3A3F"/>
                </a:solidFill>
                <a:latin typeface="Calibri" pitchFamily="34" charset="0"/>
                <a:ea typeface="Calibri" pitchFamily="34" charset="-122"/>
                <a:cs typeface="Calibri" pitchFamily="34" charset="-120"/>
              </a:rPr>
              <a:t>In most equipment and distribution businesses, instrumenting this one channel is the highest-return process change available.</a:t>
            </a:r>
            <a:endParaRPr lang="en-US" sz="1250" dirty="0"/>
          </a:p>
        </p:txBody>
      </p:sp>
      <p:sp>
        <p:nvSpPr>
          <p:cNvPr id="17" name="Text 15"/>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18" name="Text 16"/>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DBLB-Ticketing / AMC  |  Product Overview</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343E"/>
        </a:solidFill>
      </p:bgPr>
    </p:bg>
    <p:spTree>
      <p:nvGrpSpPr>
        <p:cNvPr id="1" name=""/>
        <p:cNvGrpSpPr/>
        <p:nvPr/>
      </p:nvGrpSpPr>
      <p:grpSpPr>
        <a:xfrm>
          <a:off x="0" y="0"/>
          <a:ext cx="0" cy="0"/>
          <a:chOff x="0" y="0"/>
          <a:chExt cx="0" cy="0"/>
        </a:xfrm>
      </p:grpSpPr>
      <p:sp>
        <p:nvSpPr>
          <p:cNvPr id="2" name="Text 0"/>
          <p:cNvSpPr txBox="1"/>
          <p:nvPr/>
        </p:nvSpPr>
        <p:spPr>
          <a:xfrm>
            <a:off x="566928" y="2057400"/>
            <a:ext cx="2377440" cy="1554480"/>
          </a:xfrm>
          <a:prstGeom prst="rect">
            <a:avLst/>
          </a:prstGeom>
          <a:noFill/>
          <a:ln/>
        </p:spPr>
        <p:txBody>
          <a:bodyPr wrap="square" lIns="0" tIns="0" rIns="0" bIns="0" rtlCol="0" anchor="ctr"/>
          <a:lstStyle/>
          <a:p>
            <a:pPr indent="0" marL="0">
              <a:buNone/>
            </a:pPr>
            <a:r>
              <a:rPr lang="en-US" sz="9600" b="1" dirty="0">
                <a:solidFill>
                  <a:srgbClr val="1D5666"/>
                </a:solidFill>
                <a:latin typeface="Cambria" pitchFamily="34" charset="0"/>
                <a:ea typeface="Cambria" pitchFamily="34" charset="-122"/>
                <a:cs typeface="Cambria" pitchFamily="34" charset="-120"/>
              </a:rPr>
              <a:t>01</a:t>
            </a:r>
            <a:endParaRPr lang="en-US" sz="9600" dirty="0"/>
          </a:p>
        </p:txBody>
      </p:sp>
      <p:sp>
        <p:nvSpPr>
          <p:cNvPr id="3" name="Text 1"/>
          <p:cNvSpPr txBox="1"/>
          <p:nvPr/>
        </p:nvSpPr>
        <p:spPr>
          <a:xfrm>
            <a:off x="2880360" y="2286000"/>
            <a:ext cx="8595360" cy="868680"/>
          </a:xfrm>
          <a:prstGeom prst="rect">
            <a:avLst/>
          </a:prstGeom>
          <a:noFill/>
          <a:ln/>
        </p:spPr>
        <p:txBody>
          <a:bodyPr wrap="square" lIns="0" tIns="0" rIns="0" bIns="0"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Ticket Intake</a:t>
            </a:r>
            <a:endParaRPr lang="en-US" sz="4000" dirty="0"/>
          </a:p>
        </p:txBody>
      </p:sp>
      <p:sp>
        <p:nvSpPr>
          <p:cNvPr id="4" name="Text 2"/>
          <p:cNvSpPr txBox="1"/>
          <p:nvPr/>
        </p:nvSpPr>
        <p:spPr>
          <a:xfrm>
            <a:off x="2880360" y="3200400"/>
            <a:ext cx="8229600" cy="731520"/>
          </a:xfrm>
          <a:prstGeom prst="rect">
            <a:avLst/>
          </a:prstGeom>
          <a:noFill/>
          <a:ln/>
        </p:spPr>
        <p:txBody>
          <a:bodyPr wrap="square" lIns="0" tIns="0" rIns="0" bIns="0" rtlCol="0" anchor="t"/>
          <a:lstStyle/>
          <a:p>
            <a:pPr indent="0" marL="0">
              <a:buNone/>
            </a:pPr>
            <a:r>
              <a:rPr lang="en-US" sz="1450" dirty="0">
                <a:solidFill>
                  <a:srgbClr val="C9DEE6"/>
                </a:solidFill>
                <a:latin typeface="Calibri" pitchFamily="34" charset="0"/>
                <a:ea typeface="Calibri" pitchFamily="34" charset="-122"/>
                <a:cs typeface="Calibri" pitchFamily="34" charset="-120"/>
              </a:rPr>
              <a:t>Where most helpdesk deployments quietly fail.</a:t>
            </a:r>
            <a:endParaRPr lang="en-US" sz="14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Email-to-ticket, done properly</a:t>
            </a:r>
            <a:endParaRPr lang="en-US" sz="3200" dirty="0"/>
          </a:p>
        </p:txBody>
      </p:sp>
      <p:sp>
        <p:nvSpPr>
          <p:cNvPr id="3" name="Text 1"/>
          <p:cNvSpPr txBox="1"/>
          <p:nvPr/>
        </p:nvSpPr>
        <p:spPr>
          <a:xfrm>
            <a:off x="566928" y="1078992"/>
            <a:ext cx="11027664" cy="457200"/>
          </a:xfrm>
          <a:prstGeom prst="rect">
            <a:avLst/>
          </a:prstGeom>
          <a:noFill/>
          <a:ln/>
        </p:spPr>
        <p:txBody>
          <a:bodyPr wrap="square" lIns="0" tIns="0" rIns="0" bIns="0" rtlCol="0" anchor="t"/>
          <a:lstStyle/>
          <a:p>
            <a:pPr indent="0" marL="0">
              <a:buNone/>
            </a:pPr>
            <a:r>
              <a:rPr lang="en-US" sz="1450" dirty="0">
                <a:solidFill>
                  <a:srgbClr val="6B7E85"/>
                </a:solidFill>
                <a:latin typeface="Calibri" pitchFamily="34" charset="0"/>
                <a:ea typeface="Calibri" pitchFamily="34" charset="-122"/>
                <a:cs typeface="Calibri" pitchFamily="34" charset="-120"/>
              </a:rPr>
              <a:t>Duplicated messages, replies opening new tickets, and a queue full of noise. The intake pipeline is built to prevent all three.</a:t>
            </a:r>
            <a:endParaRPr lang="en-US" sz="1450" dirty="0"/>
          </a:p>
        </p:txBody>
      </p:sp>
      <p:sp>
        <p:nvSpPr>
          <p:cNvPr id="4" name="Shape 2"/>
          <p:cNvSpPr/>
          <p:nvPr/>
        </p:nvSpPr>
        <p:spPr>
          <a:xfrm>
            <a:off x="566928" y="1783080"/>
            <a:ext cx="3493008" cy="2066544"/>
          </a:xfrm>
          <a:prstGeom prst="roundRect">
            <a:avLst>
              <a:gd name="adj" fmla="val 2655"/>
            </a:avLst>
          </a:prstGeom>
          <a:solidFill>
            <a:srgbClr val="EEF5F8"/>
          </a:solidFill>
          <a:ln w="9525">
            <a:solidFill>
              <a:srgbClr val="CFE0E7"/>
            </a:solidFill>
            <a:prstDash val="solid"/>
          </a:ln>
        </p:spPr>
      </p:sp>
      <p:sp>
        <p:nvSpPr>
          <p:cNvPr id="5" name="Shape 3"/>
          <p:cNvSpPr/>
          <p:nvPr/>
        </p:nvSpPr>
        <p:spPr>
          <a:xfrm>
            <a:off x="804672" y="2020824"/>
            <a:ext cx="384048" cy="384048"/>
          </a:xfrm>
          <a:prstGeom prst="ellipse">
            <a:avLst/>
          </a:prstGeom>
          <a:solidFill>
            <a:srgbClr val="7AB648"/>
          </a:solidFill>
          <a:ln w="12700">
            <a:solidFill>
              <a:srgbClr val="7AB648"/>
            </a:solidFill>
            <a:prstDash val="solid"/>
          </a:ln>
        </p:spPr>
      </p:sp>
      <p:sp>
        <p:nvSpPr>
          <p:cNvPr id="6" name="Text 4"/>
          <p:cNvSpPr txBox="1"/>
          <p:nvPr/>
        </p:nvSpPr>
        <p:spPr>
          <a:xfrm>
            <a:off x="804672" y="2020824"/>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1</a:t>
            </a:r>
            <a:endParaRPr lang="en-US" sz="1150" dirty="0"/>
          </a:p>
        </p:txBody>
      </p:sp>
      <p:sp>
        <p:nvSpPr>
          <p:cNvPr id="7" name="Text 5"/>
          <p:cNvSpPr txBox="1"/>
          <p:nvPr/>
        </p:nvSpPr>
        <p:spPr>
          <a:xfrm>
            <a:off x="1298448" y="2002536"/>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Reply detection</a:t>
            </a:r>
            <a:endParaRPr lang="en-US" sz="1400" dirty="0"/>
          </a:p>
        </p:txBody>
      </p:sp>
      <p:sp>
        <p:nvSpPr>
          <p:cNvPr id="8" name="Text 6"/>
          <p:cNvSpPr txBox="1"/>
          <p:nvPr/>
        </p:nvSpPr>
        <p:spPr>
          <a:xfrm>
            <a:off x="804672" y="2532888"/>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A ticket reference embedded in the subject line identifies replies and threads them onto the existing ticket rather than creating a duplicate.</a:t>
            </a:r>
            <a:endParaRPr lang="en-US" sz="1150" dirty="0"/>
          </a:p>
        </p:txBody>
      </p:sp>
      <p:sp>
        <p:nvSpPr>
          <p:cNvPr id="9" name="Shape 7"/>
          <p:cNvSpPr/>
          <p:nvPr/>
        </p:nvSpPr>
        <p:spPr>
          <a:xfrm>
            <a:off x="4334256" y="1783080"/>
            <a:ext cx="3493008" cy="2066544"/>
          </a:xfrm>
          <a:prstGeom prst="roundRect">
            <a:avLst>
              <a:gd name="adj" fmla="val 2655"/>
            </a:avLst>
          </a:prstGeom>
          <a:solidFill>
            <a:srgbClr val="EEF5F8"/>
          </a:solidFill>
          <a:ln w="9525">
            <a:solidFill>
              <a:srgbClr val="CFE0E7"/>
            </a:solidFill>
            <a:prstDash val="solid"/>
          </a:ln>
        </p:spPr>
      </p:sp>
      <p:sp>
        <p:nvSpPr>
          <p:cNvPr id="10" name="Shape 8"/>
          <p:cNvSpPr/>
          <p:nvPr/>
        </p:nvSpPr>
        <p:spPr>
          <a:xfrm>
            <a:off x="4572000" y="2020824"/>
            <a:ext cx="384048" cy="384048"/>
          </a:xfrm>
          <a:prstGeom prst="ellipse">
            <a:avLst/>
          </a:prstGeom>
          <a:solidFill>
            <a:srgbClr val="7AB648"/>
          </a:solidFill>
          <a:ln w="12700">
            <a:solidFill>
              <a:srgbClr val="7AB648"/>
            </a:solidFill>
            <a:prstDash val="solid"/>
          </a:ln>
        </p:spPr>
      </p:sp>
      <p:sp>
        <p:nvSpPr>
          <p:cNvPr id="11" name="Text 9"/>
          <p:cNvSpPr txBox="1"/>
          <p:nvPr/>
        </p:nvSpPr>
        <p:spPr>
          <a:xfrm>
            <a:off x="4572000" y="2020824"/>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2</a:t>
            </a:r>
            <a:endParaRPr lang="en-US" sz="1150" dirty="0"/>
          </a:p>
        </p:txBody>
      </p:sp>
      <p:sp>
        <p:nvSpPr>
          <p:cNvPr id="12" name="Text 10"/>
          <p:cNvSpPr txBox="1"/>
          <p:nvPr/>
        </p:nvSpPr>
        <p:spPr>
          <a:xfrm>
            <a:off x="5065776" y="2002536"/>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Sender identification</a:t>
            </a:r>
            <a:endParaRPr lang="en-US" sz="1400" dirty="0"/>
          </a:p>
        </p:txBody>
      </p:sp>
      <p:sp>
        <p:nvSpPr>
          <p:cNvPr id="13" name="Text 11"/>
          <p:cNvSpPr txBox="1"/>
          <p:nvPr/>
        </p:nvSpPr>
        <p:spPr>
          <a:xfrm>
            <a:off x="4572000" y="2532888"/>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The sender address is matched against the customer and vendor masters, so the ticket arrives already attributed to the right account.</a:t>
            </a:r>
            <a:endParaRPr lang="en-US" sz="1150" dirty="0"/>
          </a:p>
        </p:txBody>
      </p:sp>
      <p:sp>
        <p:nvSpPr>
          <p:cNvPr id="14" name="Shape 12"/>
          <p:cNvSpPr/>
          <p:nvPr/>
        </p:nvSpPr>
        <p:spPr>
          <a:xfrm>
            <a:off x="8101584" y="1783080"/>
            <a:ext cx="3493008" cy="2066544"/>
          </a:xfrm>
          <a:prstGeom prst="roundRect">
            <a:avLst>
              <a:gd name="adj" fmla="val 2655"/>
            </a:avLst>
          </a:prstGeom>
          <a:solidFill>
            <a:srgbClr val="EEF5F8"/>
          </a:solidFill>
          <a:ln w="9525">
            <a:solidFill>
              <a:srgbClr val="CFE0E7"/>
            </a:solidFill>
            <a:prstDash val="solid"/>
          </a:ln>
        </p:spPr>
      </p:sp>
      <p:sp>
        <p:nvSpPr>
          <p:cNvPr id="15" name="Shape 13"/>
          <p:cNvSpPr/>
          <p:nvPr/>
        </p:nvSpPr>
        <p:spPr>
          <a:xfrm>
            <a:off x="8339328" y="2020824"/>
            <a:ext cx="384048" cy="384048"/>
          </a:xfrm>
          <a:prstGeom prst="ellipse">
            <a:avLst/>
          </a:prstGeom>
          <a:solidFill>
            <a:srgbClr val="7AB648"/>
          </a:solidFill>
          <a:ln w="12700">
            <a:solidFill>
              <a:srgbClr val="7AB648"/>
            </a:solidFill>
            <a:prstDash val="solid"/>
          </a:ln>
        </p:spPr>
      </p:sp>
      <p:sp>
        <p:nvSpPr>
          <p:cNvPr id="16" name="Text 14"/>
          <p:cNvSpPr txBox="1"/>
          <p:nvPr/>
        </p:nvSpPr>
        <p:spPr>
          <a:xfrm>
            <a:off x="8339328" y="2020824"/>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3</a:t>
            </a:r>
            <a:endParaRPr lang="en-US" sz="1150" dirty="0"/>
          </a:p>
        </p:txBody>
      </p:sp>
      <p:sp>
        <p:nvSpPr>
          <p:cNvPr id="17" name="Text 15"/>
          <p:cNvSpPr txBox="1"/>
          <p:nvPr/>
        </p:nvSpPr>
        <p:spPr>
          <a:xfrm>
            <a:off x="8833104" y="2002536"/>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Unknown sender handling</a:t>
            </a:r>
            <a:endParaRPr lang="en-US" sz="1400" dirty="0"/>
          </a:p>
        </p:txBody>
      </p:sp>
      <p:sp>
        <p:nvSpPr>
          <p:cNvPr id="18" name="Text 16"/>
          <p:cNvSpPr txBox="1"/>
          <p:nvPr/>
        </p:nvSpPr>
        <p:spPr>
          <a:xfrm>
            <a:off x="8339328" y="2532888"/>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Unmatched senders route to a triage queue — never silently accepted, never silently dropped.</a:t>
            </a:r>
            <a:endParaRPr lang="en-US" sz="1150" dirty="0"/>
          </a:p>
        </p:txBody>
      </p:sp>
      <p:sp>
        <p:nvSpPr>
          <p:cNvPr id="19" name="Shape 17"/>
          <p:cNvSpPr/>
          <p:nvPr/>
        </p:nvSpPr>
        <p:spPr>
          <a:xfrm>
            <a:off x="566928" y="4105656"/>
            <a:ext cx="3493008" cy="2066544"/>
          </a:xfrm>
          <a:prstGeom prst="roundRect">
            <a:avLst>
              <a:gd name="adj" fmla="val 2655"/>
            </a:avLst>
          </a:prstGeom>
          <a:solidFill>
            <a:srgbClr val="EEF5F8"/>
          </a:solidFill>
          <a:ln w="9525">
            <a:solidFill>
              <a:srgbClr val="CFE0E7"/>
            </a:solidFill>
            <a:prstDash val="solid"/>
          </a:ln>
        </p:spPr>
      </p:sp>
      <p:sp>
        <p:nvSpPr>
          <p:cNvPr id="20" name="Shape 18"/>
          <p:cNvSpPr/>
          <p:nvPr/>
        </p:nvSpPr>
        <p:spPr>
          <a:xfrm>
            <a:off x="804672" y="4343400"/>
            <a:ext cx="384048" cy="384048"/>
          </a:xfrm>
          <a:prstGeom prst="ellipse">
            <a:avLst/>
          </a:prstGeom>
          <a:solidFill>
            <a:srgbClr val="7AB648"/>
          </a:solidFill>
          <a:ln w="12700">
            <a:solidFill>
              <a:srgbClr val="7AB648"/>
            </a:solidFill>
            <a:prstDash val="solid"/>
          </a:ln>
        </p:spPr>
      </p:sp>
      <p:sp>
        <p:nvSpPr>
          <p:cNvPr id="21" name="Text 19"/>
          <p:cNvSpPr txBox="1"/>
          <p:nvPr/>
        </p:nvSpPr>
        <p:spPr>
          <a:xfrm>
            <a:off x="804672" y="4343400"/>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4</a:t>
            </a:r>
            <a:endParaRPr lang="en-US" sz="1150" dirty="0"/>
          </a:p>
        </p:txBody>
      </p:sp>
      <p:sp>
        <p:nvSpPr>
          <p:cNvPr id="22" name="Text 20"/>
          <p:cNvSpPr txBox="1"/>
          <p:nvPr/>
        </p:nvSpPr>
        <p:spPr>
          <a:xfrm>
            <a:off x="1298448" y="4325112"/>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Attachment capture</a:t>
            </a:r>
            <a:endParaRPr lang="en-US" sz="1400" dirty="0"/>
          </a:p>
        </p:txBody>
      </p:sp>
      <p:sp>
        <p:nvSpPr>
          <p:cNvPr id="23" name="Text 21"/>
          <p:cNvSpPr txBox="1"/>
          <p:nvPr/>
        </p:nvSpPr>
        <p:spPr>
          <a:xfrm>
            <a:off x="804672" y="4855464"/>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Photographs of a failed part, error screenshots and documents retained against the ticket for the life of the case.</a:t>
            </a:r>
            <a:endParaRPr lang="en-US" sz="1150" dirty="0"/>
          </a:p>
        </p:txBody>
      </p:sp>
      <p:sp>
        <p:nvSpPr>
          <p:cNvPr id="24" name="Shape 22"/>
          <p:cNvSpPr/>
          <p:nvPr/>
        </p:nvSpPr>
        <p:spPr>
          <a:xfrm>
            <a:off x="4334256" y="4105656"/>
            <a:ext cx="3493008" cy="2066544"/>
          </a:xfrm>
          <a:prstGeom prst="roundRect">
            <a:avLst>
              <a:gd name="adj" fmla="val 2655"/>
            </a:avLst>
          </a:prstGeom>
          <a:solidFill>
            <a:srgbClr val="EEF5F8"/>
          </a:solidFill>
          <a:ln w="9525">
            <a:solidFill>
              <a:srgbClr val="CFE0E7"/>
            </a:solidFill>
            <a:prstDash val="solid"/>
          </a:ln>
        </p:spPr>
      </p:sp>
      <p:sp>
        <p:nvSpPr>
          <p:cNvPr id="25" name="Shape 23"/>
          <p:cNvSpPr/>
          <p:nvPr/>
        </p:nvSpPr>
        <p:spPr>
          <a:xfrm>
            <a:off x="4572000" y="4343400"/>
            <a:ext cx="384048" cy="384048"/>
          </a:xfrm>
          <a:prstGeom prst="ellipse">
            <a:avLst/>
          </a:prstGeom>
          <a:solidFill>
            <a:srgbClr val="7AB648"/>
          </a:solidFill>
          <a:ln w="12700">
            <a:solidFill>
              <a:srgbClr val="7AB648"/>
            </a:solidFill>
            <a:prstDash val="solid"/>
          </a:ln>
        </p:spPr>
      </p:sp>
      <p:sp>
        <p:nvSpPr>
          <p:cNvPr id="26" name="Text 24"/>
          <p:cNvSpPr txBox="1"/>
          <p:nvPr/>
        </p:nvSpPr>
        <p:spPr>
          <a:xfrm>
            <a:off x="4572000" y="4343400"/>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5</a:t>
            </a:r>
            <a:endParaRPr lang="en-US" sz="1150" dirty="0"/>
          </a:p>
        </p:txBody>
      </p:sp>
      <p:sp>
        <p:nvSpPr>
          <p:cNvPr id="27" name="Text 25"/>
          <p:cNvSpPr txBox="1"/>
          <p:nvPr/>
        </p:nvSpPr>
        <p:spPr>
          <a:xfrm>
            <a:off x="5065776" y="4325112"/>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Body parsing</a:t>
            </a:r>
            <a:endParaRPr lang="en-US" sz="1400" dirty="0"/>
          </a:p>
        </p:txBody>
      </p:sp>
      <p:sp>
        <p:nvSpPr>
          <p:cNvPr id="28" name="Text 26"/>
          <p:cNvSpPr txBox="1"/>
          <p:nvPr/>
        </p:nvSpPr>
        <p:spPr>
          <a:xfrm>
            <a:off x="4572000" y="4855464"/>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Quoted history and signature blocks separated from the actual message content, so the queue stays readable.</a:t>
            </a:r>
            <a:endParaRPr lang="en-US" sz="1150" dirty="0"/>
          </a:p>
        </p:txBody>
      </p:sp>
      <p:sp>
        <p:nvSpPr>
          <p:cNvPr id="29" name="Shape 27"/>
          <p:cNvSpPr/>
          <p:nvPr/>
        </p:nvSpPr>
        <p:spPr>
          <a:xfrm>
            <a:off x="8101584" y="4105656"/>
            <a:ext cx="3493008" cy="2066544"/>
          </a:xfrm>
          <a:prstGeom prst="roundRect">
            <a:avLst>
              <a:gd name="adj" fmla="val 2655"/>
            </a:avLst>
          </a:prstGeom>
          <a:solidFill>
            <a:srgbClr val="EEF5F8"/>
          </a:solidFill>
          <a:ln w="9525">
            <a:solidFill>
              <a:srgbClr val="CFE0E7"/>
            </a:solidFill>
            <a:prstDash val="solid"/>
          </a:ln>
        </p:spPr>
      </p:sp>
      <p:sp>
        <p:nvSpPr>
          <p:cNvPr id="30" name="Shape 28"/>
          <p:cNvSpPr/>
          <p:nvPr/>
        </p:nvSpPr>
        <p:spPr>
          <a:xfrm>
            <a:off x="8339328" y="4343400"/>
            <a:ext cx="384048" cy="384048"/>
          </a:xfrm>
          <a:prstGeom prst="ellipse">
            <a:avLst/>
          </a:prstGeom>
          <a:solidFill>
            <a:srgbClr val="7AB648"/>
          </a:solidFill>
          <a:ln w="12700">
            <a:solidFill>
              <a:srgbClr val="7AB648"/>
            </a:solidFill>
            <a:prstDash val="solid"/>
          </a:ln>
        </p:spPr>
      </p:sp>
      <p:sp>
        <p:nvSpPr>
          <p:cNvPr id="31" name="Text 29"/>
          <p:cNvSpPr txBox="1"/>
          <p:nvPr/>
        </p:nvSpPr>
        <p:spPr>
          <a:xfrm>
            <a:off x="8339328" y="4343400"/>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6</a:t>
            </a:r>
            <a:endParaRPr lang="en-US" sz="1150" dirty="0"/>
          </a:p>
        </p:txBody>
      </p:sp>
      <p:sp>
        <p:nvSpPr>
          <p:cNvPr id="32" name="Text 30"/>
          <p:cNvSpPr txBox="1"/>
          <p:nvPr/>
        </p:nvSpPr>
        <p:spPr>
          <a:xfrm>
            <a:off x="8833104" y="4325112"/>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Other channels</a:t>
            </a:r>
            <a:endParaRPr lang="en-US" sz="1400" dirty="0"/>
          </a:p>
        </p:txBody>
      </p:sp>
      <p:sp>
        <p:nvSpPr>
          <p:cNvPr id="33" name="Text 31"/>
          <p:cNvSpPr txBox="1"/>
          <p:nvPr/>
        </p:nvSpPr>
        <p:spPr>
          <a:xfrm>
            <a:off x="8339328" y="4855464"/>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Customer self-service portal, internal raise on behalf of a phone caller, and API intake from a website form or monitoring system.</a:t>
            </a:r>
            <a:endParaRPr lang="en-US" sz="1150" dirty="0"/>
          </a:p>
        </p:txBody>
      </p:sp>
      <p:sp>
        <p:nvSpPr>
          <p:cNvPr id="34" name="Text 32"/>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35" name="Text 33"/>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DBLB-Ticketing / AMC  |  Product Overview</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Classification and routing</a:t>
            </a:r>
            <a:endParaRPr lang="en-US" sz="3200" dirty="0"/>
          </a:p>
        </p:txBody>
      </p:sp>
      <p:sp>
        <p:nvSpPr>
          <p:cNvPr id="3" name="Text 1"/>
          <p:cNvSpPr txBox="1"/>
          <p:nvPr/>
        </p:nvSpPr>
        <p:spPr>
          <a:xfrm>
            <a:off x="566928" y="1078992"/>
            <a:ext cx="11027664" cy="457200"/>
          </a:xfrm>
          <a:prstGeom prst="rect">
            <a:avLst/>
          </a:prstGeom>
          <a:noFill/>
          <a:ln/>
        </p:spPr>
        <p:txBody>
          <a:bodyPr wrap="square" lIns="0" tIns="0" rIns="0" bIns="0" rtlCol="0" anchor="t"/>
          <a:lstStyle/>
          <a:p>
            <a:pPr indent="0" marL="0">
              <a:buNone/>
            </a:pPr>
            <a:r>
              <a:rPr lang="en-US" sz="1450" dirty="0">
                <a:solidFill>
                  <a:srgbClr val="6B7E85"/>
                </a:solidFill>
                <a:latin typeface="Calibri" pitchFamily="34" charset="0"/>
                <a:ea typeface="Calibri" pitchFamily="34" charset="-122"/>
                <a:cs typeface="Calibri" pitchFamily="34" charset="-120"/>
              </a:rPr>
              <a:t>Tags, not a rigid single-category tree. A ticket can be a warranty claim, a spare part enquiry and an escalation at once — forcing that into one dropdown loses information.</a:t>
            </a:r>
            <a:endParaRPr lang="en-US" sz="1450" dirty="0"/>
          </a:p>
        </p:txBody>
      </p:sp>
      <p:sp>
        <p:nvSpPr>
          <p:cNvPr id="4" name="Shape 2"/>
          <p:cNvSpPr/>
          <p:nvPr/>
        </p:nvSpPr>
        <p:spPr>
          <a:xfrm>
            <a:off x="566928" y="1810512"/>
            <a:ext cx="5321808" cy="3752698"/>
          </a:xfrm>
          <a:prstGeom prst="roundRect">
            <a:avLst>
              <a:gd name="adj" fmla="val 1462"/>
            </a:avLst>
          </a:prstGeom>
          <a:solidFill>
            <a:srgbClr val="EEF5F8"/>
          </a:solidFill>
          <a:ln w="9525">
            <a:solidFill>
              <a:srgbClr val="CFE0E7"/>
            </a:solidFill>
            <a:prstDash val="solid"/>
          </a:ln>
        </p:spPr>
      </p:sp>
      <p:sp>
        <p:nvSpPr>
          <p:cNvPr id="5" name="Shape 3"/>
          <p:cNvSpPr/>
          <p:nvPr/>
        </p:nvSpPr>
        <p:spPr>
          <a:xfrm>
            <a:off x="850392" y="2130552"/>
            <a:ext cx="155448" cy="155448"/>
          </a:xfrm>
          <a:prstGeom prst="ellipse">
            <a:avLst/>
          </a:prstGeom>
          <a:solidFill>
            <a:srgbClr val="7AB648"/>
          </a:solidFill>
          <a:ln w="12700">
            <a:solidFill>
              <a:srgbClr val="7AB648"/>
            </a:solidFill>
            <a:prstDash val="solid"/>
          </a:ln>
        </p:spPr>
      </p:sp>
      <p:sp>
        <p:nvSpPr>
          <p:cNvPr id="6" name="Text 4"/>
          <p:cNvSpPr txBox="1"/>
          <p:nvPr/>
        </p:nvSpPr>
        <p:spPr>
          <a:xfrm>
            <a:off x="1115568" y="2011680"/>
            <a:ext cx="4517136" cy="384048"/>
          </a:xfrm>
          <a:prstGeom prst="rect">
            <a:avLst/>
          </a:prstGeom>
          <a:noFill/>
          <a:ln/>
        </p:spPr>
        <p:txBody>
          <a:bodyPr wrap="square" lIns="0" tIns="0" rIns="0" bIns="0" rtlCol="0" anchor="ctr"/>
          <a:lstStyle/>
          <a:p>
            <a:pPr indent="0" marL="0">
              <a:buNone/>
            </a:pPr>
            <a:r>
              <a:rPr lang="en-US" sz="1500" b="1" dirty="0">
                <a:solidFill>
                  <a:srgbClr val="164C5A"/>
                </a:solidFill>
                <a:latin typeface="Calibri" pitchFamily="34" charset="0"/>
                <a:ea typeface="Calibri" pitchFamily="34" charset="-122"/>
                <a:cs typeface="Calibri" pitchFamily="34" charset="-120"/>
              </a:rPr>
              <a:t>Classification</a:t>
            </a:r>
            <a:endParaRPr lang="en-US" sz="1500" dirty="0"/>
          </a:p>
        </p:txBody>
      </p:sp>
      <p:sp>
        <p:nvSpPr>
          <p:cNvPr id="7" name="Text 5"/>
          <p:cNvSpPr txBox="1"/>
          <p:nvPr/>
        </p:nvSpPr>
        <p:spPr>
          <a:xfrm>
            <a:off x="850392" y="2523744"/>
            <a:ext cx="4754880" cy="2792578"/>
          </a:xfrm>
          <a:prstGeom prst="rect">
            <a:avLst/>
          </a:prstGeom>
          <a:noFill/>
          <a:ln/>
        </p:spPr>
        <p:txBody>
          <a:bodyPr wrap="square" lIns="0" tIns="0" rIns="0" bIns="0" rtlCol="0" anchor="t"/>
          <a:lstStyle/>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Multi-tag classification driving routing, SLA and reporting</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Automatic tag suggestion from message content and sender history</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Priority assigned by tag, customer, contract tier or keyword</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External tickets: customer or vendor raised, subject to contractual SLA and entitlement checks</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Internal tickets: IT, facilities and finance queries routed and measured separately, so internal noise does not distort customer SLA reporting</a:t>
            </a:r>
            <a:endParaRPr lang="en-US" sz="1260" dirty="0"/>
          </a:p>
        </p:txBody>
      </p:sp>
      <p:sp>
        <p:nvSpPr>
          <p:cNvPr id="8" name="Shape 6"/>
          <p:cNvSpPr/>
          <p:nvPr/>
        </p:nvSpPr>
        <p:spPr>
          <a:xfrm>
            <a:off x="6272784" y="1810512"/>
            <a:ext cx="5321808" cy="3752698"/>
          </a:xfrm>
          <a:prstGeom prst="roundRect">
            <a:avLst>
              <a:gd name="adj" fmla="val 1462"/>
            </a:avLst>
          </a:prstGeom>
          <a:solidFill>
            <a:srgbClr val="EEF5F8"/>
          </a:solidFill>
          <a:ln w="9525">
            <a:solidFill>
              <a:srgbClr val="CFE0E7"/>
            </a:solidFill>
            <a:prstDash val="solid"/>
          </a:ln>
        </p:spPr>
      </p:sp>
      <p:sp>
        <p:nvSpPr>
          <p:cNvPr id="9" name="Shape 7"/>
          <p:cNvSpPr/>
          <p:nvPr/>
        </p:nvSpPr>
        <p:spPr>
          <a:xfrm>
            <a:off x="6556248" y="2130552"/>
            <a:ext cx="155448" cy="155448"/>
          </a:xfrm>
          <a:prstGeom prst="ellipse">
            <a:avLst/>
          </a:prstGeom>
          <a:solidFill>
            <a:srgbClr val="7AB648"/>
          </a:solidFill>
          <a:ln w="12700">
            <a:solidFill>
              <a:srgbClr val="7AB648"/>
            </a:solidFill>
            <a:prstDash val="solid"/>
          </a:ln>
        </p:spPr>
      </p:sp>
      <p:sp>
        <p:nvSpPr>
          <p:cNvPr id="10" name="Text 8"/>
          <p:cNvSpPr txBox="1"/>
          <p:nvPr/>
        </p:nvSpPr>
        <p:spPr>
          <a:xfrm>
            <a:off x="6821424" y="2011680"/>
            <a:ext cx="4517136" cy="384048"/>
          </a:xfrm>
          <a:prstGeom prst="rect">
            <a:avLst/>
          </a:prstGeom>
          <a:noFill/>
          <a:ln/>
        </p:spPr>
        <p:txBody>
          <a:bodyPr wrap="square" lIns="0" tIns="0" rIns="0" bIns="0" rtlCol="0" anchor="ctr"/>
          <a:lstStyle/>
          <a:p>
            <a:pPr indent="0" marL="0">
              <a:buNone/>
            </a:pPr>
            <a:r>
              <a:rPr lang="en-US" sz="1500" b="1" dirty="0">
                <a:solidFill>
                  <a:srgbClr val="164C5A"/>
                </a:solidFill>
                <a:latin typeface="Calibri" pitchFamily="34" charset="0"/>
                <a:ea typeface="Calibri" pitchFamily="34" charset="-122"/>
                <a:cs typeface="Calibri" pitchFamily="34" charset="-120"/>
              </a:rPr>
              <a:t>Routing and ownership</a:t>
            </a:r>
            <a:endParaRPr lang="en-US" sz="1500" dirty="0"/>
          </a:p>
        </p:txBody>
      </p:sp>
      <p:sp>
        <p:nvSpPr>
          <p:cNvPr id="11" name="Text 9"/>
          <p:cNvSpPr txBox="1"/>
          <p:nvPr/>
        </p:nvSpPr>
        <p:spPr>
          <a:xfrm>
            <a:off x="6556248" y="2523744"/>
            <a:ext cx="4754880" cy="2792578"/>
          </a:xfrm>
          <a:prstGeom prst="rect">
            <a:avLst/>
          </a:prstGeom>
          <a:noFill/>
          <a:ln/>
        </p:spPr>
        <p:txBody>
          <a:bodyPr wrap="square" lIns="0" tIns="0" rIns="0" bIns="0" rtlCol="0" anchor="t"/>
          <a:lstStyle/>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Queue and team routing by tag, product line, region or account owner</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Assignment to an individual with reassignment and escalation paths</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Watchers and internal notes kept distinct from customer-visible replies</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Escalation matrix triggered by elapsed time, priority or customer tier</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Business-hours calendars per region including local holidays — a Gulf client’s weekend is not a European one</a:t>
            </a:r>
            <a:endParaRPr lang="en-US" sz="1260" dirty="0"/>
          </a:p>
          <a:p>
            <a:pPr marL="190500" indent="-190500">
              <a:spcAft>
                <a:spcPts val="900"/>
              </a:spcAft>
              <a:buSzPct val="100000"/>
              <a:buChar char="•"/>
            </a:pPr>
            <a:r>
              <a:rPr lang="en-US" sz="1260" dirty="0">
                <a:solidFill>
                  <a:srgbClr val="2B3A3F"/>
                </a:solidFill>
                <a:latin typeface="Calibri" pitchFamily="34" charset="0"/>
                <a:ea typeface="Calibri" pitchFamily="34" charset="-122"/>
                <a:cs typeface="Calibri" pitchFamily="34" charset="-120"/>
              </a:rPr>
              <a:t>Clock pause when a ticket is legitimately awaiting customer input, with every pause audited</a:t>
            </a:r>
            <a:endParaRPr lang="en-US" sz="1260" dirty="0"/>
          </a:p>
        </p:txBody>
      </p:sp>
      <p:sp>
        <p:nvSpPr>
          <p:cNvPr id="12" name="Text 10"/>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13" name="Text 11"/>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DBLB-Ticketing / AMC  |  Product Overview</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E343E"/>
        </a:solidFill>
      </p:bgPr>
    </p:bg>
    <p:spTree>
      <p:nvGrpSpPr>
        <p:cNvPr id="1" name=""/>
        <p:cNvGrpSpPr/>
        <p:nvPr/>
      </p:nvGrpSpPr>
      <p:grpSpPr>
        <a:xfrm>
          <a:off x="0" y="0"/>
          <a:ext cx="0" cy="0"/>
          <a:chOff x="0" y="0"/>
          <a:chExt cx="0" cy="0"/>
        </a:xfrm>
      </p:grpSpPr>
      <p:sp>
        <p:nvSpPr>
          <p:cNvPr id="2" name="Text 0"/>
          <p:cNvSpPr txBox="1"/>
          <p:nvPr/>
        </p:nvSpPr>
        <p:spPr>
          <a:xfrm>
            <a:off x="566928" y="2057400"/>
            <a:ext cx="2377440" cy="1554480"/>
          </a:xfrm>
          <a:prstGeom prst="rect">
            <a:avLst/>
          </a:prstGeom>
          <a:noFill/>
          <a:ln/>
        </p:spPr>
        <p:txBody>
          <a:bodyPr wrap="square" lIns="0" tIns="0" rIns="0" bIns="0" rtlCol="0" anchor="ctr"/>
          <a:lstStyle/>
          <a:p>
            <a:pPr indent="0" marL="0">
              <a:buNone/>
            </a:pPr>
            <a:r>
              <a:rPr lang="en-US" sz="9600" b="1" dirty="0">
                <a:solidFill>
                  <a:srgbClr val="1D5666"/>
                </a:solidFill>
                <a:latin typeface="Cambria" pitchFamily="34" charset="0"/>
                <a:ea typeface="Cambria" pitchFamily="34" charset="-122"/>
                <a:cs typeface="Cambria" pitchFamily="34" charset="-120"/>
              </a:rPr>
              <a:t>02</a:t>
            </a:r>
            <a:endParaRPr lang="en-US" sz="9600" dirty="0"/>
          </a:p>
        </p:txBody>
      </p:sp>
      <p:sp>
        <p:nvSpPr>
          <p:cNvPr id="3" name="Text 1"/>
          <p:cNvSpPr txBox="1"/>
          <p:nvPr/>
        </p:nvSpPr>
        <p:spPr>
          <a:xfrm>
            <a:off x="2880360" y="2286000"/>
            <a:ext cx="8595360" cy="868680"/>
          </a:xfrm>
          <a:prstGeom prst="rect">
            <a:avLst/>
          </a:prstGeom>
          <a:noFill/>
          <a:ln/>
        </p:spPr>
        <p:txBody>
          <a:bodyPr wrap="square" lIns="0" tIns="0" rIns="0" bIns="0" rtlCol="0" anchor="ctr"/>
          <a:lstStyle/>
          <a:p>
            <a:pPr indent="0" marL="0">
              <a:buNone/>
            </a:pPr>
            <a:r>
              <a:rPr lang="en-US" sz="4000" b="1" dirty="0">
                <a:solidFill>
                  <a:srgbClr val="FFFFFF"/>
                </a:solidFill>
                <a:latin typeface="Cambria" pitchFamily="34" charset="0"/>
                <a:ea typeface="Cambria" pitchFamily="34" charset="-122"/>
                <a:cs typeface="Cambria" pitchFamily="34" charset="-120"/>
              </a:rPr>
              <a:t>AMC &amp; Contracts</a:t>
            </a:r>
            <a:endParaRPr lang="en-US" sz="4000" dirty="0"/>
          </a:p>
        </p:txBody>
      </p:sp>
      <p:sp>
        <p:nvSpPr>
          <p:cNvPr id="4" name="Text 2"/>
          <p:cNvSpPr txBox="1"/>
          <p:nvPr/>
        </p:nvSpPr>
        <p:spPr>
          <a:xfrm>
            <a:off x="2880360" y="3200400"/>
            <a:ext cx="8229600" cy="731520"/>
          </a:xfrm>
          <a:prstGeom prst="rect">
            <a:avLst/>
          </a:prstGeom>
          <a:noFill/>
          <a:ln/>
        </p:spPr>
        <p:txBody>
          <a:bodyPr wrap="square" lIns="0" tIns="0" rIns="0" bIns="0" rtlCol="0" anchor="t"/>
          <a:lstStyle/>
          <a:p>
            <a:pPr indent="0" marL="0">
              <a:buNone/>
            </a:pPr>
            <a:r>
              <a:rPr lang="en-US" sz="1450" dirty="0">
                <a:solidFill>
                  <a:srgbClr val="C9DEE6"/>
                </a:solidFill>
                <a:latin typeface="Calibri" pitchFamily="34" charset="0"/>
                <a:ea typeface="Calibri" pitchFamily="34" charset="-122"/>
                <a:cs typeface="Calibri" pitchFamily="34" charset="-120"/>
              </a:rPr>
              <a:t>Entitlement, preventive schedules, and the renewals that fund next year.</a:t>
            </a:r>
            <a:endParaRPr lang="en-US" sz="14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Contract lifecycle</a:t>
            </a:r>
            <a:endParaRPr lang="en-US" sz="3200" dirty="0"/>
          </a:p>
        </p:txBody>
      </p:sp>
      <p:sp>
        <p:nvSpPr>
          <p:cNvPr id="3" name="Shape 1"/>
          <p:cNvSpPr/>
          <p:nvPr/>
        </p:nvSpPr>
        <p:spPr>
          <a:xfrm>
            <a:off x="566928" y="1481328"/>
            <a:ext cx="5376672" cy="2217420"/>
          </a:xfrm>
          <a:prstGeom prst="roundRect">
            <a:avLst>
              <a:gd name="adj" fmla="val 2474"/>
            </a:avLst>
          </a:prstGeom>
          <a:solidFill>
            <a:srgbClr val="EEF5F8"/>
          </a:solidFill>
          <a:ln w="9525">
            <a:solidFill>
              <a:srgbClr val="CFE0E7"/>
            </a:solidFill>
            <a:prstDash val="solid"/>
          </a:ln>
        </p:spPr>
      </p:sp>
      <p:sp>
        <p:nvSpPr>
          <p:cNvPr id="4" name="Shape 2"/>
          <p:cNvSpPr/>
          <p:nvPr/>
        </p:nvSpPr>
        <p:spPr>
          <a:xfrm>
            <a:off x="804672" y="1719072"/>
            <a:ext cx="384048" cy="384048"/>
          </a:xfrm>
          <a:prstGeom prst="ellipse">
            <a:avLst/>
          </a:prstGeom>
          <a:solidFill>
            <a:srgbClr val="7AB648"/>
          </a:solidFill>
          <a:ln w="12700">
            <a:solidFill>
              <a:srgbClr val="7AB648"/>
            </a:solidFill>
            <a:prstDash val="solid"/>
          </a:ln>
        </p:spPr>
      </p:sp>
      <p:sp>
        <p:nvSpPr>
          <p:cNvPr id="5" name="Text 3"/>
          <p:cNvSpPr txBox="1"/>
          <p:nvPr/>
        </p:nvSpPr>
        <p:spPr>
          <a:xfrm>
            <a:off x="804672" y="1719072"/>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1</a:t>
            </a:r>
            <a:endParaRPr lang="en-US" sz="1150" dirty="0"/>
          </a:p>
        </p:txBody>
      </p:sp>
      <p:sp>
        <p:nvSpPr>
          <p:cNvPr id="6" name="Text 4"/>
          <p:cNvSpPr txBox="1"/>
          <p:nvPr/>
        </p:nvSpPr>
        <p:spPr>
          <a:xfrm>
            <a:off x="1298448" y="1700784"/>
            <a:ext cx="4407408"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Contract register</a:t>
            </a:r>
            <a:endParaRPr lang="en-US" sz="1400" dirty="0"/>
          </a:p>
        </p:txBody>
      </p:sp>
      <p:sp>
        <p:nvSpPr>
          <p:cNvPr id="7" name="Text 5"/>
          <p:cNvSpPr txBox="1"/>
          <p:nvPr/>
        </p:nvSpPr>
        <p:spPr>
          <a:xfrm>
            <a:off x="804672" y="2231136"/>
            <a:ext cx="4901184" cy="1266444"/>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Customer, covered assets, start and end dates, value and payment schedule. Contract tiers with differentiated response and resolution commitments. Serial and asset-level coverage, so entitlement can be checked against the specific unit in the field.</a:t>
            </a:r>
            <a:endParaRPr lang="en-US" sz="1150" dirty="0"/>
          </a:p>
        </p:txBody>
      </p:sp>
      <p:sp>
        <p:nvSpPr>
          <p:cNvPr id="8" name="Shape 6"/>
          <p:cNvSpPr/>
          <p:nvPr/>
        </p:nvSpPr>
        <p:spPr>
          <a:xfrm>
            <a:off x="6217920" y="1481328"/>
            <a:ext cx="5376672" cy="2217420"/>
          </a:xfrm>
          <a:prstGeom prst="roundRect">
            <a:avLst>
              <a:gd name="adj" fmla="val 2474"/>
            </a:avLst>
          </a:prstGeom>
          <a:solidFill>
            <a:srgbClr val="EEF5F8"/>
          </a:solidFill>
          <a:ln w="9525">
            <a:solidFill>
              <a:srgbClr val="CFE0E7"/>
            </a:solidFill>
            <a:prstDash val="solid"/>
          </a:ln>
        </p:spPr>
      </p:sp>
      <p:sp>
        <p:nvSpPr>
          <p:cNvPr id="9" name="Shape 7"/>
          <p:cNvSpPr/>
          <p:nvPr/>
        </p:nvSpPr>
        <p:spPr>
          <a:xfrm>
            <a:off x="6455664" y="1719072"/>
            <a:ext cx="384048" cy="384048"/>
          </a:xfrm>
          <a:prstGeom prst="ellipse">
            <a:avLst/>
          </a:prstGeom>
          <a:solidFill>
            <a:srgbClr val="7AB648"/>
          </a:solidFill>
          <a:ln w="12700">
            <a:solidFill>
              <a:srgbClr val="7AB648"/>
            </a:solidFill>
            <a:prstDash val="solid"/>
          </a:ln>
        </p:spPr>
      </p:sp>
      <p:sp>
        <p:nvSpPr>
          <p:cNvPr id="10" name="Text 8"/>
          <p:cNvSpPr txBox="1"/>
          <p:nvPr/>
        </p:nvSpPr>
        <p:spPr>
          <a:xfrm>
            <a:off x="6455664" y="1719072"/>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2</a:t>
            </a:r>
            <a:endParaRPr lang="en-US" sz="1150" dirty="0"/>
          </a:p>
        </p:txBody>
      </p:sp>
      <p:sp>
        <p:nvSpPr>
          <p:cNvPr id="11" name="Text 9"/>
          <p:cNvSpPr txBox="1"/>
          <p:nvPr/>
        </p:nvSpPr>
        <p:spPr>
          <a:xfrm>
            <a:off x="6949440" y="1700784"/>
            <a:ext cx="4407408"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Entitlement &amp; billing</a:t>
            </a:r>
            <a:endParaRPr lang="en-US" sz="1400" dirty="0"/>
          </a:p>
        </p:txBody>
      </p:sp>
      <p:sp>
        <p:nvSpPr>
          <p:cNvPr id="12" name="Text 10"/>
          <p:cNvSpPr txBox="1"/>
          <p:nvPr/>
        </p:nvSpPr>
        <p:spPr>
          <a:xfrm>
            <a:off x="6455664" y="2231136"/>
            <a:ext cx="4901184" cy="1266444"/>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Automatic check when a ticket is raised — is this asset in contract, in warranty, or chargeable? Chargeable work captured against the ticket and passed to billing. Spare parts consumption relieved from stock. Labour and visit charges applied per contract terms.</a:t>
            </a:r>
            <a:endParaRPr lang="en-US" sz="1150" dirty="0"/>
          </a:p>
        </p:txBody>
      </p:sp>
      <p:sp>
        <p:nvSpPr>
          <p:cNvPr id="13" name="Shape 11"/>
          <p:cNvSpPr/>
          <p:nvPr/>
        </p:nvSpPr>
        <p:spPr>
          <a:xfrm>
            <a:off x="566928" y="3954780"/>
            <a:ext cx="5376672" cy="2217420"/>
          </a:xfrm>
          <a:prstGeom prst="roundRect">
            <a:avLst>
              <a:gd name="adj" fmla="val 2474"/>
            </a:avLst>
          </a:prstGeom>
          <a:solidFill>
            <a:srgbClr val="EEF5F8"/>
          </a:solidFill>
          <a:ln w="9525">
            <a:solidFill>
              <a:srgbClr val="CFE0E7"/>
            </a:solidFill>
            <a:prstDash val="solid"/>
          </a:ln>
        </p:spPr>
      </p:sp>
      <p:sp>
        <p:nvSpPr>
          <p:cNvPr id="14" name="Shape 12"/>
          <p:cNvSpPr/>
          <p:nvPr/>
        </p:nvSpPr>
        <p:spPr>
          <a:xfrm>
            <a:off x="804672" y="4192524"/>
            <a:ext cx="384048" cy="384048"/>
          </a:xfrm>
          <a:prstGeom prst="ellipse">
            <a:avLst/>
          </a:prstGeom>
          <a:solidFill>
            <a:srgbClr val="7AB648"/>
          </a:solidFill>
          <a:ln w="12700">
            <a:solidFill>
              <a:srgbClr val="7AB648"/>
            </a:solidFill>
            <a:prstDash val="solid"/>
          </a:ln>
        </p:spPr>
      </p:sp>
      <p:sp>
        <p:nvSpPr>
          <p:cNvPr id="15" name="Text 13"/>
          <p:cNvSpPr txBox="1"/>
          <p:nvPr/>
        </p:nvSpPr>
        <p:spPr>
          <a:xfrm>
            <a:off x="804672" y="4192524"/>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3</a:t>
            </a:r>
            <a:endParaRPr lang="en-US" sz="1150" dirty="0"/>
          </a:p>
        </p:txBody>
      </p:sp>
      <p:sp>
        <p:nvSpPr>
          <p:cNvPr id="16" name="Text 14"/>
          <p:cNvSpPr txBox="1"/>
          <p:nvPr/>
        </p:nvSpPr>
        <p:spPr>
          <a:xfrm>
            <a:off x="1298448" y="4174236"/>
            <a:ext cx="4407408"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Preventive maintenance</a:t>
            </a:r>
            <a:endParaRPr lang="en-US" sz="1400" dirty="0"/>
          </a:p>
        </p:txBody>
      </p:sp>
      <p:sp>
        <p:nvSpPr>
          <p:cNvPr id="17" name="Text 15"/>
          <p:cNvSpPr txBox="1"/>
          <p:nvPr/>
        </p:nvSpPr>
        <p:spPr>
          <a:xfrm>
            <a:off x="804672" y="4704588"/>
            <a:ext cx="4901184" cy="1266444"/>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Visits generated automatically from contract terms, with a checklist per asset type completed by the engineer. Missed and overdue visit reporting — the compliance exposure AMC businesses most often carry unmeasured.</a:t>
            </a:r>
            <a:endParaRPr lang="en-US" sz="1150" dirty="0"/>
          </a:p>
        </p:txBody>
      </p:sp>
      <p:sp>
        <p:nvSpPr>
          <p:cNvPr id="18" name="Shape 16"/>
          <p:cNvSpPr/>
          <p:nvPr/>
        </p:nvSpPr>
        <p:spPr>
          <a:xfrm>
            <a:off x="6217920" y="3954780"/>
            <a:ext cx="5376672" cy="2217420"/>
          </a:xfrm>
          <a:prstGeom prst="roundRect">
            <a:avLst>
              <a:gd name="adj" fmla="val 2474"/>
            </a:avLst>
          </a:prstGeom>
          <a:solidFill>
            <a:srgbClr val="EEF5F8"/>
          </a:solidFill>
          <a:ln w="9525">
            <a:solidFill>
              <a:srgbClr val="CFE0E7"/>
            </a:solidFill>
            <a:prstDash val="solid"/>
          </a:ln>
        </p:spPr>
      </p:sp>
      <p:sp>
        <p:nvSpPr>
          <p:cNvPr id="19" name="Shape 17"/>
          <p:cNvSpPr/>
          <p:nvPr/>
        </p:nvSpPr>
        <p:spPr>
          <a:xfrm>
            <a:off x="6455664" y="4192524"/>
            <a:ext cx="384048" cy="384048"/>
          </a:xfrm>
          <a:prstGeom prst="ellipse">
            <a:avLst/>
          </a:prstGeom>
          <a:solidFill>
            <a:srgbClr val="7AB648"/>
          </a:solidFill>
          <a:ln w="12700">
            <a:solidFill>
              <a:srgbClr val="7AB648"/>
            </a:solidFill>
            <a:prstDash val="solid"/>
          </a:ln>
        </p:spPr>
      </p:sp>
      <p:sp>
        <p:nvSpPr>
          <p:cNvPr id="20" name="Text 18"/>
          <p:cNvSpPr txBox="1"/>
          <p:nvPr/>
        </p:nvSpPr>
        <p:spPr>
          <a:xfrm>
            <a:off x="6455664" y="4192524"/>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4</a:t>
            </a:r>
            <a:endParaRPr lang="en-US" sz="1150" dirty="0"/>
          </a:p>
        </p:txBody>
      </p:sp>
      <p:sp>
        <p:nvSpPr>
          <p:cNvPr id="21" name="Text 19"/>
          <p:cNvSpPr txBox="1"/>
          <p:nvPr/>
        </p:nvSpPr>
        <p:spPr>
          <a:xfrm>
            <a:off x="6949440" y="4174236"/>
            <a:ext cx="4407408"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Renewals</a:t>
            </a:r>
            <a:endParaRPr lang="en-US" sz="1400" dirty="0"/>
          </a:p>
        </p:txBody>
      </p:sp>
      <p:sp>
        <p:nvSpPr>
          <p:cNvPr id="22" name="Text 20"/>
          <p:cNvSpPr txBox="1"/>
          <p:nvPr/>
        </p:nvSpPr>
        <p:spPr>
          <a:xfrm>
            <a:off x="6455664" y="4704588"/>
            <a:ext cx="4901184" cy="1266444"/>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Pipeline with configurable advance notice, automatic renewal quotation generation, and outcome tracking: renewed, lapsed or lost, with reason. Contract value and margin reported by customer and product line.</a:t>
            </a:r>
            <a:endParaRPr lang="en-US" sz="1150" dirty="0"/>
          </a:p>
        </p:txBody>
      </p:sp>
      <p:sp>
        <p:nvSpPr>
          <p:cNvPr id="23" name="Text 21"/>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24" name="Text 22"/>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DBLB-Ticketing / AMC  |  Product Overview</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Reporting and architecture</a:t>
            </a:r>
            <a:endParaRPr lang="en-US" sz="3200" dirty="0"/>
          </a:p>
        </p:txBody>
      </p:sp>
      <p:sp>
        <p:nvSpPr>
          <p:cNvPr id="3" name="Text 1"/>
          <p:cNvSpPr txBox="1"/>
          <p:nvPr/>
        </p:nvSpPr>
        <p:spPr>
          <a:xfrm>
            <a:off x="566928" y="1517904"/>
            <a:ext cx="5954939" cy="4590288"/>
          </a:xfrm>
          <a:prstGeom prst="rect">
            <a:avLst/>
          </a:prstGeom>
          <a:noFill/>
          <a:ln/>
        </p:spPr>
        <p:txBody>
          <a:bodyPr wrap="square" lIns="0" tIns="0" rIns="0" bIns="0" rtlCol="0" anchor="t"/>
          <a:lstStyle/>
          <a:p>
            <a:pPr marL="177800" indent="-177800">
              <a:spcAft>
                <a:spcPts val="1200"/>
              </a:spcAft>
              <a:buSzPct val="100000"/>
              <a:buChar char="•"/>
            </a:pPr>
            <a:r>
              <a:rPr lang="en-US" sz="1300" dirty="0">
                <a:solidFill>
                  <a:srgbClr val="2B3A3F"/>
                </a:solidFill>
                <a:latin typeface="Calibri" pitchFamily="34" charset="0"/>
                <a:ea typeface="Calibri" pitchFamily="34" charset="-122"/>
                <a:cs typeface="Calibri" pitchFamily="34" charset="-120"/>
              </a:rPr>
              <a:t>Ticket volume by channel, tag, product, customer and period</a:t>
            </a:r>
            <a:endParaRPr lang="en-US" sz="1300" dirty="0"/>
          </a:p>
          <a:p>
            <a:pPr marL="177800" indent="-177800">
              <a:spcAft>
                <a:spcPts val="1200"/>
              </a:spcAft>
              <a:buSzPct val="100000"/>
              <a:buChar char="•"/>
            </a:pPr>
            <a:r>
              <a:rPr lang="en-US" sz="1300" dirty="0">
                <a:solidFill>
                  <a:srgbClr val="2B3A3F"/>
                </a:solidFill>
                <a:latin typeface="Calibri" pitchFamily="34" charset="0"/>
                <a:ea typeface="Calibri" pitchFamily="34" charset="-122"/>
                <a:cs typeface="Calibri" pitchFamily="34" charset="-120"/>
              </a:rPr>
              <a:t>SLA attainment and breach analysis, with warning issued before breach rather than after</a:t>
            </a:r>
            <a:endParaRPr lang="en-US" sz="1300" dirty="0"/>
          </a:p>
          <a:p>
            <a:pPr marL="177800" indent="-177800">
              <a:spcAft>
                <a:spcPts val="1200"/>
              </a:spcAft>
              <a:buSzPct val="100000"/>
              <a:buChar char="•"/>
            </a:pPr>
            <a:r>
              <a:rPr lang="en-US" sz="1300" dirty="0">
                <a:solidFill>
                  <a:srgbClr val="2B3A3F"/>
                </a:solidFill>
                <a:latin typeface="Calibri" pitchFamily="34" charset="0"/>
                <a:ea typeface="Calibri" pitchFamily="34" charset="-122"/>
                <a:cs typeface="Calibri" pitchFamily="34" charset="-120"/>
              </a:rPr>
              <a:t>First-response and resolution time distribution — not just averages, which hide the tail</a:t>
            </a:r>
            <a:endParaRPr lang="en-US" sz="1300" dirty="0"/>
          </a:p>
          <a:p>
            <a:pPr marL="177800" indent="-177800">
              <a:spcAft>
                <a:spcPts val="1200"/>
              </a:spcAft>
              <a:buSzPct val="100000"/>
              <a:buChar char="•"/>
            </a:pPr>
            <a:r>
              <a:rPr lang="en-US" sz="1300" dirty="0">
                <a:solidFill>
                  <a:srgbClr val="2B3A3F"/>
                </a:solidFill>
                <a:latin typeface="Calibri" pitchFamily="34" charset="0"/>
                <a:ea typeface="Calibri" pitchFamily="34" charset="-122"/>
                <a:cs typeface="Calibri" pitchFamily="34" charset="-120"/>
              </a:rPr>
              <a:t>Reopen rate, the honest measure of resolution quality</a:t>
            </a:r>
            <a:endParaRPr lang="en-US" sz="1300" dirty="0"/>
          </a:p>
          <a:p>
            <a:pPr marL="177800" indent="-177800">
              <a:spcAft>
                <a:spcPts val="1200"/>
              </a:spcAft>
              <a:buSzPct val="100000"/>
              <a:buChar char="•"/>
            </a:pPr>
            <a:r>
              <a:rPr lang="en-US" sz="1300" dirty="0">
                <a:solidFill>
                  <a:srgbClr val="2B3A3F"/>
                </a:solidFill>
                <a:latin typeface="Calibri" pitchFamily="34" charset="0"/>
                <a:ea typeface="Calibri" pitchFamily="34" charset="-122"/>
                <a:cs typeface="Calibri" pitchFamily="34" charset="-120"/>
              </a:rPr>
              <a:t>Contract profitability: contract value against the real cost of parts, labour and visits</a:t>
            </a:r>
            <a:endParaRPr lang="en-US" sz="1300" dirty="0"/>
          </a:p>
          <a:p>
            <a:pPr marL="177800" indent="-177800">
              <a:spcAft>
                <a:spcPts val="1200"/>
              </a:spcAft>
              <a:buSzPct val="100000"/>
              <a:buChar char="•"/>
            </a:pPr>
            <a:r>
              <a:rPr lang="en-US" sz="1300" dirty="0">
                <a:solidFill>
                  <a:srgbClr val="2B3A3F"/>
                </a:solidFill>
                <a:latin typeface="Calibri" pitchFamily="34" charset="0"/>
                <a:ea typeface="Calibri" pitchFamily="34" charset="-122"/>
                <a:cs typeface="Calibri" pitchFamily="34" charset="-120"/>
              </a:rPr>
              <a:t>Renewal pipeline and attainment; preventive maintenance compliance</a:t>
            </a:r>
            <a:endParaRPr lang="en-US" sz="1300" dirty="0"/>
          </a:p>
          <a:p>
            <a:pPr marL="177800" indent="-177800">
              <a:spcAft>
                <a:spcPts val="1200"/>
              </a:spcAft>
              <a:buSzPct val="100000"/>
              <a:buChar char="•"/>
            </a:pPr>
            <a:r>
              <a:rPr lang="en-US" sz="1300" dirty="0">
                <a:solidFill>
                  <a:srgbClr val="2B3A3F"/>
                </a:solidFill>
                <a:latin typeface="Calibri" pitchFamily="34" charset="0"/>
                <a:ea typeface="Calibri" pitchFamily="34" charset="-122"/>
                <a:cs typeface="Calibri" pitchFamily="34" charset="-120"/>
              </a:rPr>
              <a:t>Commercial contribution: leads created, quotations issued, orders won from the support channel</a:t>
            </a:r>
            <a:endParaRPr lang="en-US" sz="1300" dirty="0"/>
          </a:p>
        </p:txBody>
      </p:sp>
      <p:sp>
        <p:nvSpPr>
          <p:cNvPr id="4" name="Shape 2"/>
          <p:cNvSpPr/>
          <p:nvPr/>
        </p:nvSpPr>
        <p:spPr>
          <a:xfrm>
            <a:off x="6905915" y="1481328"/>
            <a:ext cx="4688677" cy="4663440"/>
          </a:xfrm>
          <a:prstGeom prst="roundRect">
            <a:avLst>
              <a:gd name="adj" fmla="val 1176"/>
            </a:avLst>
          </a:prstGeom>
          <a:solidFill>
            <a:srgbClr val="164C5A"/>
          </a:solidFill>
          <a:ln w="9525">
            <a:solidFill>
              <a:srgbClr val="164C5A"/>
            </a:solidFill>
            <a:prstDash val="solid"/>
          </a:ln>
        </p:spPr>
      </p:sp>
      <p:sp>
        <p:nvSpPr>
          <p:cNvPr id="5" name="Text 3"/>
          <p:cNvSpPr txBox="1"/>
          <p:nvPr/>
        </p:nvSpPr>
        <p:spPr>
          <a:xfrm>
            <a:off x="7198523" y="1719072"/>
            <a:ext cx="4103461" cy="365760"/>
          </a:xfrm>
          <a:prstGeom prst="rect">
            <a:avLst/>
          </a:prstGeom>
          <a:noFill/>
          <a:ln/>
        </p:spPr>
        <p:txBody>
          <a:bodyPr wrap="square" lIns="0" tIns="0" rIns="0" bIns="0" rtlCol="0" anchor="ctr"/>
          <a:lstStyle/>
          <a:p>
            <a:pPr indent="0" marL="0">
              <a:buNone/>
            </a:pPr>
            <a:r>
              <a:rPr lang="en-US" sz="1350" b="1" spc="80" kern="0" dirty="0">
                <a:solidFill>
                  <a:srgbClr val="7AB648"/>
                </a:solidFill>
                <a:latin typeface="Calibri" pitchFamily="34" charset="0"/>
                <a:ea typeface="Calibri" pitchFamily="34" charset="-122"/>
                <a:cs typeface="Calibri" pitchFamily="34" charset="-120"/>
              </a:rPr>
              <a:t>TECHNICAL PROFILE</a:t>
            </a:r>
            <a:endParaRPr lang="en-US" sz="1350" dirty="0"/>
          </a:p>
        </p:txBody>
      </p:sp>
      <p:sp>
        <p:nvSpPr>
          <p:cNvPr id="6" name="Text 4"/>
          <p:cNvSpPr txBox="1"/>
          <p:nvPr/>
        </p:nvSpPr>
        <p:spPr>
          <a:xfrm>
            <a:off x="7198523" y="2212848"/>
            <a:ext cx="4103461" cy="249448"/>
          </a:xfrm>
          <a:prstGeom prst="rect">
            <a:avLst/>
          </a:prstGeom>
          <a:noFill/>
          <a:ln/>
        </p:spPr>
        <p:txBody>
          <a:bodyPr wrap="square" lIns="0" tIns="0" rIns="0" bIns="0" rtlCol="0" anchor="ctr"/>
          <a:lstStyle/>
          <a:p>
            <a:pPr indent="0" marL="0">
              <a:buNone/>
            </a:pPr>
            <a:r>
              <a:rPr lang="en-US" sz="950" spc="60" kern="0" dirty="0">
                <a:solidFill>
                  <a:srgbClr val="C9DEE6"/>
                </a:solidFill>
                <a:latin typeface="Calibri" pitchFamily="34" charset="0"/>
                <a:ea typeface="Calibri" pitchFamily="34" charset="-122"/>
                <a:cs typeface="Calibri" pitchFamily="34" charset="-120"/>
              </a:rPr>
              <a:t>APPLICATION</a:t>
            </a:r>
            <a:endParaRPr lang="en-US" sz="950" dirty="0"/>
          </a:p>
        </p:txBody>
      </p:sp>
      <p:sp>
        <p:nvSpPr>
          <p:cNvPr id="7" name="Text 5"/>
          <p:cNvSpPr txBox="1"/>
          <p:nvPr/>
        </p:nvSpPr>
        <p:spPr>
          <a:xfrm>
            <a:off x="7198523" y="2439619"/>
            <a:ext cx="4103461" cy="317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.NET on Windows Server / IIS</a:t>
            </a:r>
            <a:endParaRPr lang="en-US" sz="1200" dirty="0"/>
          </a:p>
        </p:txBody>
      </p:sp>
      <p:sp>
        <p:nvSpPr>
          <p:cNvPr id="8" name="Text 6"/>
          <p:cNvSpPr txBox="1"/>
          <p:nvPr/>
        </p:nvSpPr>
        <p:spPr>
          <a:xfrm>
            <a:off x="7198523" y="2779776"/>
            <a:ext cx="4103461" cy="249448"/>
          </a:xfrm>
          <a:prstGeom prst="rect">
            <a:avLst/>
          </a:prstGeom>
          <a:noFill/>
          <a:ln/>
        </p:spPr>
        <p:txBody>
          <a:bodyPr wrap="square" lIns="0" tIns="0" rIns="0" bIns="0" rtlCol="0" anchor="ctr"/>
          <a:lstStyle/>
          <a:p>
            <a:pPr indent="0" marL="0">
              <a:buNone/>
            </a:pPr>
            <a:r>
              <a:rPr lang="en-US" sz="950" spc="60" kern="0" dirty="0">
                <a:solidFill>
                  <a:srgbClr val="C9DEE6"/>
                </a:solidFill>
                <a:latin typeface="Calibri" pitchFamily="34" charset="0"/>
                <a:ea typeface="Calibri" pitchFamily="34" charset="-122"/>
                <a:cs typeface="Calibri" pitchFamily="34" charset="-120"/>
              </a:rPr>
              <a:t>DATABASE</a:t>
            </a:r>
            <a:endParaRPr lang="en-US" sz="950" dirty="0"/>
          </a:p>
        </p:txBody>
      </p:sp>
      <p:sp>
        <p:nvSpPr>
          <p:cNvPr id="9" name="Text 7"/>
          <p:cNvSpPr txBox="1"/>
          <p:nvPr/>
        </p:nvSpPr>
        <p:spPr>
          <a:xfrm>
            <a:off x="7198523" y="3006547"/>
            <a:ext cx="4103461" cy="317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SQL Server, Dapper + stored procedures</a:t>
            </a:r>
            <a:endParaRPr lang="en-US" sz="1200" dirty="0"/>
          </a:p>
        </p:txBody>
      </p:sp>
      <p:sp>
        <p:nvSpPr>
          <p:cNvPr id="10" name="Text 8"/>
          <p:cNvSpPr txBox="1"/>
          <p:nvPr/>
        </p:nvSpPr>
        <p:spPr>
          <a:xfrm>
            <a:off x="7198523" y="3346704"/>
            <a:ext cx="4103461" cy="249448"/>
          </a:xfrm>
          <a:prstGeom prst="rect">
            <a:avLst/>
          </a:prstGeom>
          <a:noFill/>
          <a:ln/>
        </p:spPr>
        <p:txBody>
          <a:bodyPr wrap="square" lIns="0" tIns="0" rIns="0" bIns="0" rtlCol="0" anchor="ctr"/>
          <a:lstStyle/>
          <a:p>
            <a:pPr indent="0" marL="0">
              <a:buNone/>
            </a:pPr>
            <a:r>
              <a:rPr lang="en-US" sz="950" spc="60" kern="0" dirty="0">
                <a:solidFill>
                  <a:srgbClr val="C9DEE6"/>
                </a:solidFill>
                <a:latin typeface="Calibri" pitchFamily="34" charset="0"/>
                <a:ea typeface="Calibri" pitchFamily="34" charset="-122"/>
                <a:cs typeface="Calibri" pitchFamily="34" charset="-120"/>
              </a:rPr>
              <a:t>EMAIL</a:t>
            </a:r>
            <a:endParaRPr lang="en-US" sz="950" dirty="0"/>
          </a:p>
        </p:txBody>
      </p:sp>
      <p:sp>
        <p:nvSpPr>
          <p:cNvPr id="11" name="Text 9"/>
          <p:cNvSpPr txBox="1"/>
          <p:nvPr/>
        </p:nvSpPr>
        <p:spPr>
          <a:xfrm>
            <a:off x="7198523" y="3573475"/>
            <a:ext cx="4103461" cy="317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IMAP / Exchange with OAuth 2.0 for Microsoft 365</a:t>
            </a:r>
            <a:endParaRPr lang="en-US" sz="1200" dirty="0"/>
          </a:p>
        </p:txBody>
      </p:sp>
      <p:sp>
        <p:nvSpPr>
          <p:cNvPr id="12" name="Text 10"/>
          <p:cNvSpPr txBox="1"/>
          <p:nvPr/>
        </p:nvSpPr>
        <p:spPr>
          <a:xfrm>
            <a:off x="7198523" y="3913632"/>
            <a:ext cx="4103461" cy="249448"/>
          </a:xfrm>
          <a:prstGeom prst="rect">
            <a:avLst/>
          </a:prstGeom>
          <a:noFill/>
          <a:ln/>
        </p:spPr>
        <p:txBody>
          <a:bodyPr wrap="square" lIns="0" tIns="0" rIns="0" bIns="0" rtlCol="0" anchor="ctr"/>
          <a:lstStyle/>
          <a:p>
            <a:pPr indent="0" marL="0">
              <a:buNone/>
            </a:pPr>
            <a:r>
              <a:rPr lang="en-US" sz="950" spc="60" kern="0" dirty="0">
                <a:solidFill>
                  <a:srgbClr val="C9DEE6"/>
                </a:solidFill>
                <a:latin typeface="Calibri" pitchFamily="34" charset="0"/>
                <a:ea typeface="Calibri" pitchFamily="34" charset="-122"/>
                <a:cs typeface="Calibri" pitchFamily="34" charset="-120"/>
              </a:rPr>
              <a:t>CLIENT</a:t>
            </a:r>
            <a:endParaRPr lang="en-US" sz="950" dirty="0"/>
          </a:p>
        </p:txBody>
      </p:sp>
      <p:sp>
        <p:nvSpPr>
          <p:cNvPr id="13" name="Text 11"/>
          <p:cNvSpPr txBox="1"/>
          <p:nvPr/>
        </p:nvSpPr>
        <p:spPr>
          <a:xfrm>
            <a:off x="7198523" y="4140403"/>
            <a:ext cx="4103461" cy="317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Agent console on desktop, engineer view on mobile</a:t>
            </a:r>
            <a:endParaRPr lang="en-US" sz="1200" dirty="0"/>
          </a:p>
        </p:txBody>
      </p:sp>
      <p:sp>
        <p:nvSpPr>
          <p:cNvPr id="14" name="Text 12"/>
          <p:cNvSpPr txBox="1"/>
          <p:nvPr/>
        </p:nvSpPr>
        <p:spPr>
          <a:xfrm>
            <a:off x="7198523" y="4480560"/>
            <a:ext cx="4103461" cy="249448"/>
          </a:xfrm>
          <a:prstGeom prst="rect">
            <a:avLst/>
          </a:prstGeom>
          <a:noFill/>
          <a:ln/>
        </p:spPr>
        <p:txBody>
          <a:bodyPr wrap="square" lIns="0" tIns="0" rIns="0" bIns="0" rtlCol="0" anchor="ctr"/>
          <a:lstStyle/>
          <a:p>
            <a:pPr indent="0" marL="0">
              <a:buNone/>
            </a:pPr>
            <a:r>
              <a:rPr lang="en-US" sz="950" spc="60" kern="0" dirty="0">
                <a:solidFill>
                  <a:srgbClr val="C9DEE6"/>
                </a:solidFill>
                <a:latin typeface="Calibri" pitchFamily="34" charset="0"/>
                <a:ea typeface="Calibri" pitchFamily="34" charset="-122"/>
                <a:cs typeface="Calibri" pitchFamily="34" charset="-120"/>
              </a:rPr>
              <a:t>INTEGRATION</a:t>
            </a:r>
            <a:endParaRPr lang="en-US" sz="950" dirty="0"/>
          </a:p>
        </p:txBody>
      </p:sp>
      <p:sp>
        <p:nvSpPr>
          <p:cNvPr id="15" name="Text 13"/>
          <p:cNvSpPr txBox="1"/>
          <p:nvPr/>
        </p:nvSpPr>
        <p:spPr>
          <a:xfrm>
            <a:off x="7198523" y="4707331"/>
            <a:ext cx="4103461" cy="317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REST API and webhook publication</a:t>
            </a:r>
            <a:endParaRPr lang="en-US" sz="1200" dirty="0"/>
          </a:p>
        </p:txBody>
      </p:sp>
      <p:sp>
        <p:nvSpPr>
          <p:cNvPr id="16" name="Text 14"/>
          <p:cNvSpPr txBox="1"/>
          <p:nvPr/>
        </p:nvSpPr>
        <p:spPr>
          <a:xfrm>
            <a:off x="7198523" y="5047488"/>
            <a:ext cx="4103461" cy="249448"/>
          </a:xfrm>
          <a:prstGeom prst="rect">
            <a:avLst/>
          </a:prstGeom>
          <a:noFill/>
          <a:ln/>
        </p:spPr>
        <p:txBody>
          <a:bodyPr wrap="square" lIns="0" tIns="0" rIns="0" bIns="0" rtlCol="0" anchor="ctr"/>
          <a:lstStyle/>
          <a:p>
            <a:pPr indent="0" marL="0">
              <a:buNone/>
            </a:pPr>
            <a:r>
              <a:rPr lang="en-US" sz="950" spc="60" kern="0" dirty="0">
                <a:solidFill>
                  <a:srgbClr val="C9DEE6"/>
                </a:solidFill>
                <a:latin typeface="Calibri" pitchFamily="34" charset="0"/>
                <a:ea typeface="Calibri" pitchFamily="34" charset="-122"/>
                <a:cs typeface="Calibri" pitchFamily="34" charset="-120"/>
              </a:rPr>
              <a:t>DEPLOYMENT</a:t>
            </a:r>
            <a:endParaRPr lang="en-US" sz="950" dirty="0"/>
          </a:p>
        </p:txBody>
      </p:sp>
      <p:sp>
        <p:nvSpPr>
          <p:cNvPr id="17" name="Text 15"/>
          <p:cNvSpPr txBox="1"/>
          <p:nvPr/>
        </p:nvSpPr>
        <p:spPr>
          <a:xfrm>
            <a:off x="7198523" y="5274259"/>
            <a:ext cx="4103461" cy="317480"/>
          </a:xfrm>
          <a:prstGeom prst="rect">
            <a:avLst/>
          </a:prstGeom>
          <a:noFill/>
          <a:ln/>
        </p:spPr>
        <p:txBody>
          <a:bodyPr wrap="square" lIns="0" tIns="0" rIns="0" bIns="0" rtlCol="0" anchor="ctr"/>
          <a:lstStyle/>
          <a:p>
            <a:pPr indent="0" marL="0">
              <a:buNone/>
            </a:pPr>
            <a:r>
              <a:rPr lang="en-US" sz="1200" b="1" dirty="0">
                <a:solidFill>
                  <a:srgbClr val="FFFFFF"/>
                </a:solidFill>
                <a:latin typeface="Calibri" pitchFamily="34" charset="0"/>
                <a:ea typeface="Calibri" pitchFamily="34" charset="-122"/>
                <a:cs typeface="Calibri" pitchFamily="34" charset="-120"/>
              </a:rPr>
              <a:t>Managed cloud, client cloud, or on-premise</a:t>
            </a:r>
            <a:endParaRPr lang="en-US" sz="1200" dirty="0"/>
          </a:p>
        </p:txBody>
      </p:sp>
      <p:sp>
        <p:nvSpPr>
          <p:cNvPr id="18" name="Text 16"/>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19" name="Text 17"/>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DBLB-Ticketing / AMC  |  Product Overview</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Integration</a:t>
            </a:r>
            <a:endParaRPr lang="en-US" sz="32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66928" y="1508760"/>
          <a:ext cx="11027664" cy="914400"/>
        </p:xfrm>
        <a:graphic>
          <a:graphicData uri="http://schemas.openxmlformats.org/drawingml/2006/table">
            <a:tbl>
              <a:tblPr/>
              <a:tblGrid>
                <a:gridCol w="2646639"/>
                <a:gridCol w="8381025"/>
              </a:tblGrid>
              <a:tr h="603504">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System</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164C5A"/>
                    </a:solidFill>
                  </a:tcPr>
                </a:tc>
                <a:tc>
                  <a:txBody>
                    <a:bodyPr/>
                    <a:lstStyle/>
                    <a:p>
                      <a:pPr indent="0" marL="0">
                        <a:buNone/>
                      </a:pPr>
                      <a:r>
                        <a:rPr lang="en-US" sz="1150" b="1" dirty="0">
                          <a:solidFill>
                            <a:srgbClr val="FFFFFF"/>
                          </a:solidFill>
                          <a:latin typeface="Calibri" pitchFamily="34" charset="0"/>
                          <a:ea typeface="Calibri" pitchFamily="34" charset="-122"/>
                          <a:cs typeface="Calibri" pitchFamily="34" charset="-120"/>
                        </a:rPr>
                        <a:t>What flows</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164C5A"/>
                    </a:solidFill>
                  </a:tcPr>
                </a:tc>
              </a:tr>
              <a:tr h="603504">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ERP</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FFFFFF"/>
                    </a:solidFill>
                  </a:tcPr>
                </a:tc>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Customer and vendor masters, item master, price lists, stock availability, sales and purchase quotation creation, invoicing. Native with DBLB-ERP; defined work for BC, NAV, SAP, Odoo and ERPNext.</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FFFFFF"/>
                    </a:solidFill>
                  </a:tcPr>
                </a:tc>
              </a:tr>
              <a:tr h="603504">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Email</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EEF5F8"/>
                    </a:solidFill>
                  </a:tcPr>
                </a:tc>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IMAP and Exchange polling with modern authentication. We have implemented OAuth 2.0 SMTP AUTH for Microsoft 365 environments where Basic Authentication is blocked by MFA policy.</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EEF5F8"/>
                    </a:solidFill>
                  </a:tcPr>
                </a:tc>
              </a:tr>
              <a:tr h="603504">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CRM</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FFFFFF"/>
                    </a:solidFill>
                  </a:tcPr>
                </a:tc>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Lead and opportunity handoff where a separate CRM is already in use.</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FFFFFF"/>
                    </a:solidFill>
                  </a:tcPr>
                </a:tc>
              </a:tr>
              <a:tr h="603504">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Customer portal</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EEF5F8"/>
                    </a:solidFill>
                  </a:tcPr>
                </a:tc>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Self-service ticket raise, status view and document access, scoped to the customer.</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EEF5F8"/>
                    </a:solidFill>
                  </a:tcPr>
                </a:tc>
              </a:tr>
              <a:tr h="603504">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Notifications</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FFFFFF"/>
                    </a:solidFill>
                  </a:tcPr>
                </a:tc>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Email and SMS on ticket events, with WhatsApp available as an option.</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FFFFFF"/>
                    </a:solidFill>
                  </a:tcPr>
                </a:tc>
              </a:tr>
              <a:tr h="603504">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Field service</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EEF5F8"/>
                    </a:solidFill>
                  </a:tcPr>
                </a:tc>
                <a:tc>
                  <a:txBody>
                    <a:bodyPr/>
                    <a:lstStyle/>
                    <a:p>
                      <a:pPr indent="0" marL="0">
                        <a:buNone/>
                      </a:pPr>
                      <a:r>
                        <a:rPr lang="en-US" sz="1150" dirty="0">
                          <a:solidFill>
                            <a:srgbClr val="2B3A3F"/>
                          </a:solidFill>
                          <a:latin typeface="Calibri" pitchFamily="34" charset="0"/>
                          <a:ea typeface="Calibri" pitchFamily="34" charset="-122"/>
                          <a:cs typeface="Calibri" pitchFamily="34" charset="-120"/>
                        </a:rPr>
                        <a:t>Mobile access for engineers to view assignments, record work performed and close visits.</a:t>
                      </a:r>
                      <a:endParaRPr lang="en-US" sz="1150" dirty="0">
                        <a:latin typeface="Calibri" charset="0"/>
                        <a:ea typeface="Calibri" charset="0"/>
                        <a:cs typeface="Calibri" charset="0"/>
                      </a:endParaRPr>
                    </a:p>
                  </a:txBody>
                  <a:tcPr marL="88900" marR="88900" marT="88900" marB="88900" anchor="ctr">
                    <a:lnL w="9525" cap="flat" cmpd="sng" algn="ctr">
                      <a:solidFill>
                        <a:srgbClr val="CFE0E7"/>
                      </a:solidFill>
                      <a:prstDash val="solid"/>
                      <a:round/>
                      <a:headEnd type="none" w="med" len="med"/>
                      <a:tailEnd type="none" w="med" len="med"/>
                    </a:lnL>
                    <a:lnR w="9525" cap="flat" cmpd="sng" algn="ctr">
                      <a:solidFill>
                        <a:srgbClr val="CFE0E7"/>
                      </a:solidFill>
                      <a:prstDash val="solid"/>
                      <a:round/>
                      <a:headEnd type="none" w="med" len="med"/>
                      <a:tailEnd type="none" w="med" len="med"/>
                    </a:lnR>
                    <a:lnT w="9525" cap="flat" cmpd="sng" algn="ctr">
                      <a:solidFill>
                        <a:srgbClr val="CFE0E7"/>
                      </a:solidFill>
                      <a:prstDash val="solid"/>
                      <a:round/>
                      <a:headEnd type="none" w="med" len="med"/>
                      <a:tailEnd type="none" w="med" len="med"/>
                    </a:lnT>
                    <a:lnB w="9525" cap="flat" cmpd="sng" algn="ctr">
                      <a:solidFill>
                        <a:srgbClr val="CFE0E7"/>
                      </a:solidFill>
                      <a:prstDash val="solid"/>
                      <a:round/>
                      <a:headEnd type="none" w="med" len="med"/>
                      <a:tailEnd type="none" w="med" len="med"/>
                    </a:lnB>
                    <a:solidFill>
                      <a:srgbClr val="EEF5F8"/>
                    </a:solidFill>
                  </a:tcPr>
                </a:tc>
              </a:tr>
            </a:tbl>
          </a:graphicData>
        </a:graphic>
      </p:graphicFrame>
      <p:sp>
        <p:nvSpPr>
          <p:cNvPr id="4" name="Text 1"/>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5" name="Text 2"/>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DBLB-Ticketing / AMC  |  Product Overview</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Implementation</a:t>
            </a:r>
            <a:endParaRPr lang="en-US" sz="3200" dirty="0"/>
          </a:p>
        </p:txBody>
      </p:sp>
      <p:sp>
        <p:nvSpPr>
          <p:cNvPr id="3" name="Shape 1"/>
          <p:cNvSpPr/>
          <p:nvPr/>
        </p:nvSpPr>
        <p:spPr>
          <a:xfrm>
            <a:off x="566928" y="2446792"/>
            <a:ext cx="2015338" cy="2560828"/>
          </a:xfrm>
          <a:prstGeom prst="roundRect">
            <a:avLst>
              <a:gd name="adj" fmla="val 2722"/>
            </a:avLst>
          </a:prstGeom>
          <a:solidFill>
            <a:srgbClr val="EEF5F8"/>
          </a:solidFill>
          <a:ln w="9525">
            <a:solidFill>
              <a:srgbClr val="CFE0E7"/>
            </a:solidFill>
            <a:prstDash val="solid"/>
          </a:ln>
        </p:spPr>
      </p:sp>
      <p:sp>
        <p:nvSpPr>
          <p:cNvPr id="4" name="Shape 2"/>
          <p:cNvSpPr/>
          <p:nvPr/>
        </p:nvSpPr>
        <p:spPr>
          <a:xfrm>
            <a:off x="1327709" y="2199904"/>
            <a:ext cx="493776" cy="493776"/>
          </a:xfrm>
          <a:prstGeom prst="ellipse">
            <a:avLst/>
          </a:prstGeom>
          <a:solidFill>
            <a:srgbClr val="164C5A"/>
          </a:solidFill>
          <a:ln w="12700">
            <a:solidFill>
              <a:srgbClr val="164C5A"/>
            </a:solidFill>
            <a:prstDash val="solid"/>
          </a:ln>
        </p:spPr>
      </p:sp>
      <p:sp>
        <p:nvSpPr>
          <p:cNvPr id="5" name="Text 3"/>
          <p:cNvSpPr txBox="1"/>
          <p:nvPr/>
        </p:nvSpPr>
        <p:spPr>
          <a:xfrm>
            <a:off x="1327709" y="2199904"/>
            <a:ext cx="493776" cy="493776"/>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1</a:t>
            </a:r>
            <a:endParaRPr lang="en-US" sz="1150" dirty="0"/>
          </a:p>
        </p:txBody>
      </p:sp>
      <p:sp>
        <p:nvSpPr>
          <p:cNvPr id="6" name="Text 4"/>
          <p:cNvSpPr txBox="1"/>
          <p:nvPr/>
        </p:nvSpPr>
        <p:spPr>
          <a:xfrm>
            <a:off x="749808" y="2849128"/>
            <a:ext cx="1649578" cy="539242"/>
          </a:xfrm>
          <a:prstGeom prst="rect">
            <a:avLst/>
          </a:prstGeom>
          <a:noFill/>
          <a:ln/>
        </p:spPr>
        <p:txBody>
          <a:bodyPr wrap="square" lIns="0" tIns="0" rIns="0" bIns="0" rtlCol="0" anchor="ctr"/>
          <a:lstStyle/>
          <a:p>
            <a:pPr algn="ctr" indent="0" marL="0">
              <a:buNone/>
            </a:pPr>
            <a:r>
              <a:rPr lang="en-US" sz="1300" b="1" dirty="0">
                <a:solidFill>
                  <a:srgbClr val="164C5A"/>
                </a:solidFill>
                <a:latin typeface="Calibri" pitchFamily="34" charset="0"/>
                <a:ea typeface="Calibri" pitchFamily="34" charset="-122"/>
                <a:cs typeface="Calibri" pitchFamily="34" charset="-120"/>
              </a:rPr>
              <a:t>Discovery</a:t>
            </a:r>
            <a:endParaRPr lang="en-US" sz="1300" dirty="0"/>
          </a:p>
          <a:p>
            <a:pPr algn="ctr" indent="0" marL="0">
              <a:buNone/>
            </a:pPr>
            <a:r>
              <a:rPr lang="en-US" sz="1300" b="1" dirty="0">
                <a:solidFill>
                  <a:srgbClr val="164C5A"/>
                </a:solidFill>
                <a:latin typeface="Calibri" pitchFamily="34" charset="0"/>
                <a:ea typeface="Calibri" pitchFamily="34" charset="-122"/>
                <a:cs typeface="Calibri" pitchFamily="34" charset="-120"/>
              </a:rPr>
              <a:t>1 week</a:t>
            </a:r>
            <a:endParaRPr lang="en-US" sz="1300" dirty="0"/>
          </a:p>
        </p:txBody>
      </p:sp>
      <p:sp>
        <p:nvSpPr>
          <p:cNvPr id="7" name="Text 5"/>
          <p:cNvSpPr txBox="1"/>
          <p:nvPr/>
        </p:nvSpPr>
        <p:spPr>
          <a:xfrm>
            <a:off x="749808" y="3552962"/>
            <a:ext cx="1649578" cy="1290066"/>
          </a:xfrm>
          <a:prstGeom prst="rect">
            <a:avLst/>
          </a:prstGeom>
          <a:noFill/>
          <a:ln/>
        </p:spPr>
        <p:txBody>
          <a:bodyPr wrap="square" lIns="0" tIns="0" rIns="0" bIns="0" rtlCol="0" anchor="t"/>
          <a:lstStyle/>
          <a:p>
            <a:pPr algn="ctr" indent="0" marL="0">
              <a:lnSpc>
                <a:spcPct val="116000"/>
              </a:lnSpc>
              <a:buNone/>
            </a:pPr>
            <a:r>
              <a:rPr lang="en-US" sz="1100" dirty="0">
                <a:solidFill>
                  <a:srgbClr val="2B3A3F"/>
                </a:solidFill>
                <a:latin typeface="Calibri" pitchFamily="34" charset="0"/>
                <a:ea typeface="Calibri" pitchFamily="34" charset="-122"/>
                <a:cs typeface="Calibri" pitchFamily="34" charset="-120"/>
              </a:rPr>
              <a:t>Current support process, contract structures, SLA commitments, mailbox and routing design.</a:t>
            </a:r>
            <a:endParaRPr lang="en-US" sz="1100" dirty="0"/>
          </a:p>
        </p:txBody>
      </p:sp>
      <p:sp>
        <p:nvSpPr>
          <p:cNvPr id="8" name="Shape 6"/>
          <p:cNvSpPr/>
          <p:nvPr/>
        </p:nvSpPr>
        <p:spPr>
          <a:xfrm>
            <a:off x="2618842" y="3708918"/>
            <a:ext cx="164592" cy="36576"/>
          </a:xfrm>
          <a:prstGeom prst="rect">
            <a:avLst/>
          </a:prstGeom>
          <a:solidFill>
            <a:srgbClr val="7AB648"/>
          </a:solidFill>
          <a:ln w="12700">
            <a:solidFill>
              <a:srgbClr val="7AB648"/>
            </a:solidFill>
            <a:prstDash val="solid"/>
          </a:ln>
        </p:spPr>
      </p:sp>
      <p:sp>
        <p:nvSpPr>
          <p:cNvPr id="9" name="Shape 7"/>
          <p:cNvSpPr/>
          <p:nvPr/>
        </p:nvSpPr>
        <p:spPr>
          <a:xfrm>
            <a:off x="2820010" y="2446792"/>
            <a:ext cx="2015338" cy="2560828"/>
          </a:xfrm>
          <a:prstGeom prst="roundRect">
            <a:avLst>
              <a:gd name="adj" fmla="val 2722"/>
            </a:avLst>
          </a:prstGeom>
          <a:solidFill>
            <a:srgbClr val="EEF5F8"/>
          </a:solidFill>
          <a:ln w="9525">
            <a:solidFill>
              <a:srgbClr val="CFE0E7"/>
            </a:solidFill>
            <a:prstDash val="solid"/>
          </a:ln>
        </p:spPr>
      </p:sp>
      <p:sp>
        <p:nvSpPr>
          <p:cNvPr id="10" name="Shape 8"/>
          <p:cNvSpPr/>
          <p:nvPr/>
        </p:nvSpPr>
        <p:spPr>
          <a:xfrm>
            <a:off x="3580790" y="2199904"/>
            <a:ext cx="493776" cy="493776"/>
          </a:xfrm>
          <a:prstGeom prst="ellipse">
            <a:avLst/>
          </a:prstGeom>
          <a:solidFill>
            <a:srgbClr val="164C5A"/>
          </a:solidFill>
          <a:ln w="12700">
            <a:solidFill>
              <a:srgbClr val="164C5A"/>
            </a:solidFill>
            <a:prstDash val="solid"/>
          </a:ln>
        </p:spPr>
      </p:sp>
      <p:sp>
        <p:nvSpPr>
          <p:cNvPr id="11" name="Text 9"/>
          <p:cNvSpPr txBox="1"/>
          <p:nvPr/>
        </p:nvSpPr>
        <p:spPr>
          <a:xfrm>
            <a:off x="3580790" y="2199904"/>
            <a:ext cx="493776" cy="493776"/>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2</a:t>
            </a:r>
            <a:endParaRPr lang="en-US" sz="1150" dirty="0"/>
          </a:p>
        </p:txBody>
      </p:sp>
      <p:sp>
        <p:nvSpPr>
          <p:cNvPr id="12" name="Text 10"/>
          <p:cNvSpPr txBox="1"/>
          <p:nvPr/>
        </p:nvSpPr>
        <p:spPr>
          <a:xfrm>
            <a:off x="3002890" y="2849128"/>
            <a:ext cx="1649578" cy="539242"/>
          </a:xfrm>
          <a:prstGeom prst="rect">
            <a:avLst/>
          </a:prstGeom>
          <a:noFill/>
          <a:ln/>
        </p:spPr>
        <p:txBody>
          <a:bodyPr wrap="square" lIns="0" tIns="0" rIns="0" bIns="0" rtlCol="0" anchor="ctr"/>
          <a:lstStyle/>
          <a:p>
            <a:pPr algn="ctr" indent="0" marL="0">
              <a:buNone/>
            </a:pPr>
            <a:r>
              <a:rPr lang="en-US" sz="1300" b="1" dirty="0">
                <a:solidFill>
                  <a:srgbClr val="164C5A"/>
                </a:solidFill>
                <a:latin typeface="Calibri" pitchFamily="34" charset="0"/>
                <a:ea typeface="Calibri" pitchFamily="34" charset="-122"/>
                <a:cs typeface="Calibri" pitchFamily="34" charset="-120"/>
              </a:rPr>
              <a:t>Configure</a:t>
            </a:r>
            <a:endParaRPr lang="en-US" sz="1300" dirty="0"/>
          </a:p>
          <a:p>
            <a:pPr algn="ctr" indent="0" marL="0">
              <a:buNone/>
            </a:pPr>
            <a:r>
              <a:rPr lang="en-US" sz="1300" b="1" dirty="0">
                <a:solidFill>
                  <a:srgbClr val="164C5A"/>
                </a:solidFill>
                <a:latin typeface="Calibri" pitchFamily="34" charset="0"/>
                <a:ea typeface="Calibri" pitchFamily="34" charset="-122"/>
                <a:cs typeface="Calibri" pitchFamily="34" charset="-120"/>
              </a:rPr>
              <a:t>1–2 weeks</a:t>
            </a:r>
            <a:endParaRPr lang="en-US" sz="1300" dirty="0"/>
          </a:p>
        </p:txBody>
      </p:sp>
      <p:sp>
        <p:nvSpPr>
          <p:cNvPr id="13" name="Text 11"/>
          <p:cNvSpPr txBox="1"/>
          <p:nvPr/>
        </p:nvSpPr>
        <p:spPr>
          <a:xfrm>
            <a:off x="3002890" y="3552962"/>
            <a:ext cx="1649578" cy="1290066"/>
          </a:xfrm>
          <a:prstGeom prst="rect">
            <a:avLst/>
          </a:prstGeom>
          <a:noFill/>
          <a:ln/>
        </p:spPr>
        <p:txBody>
          <a:bodyPr wrap="square" lIns="0" tIns="0" rIns="0" bIns="0" rtlCol="0" anchor="t"/>
          <a:lstStyle/>
          <a:p>
            <a:pPr algn="ctr" indent="0" marL="0">
              <a:lnSpc>
                <a:spcPct val="116000"/>
              </a:lnSpc>
              <a:buNone/>
            </a:pPr>
            <a:r>
              <a:rPr lang="en-US" sz="1100" dirty="0">
                <a:solidFill>
                  <a:srgbClr val="2B3A3F"/>
                </a:solidFill>
                <a:latin typeface="Calibri" pitchFamily="34" charset="0"/>
                <a:ea typeface="Calibri" pitchFamily="34" charset="-122"/>
                <a:cs typeface="Calibri" pitchFamily="34" charset="-120"/>
              </a:rPr>
              <a:t>Tag taxonomy, queues, SLA definitions, contract tiers, roles and message templates.</a:t>
            </a:r>
            <a:endParaRPr lang="en-US" sz="1100" dirty="0"/>
          </a:p>
        </p:txBody>
      </p:sp>
      <p:sp>
        <p:nvSpPr>
          <p:cNvPr id="14" name="Shape 12"/>
          <p:cNvSpPr/>
          <p:nvPr/>
        </p:nvSpPr>
        <p:spPr>
          <a:xfrm>
            <a:off x="4871923" y="3708918"/>
            <a:ext cx="164592" cy="36576"/>
          </a:xfrm>
          <a:prstGeom prst="rect">
            <a:avLst/>
          </a:prstGeom>
          <a:solidFill>
            <a:srgbClr val="7AB648"/>
          </a:solidFill>
          <a:ln w="12700">
            <a:solidFill>
              <a:srgbClr val="7AB648"/>
            </a:solidFill>
            <a:prstDash val="solid"/>
          </a:ln>
        </p:spPr>
      </p:sp>
      <p:sp>
        <p:nvSpPr>
          <p:cNvPr id="15" name="Shape 13"/>
          <p:cNvSpPr/>
          <p:nvPr/>
        </p:nvSpPr>
        <p:spPr>
          <a:xfrm>
            <a:off x="5073091" y="2446792"/>
            <a:ext cx="2015338" cy="2560828"/>
          </a:xfrm>
          <a:prstGeom prst="roundRect">
            <a:avLst>
              <a:gd name="adj" fmla="val 2722"/>
            </a:avLst>
          </a:prstGeom>
          <a:solidFill>
            <a:srgbClr val="EEF5F8"/>
          </a:solidFill>
          <a:ln w="9525">
            <a:solidFill>
              <a:srgbClr val="CFE0E7"/>
            </a:solidFill>
            <a:prstDash val="solid"/>
          </a:ln>
        </p:spPr>
      </p:sp>
      <p:sp>
        <p:nvSpPr>
          <p:cNvPr id="16" name="Shape 14"/>
          <p:cNvSpPr/>
          <p:nvPr/>
        </p:nvSpPr>
        <p:spPr>
          <a:xfrm>
            <a:off x="5833872" y="2199904"/>
            <a:ext cx="493776" cy="493776"/>
          </a:xfrm>
          <a:prstGeom prst="ellipse">
            <a:avLst/>
          </a:prstGeom>
          <a:solidFill>
            <a:srgbClr val="164C5A"/>
          </a:solidFill>
          <a:ln w="12700">
            <a:solidFill>
              <a:srgbClr val="164C5A"/>
            </a:solidFill>
            <a:prstDash val="solid"/>
          </a:ln>
        </p:spPr>
      </p:sp>
      <p:sp>
        <p:nvSpPr>
          <p:cNvPr id="17" name="Text 15"/>
          <p:cNvSpPr txBox="1"/>
          <p:nvPr/>
        </p:nvSpPr>
        <p:spPr>
          <a:xfrm>
            <a:off x="5833872" y="2199904"/>
            <a:ext cx="493776" cy="493776"/>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3</a:t>
            </a:r>
            <a:endParaRPr lang="en-US" sz="1150" dirty="0"/>
          </a:p>
        </p:txBody>
      </p:sp>
      <p:sp>
        <p:nvSpPr>
          <p:cNvPr id="18" name="Text 16"/>
          <p:cNvSpPr txBox="1"/>
          <p:nvPr/>
        </p:nvSpPr>
        <p:spPr>
          <a:xfrm>
            <a:off x="5255971" y="2849128"/>
            <a:ext cx="1649578" cy="539242"/>
          </a:xfrm>
          <a:prstGeom prst="rect">
            <a:avLst/>
          </a:prstGeom>
          <a:noFill/>
          <a:ln/>
        </p:spPr>
        <p:txBody>
          <a:bodyPr wrap="square" lIns="0" tIns="0" rIns="0" bIns="0" rtlCol="0" anchor="ctr"/>
          <a:lstStyle/>
          <a:p>
            <a:pPr algn="ctr" indent="0" marL="0">
              <a:buNone/>
            </a:pPr>
            <a:r>
              <a:rPr lang="en-US" sz="1300" b="1" dirty="0">
                <a:solidFill>
                  <a:srgbClr val="164C5A"/>
                </a:solidFill>
                <a:latin typeface="Calibri" pitchFamily="34" charset="0"/>
                <a:ea typeface="Calibri" pitchFamily="34" charset="-122"/>
                <a:cs typeface="Calibri" pitchFamily="34" charset="-120"/>
              </a:rPr>
              <a:t>Connect</a:t>
            </a:r>
            <a:endParaRPr lang="en-US" sz="1300" dirty="0"/>
          </a:p>
          <a:p>
            <a:pPr algn="ctr" indent="0" marL="0">
              <a:buNone/>
            </a:pPr>
            <a:r>
              <a:rPr lang="en-US" sz="1300" b="1" dirty="0">
                <a:solidFill>
                  <a:srgbClr val="164C5A"/>
                </a:solidFill>
                <a:latin typeface="Calibri" pitchFamily="34" charset="0"/>
                <a:ea typeface="Calibri" pitchFamily="34" charset="-122"/>
                <a:cs typeface="Calibri" pitchFamily="34" charset="-120"/>
              </a:rPr>
              <a:t>1–3 weeks</a:t>
            </a:r>
            <a:endParaRPr lang="en-US" sz="1300" dirty="0"/>
          </a:p>
        </p:txBody>
      </p:sp>
      <p:sp>
        <p:nvSpPr>
          <p:cNvPr id="19" name="Text 17"/>
          <p:cNvSpPr txBox="1"/>
          <p:nvPr/>
        </p:nvSpPr>
        <p:spPr>
          <a:xfrm>
            <a:off x="5255971" y="3552962"/>
            <a:ext cx="1649578" cy="1290066"/>
          </a:xfrm>
          <a:prstGeom prst="rect">
            <a:avLst/>
          </a:prstGeom>
          <a:noFill/>
          <a:ln/>
        </p:spPr>
        <p:txBody>
          <a:bodyPr wrap="square" lIns="0" tIns="0" rIns="0" bIns="0" rtlCol="0" anchor="t"/>
          <a:lstStyle/>
          <a:p>
            <a:pPr algn="ctr" indent="0" marL="0">
              <a:lnSpc>
                <a:spcPct val="116000"/>
              </a:lnSpc>
              <a:buNone/>
            </a:pPr>
            <a:r>
              <a:rPr lang="en-US" sz="1100" dirty="0">
                <a:solidFill>
                  <a:srgbClr val="2B3A3F"/>
                </a:solidFill>
                <a:latin typeface="Calibri" pitchFamily="34" charset="0"/>
                <a:ea typeface="Calibri" pitchFamily="34" charset="-122"/>
                <a:cs typeface="Calibri" pitchFamily="34" charset="-120"/>
              </a:rPr>
              <a:t>Mailbox connection and authentication, threading rules, triage queue, and ERP integration for masters, pricing and quotations.</a:t>
            </a:r>
            <a:endParaRPr lang="en-US" sz="1100" dirty="0"/>
          </a:p>
        </p:txBody>
      </p:sp>
      <p:sp>
        <p:nvSpPr>
          <p:cNvPr id="20" name="Shape 18"/>
          <p:cNvSpPr/>
          <p:nvPr/>
        </p:nvSpPr>
        <p:spPr>
          <a:xfrm>
            <a:off x="7125005" y="3708918"/>
            <a:ext cx="164592" cy="36576"/>
          </a:xfrm>
          <a:prstGeom prst="rect">
            <a:avLst/>
          </a:prstGeom>
          <a:solidFill>
            <a:srgbClr val="7AB648"/>
          </a:solidFill>
          <a:ln w="12700">
            <a:solidFill>
              <a:srgbClr val="7AB648"/>
            </a:solidFill>
            <a:prstDash val="solid"/>
          </a:ln>
        </p:spPr>
      </p:sp>
      <p:sp>
        <p:nvSpPr>
          <p:cNvPr id="21" name="Shape 19"/>
          <p:cNvSpPr/>
          <p:nvPr/>
        </p:nvSpPr>
        <p:spPr>
          <a:xfrm>
            <a:off x="7326173" y="2446792"/>
            <a:ext cx="2015338" cy="2560828"/>
          </a:xfrm>
          <a:prstGeom prst="roundRect">
            <a:avLst>
              <a:gd name="adj" fmla="val 2722"/>
            </a:avLst>
          </a:prstGeom>
          <a:solidFill>
            <a:srgbClr val="EEF5F8"/>
          </a:solidFill>
          <a:ln w="9525">
            <a:solidFill>
              <a:srgbClr val="CFE0E7"/>
            </a:solidFill>
            <a:prstDash val="solid"/>
          </a:ln>
        </p:spPr>
      </p:sp>
      <p:sp>
        <p:nvSpPr>
          <p:cNvPr id="22" name="Shape 20"/>
          <p:cNvSpPr/>
          <p:nvPr/>
        </p:nvSpPr>
        <p:spPr>
          <a:xfrm>
            <a:off x="8086954" y="2199904"/>
            <a:ext cx="493776" cy="493776"/>
          </a:xfrm>
          <a:prstGeom prst="ellipse">
            <a:avLst/>
          </a:prstGeom>
          <a:solidFill>
            <a:srgbClr val="164C5A"/>
          </a:solidFill>
          <a:ln w="12700">
            <a:solidFill>
              <a:srgbClr val="164C5A"/>
            </a:solidFill>
            <a:prstDash val="solid"/>
          </a:ln>
        </p:spPr>
      </p:sp>
      <p:sp>
        <p:nvSpPr>
          <p:cNvPr id="23" name="Text 21"/>
          <p:cNvSpPr txBox="1"/>
          <p:nvPr/>
        </p:nvSpPr>
        <p:spPr>
          <a:xfrm>
            <a:off x="8086954" y="2199904"/>
            <a:ext cx="493776" cy="493776"/>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4</a:t>
            </a:r>
            <a:endParaRPr lang="en-US" sz="1150" dirty="0"/>
          </a:p>
        </p:txBody>
      </p:sp>
      <p:sp>
        <p:nvSpPr>
          <p:cNvPr id="24" name="Text 22"/>
          <p:cNvSpPr txBox="1"/>
          <p:nvPr/>
        </p:nvSpPr>
        <p:spPr>
          <a:xfrm>
            <a:off x="7509053" y="2849128"/>
            <a:ext cx="1649578" cy="539242"/>
          </a:xfrm>
          <a:prstGeom prst="rect">
            <a:avLst/>
          </a:prstGeom>
          <a:noFill/>
          <a:ln/>
        </p:spPr>
        <p:txBody>
          <a:bodyPr wrap="square" lIns="0" tIns="0" rIns="0" bIns="0" rtlCol="0" anchor="ctr"/>
          <a:lstStyle/>
          <a:p>
            <a:pPr algn="ctr" indent="0" marL="0">
              <a:buNone/>
            </a:pPr>
            <a:r>
              <a:rPr lang="en-US" sz="1300" b="1" dirty="0">
                <a:solidFill>
                  <a:srgbClr val="164C5A"/>
                </a:solidFill>
                <a:latin typeface="Calibri" pitchFamily="34" charset="0"/>
                <a:ea typeface="Calibri" pitchFamily="34" charset="-122"/>
                <a:cs typeface="Calibri" pitchFamily="34" charset="-120"/>
              </a:rPr>
              <a:t>Migrate &amp; test</a:t>
            </a:r>
            <a:endParaRPr lang="en-US" sz="1300" dirty="0"/>
          </a:p>
          <a:p>
            <a:pPr algn="ctr" indent="0" marL="0">
              <a:buNone/>
            </a:pPr>
            <a:r>
              <a:rPr lang="en-US" sz="1300" b="1" dirty="0">
                <a:solidFill>
                  <a:srgbClr val="164C5A"/>
                </a:solidFill>
                <a:latin typeface="Calibri" pitchFamily="34" charset="0"/>
                <a:ea typeface="Calibri" pitchFamily="34" charset="-122"/>
                <a:cs typeface="Calibri" pitchFamily="34" charset="-120"/>
              </a:rPr>
              <a:t>1–2 weeks</a:t>
            </a:r>
            <a:endParaRPr lang="en-US" sz="1300" dirty="0"/>
          </a:p>
        </p:txBody>
      </p:sp>
      <p:sp>
        <p:nvSpPr>
          <p:cNvPr id="25" name="Text 23"/>
          <p:cNvSpPr txBox="1"/>
          <p:nvPr/>
        </p:nvSpPr>
        <p:spPr>
          <a:xfrm>
            <a:off x="7509053" y="3552962"/>
            <a:ext cx="1649578" cy="1290066"/>
          </a:xfrm>
          <a:prstGeom prst="rect">
            <a:avLst/>
          </a:prstGeom>
          <a:noFill/>
          <a:ln/>
        </p:spPr>
        <p:txBody>
          <a:bodyPr wrap="square" lIns="0" tIns="0" rIns="0" bIns="0" rtlCol="0" anchor="t"/>
          <a:lstStyle/>
          <a:p>
            <a:pPr algn="ctr" indent="0" marL="0">
              <a:lnSpc>
                <a:spcPct val="116000"/>
              </a:lnSpc>
              <a:buNone/>
            </a:pPr>
            <a:r>
              <a:rPr lang="en-US" sz="1100" dirty="0">
                <a:solidFill>
                  <a:srgbClr val="2B3A3F"/>
                </a:solidFill>
                <a:latin typeface="Calibri" pitchFamily="34" charset="0"/>
                <a:ea typeface="Calibri" pitchFamily="34" charset="-122"/>
                <a:cs typeface="Calibri" pitchFamily="34" charset="-120"/>
              </a:rPr>
              <a:t>Existing contracts, assets, open tickets and history loaded. Client-led UAT across intake, routing, SLA and quotation flows.</a:t>
            </a:r>
            <a:endParaRPr lang="en-US" sz="1100" dirty="0"/>
          </a:p>
        </p:txBody>
      </p:sp>
      <p:sp>
        <p:nvSpPr>
          <p:cNvPr id="26" name="Shape 24"/>
          <p:cNvSpPr/>
          <p:nvPr/>
        </p:nvSpPr>
        <p:spPr>
          <a:xfrm>
            <a:off x="9378086" y="3708918"/>
            <a:ext cx="164592" cy="36576"/>
          </a:xfrm>
          <a:prstGeom prst="rect">
            <a:avLst/>
          </a:prstGeom>
          <a:solidFill>
            <a:srgbClr val="7AB648"/>
          </a:solidFill>
          <a:ln w="12700">
            <a:solidFill>
              <a:srgbClr val="7AB648"/>
            </a:solidFill>
            <a:prstDash val="solid"/>
          </a:ln>
        </p:spPr>
      </p:sp>
      <p:sp>
        <p:nvSpPr>
          <p:cNvPr id="27" name="Shape 25"/>
          <p:cNvSpPr/>
          <p:nvPr/>
        </p:nvSpPr>
        <p:spPr>
          <a:xfrm>
            <a:off x="9579254" y="2446792"/>
            <a:ext cx="2015338" cy="2560828"/>
          </a:xfrm>
          <a:prstGeom prst="roundRect">
            <a:avLst>
              <a:gd name="adj" fmla="val 2722"/>
            </a:avLst>
          </a:prstGeom>
          <a:solidFill>
            <a:srgbClr val="EEF5F8"/>
          </a:solidFill>
          <a:ln w="9525">
            <a:solidFill>
              <a:srgbClr val="CFE0E7"/>
            </a:solidFill>
            <a:prstDash val="solid"/>
          </a:ln>
        </p:spPr>
      </p:sp>
      <p:sp>
        <p:nvSpPr>
          <p:cNvPr id="28" name="Shape 26"/>
          <p:cNvSpPr/>
          <p:nvPr/>
        </p:nvSpPr>
        <p:spPr>
          <a:xfrm>
            <a:off x="10340035" y="2199904"/>
            <a:ext cx="493776" cy="493776"/>
          </a:xfrm>
          <a:prstGeom prst="ellipse">
            <a:avLst/>
          </a:prstGeom>
          <a:solidFill>
            <a:srgbClr val="164C5A"/>
          </a:solidFill>
          <a:ln w="12700">
            <a:solidFill>
              <a:srgbClr val="164C5A"/>
            </a:solidFill>
            <a:prstDash val="solid"/>
          </a:ln>
        </p:spPr>
      </p:sp>
      <p:sp>
        <p:nvSpPr>
          <p:cNvPr id="29" name="Text 27"/>
          <p:cNvSpPr txBox="1"/>
          <p:nvPr/>
        </p:nvSpPr>
        <p:spPr>
          <a:xfrm>
            <a:off x="10340035" y="2199904"/>
            <a:ext cx="493776" cy="493776"/>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5</a:t>
            </a:r>
            <a:endParaRPr lang="en-US" sz="1150" dirty="0"/>
          </a:p>
        </p:txBody>
      </p:sp>
      <p:sp>
        <p:nvSpPr>
          <p:cNvPr id="30" name="Text 28"/>
          <p:cNvSpPr txBox="1"/>
          <p:nvPr/>
        </p:nvSpPr>
        <p:spPr>
          <a:xfrm>
            <a:off x="9762134" y="2849128"/>
            <a:ext cx="1649578" cy="539242"/>
          </a:xfrm>
          <a:prstGeom prst="rect">
            <a:avLst/>
          </a:prstGeom>
          <a:noFill/>
          <a:ln/>
        </p:spPr>
        <p:txBody>
          <a:bodyPr wrap="square" lIns="0" tIns="0" rIns="0" bIns="0" rtlCol="0" anchor="ctr"/>
          <a:lstStyle/>
          <a:p>
            <a:pPr algn="ctr" indent="0" marL="0">
              <a:buNone/>
            </a:pPr>
            <a:r>
              <a:rPr lang="en-US" sz="1300" b="1" dirty="0">
                <a:solidFill>
                  <a:srgbClr val="164C5A"/>
                </a:solidFill>
                <a:latin typeface="Calibri" pitchFamily="34" charset="0"/>
                <a:ea typeface="Calibri" pitchFamily="34" charset="-122"/>
                <a:cs typeface="Calibri" pitchFamily="34" charset="-120"/>
              </a:rPr>
              <a:t>Go-live</a:t>
            </a:r>
            <a:endParaRPr lang="en-US" sz="1300" dirty="0"/>
          </a:p>
          <a:p>
            <a:pPr algn="ctr" indent="0" marL="0">
              <a:buNone/>
            </a:pPr>
            <a:r>
              <a:rPr lang="en-US" sz="1300" b="1" dirty="0">
                <a:solidFill>
                  <a:srgbClr val="164C5A"/>
                </a:solidFill>
                <a:latin typeface="Calibri" pitchFamily="34" charset="0"/>
                <a:ea typeface="Calibri" pitchFamily="34" charset="-122"/>
                <a:cs typeface="Calibri" pitchFamily="34" charset="-120"/>
              </a:rPr>
              <a:t>1 week</a:t>
            </a:r>
            <a:endParaRPr lang="en-US" sz="1300" dirty="0"/>
          </a:p>
        </p:txBody>
      </p:sp>
      <p:sp>
        <p:nvSpPr>
          <p:cNvPr id="31" name="Text 29"/>
          <p:cNvSpPr txBox="1"/>
          <p:nvPr/>
        </p:nvSpPr>
        <p:spPr>
          <a:xfrm>
            <a:off x="9762134" y="3552962"/>
            <a:ext cx="1649578" cy="1290066"/>
          </a:xfrm>
          <a:prstGeom prst="rect">
            <a:avLst/>
          </a:prstGeom>
          <a:noFill/>
          <a:ln/>
        </p:spPr>
        <p:txBody>
          <a:bodyPr wrap="square" lIns="0" tIns="0" rIns="0" bIns="0" rtlCol="0" anchor="t"/>
          <a:lstStyle/>
          <a:p>
            <a:pPr algn="ctr" indent="0" marL="0">
              <a:lnSpc>
                <a:spcPct val="116000"/>
              </a:lnSpc>
              <a:buNone/>
            </a:pPr>
            <a:r>
              <a:rPr lang="en-US" sz="1100" dirty="0">
                <a:solidFill>
                  <a:srgbClr val="2B3A3F"/>
                </a:solidFill>
                <a:latin typeface="Calibri" pitchFamily="34" charset="0"/>
                <a:ea typeface="Calibri" pitchFamily="34" charset="-122"/>
                <a:cs typeface="Calibri" pitchFamily="34" charset="-120"/>
              </a:rPr>
              <a:t>Mailbox cut-over with parallel monitoring, agent and engineer training, then hypercare.</a:t>
            </a:r>
            <a:endParaRPr lang="en-US" sz="1100" dirty="0"/>
          </a:p>
        </p:txBody>
      </p:sp>
      <p:sp>
        <p:nvSpPr>
          <p:cNvPr id="32" name="Text 30"/>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33" name="Text 31"/>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DBLB-Ticketing / AMC  |  Product Overview</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66928" y="384048"/>
            <a:ext cx="11027664" cy="658368"/>
          </a:xfrm>
          <a:prstGeom prst="rect">
            <a:avLst/>
          </a:prstGeom>
          <a:noFill/>
          <a:ln/>
        </p:spPr>
        <p:txBody>
          <a:bodyPr wrap="square" lIns="0" tIns="0" rIns="0" bIns="0" rtlCol="0" anchor="ctr"/>
          <a:lstStyle/>
          <a:p>
            <a:pPr algn="l" indent="0" marL="0">
              <a:buNone/>
            </a:pPr>
            <a:r>
              <a:rPr lang="en-US" sz="3200" b="1" dirty="0">
                <a:solidFill>
                  <a:srgbClr val="164C5A"/>
                </a:solidFill>
                <a:latin typeface="Calibri" pitchFamily="34" charset="0"/>
                <a:ea typeface="Calibri" pitchFamily="34" charset="-122"/>
                <a:cs typeface="Calibri" pitchFamily="34" charset="-120"/>
              </a:rPr>
              <a:t>Experience behind the product</a:t>
            </a:r>
            <a:endParaRPr lang="en-US" sz="3200" dirty="0"/>
          </a:p>
        </p:txBody>
      </p:sp>
      <p:sp>
        <p:nvSpPr>
          <p:cNvPr id="3" name="Text 1"/>
          <p:cNvSpPr txBox="1"/>
          <p:nvPr/>
        </p:nvSpPr>
        <p:spPr>
          <a:xfrm>
            <a:off x="566928" y="1078992"/>
            <a:ext cx="11027664" cy="457200"/>
          </a:xfrm>
          <a:prstGeom prst="rect">
            <a:avLst/>
          </a:prstGeom>
          <a:noFill/>
          <a:ln/>
        </p:spPr>
        <p:txBody>
          <a:bodyPr wrap="square" lIns="0" tIns="0" rIns="0" bIns="0" rtlCol="0" anchor="t"/>
          <a:lstStyle/>
          <a:p>
            <a:pPr indent="0" marL="0">
              <a:buNone/>
            </a:pPr>
            <a:r>
              <a:rPr lang="en-US" sz="1450" dirty="0">
                <a:solidFill>
                  <a:srgbClr val="6B7E85"/>
                </a:solidFill>
                <a:latin typeface="Calibri" pitchFamily="34" charset="0"/>
                <a:ea typeface="Calibri" pitchFamily="34" charset="-122"/>
                <a:cs typeface="Calibri" pitchFamily="34" charset="-120"/>
              </a:rPr>
              <a:t>DBLB TECH — founded 2017, Gurgaon. We build our own product suite and implement Dynamics 365 BC, NAV, AX, SAP, Odoo and ERPNext across India and the Gulf.</a:t>
            </a:r>
            <a:endParaRPr lang="en-US" sz="1450" dirty="0"/>
          </a:p>
        </p:txBody>
      </p:sp>
      <p:sp>
        <p:nvSpPr>
          <p:cNvPr id="4" name="Shape 2"/>
          <p:cNvSpPr/>
          <p:nvPr/>
        </p:nvSpPr>
        <p:spPr>
          <a:xfrm>
            <a:off x="566928" y="1783080"/>
            <a:ext cx="3493008" cy="2066544"/>
          </a:xfrm>
          <a:prstGeom prst="roundRect">
            <a:avLst>
              <a:gd name="adj" fmla="val 2655"/>
            </a:avLst>
          </a:prstGeom>
          <a:solidFill>
            <a:srgbClr val="EEF5F8"/>
          </a:solidFill>
          <a:ln w="9525">
            <a:solidFill>
              <a:srgbClr val="CFE0E7"/>
            </a:solidFill>
            <a:prstDash val="solid"/>
          </a:ln>
        </p:spPr>
      </p:sp>
      <p:sp>
        <p:nvSpPr>
          <p:cNvPr id="5" name="Shape 3"/>
          <p:cNvSpPr/>
          <p:nvPr/>
        </p:nvSpPr>
        <p:spPr>
          <a:xfrm>
            <a:off x="804672" y="2020824"/>
            <a:ext cx="384048" cy="384048"/>
          </a:xfrm>
          <a:prstGeom prst="ellipse">
            <a:avLst/>
          </a:prstGeom>
          <a:solidFill>
            <a:srgbClr val="7AB648"/>
          </a:solidFill>
          <a:ln w="12700">
            <a:solidFill>
              <a:srgbClr val="7AB648"/>
            </a:solidFill>
            <a:prstDash val="solid"/>
          </a:ln>
        </p:spPr>
      </p:sp>
      <p:sp>
        <p:nvSpPr>
          <p:cNvPr id="6" name="Text 4"/>
          <p:cNvSpPr txBox="1"/>
          <p:nvPr/>
        </p:nvSpPr>
        <p:spPr>
          <a:xfrm>
            <a:off x="804672" y="2020824"/>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1</a:t>
            </a:r>
            <a:endParaRPr lang="en-US" sz="1150" dirty="0"/>
          </a:p>
        </p:txBody>
      </p:sp>
      <p:sp>
        <p:nvSpPr>
          <p:cNvPr id="7" name="Text 5"/>
          <p:cNvSpPr txBox="1"/>
          <p:nvPr/>
        </p:nvSpPr>
        <p:spPr>
          <a:xfrm>
            <a:off x="1298448" y="2002536"/>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Eighteen years in ERP</a:t>
            </a:r>
            <a:endParaRPr lang="en-US" sz="1400" dirty="0"/>
          </a:p>
        </p:txBody>
      </p:sp>
      <p:sp>
        <p:nvSpPr>
          <p:cNvPr id="8" name="Text 6"/>
          <p:cNvSpPr txBox="1"/>
          <p:nvPr/>
        </p:nvSpPr>
        <p:spPr>
          <a:xfrm>
            <a:off x="804672" y="2532888"/>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Our founder and CTO brings over eighteen years in enterprise ERP and retail technology, including ERP leadership for a Gulf-based e-commerce group and an Odoo deployment across a sixty-store, four-warehouse retail chain.</a:t>
            </a:r>
            <a:endParaRPr lang="en-US" sz="1150" dirty="0"/>
          </a:p>
        </p:txBody>
      </p:sp>
      <p:sp>
        <p:nvSpPr>
          <p:cNvPr id="9" name="Shape 7"/>
          <p:cNvSpPr/>
          <p:nvPr/>
        </p:nvSpPr>
        <p:spPr>
          <a:xfrm>
            <a:off x="4334256" y="1783080"/>
            <a:ext cx="3493008" cy="2066544"/>
          </a:xfrm>
          <a:prstGeom prst="roundRect">
            <a:avLst>
              <a:gd name="adj" fmla="val 2655"/>
            </a:avLst>
          </a:prstGeom>
          <a:solidFill>
            <a:srgbClr val="EEF5F8"/>
          </a:solidFill>
          <a:ln w="9525">
            <a:solidFill>
              <a:srgbClr val="CFE0E7"/>
            </a:solidFill>
            <a:prstDash val="solid"/>
          </a:ln>
        </p:spPr>
      </p:sp>
      <p:sp>
        <p:nvSpPr>
          <p:cNvPr id="10" name="Shape 8"/>
          <p:cNvSpPr/>
          <p:nvPr/>
        </p:nvSpPr>
        <p:spPr>
          <a:xfrm>
            <a:off x="4572000" y="2020824"/>
            <a:ext cx="384048" cy="384048"/>
          </a:xfrm>
          <a:prstGeom prst="ellipse">
            <a:avLst/>
          </a:prstGeom>
          <a:solidFill>
            <a:srgbClr val="7AB648"/>
          </a:solidFill>
          <a:ln w="12700">
            <a:solidFill>
              <a:srgbClr val="7AB648"/>
            </a:solidFill>
            <a:prstDash val="solid"/>
          </a:ln>
        </p:spPr>
      </p:sp>
      <p:sp>
        <p:nvSpPr>
          <p:cNvPr id="11" name="Text 9"/>
          <p:cNvSpPr txBox="1"/>
          <p:nvPr/>
        </p:nvSpPr>
        <p:spPr>
          <a:xfrm>
            <a:off x="4572000" y="2020824"/>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2</a:t>
            </a:r>
            <a:endParaRPr lang="en-US" sz="1150" dirty="0"/>
          </a:p>
        </p:txBody>
      </p:sp>
      <p:sp>
        <p:nvSpPr>
          <p:cNvPr id="12" name="Text 10"/>
          <p:cNvSpPr txBox="1"/>
          <p:nvPr/>
        </p:nvSpPr>
        <p:spPr>
          <a:xfrm>
            <a:off x="5065776" y="2002536"/>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Built under real load</a:t>
            </a:r>
            <a:endParaRPr lang="en-US" sz="1400" dirty="0"/>
          </a:p>
        </p:txBody>
      </p:sp>
      <p:sp>
        <p:nvSpPr>
          <p:cNvPr id="13" name="Text 11"/>
          <p:cNvSpPr txBox="1"/>
          <p:nvPr/>
        </p:nvSpPr>
        <p:spPr>
          <a:xfrm>
            <a:off x="4572000" y="2532888"/>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Team backgrounds include scaling order processing thirtyfold at a major fashion e-commerce platform, and running fulfilment operations through peak season. The product reflects problems met on the floor, not in a workshop.</a:t>
            </a:r>
            <a:endParaRPr lang="en-US" sz="1150" dirty="0"/>
          </a:p>
        </p:txBody>
      </p:sp>
      <p:sp>
        <p:nvSpPr>
          <p:cNvPr id="14" name="Shape 12"/>
          <p:cNvSpPr/>
          <p:nvPr/>
        </p:nvSpPr>
        <p:spPr>
          <a:xfrm>
            <a:off x="8101584" y="1783080"/>
            <a:ext cx="3493008" cy="2066544"/>
          </a:xfrm>
          <a:prstGeom prst="roundRect">
            <a:avLst>
              <a:gd name="adj" fmla="val 2655"/>
            </a:avLst>
          </a:prstGeom>
          <a:solidFill>
            <a:srgbClr val="EEF5F8"/>
          </a:solidFill>
          <a:ln w="9525">
            <a:solidFill>
              <a:srgbClr val="CFE0E7"/>
            </a:solidFill>
            <a:prstDash val="solid"/>
          </a:ln>
        </p:spPr>
      </p:sp>
      <p:sp>
        <p:nvSpPr>
          <p:cNvPr id="15" name="Shape 13"/>
          <p:cNvSpPr/>
          <p:nvPr/>
        </p:nvSpPr>
        <p:spPr>
          <a:xfrm>
            <a:off x="8339328" y="2020824"/>
            <a:ext cx="384048" cy="384048"/>
          </a:xfrm>
          <a:prstGeom prst="ellipse">
            <a:avLst/>
          </a:prstGeom>
          <a:solidFill>
            <a:srgbClr val="7AB648"/>
          </a:solidFill>
          <a:ln w="12700">
            <a:solidFill>
              <a:srgbClr val="7AB648"/>
            </a:solidFill>
            <a:prstDash val="solid"/>
          </a:ln>
        </p:spPr>
      </p:sp>
      <p:sp>
        <p:nvSpPr>
          <p:cNvPr id="16" name="Text 14"/>
          <p:cNvSpPr txBox="1"/>
          <p:nvPr/>
        </p:nvSpPr>
        <p:spPr>
          <a:xfrm>
            <a:off x="8339328" y="2020824"/>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3</a:t>
            </a:r>
            <a:endParaRPr lang="en-US" sz="1150" dirty="0"/>
          </a:p>
        </p:txBody>
      </p:sp>
      <p:sp>
        <p:nvSpPr>
          <p:cNvPr id="17" name="Text 15"/>
          <p:cNvSpPr txBox="1"/>
          <p:nvPr/>
        </p:nvSpPr>
        <p:spPr>
          <a:xfrm>
            <a:off x="8833104" y="2002536"/>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Both sides of the table</a:t>
            </a:r>
            <a:endParaRPr lang="en-US" sz="1400" dirty="0"/>
          </a:p>
        </p:txBody>
      </p:sp>
      <p:sp>
        <p:nvSpPr>
          <p:cNvPr id="18" name="Text 16"/>
          <p:cNvSpPr txBox="1"/>
          <p:nvPr/>
        </p:nvSpPr>
        <p:spPr>
          <a:xfrm>
            <a:off x="8339328" y="2532888"/>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Because we implement tier-one ERP for a living, we know where those platforms are the right answer — and we will say so. Our own products exist for the businesses they do not fit.</a:t>
            </a:r>
            <a:endParaRPr lang="en-US" sz="1150" dirty="0"/>
          </a:p>
        </p:txBody>
      </p:sp>
      <p:sp>
        <p:nvSpPr>
          <p:cNvPr id="19" name="Shape 17"/>
          <p:cNvSpPr/>
          <p:nvPr/>
        </p:nvSpPr>
        <p:spPr>
          <a:xfrm>
            <a:off x="566928" y="4105656"/>
            <a:ext cx="3493008" cy="2066544"/>
          </a:xfrm>
          <a:prstGeom prst="roundRect">
            <a:avLst>
              <a:gd name="adj" fmla="val 2655"/>
            </a:avLst>
          </a:prstGeom>
          <a:solidFill>
            <a:srgbClr val="EEF5F8"/>
          </a:solidFill>
          <a:ln w="9525">
            <a:solidFill>
              <a:srgbClr val="CFE0E7"/>
            </a:solidFill>
            <a:prstDash val="solid"/>
          </a:ln>
        </p:spPr>
      </p:sp>
      <p:sp>
        <p:nvSpPr>
          <p:cNvPr id="20" name="Shape 18"/>
          <p:cNvSpPr/>
          <p:nvPr/>
        </p:nvSpPr>
        <p:spPr>
          <a:xfrm>
            <a:off x="804672" y="4343400"/>
            <a:ext cx="384048" cy="384048"/>
          </a:xfrm>
          <a:prstGeom prst="ellipse">
            <a:avLst/>
          </a:prstGeom>
          <a:solidFill>
            <a:srgbClr val="7AB648"/>
          </a:solidFill>
          <a:ln w="12700">
            <a:solidFill>
              <a:srgbClr val="7AB648"/>
            </a:solidFill>
            <a:prstDash val="solid"/>
          </a:ln>
        </p:spPr>
      </p:sp>
      <p:sp>
        <p:nvSpPr>
          <p:cNvPr id="21" name="Text 19"/>
          <p:cNvSpPr txBox="1"/>
          <p:nvPr/>
        </p:nvSpPr>
        <p:spPr>
          <a:xfrm>
            <a:off x="804672" y="4343400"/>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4</a:t>
            </a:r>
            <a:endParaRPr lang="en-US" sz="1150" dirty="0"/>
          </a:p>
        </p:txBody>
      </p:sp>
      <p:sp>
        <p:nvSpPr>
          <p:cNvPr id="22" name="Text 20"/>
          <p:cNvSpPr txBox="1"/>
          <p:nvPr/>
        </p:nvSpPr>
        <p:spPr>
          <a:xfrm>
            <a:off x="1298448" y="4325112"/>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An 18-person team</a:t>
            </a:r>
            <a:endParaRPr lang="en-US" sz="1400" dirty="0"/>
          </a:p>
        </p:txBody>
      </p:sp>
      <p:sp>
        <p:nvSpPr>
          <p:cNvPr id="23" name="Text 21"/>
          <p:cNvSpPr txBox="1"/>
          <p:nvPr/>
        </p:nvSpPr>
        <p:spPr>
          <a:xfrm>
            <a:off x="804672" y="4855464"/>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Engineering, implementation and support delivered by one team, in one place, rather than assembled per project from contractors.</a:t>
            </a:r>
            <a:endParaRPr lang="en-US" sz="1150" dirty="0"/>
          </a:p>
        </p:txBody>
      </p:sp>
      <p:sp>
        <p:nvSpPr>
          <p:cNvPr id="24" name="Shape 22"/>
          <p:cNvSpPr/>
          <p:nvPr/>
        </p:nvSpPr>
        <p:spPr>
          <a:xfrm>
            <a:off x="4334256" y="4105656"/>
            <a:ext cx="3493008" cy="2066544"/>
          </a:xfrm>
          <a:prstGeom prst="roundRect">
            <a:avLst>
              <a:gd name="adj" fmla="val 2655"/>
            </a:avLst>
          </a:prstGeom>
          <a:solidFill>
            <a:srgbClr val="EEF5F8"/>
          </a:solidFill>
          <a:ln w="9525">
            <a:solidFill>
              <a:srgbClr val="CFE0E7"/>
            </a:solidFill>
            <a:prstDash val="solid"/>
          </a:ln>
        </p:spPr>
      </p:sp>
      <p:sp>
        <p:nvSpPr>
          <p:cNvPr id="25" name="Shape 23"/>
          <p:cNvSpPr/>
          <p:nvPr/>
        </p:nvSpPr>
        <p:spPr>
          <a:xfrm>
            <a:off x="4572000" y="4343400"/>
            <a:ext cx="384048" cy="384048"/>
          </a:xfrm>
          <a:prstGeom prst="ellipse">
            <a:avLst/>
          </a:prstGeom>
          <a:solidFill>
            <a:srgbClr val="7AB648"/>
          </a:solidFill>
          <a:ln w="12700">
            <a:solidFill>
              <a:srgbClr val="7AB648"/>
            </a:solidFill>
            <a:prstDash val="solid"/>
          </a:ln>
        </p:spPr>
      </p:sp>
      <p:sp>
        <p:nvSpPr>
          <p:cNvPr id="26" name="Text 24"/>
          <p:cNvSpPr txBox="1"/>
          <p:nvPr/>
        </p:nvSpPr>
        <p:spPr>
          <a:xfrm>
            <a:off x="4572000" y="4343400"/>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5</a:t>
            </a:r>
            <a:endParaRPr lang="en-US" sz="1150" dirty="0"/>
          </a:p>
        </p:txBody>
      </p:sp>
      <p:sp>
        <p:nvSpPr>
          <p:cNvPr id="27" name="Text 25"/>
          <p:cNvSpPr txBox="1"/>
          <p:nvPr/>
        </p:nvSpPr>
        <p:spPr>
          <a:xfrm>
            <a:off x="5065776" y="4325112"/>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India and the Gulf</a:t>
            </a:r>
            <a:endParaRPr lang="en-US" sz="1400" dirty="0"/>
          </a:p>
        </p:txBody>
      </p:sp>
      <p:sp>
        <p:nvSpPr>
          <p:cNvPr id="28" name="Text 26"/>
          <p:cNvSpPr txBox="1"/>
          <p:nvPr/>
        </p:nvSpPr>
        <p:spPr>
          <a:xfrm>
            <a:off x="4572000" y="4855464"/>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Delivery experience across both markets, including GST and VAT regimes, regional payment gateways, local business-hours calendars and Gulf-specific fulfilment patterns.</a:t>
            </a:r>
            <a:endParaRPr lang="en-US" sz="1150" dirty="0"/>
          </a:p>
        </p:txBody>
      </p:sp>
      <p:sp>
        <p:nvSpPr>
          <p:cNvPr id="29" name="Shape 27"/>
          <p:cNvSpPr/>
          <p:nvPr/>
        </p:nvSpPr>
        <p:spPr>
          <a:xfrm>
            <a:off x="8101584" y="4105656"/>
            <a:ext cx="3493008" cy="2066544"/>
          </a:xfrm>
          <a:prstGeom prst="roundRect">
            <a:avLst>
              <a:gd name="adj" fmla="val 2655"/>
            </a:avLst>
          </a:prstGeom>
          <a:solidFill>
            <a:srgbClr val="EEF5F8"/>
          </a:solidFill>
          <a:ln w="9525">
            <a:solidFill>
              <a:srgbClr val="CFE0E7"/>
            </a:solidFill>
            <a:prstDash val="solid"/>
          </a:ln>
        </p:spPr>
      </p:sp>
      <p:sp>
        <p:nvSpPr>
          <p:cNvPr id="30" name="Shape 28"/>
          <p:cNvSpPr/>
          <p:nvPr/>
        </p:nvSpPr>
        <p:spPr>
          <a:xfrm>
            <a:off x="8339328" y="4343400"/>
            <a:ext cx="384048" cy="384048"/>
          </a:xfrm>
          <a:prstGeom prst="ellipse">
            <a:avLst/>
          </a:prstGeom>
          <a:solidFill>
            <a:srgbClr val="7AB648"/>
          </a:solidFill>
          <a:ln w="12700">
            <a:solidFill>
              <a:srgbClr val="7AB648"/>
            </a:solidFill>
            <a:prstDash val="solid"/>
          </a:ln>
        </p:spPr>
      </p:sp>
      <p:sp>
        <p:nvSpPr>
          <p:cNvPr id="31" name="Text 29"/>
          <p:cNvSpPr txBox="1"/>
          <p:nvPr/>
        </p:nvSpPr>
        <p:spPr>
          <a:xfrm>
            <a:off x="8339328" y="4343400"/>
            <a:ext cx="384048" cy="384048"/>
          </a:xfrm>
          <a:prstGeom prst="rect">
            <a:avLst/>
          </a:prstGeom>
          <a:noFill/>
          <a:ln/>
        </p:spPr>
        <p:txBody>
          <a:bodyPr wrap="square" lIns="0" tIns="0" rIns="0" bIns="0" rtlCol="0" anchor="ctr"/>
          <a:lstStyle/>
          <a:p>
            <a:pPr algn="ctr" indent="0" marL="0">
              <a:buNone/>
            </a:pPr>
            <a:r>
              <a:rPr lang="en-US" sz="1150" b="1" dirty="0">
                <a:solidFill>
                  <a:srgbClr val="FFFFFF"/>
                </a:solidFill>
                <a:latin typeface="Calibri" pitchFamily="34" charset="0"/>
                <a:ea typeface="Calibri" pitchFamily="34" charset="-122"/>
                <a:cs typeface="Calibri" pitchFamily="34" charset="-120"/>
              </a:rPr>
              <a:t>6</a:t>
            </a:r>
            <a:endParaRPr lang="en-US" sz="1150" dirty="0"/>
          </a:p>
        </p:txBody>
      </p:sp>
      <p:sp>
        <p:nvSpPr>
          <p:cNvPr id="32" name="Text 30"/>
          <p:cNvSpPr txBox="1"/>
          <p:nvPr/>
        </p:nvSpPr>
        <p:spPr>
          <a:xfrm>
            <a:off x="8833104" y="4325112"/>
            <a:ext cx="2523744" cy="438912"/>
          </a:xfrm>
          <a:prstGeom prst="rect">
            <a:avLst/>
          </a:prstGeom>
          <a:noFill/>
          <a:ln/>
        </p:spPr>
        <p:txBody>
          <a:bodyPr wrap="square" lIns="0" tIns="0" rIns="0" bIns="0" rtlCol="0" anchor="ctr"/>
          <a:lstStyle/>
          <a:p>
            <a:pPr indent="0" marL="0">
              <a:buNone/>
            </a:pPr>
            <a:r>
              <a:rPr lang="en-US" sz="1400" b="1" dirty="0">
                <a:solidFill>
                  <a:srgbClr val="164C5A"/>
                </a:solidFill>
                <a:latin typeface="Calibri" pitchFamily="34" charset="0"/>
                <a:ea typeface="Calibri" pitchFamily="34" charset="-122"/>
                <a:cs typeface="Calibri" pitchFamily="34" charset="-120"/>
              </a:rPr>
              <a:t>Deep platform range</a:t>
            </a:r>
            <a:endParaRPr lang="en-US" sz="1400" dirty="0"/>
          </a:p>
        </p:txBody>
      </p:sp>
      <p:sp>
        <p:nvSpPr>
          <p:cNvPr id="33" name="Text 31"/>
          <p:cNvSpPr txBox="1"/>
          <p:nvPr/>
        </p:nvSpPr>
        <p:spPr>
          <a:xfrm>
            <a:off x="8339328" y="4855464"/>
            <a:ext cx="3017520" cy="1115568"/>
          </a:xfrm>
          <a:prstGeom prst="rect">
            <a:avLst/>
          </a:prstGeom>
          <a:noFill/>
          <a:ln/>
        </p:spPr>
        <p:txBody>
          <a:bodyPr wrap="square" lIns="0" tIns="0" rIns="0" bIns="0" rtlCol="0" anchor="t"/>
          <a:lstStyle/>
          <a:p>
            <a:pPr indent="0" marL="0">
              <a:lnSpc>
                <a:spcPct val="112000"/>
              </a:lnSpc>
              <a:buNone/>
            </a:pPr>
            <a:r>
              <a:rPr lang="en-US" sz="1150" dirty="0">
                <a:solidFill>
                  <a:srgbClr val="2B3A3F"/>
                </a:solidFill>
                <a:latin typeface="Calibri" pitchFamily="34" charset="0"/>
                <a:ea typeface="Calibri" pitchFamily="34" charset="-122"/>
                <a:cs typeface="Calibri" pitchFamily="34" charset="-120"/>
              </a:rPr>
              <a:t>Dynamics 365 Business Central and NAV, AX, SAP, Odoo and ERPNext — alongside .NET and SQL Server engineering on our own product suite.</a:t>
            </a:r>
            <a:endParaRPr lang="en-US" sz="1150" dirty="0"/>
          </a:p>
        </p:txBody>
      </p:sp>
      <p:sp>
        <p:nvSpPr>
          <p:cNvPr id="34" name="Text 32"/>
          <p:cNvSpPr txBox="1"/>
          <p:nvPr/>
        </p:nvSpPr>
        <p:spPr>
          <a:xfrm>
            <a:off x="566928" y="6382512"/>
            <a:ext cx="2011680" cy="256032"/>
          </a:xfrm>
          <a:prstGeom prst="rect">
            <a:avLst/>
          </a:prstGeom>
          <a:noFill/>
          <a:ln/>
        </p:spPr>
        <p:txBody>
          <a:bodyPr wrap="square" lIns="0" tIns="0" rIns="0" bIns="0" rtlCol="0" anchor="ctr"/>
          <a:lstStyle/>
          <a:p>
            <a:pPr indent="0" marL="0">
              <a:buNone/>
            </a:pPr>
            <a:r>
              <a:rPr lang="en-US" sz="950" b="1" dirty="0">
                <a:solidFill>
                  <a:srgbClr val="2E86AB"/>
                </a:solidFill>
                <a:latin typeface="Calibri" pitchFamily="34" charset="0"/>
                <a:ea typeface="Calibri" pitchFamily="34" charset="-122"/>
                <a:cs typeface="Calibri" pitchFamily="34" charset="-120"/>
              </a:rPr>
              <a:t>DBLB TECH</a:t>
            </a:r>
            <a:endParaRPr lang="en-US" sz="950" dirty="0"/>
          </a:p>
        </p:txBody>
      </p:sp>
      <p:sp>
        <p:nvSpPr>
          <p:cNvPr id="35" name="Text 33"/>
          <p:cNvSpPr txBox="1"/>
          <p:nvPr/>
        </p:nvSpPr>
        <p:spPr>
          <a:xfrm>
            <a:off x="6565392" y="6382512"/>
            <a:ext cx="5029200" cy="256032"/>
          </a:xfrm>
          <a:prstGeom prst="rect">
            <a:avLst/>
          </a:prstGeom>
          <a:noFill/>
          <a:ln/>
        </p:spPr>
        <p:txBody>
          <a:bodyPr wrap="square" lIns="0" tIns="0" rIns="0" bIns="0" rtlCol="0" anchor="ctr"/>
          <a:lstStyle/>
          <a:p>
            <a:pPr algn="r" indent="0" marL="0">
              <a:buNone/>
            </a:pPr>
            <a:r>
              <a:rPr lang="en-US" sz="950" dirty="0">
                <a:solidFill>
                  <a:srgbClr val="6B7E85"/>
                </a:solidFill>
                <a:latin typeface="Calibri" pitchFamily="34" charset="0"/>
                <a:ea typeface="Calibri" pitchFamily="34" charset="-122"/>
                <a:cs typeface="Calibri" pitchFamily="34" charset="-120"/>
              </a:rPr>
              <a:t>DBLB-Ticketing / AMC  |  Product Overview</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E343E"/>
        </a:solidFill>
      </p:bgPr>
    </p:bg>
    <p:spTree>
      <p:nvGrpSpPr>
        <p:cNvPr id="1" name=""/>
        <p:cNvGrpSpPr/>
        <p:nvPr/>
      </p:nvGrpSpPr>
      <p:grpSpPr>
        <a:xfrm>
          <a:off x="0" y="0"/>
          <a:ext cx="0" cy="0"/>
          <a:chOff x="0" y="0"/>
          <a:chExt cx="0" cy="0"/>
        </a:xfrm>
      </p:grpSpPr>
      <p:sp>
        <p:nvSpPr>
          <p:cNvPr id="2" name="Shape 0"/>
          <p:cNvSpPr/>
          <p:nvPr/>
        </p:nvSpPr>
        <p:spPr>
          <a:xfrm>
            <a:off x="9674352" y="4266539"/>
            <a:ext cx="1920240" cy="1933093"/>
          </a:xfrm>
          <a:prstGeom prst="roundRect">
            <a:avLst>
              <a:gd name="adj" fmla="val 3333"/>
            </a:avLst>
          </a:prstGeom>
          <a:solidFill>
            <a:srgbClr val="FFFFFF"/>
          </a:solidFill>
          <a:ln w="12700">
            <a:solidFill>
              <a:srgbClr val="FFFFFF"/>
            </a:solidFill>
            <a:prstDash val="solid"/>
          </a:ln>
        </p:spPr>
      </p:sp>
      <p:pic>
        <p:nvPicPr>
          <p:cNvPr id="3" name="Image 0" descr="preencoded.png">    </p:cNvPr>
          <p:cNvPicPr>
            <a:picLocks noChangeAspect="1"/>
          </p:cNvPicPr>
          <p:nvPr/>
        </p:nvPicPr>
        <p:blipFill>
          <a:blip r:embed="rId1"/>
          <a:stretch>
            <a:fillRect/>
          </a:stretch>
        </p:blipFill>
        <p:spPr>
          <a:xfrm>
            <a:off x="9837572" y="4429759"/>
            <a:ext cx="1593799" cy="1606652"/>
          </a:xfrm>
          <a:prstGeom prst="rect">
            <a:avLst/>
          </a:prstGeom>
        </p:spPr>
      </p:pic>
      <p:sp>
        <p:nvSpPr>
          <p:cNvPr id="4" name="Text 1"/>
          <p:cNvSpPr txBox="1"/>
          <p:nvPr/>
        </p:nvSpPr>
        <p:spPr>
          <a:xfrm>
            <a:off x="566928" y="1051560"/>
            <a:ext cx="8686800" cy="914400"/>
          </a:xfrm>
          <a:prstGeom prst="rect">
            <a:avLst/>
          </a:prstGeom>
          <a:noFill/>
          <a:ln/>
        </p:spPr>
        <p:txBody>
          <a:bodyPr wrap="square" lIns="0" tIns="0" rIns="0" bIns="0" rtlCol="0" anchor="ctr"/>
          <a:lstStyle/>
          <a:p>
            <a:pPr indent="0" marL="0">
              <a:buNone/>
            </a:pPr>
            <a:r>
              <a:rPr lang="en-US" sz="4400" b="1" dirty="0">
                <a:solidFill>
                  <a:srgbClr val="FFFFFF"/>
                </a:solidFill>
                <a:latin typeface="Cambria" pitchFamily="34" charset="0"/>
                <a:ea typeface="Cambria" pitchFamily="34" charset="-122"/>
                <a:cs typeface="Cambria" pitchFamily="34" charset="-120"/>
              </a:rPr>
              <a:t>Show us a week of your support inbox</a:t>
            </a:r>
            <a:endParaRPr lang="en-US" sz="4400" dirty="0"/>
          </a:p>
        </p:txBody>
      </p:sp>
      <p:sp>
        <p:nvSpPr>
          <p:cNvPr id="5" name="Text 2"/>
          <p:cNvSpPr txBox="1"/>
          <p:nvPr/>
        </p:nvSpPr>
        <p:spPr>
          <a:xfrm>
            <a:off x="566928" y="2011680"/>
            <a:ext cx="7863840" cy="822960"/>
          </a:xfrm>
          <a:prstGeom prst="rect">
            <a:avLst/>
          </a:prstGeom>
          <a:noFill/>
          <a:ln/>
        </p:spPr>
        <p:txBody>
          <a:bodyPr wrap="square" lIns="0" tIns="0" rIns="0" bIns="0" rtlCol="0" anchor="t"/>
          <a:lstStyle/>
          <a:p>
            <a:pPr indent="0" marL="0">
              <a:buNone/>
            </a:pPr>
            <a:r>
              <a:rPr lang="en-US" sz="1500" dirty="0">
                <a:solidFill>
                  <a:srgbClr val="C9DEE6"/>
                </a:solidFill>
                <a:latin typeface="Calibri" pitchFamily="34" charset="0"/>
                <a:ea typeface="Calibri" pitchFamily="34" charset="-122"/>
                <a:cs typeface="Calibri" pitchFamily="34" charset="-120"/>
              </a:rPr>
              <a:t>Give us a representative sample and we will show you how much of it is demand rather than fault — and what it would look like as a priced quotation pipeline.</a:t>
            </a:r>
            <a:endParaRPr lang="en-US" sz="1500" dirty="0"/>
          </a:p>
        </p:txBody>
      </p:sp>
      <p:sp>
        <p:nvSpPr>
          <p:cNvPr id="6" name="Shape 3"/>
          <p:cNvSpPr/>
          <p:nvPr/>
        </p:nvSpPr>
        <p:spPr>
          <a:xfrm>
            <a:off x="566928" y="3108960"/>
            <a:ext cx="3108960" cy="32004"/>
          </a:xfrm>
          <a:prstGeom prst="rect">
            <a:avLst/>
          </a:prstGeom>
          <a:solidFill>
            <a:srgbClr val="7AB648"/>
          </a:solidFill>
          <a:ln w="12700">
            <a:solidFill>
              <a:srgbClr val="7AB648"/>
            </a:solidFill>
            <a:prstDash val="solid"/>
          </a:ln>
        </p:spPr>
      </p:sp>
      <p:sp>
        <p:nvSpPr>
          <p:cNvPr id="7" name="Text 4"/>
          <p:cNvSpPr txBox="1"/>
          <p:nvPr/>
        </p:nvSpPr>
        <p:spPr>
          <a:xfrm>
            <a:off x="566928" y="3364992"/>
            <a:ext cx="5486400" cy="384048"/>
          </a:xfrm>
          <a:prstGeom prst="rect">
            <a:avLst/>
          </a:prstGeom>
          <a:noFill/>
          <a:ln/>
        </p:spPr>
        <p:txBody>
          <a:bodyPr wrap="square" lIns="0" tIns="0" rIns="0" bIns="0" rtlCol="0" anchor="ctr"/>
          <a:lstStyle/>
          <a:p>
            <a:pPr indent="0" marL="0">
              <a:buNone/>
            </a:pPr>
            <a:r>
              <a:rPr lang="en-US" sz="1700" b="1" dirty="0">
                <a:solidFill>
                  <a:srgbClr val="FFFFFF"/>
                </a:solidFill>
                <a:latin typeface="Calibri" pitchFamily="34" charset="0"/>
                <a:ea typeface="Calibri" pitchFamily="34" charset="-122"/>
                <a:cs typeface="Calibri" pitchFamily="34" charset="-120"/>
              </a:rPr>
              <a:t>Devendra Sharma</a:t>
            </a:r>
            <a:endParaRPr lang="en-US" sz="1700" dirty="0"/>
          </a:p>
        </p:txBody>
      </p:sp>
      <p:sp>
        <p:nvSpPr>
          <p:cNvPr id="8" name="Text 5"/>
          <p:cNvSpPr txBox="1"/>
          <p:nvPr/>
        </p:nvSpPr>
        <p:spPr>
          <a:xfrm>
            <a:off x="566928" y="3730752"/>
            <a:ext cx="5486400" cy="329184"/>
          </a:xfrm>
          <a:prstGeom prst="rect">
            <a:avLst/>
          </a:prstGeom>
          <a:noFill/>
          <a:ln/>
        </p:spPr>
        <p:txBody>
          <a:bodyPr wrap="square" lIns="0" tIns="0" rIns="0" bIns="0" rtlCol="0" anchor="ctr"/>
          <a:lstStyle/>
          <a:p>
            <a:pPr indent="0" marL="0">
              <a:buNone/>
            </a:pPr>
            <a:r>
              <a:rPr lang="en-US" sz="1250" dirty="0">
                <a:solidFill>
                  <a:srgbClr val="7AB648"/>
                </a:solidFill>
                <a:latin typeface="Calibri" pitchFamily="34" charset="0"/>
                <a:ea typeface="Calibri" pitchFamily="34" charset="-122"/>
                <a:cs typeface="Calibri" pitchFamily="34" charset="-120"/>
              </a:rPr>
              <a:t>Co-founder &amp; CTO, DBLB TECH</a:t>
            </a:r>
            <a:endParaRPr lang="en-US" sz="1250" dirty="0"/>
          </a:p>
        </p:txBody>
      </p:sp>
      <p:sp>
        <p:nvSpPr>
          <p:cNvPr id="9" name="Text 6"/>
          <p:cNvSpPr txBox="1"/>
          <p:nvPr/>
        </p:nvSpPr>
        <p:spPr>
          <a:xfrm>
            <a:off x="566928" y="4187952"/>
            <a:ext cx="7315200" cy="310896"/>
          </a:xfrm>
          <a:prstGeom prst="rect">
            <a:avLst/>
          </a:prstGeom>
          <a:noFill/>
          <a:ln/>
        </p:spPr>
        <p:txBody>
          <a:bodyPr wrap="square" lIns="0" tIns="0" rIns="0" bIns="0" rtlCol="0" anchor="ctr"/>
          <a:lstStyle/>
          <a:p>
            <a:pPr indent="0" marL="0">
              <a:buNone/>
            </a:pPr>
            <a:r>
              <a:rPr lang="en-US" sz="1250" dirty="0">
                <a:solidFill>
                  <a:srgbClr val="C9DEE6"/>
                </a:solidFill>
                <a:latin typeface="Calibri" pitchFamily="34" charset="0"/>
                <a:ea typeface="Calibri" pitchFamily="34" charset="-122"/>
                <a:cs typeface="Calibri" pitchFamily="34" charset="-120"/>
              </a:rPr>
              <a:t>d.sharma@dblbtech.com</a:t>
            </a:r>
            <a:endParaRPr lang="en-US" sz="1250" dirty="0"/>
          </a:p>
        </p:txBody>
      </p:sp>
      <p:sp>
        <p:nvSpPr>
          <p:cNvPr id="10" name="Text 7"/>
          <p:cNvSpPr txBox="1"/>
          <p:nvPr/>
        </p:nvSpPr>
        <p:spPr>
          <a:xfrm>
            <a:off x="566928" y="4517136"/>
            <a:ext cx="7315200" cy="310896"/>
          </a:xfrm>
          <a:prstGeom prst="rect">
            <a:avLst/>
          </a:prstGeom>
          <a:noFill/>
          <a:ln/>
        </p:spPr>
        <p:txBody>
          <a:bodyPr wrap="square" lIns="0" tIns="0" rIns="0" bIns="0" rtlCol="0" anchor="ctr"/>
          <a:lstStyle/>
          <a:p>
            <a:pPr indent="0" marL="0">
              <a:buNone/>
            </a:pPr>
            <a:r>
              <a:rPr lang="en-US" sz="1250" dirty="0">
                <a:solidFill>
                  <a:srgbClr val="C9DEE6"/>
                </a:solidFill>
                <a:latin typeface="Calibri" pitchFamily="34" charset="0"/>
                <a:ea typeface="Calibri" pitchFamily="34" charset="-122"/>
                <a:cs typeface="Calibri" pitchFamily="34" charset="-120"/>
              </a:rPr>
              <a:t>+91-9711452460</a:t>
            </a:r>
            <a:endParaRPr lang="en-US" sz="1250" dirty="0"/>
          </a:p>
        </p:txBody>
      </p:sp>
      <p:sp>
        <p:nvSpPr>
          <p:cNvPr id="11" name="Text 8"/>
          <p:cNvSpPr txBox="1"/>
          <p:nvPr/>
        </p:nvSpPr>
        <p:spPr>
          <a:xfrm>
            <a:off x="566928" y="4846320"/>
            <a:ext cx="7315200" cy="310896"/>
          </a:xfrm>
          <a:prstGeom prst="rect">
            <a:avLst/>
          </a:prstGeom>
          <a:noFill/>
          <a:ln/>
        </p:spPr>
        <p:txBody>
          <a:bodyPr wrap="square" lIns="0" tIns="0" rIns="0" bIns="0" rtlCol="0" anchor="ctr"/>
          <a:lstStyle/>
          <a:p>
            <a:pPr indent="0" marL="0">
              <a:buNone/>
            </a:pPr>
            <a:r>
              <a:rPr lang="en-US" sz="1250" dirty="0">
                <a:solidFill>
                  <a:srgbClr val="C9DEE6"/>
                </a:solidFill>
                <a:latin typeface="Calibri" pitchFamily="34" charset="0"/>
                <a:ea typeface="Calibri" pitchFamily="34" charset="-122"/>
                <a:cs typeface="Calibri" pitchFamily="34" charset="-120"/>
              </a:rPr>
              <a:t>www.dblbtech.com</a:t>
            </a:r>
            <a:endParaRPr lang="en-US" sz="1250" dirty="0"/>
          </a:p>
        </p:txBody>
      </p:sp>
      <p:sp>
        <p:nvSpPr>
          <p:cNvPr id="12" name="Text 9"/>
          <p:cNvSpPr txBox="1"/>
          <p:nvPr/>
        </p:nvSpPr>
        <p:spPr>
          <a:xfrm>
            <a:off x="566928" y="5175504"/>
            <a:ext cx="7315200" cy="310896"/>
          </a:xfrm>
          <a:prstGeom prst="rect">
            <a:avLst/>
          </a:prstGeom>
          <a:noFill/>
          <a:ln/>
        </p:spPr>
        <p:txBody>
          <a:bodyPr wrap="square" lIns="0" tIns="0" rIns="0" bIns="0" rtlCol="0" anchor="ctr"/>
          <a:lstStyle/>
          <a:p>
            <a:pPr indent="0" marL="0">
              <a:buNone/>
            </a:pPr>
            <a:r>
              <a:rPr lang="en-US" sz="1250" dirty="0">
                <a:solidFill>
                  <a:srgbClr val="C9DEE6"/>
                </a:solidFill>
                <a:latin typeface="Calibri" pitchFamily="34" charset="0"/>
                <a:ea typeface="Calibri" pitchFamily="34" charset="-122"/>
                <a:cs typeface="Calibri" pitchFamily="34" charset="-120"/>
              </a:rPr>
              <a:t>A-9, SF, Block A, South City-2, Gurgaon 122018, Haryana, India</a:t>
            </a:r>
            <a:endParaRPr lang="en-US" sz="1250" dirty="0"/>
          </a:p>
        </p:txBody>
      </p:sp>
      <p:sp>
        <p:nvSpPr>
          <p:cNvPr id="13" name="Text 10"/>
          <p:cNvSpPr txBox="1"/>
          <p:nvPr/>
        </p:nvSpPr>
        <p:spPr>
          <a:xfrm>
            <a:off x="566928" y="6355080"/>
            <a:ext cx="11027664" cy="274320"/>
          </a:xfrm>
          <a:prstGeom prst="rect">
            <a:avLst/>
          </a:prstGeom>
          <a:noFill/>
          <a:ln/>
        </p:spPr>
        <p:txBody>
          <a:bodyPr wrap="square" lIns="0" tIns="0" rIns="0" bIns="0" rtlCol="0" anchor="ctr"/>
          <a:lstStyle/>
          <a:p>
            <a:pPr indent="0" marL="0">
              <a:buNone/>
            </a:pPr>
            <a:r>
              <a:rPr lang="en-US" sz="950" dirty="0">
                <a:solidFill>
                  <a:srgbClr val="3E6B78"/>
                </a:solidFill>
                <a:latin typeface="Calibri" pitchFamily="34" charset="0"/>
                <a:ea typeface="Calibri" pitchFamily="34" charset="-122"/>
                <a:cs typeface="Calibri" pitchFamily="34" charset="-120"/>
              </a:rPr>
              <a:t>DBLB-Ticketing / AMC  |  Commercial-in-confidence</a:t>
            </a:r>
            <a:endParaRPr lang="en-US" sz="9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DBLB TECH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DBLB-Ticketing / AMC — Service Desk &amp; AMC Management</dc:title>
  <dc:subject>PptxGenJS Presentation</dc:subject>
  <dc:creator>DBLB TECH</dc:creator>
  <cp:lastModifiedBy>DBLB TECH</cp:lastModifiedBy>
  <cp:revision>1</cp:revision>
  <dcterms:created xsi:type="dcterms:W3CDTF">2026-09-18T10:26:20Z</dcterms:created>
  <dcterms:modified xsi:type="dcterms:W3CDTF">2026-09-18T10:26:20Z</dcterms:modified>
</cp:coreProperties>
</file>