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475488"/>
            <a:ext cx="1371600" cy="1380781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4" y="592074"/>
            <a:ext cx="1138428" cy="1147609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249424" y="78638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34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2249424" y="1133856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products and ERP consulting</a:t>
            </a:r>
            <a:endParaRPr lang="en-US" sz="1150" dirty="0"/>
          </a:p>
        </p:txBody>
      </p:sp>
      <p:sp>
        <p:nvSpPr>
          <p:cNvPr id="7" name="Shape 3"/>
          <p:cNvSpPr/>
          <p:nvPr/>
        </p:nvSpPr>
        <p:spPr>
          <a:xfrm>
            <a:off x="566928" y="2304288"/>
            <a:ext cx="2147011" cy="329184"/>
          </a:xfrm>
          <a:prstGeom prst="roundRect">
            <a:avLst>
              <a:gd name="adj" fmla="val 50000"/>
            </a:avLst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566928" y="2304288"/>
            <a:ext cx="214701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13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OVERVIEW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2734056"/>
            <a:ext cx="9509760" cy="1078992"/>
          </a:xfrm>
          <a:prstGeom prst="rect">
            <a:avLst/>
          </a:prstGeom>
          <a:noFill/>
          <a:ln/>
          <a:effectLst>
            <a:outerShdw sx="100000" sy="100000" kx="0" ky="0" algn="bl" rotWithShape="0" blurRad="177800" dist="25400" dir="5400000">
              <a:srgbClr val="04191F">
                <a:alpha val="3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Online Examination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3831336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Delivery &amp; Management Platform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4315968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D6E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 credible exam for a thousand candidates without booking a hall.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66928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04672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types</a:t>
            </a:r>
            <a:endParaRPr lang="en-US" sz="2500" dirty="0"/>
          </a:p>
        </p:txBody>
      </p:sp>
      <p:sp>
        <p:nvSpPr>
          <p:cNvPr id="14" name="Text 10"/>
          <p:cNvSpPr txBox="1"/>
          <p:nvPr/>
        </p:nvSpPr>
        <p:spPr>
          <a:xfrm>
            <a:off x="804672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formats from objective to comprehension-linked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387852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625596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Defensible</a:t>
            </a:r>
            <a:endParaRPr lang="en-US" sz="2300" dirty="0"/>
          </a:p>
        </p:txBody>
      </p:sp>
      <p:sp>
        <p:nvSpPr>
          <p:cNvPr id="17" name="Text 13"/>
          <p:cNvSpPr txBox="1"/>
          <p:nvPr/>
        </p:nvSpPr>
        <p:spPr>
          <a:xfrm>
            <a:off x="3625596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Randomisation, lockdown, activity logging and audit trail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8776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446520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Auto-marked</a:t>
            </a:r>
            <a:endParaRPr lang="en-US" sz="20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instantly; descriptive via assisted workflow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9029700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9267444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scale</a:t>
            </a:r>
            <a:endParaRPr lang="en-US" sz="2300" dirty="0"/>
          </a:p>
        </p:txBody>
      </p:sp>
      <p:sp>
        <p:nvSpPr>
          <p:cNvPr id="23" name="Text 19"/>
          <p:cNvSpPr txBox="1"/>
          <p:nvPr/>
        </p:nvSpPr>
        <p:spPr>
          <a:xfrm>
            <a:off x="9267444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Concurrent delivery load-tested before go-live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 is the product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result is only worth having if the process that produced it can withstand a challenge.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257550"/>
          </a:xfrm>
          <a:prstGeom prst="roundRect">
            <a:avLst>
              <a:gd name="adj" fmla="val 168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runs it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297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Schools, colleges and universities — term exams, entrance tests, continuous assessment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institutes and coaching — mock tests, chapter tests, ranked series with comparative analytics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L&amp;D — post-training assessment, competency testing, mandatory compliance certification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 — screening at volume with objective ranking and shortlisting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bodies — proctored certification with audit-grade record keeping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257550"/>
          </a:xfrm>
          <a:prstGeom prst="roundRect">
            <a:avLst>
              <a:gd name="adj" fmla="val 168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lifecycle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297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banking with review and approval workflow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construction, manual or blueprint-driven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registration and scheduling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delivery with configurable integrity controls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evaluation and assisted descriptive marking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publication with moderation control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down to individual question quality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 Bank &amp; Paper Setup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credibility of every downstream result is actually determined.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the bank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Hierarchical by subject, topic, sub-topic and learning objective, with difficulty grading and cognitive-level tagging for balanced papers.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Formatted text, mathematical notation, images, audio and video within questions and options. Multi-language storage for bilingual papers.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types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Single-answer, multi-select, true/false, fill in the blank, matching, numeric entry, descriptive, and comprehension passages with linked sub-questions.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control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corrected question does not silently alter historical results. Every change is versioned and traceable.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feedback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statistics per question — how often used, average score, discrimination — feeding a standing question-quality review.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Draft, under review, approved, retired. Bulk import from Excel and Word with a defined template.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construction and scheduling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17904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5568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the paper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2231136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selection where the setter picks specific questions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Blueprint-driven generation — define the distribution by topic, difficulty and marks, and the system assembles a compliant paper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Section-based structure with per-section timing, instructions and marking rules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equivalent paper sets generated from one blueprint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Per-question marks and configurable negative marking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workflow before a paper can be scheduled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6272784" y="1517904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56248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21424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 and candidates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231136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Fixed-window exams where all candidates start together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Flexible-window exams where a candidate may start any time within a period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Per-candidate and per-batch scheduling with time zone handling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Extra-time allowance for candidates entitled to accommodations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Re-attempt rules and permitted attempt counts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by self-service, administrator or bulk import; admit card generation</a:t>
            </a:r>
            <a:endParaRPr lang="en-US" sz="126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Delivery &amp; Integrity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Configurable per examination — because a practice test is not a professional certification.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 controls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Applying maximum lockdown to a low-stakes test simply teaches candidates to resent the system. So every control is optional.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810512"/>
          <a:ext cx="11027664" cy="914400"/>
        </p:xfrm>
        <a:graphic>
          <a:graphicData uri="http://schemas.openxmlformats.org/drawingml/2006/table">
            <a:tbl>
              <a:tblPr/>
              <a:tblGrid>
                <a:gridCol w="2867193"/>
                <a:gridCol w="8160471"/>
              </a:tblGrid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Detail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 randomisation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 order varied per candidate from the same paper.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Option shuffling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Answer options presented in a different order per candidate.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Paper sets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Multiple equivalent papers generated from one blueprint and distributed across the cohort.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Single active session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candidate cannot hold two concurrent sessions on the same attempt.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Browser controls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Copy, paste, right-click and print suppression; tab-switch and focus-loss detection with configurable warning and auto-submit thresholds.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Activity log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Timestamped record of every answer, navigation event, focus loss and system event, retained for audit.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Proctoring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Photo capture at start and at intervals, and live remote proctoring where the stakes require it.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candidate experience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Clean, distraction-free, and forgiving of the things that go wrong on exam day.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interface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on desktop, laptop and tablet. Instruction screen with mandatory acknowledgement before the clock starts.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palette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Answered, unanswered, marked-for-review and not-visited status visible at a glance, with navigation per the configured rules.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timer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Prominent countdown with configurable warnings, and automatic submission at expiry. Timing is server-side authoritative.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auto-save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browser crash or dropped connection does not cost the candidate their answers.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resume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disconnected candidate resumes at the point of interruption, with elapsed time correctly accounted.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Extra-time accommodations applied per candidate rather than per exam, so entitlement travels with the person.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Evaluation, results and analytics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17904"/>
            <a:ext cx="5321808" cy="3752698"/>
          </a:xfrm>
          <a:prstGeom prst="roundRect">
            <a:avLst>
              <a:gd name="adj" fmla="val 14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5568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Marking and publication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2231136"/>
            <a:ext cx="4754880" cy="27925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 evaluation of all objective types with negative marking per configuration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 workflow: assignment to evaluators, rubric-guided scoring, comment capture and moderation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Blind double marking with reconciliation where the assessment requires it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Grace marks, question cancellation and re-evaluation — auditable actions with automatic cohort-wide recomputation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 control: immediate, scheduled, or after moderation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and percentile computation, and a candidate-initiated re-evaluation request workflow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6272784" y="1517904"/>
            <a:ext cx="5321808" cy="3752698"/>
          </a:xfrm>
          <a:prstGeom prst="roundRect">
            <a:avLst>
              <a:gd name="adj" fmla="val 14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56248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21424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231136"/>
            <a:ext cx="4754880" cy="27925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performance by topic and difficulty — showing where a specific learner is weak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 distribution with mean, median and spread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Question-level analysis: attempt rate, correct rate and discrimination index, identifying ambiguous or miskeyed questions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Comparative reporting across batches, centres and periods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tracking across a test series for the same candidate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Time-per-question analysis revealing where candidates get stuck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to Excel and PDF with scheduled distribution</a:t>
            </a:r>
            <a:endParaRPr lang="en-US" sz="126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exam-day load problem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examination platform has an unusual load profile: near-zero traffic, then a thousand people pressing Start within the same sixty seconds.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819656"/>
            <a:ext cx="5954939" cy="4288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size and load-test against the client’s actual expected concurrency before go-live, not against an average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full-scale mock run with real candidate numbers is non-negotiable for high-stakes deployments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staff exam day — support is present through the delivery window, not on call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Server-side authoritative timing means client clock manipulation has no effect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platform that is fine in testing and falls over at 10:00 on a results-critical morning has failed completely, regardless of its feature list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engineering discipline that keeps a warehouse system at 500,000 transactions a day applies here — it is the same team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905915" y="1783080"/>
            <a:ext cx="4688677" cy="4361688"/>
          </a:xfrm>
          <a:prstGeom prst="roundRect">
            <a:avLst>
              <a:gd name="adj" fmla="val 1258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98523" y="2020824"/>
            <a:ext cx="4103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80" kern="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PROFILE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198523" y="251460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7198523" y="274137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on Windows Server / IIS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198523" y="308152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7198523" y="330829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Server, Dapper + stored procedures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198523" y="3648456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7198523" y="3875227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— no candidate-side install required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198523" y="4215384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7198523" y="4442155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Auto-save with session resume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198523" y="4782312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7198523" y="5009083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 for provisioning and export; SSO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198523" y="534924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198523" y="557601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cloud, client cloud, or on-premise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2468880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27709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327709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871216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days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57505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types, integrity requirements, marking rules, result policy and expected concurrency.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618842" y="3647884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20010" y="2468880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80790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80790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3002890" y="2871216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week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57505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hierarchy, roles, branding, exam templates and grading schemes.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871923" y="3647884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073091" y="2468880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33872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833872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5255971" y="2871216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the bank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weeks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57505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Bulk import, formatting validation and review workflow setup.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125005" y="3647884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26173" y="2468880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86954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086954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7509053" y="2871216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Mock run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days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57505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full-scale rehearsal at real candidate numbers, plus administrator, setter, evaluator and proctor training.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378086" y="3647884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579254" y="2468880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40035" y="2221992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40035" y="222199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9762134" y="2871216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day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staffed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57505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delivery through the window, with engineering present rather than reachable.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3" name="Text 3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behind the product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 — founded 2017, Gurgaon. We build our own product suite and implement Dynamics 365 BC, NAV, AX, SAP, Odoo and ERPNext across India and the Gulf.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Eighteen years in ERP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founder and CTO brings over eighteen years in enterprise ERP and retail technology, including ERP leadership for a Gulf-based e-commerce group and an Odoo deployment across a sixty-store, four-warehouse retail chain.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under real load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backgrounds include scaling order processing thirtyfold at a major fashion e-commerce platform, and running fulfilment operations through peak season. The product reflects problems met on the floor, not in a workshop.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of the table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 implement tier-one ERP for a living, we know where those platforms are the right answer — and we will say so. Our own products exist for the businesses they do not fit.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18-person team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Engineering, implementation and support delivered by one team, in one place, rather than assembled per project from contractors.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and the Gulf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experience across both markets, including GST and VAT regimes, regional payment gateways, local business-hours calendars and Gulf-specific fulfilment patterns.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platform range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365 Business Central and NAV, AX, SAP, Odoo and ERPNext — alongside .NET and SQL Server engineering on our own product suite.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74352" y="4266539"/>
            <a:ext cx="1920240" cy="1933093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7572" y="4429759"/>
            <a:ext cx="1593799" cy="160665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66928" y="105156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Tell us your worst-case exam day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candidates, starting at what moment, on what devices, over what network? We will size against that number and rehearse it before it matters.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66928" y="3108960"/>
            <a:ext cx="3108960" cy="32004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66928" y="336499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Devendra Sharma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373075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Co-founder &amp; CTO, DBLB TECH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418795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d.sharma@dblbtech.com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66928" y="451713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+91-9711452460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484632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www.dblbtech.com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51755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A-9, SF, Block A, South City-2, Gurgaon 122018, Haryana, India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6355080"/>
            <a:ext cx="11027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E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Examination Platform  |  Commercial-in-confidence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DBLB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Examination Platform — Assessment Delivery &amp; Management</dc:title>
  <dc:subject>PptxGenJS Presentation</dc:subject>
  <dc:creator>DBLB TECH</dc:creator>
  <cp:lastModifiedBy>DBLB TECH</cp:lastModifiedBy>
  <cp:revision>1</cp:revision>
  <dcterms:created xsi:type="dcterms:W3CDTF">2026-09-18T10:26:20Z</dcterms:created>
  <dcterms:modified xsi:type="dcterms:W3CDTF">2026-09-18T10:26:20Z</dcterms:modified>
</cp:coreProperties>
</file>