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475488"/>
            <a:ext cx="1371600" cy="1380781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14" y="592074"/>
            <a:ext cx="1138428" cy="1147609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249424" y="786384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34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2249424" y="1133856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 products and ERP consulting</a:t>
            </a:r>
            <a:endParaRPr lang="en-US" sz="1150" dirty="0"/>
          </a:p>
        </p:txBody>
      </p:sp>
      <p:sp>
        <p:nvSpPr>
          <p:cNvPr id="7" name="Shape 3"/>
          <p:cNvSpPr/>
          <p:nvPr/>
        </p:nvSpPr>
        <p:spPr>
          <a:xfrm>
            <a:off x="566928" y="2304288"/>
            <a:ext cx="2147011" cy="329184"/>
          </a:xfrm>
          <a:prstGeom prst="roundRect">
            <a:avLst>
              <a:gd name="adj" fmla="val 50000"/>
            </a:avLst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566928" y="2304288"/>
            <a:ext cx="214701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40" kern="0" dirty="0">
                <a:solidFill>
                  <a:srgbClr val="133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OVERVIEW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566928" y="2734056"/>
            <a:ext cx="9509760" cy="1078992"/>
          </a:xfrm>
          <a:prstGeom prst="rect">
            <a:avLst/>
          </a:prstGeom>
          <a:noFill/>
          <a:ln/>
          <a:effectLst>
            <a:outerShdw sx="100000" sy="100000" kx="0" ky="0" algn="bl" rotWithShape="0" blurRad="177800" dist="25400" dir="5400000">
              <a:srgbClr val="04191F">
                <a:alpha val="35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DBLB-POS</a:t>
            </a:r>
            <a:endParaRPr lang="en-US" sz="5400" dirty="0"/>
          </a:p>
        </p:txBody>
      </p:sp>
      <p:sp>
        <p:nvSpPr>
          <p:cNvPr id="10" name="Text 6"/>
          <p:cNvSpPr txBox="1"/>
          <p:nvPr/>
        </p:nvSpPr>
        <p:spPr>
          <a:xfrm>
            <a:off x="566928" y="3831336"/>
            <a:ext cx="95097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Point of Sale</a:t>
            </a:r>
            <a:endParaRPr lang="en-US" sz="22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4315968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D6E7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invoice in ten seconds. A full ERP behind it.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66928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04672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~10 sec</a:t>
            </a:r>
            <a:endParaRPr lang="en-US" sz="250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post a complete sales invoice at the counter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387852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625596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tender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3625596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Cash, card, UPI and loyalty on one bill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8776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6446520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Multi-store</a:t>
            </a:r>
            <a:endParaRPr lang="en-US" sz="2000" dirty="0"/>
          </a:p>
        </p:txBody>
      </p:sp>
      <p:sp>
        <p:nvSpPr>
          <p:cNvPr id="20" name="Text 16"/>
          <p:cNvSpPr txBox="1"/>
          <p:nvPr/>
        </p:nvSpPr>
        <p:spPr>
          <a:xfrm>
            <a:off x="6446520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Multi-company and multi-location, centrally managed</a:t>
            </a:r>
            <a:endParaRPr lang="en-US" sz="1050" dirty="0"/>
          </a:p>
        </p:txBody>
      </p:sp>
      <p:sp>
        <p:nvSpPr>
          <p:cNvPr id="21" name="Shape 17"/>
          <p:cNvSpPr/>
          <p:nvPr/>
        </p:nvSpPr>
        <p:spPr>
          <a:xfrm>
            <a:off x="9029700" y="5120640"/>
            <a:ext cx="2564892" cy="1225296"/>
          </a:xfrm>
          <a:prstGeom prst="roundRect">
            <a:avLst>
              <a:gd name="adj" fmla="val 4478"/>
            </a:avLst>
          </a:prstGeom>
          <a:solidFill>
            <a:srgbClr val="FFFFFF">
              <a:alpha val="9000"/>
            </a:srgbClr>
          </a:solidFill>
          <a:ln w="9525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22" name="Text 18"/>
          <p:cNvSpPr txBox="1"/>
          <p:nvPr/>
        </p:nvSpPr>
        <p:spPr>
          <a:xfrm>
            <a:off x="9267444" y="5276088"/>
            <a:ext cx="208940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7AB64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Full back office</a:t>
            </a:r>
            <a:endParaRPr lang="en-US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9267444" y="5760720"/>
            <a:ext cx="20894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CFE3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Accounting, inventory, purchase, payroll included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till with stock bolted on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mid-market POS is either a till with a stock list added, or an ERP with a till added. This is neither.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115568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counter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50392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search by name, barcode, SKU or category, with a visual grid for fast movers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scanning throughout, including weight-embedded barcodes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and bill-level discounts, gated by permission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attach for loyalty, credit and history — or a genuine quick anonymous sale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and recall a bill so one slow customer does not block the queue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and exchange against an invoice, or directly</a:t>
            </a:r>
            <a:endParaRPr lang="en-US" sz="1260" dirty="0"/>
          </a:p>
        </p:txBody>
      </p:sp>
      <p:sp>
        <p:nvSpPr>
          <p:cNvPr id="8" name="Shape 6"/>
          <p:cNvSpPr/>
          <p:nvPr/>
        </p:nvSpPr>
        <p:spPr>
          <a:xfrm>
            <a:off x="6272784" y="1810512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56248" y="2130552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21424" y="2011680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the counter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6556248" y="2523744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counter experience and the ledger were designed together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card-cash-UPI split at the till lands in three GL accounts with no re-keying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 relieved and revenue recognised in the same action as the sale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Cashier handover reconciles till cash to banked cash, with variance posted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Store-level P&amp;L available without a consolidation exercise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office and shop floor read the same numbers</a:t>
            </a:r>
            <a:endParaRPr lang="en-US" sz="1260" dirty="0"/>
          </a:p>
        </p:txBody>
      </p:sp>
      <p:sp>
        <p:nvSpPr>
          <p:cNvPr id="12" name="Text 10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speed at the counter is worth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throughput is a queue problem, and queue problems compound.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2121408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 sec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915158"/>
            <a:ext cx="2025396" cy="1766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sales invoice posted with a few simple clicks — the design target the counter was built around.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396996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653028" y="2121408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shift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3653028" y="2915158"/>
            <a:ext cx="2025396" cy="1766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time for new counter staff to become productive, which matters where turnover is a fact of life.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27064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83096" y="2121408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tenders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6483096" y="2794254"/>
            <a:ext cx="2025396" cy="188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Cash, card, UPI and loyalty settling one bill, each posting to its own account automatically.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057132" y="1847088"/>
            <a:ext cx="2537460" cy="3145536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313164" y="2121408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Any device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9313164" y="2794254"/>
            <a:ext cx="2025396" cy="1887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Browser-based — desktop, tablet or mobile. Operate from anywhere in the store.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an ₹834 bill settling as ₹34 cash, ₹300 card and ₹500 UPI is one action at the counter and three correct postings in the ledger.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2057400"/>
            <a:ext cx="2377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0" b="1" dirty="0">
                <a:solidFill>
                  <a:srgbClr val="1D56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 txBox="1"/>
          <p:nvPr/>
        </p:nvSpPr>
        <p:spPr>
          <a:xfrm>
            <a:off x="2880360" y="2286000"/>
            <a:ext cx="8595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Back Office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2880360" y="32004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upsells. Part of the product.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 included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catalogue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Category, brand, UOM and conversion. Batch, serial, lot and expiry. Barcode generation and bulk printing. Excel import.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master with credit terms, quotation, order, invoice and return. B2B order-based selling alongside B2C counter sales.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Purchase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Supplier master, purchase order, invoice, return and payment, with automatic stock and account updates.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Accounting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Chart of accounts, journal, payment and receive vouchers, voucher register, automated GST and VAT calculation.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levels with low-stock alerts, adjustments, warehouse transfer, FIFO valuation and movement reporting.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130296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336804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3368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334975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Banking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3880104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and bank accounts, transactions, reconciliation and cheque handling.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66928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04672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804672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1298448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Manufacturing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804672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Bill of material and assembly process for kitting, bundling and in-store production.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4334256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572000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72000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5065776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Payroll</a:t>
            </a:r>
            <a:endParaRPr lang="en-US" sz="1400" dirty="0"/>
          </a:p>
        </p:txBody>
      </p:sp>
      <p:sp>
        <p:nvSpPr>
          <p:cNvPr id="42" name="Text 40"/>
          <p:cNvSpPr txBox="1"/>
          <p:nvPr/>
        </p:nvSpPr>
        <p:spPr>
          <a:xfrm>
            <a:off x="4572000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Employee, designation and pay-head masters, monthly salary process, advances, bonus and deduction, GL posting.</a:t>
            </a:r>
            <a:endParaRPr lang="en-US" sz="1150" dirty="0"/>
          </a:p>
        </p:txBody>
      </p:sp>
      <p:sp>
        <p:nvSpPr>
          <p:cNvPr id="43" name="Shape 41"/>
          <p:cNvSpPr/>
          <p:nvPr/>
        </p:nvSpPr>
        <p:spPr>
          <a:xfrm>
            <a:off x="8101584" y="4779264"/>
            <a:ext cx="3493008" cy="1392936"/>
          </a:xfrm>
          <a:prstGeom prst="roundRect">
            <a:avLst>
              <a:gd name="adj" fmla="val 3939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339328" y="5017008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339328" y="50170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8833104" y="4998720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8339328" y="5529072"/>
            <a:ext cx="3017520" cy="44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Multi-company, financial year, tax configuration, invoice templates, roles, user-warehouse mapping and feature toggles.</a:t>
            </a:r>
            <a:endParaRPr lang="en-US" sz="1150" dirty="0"/>
          </a:p>
        </p:txBody>
      </p:sp>
      <p:sp>
        <p:nvSpPr>
          <p:cNvPr id="48" name="Text 46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49" name="Text 47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and accountability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17904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15568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Cashier and counter control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50392" y="2231136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Cashier handover: opening float, expected cash by tender, counted cash and variance — recorded and posted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Shift-wise sales and collection summary per cashier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Void and reprint controlled by permission with a full audit trail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 authority capped by role and by value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status indicator so the counter always knows whether it is online</a:t>
            </a:r>
            <a:endParaRPr lang="en-US" sz="1260" dirty="0"/>
          </a:p>
        </p:txBody>
      </p:sp>
      <p:sp>
        <p:nvSpPr>
          <p:cNvPr id="7" name="Shape 5"/>
          <p:cNvSpPr/>
          <p:nvPr/>
        </p:nvSpPr>
        <p:spPr>
          <a:xfrm>
            <a:off x="6272784" y="1517904"/>
            <a:ext cx="5321808" cy="3371850"/>
          </a:xfrm>
          <a:prstGeom prst="roundRect">
            <a:avLst>
              <a:gd name="adj" fmla="val 1627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56248" y="1837944"/>
            <a:ext cx="155448" cy="1554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21424" y="1719072"/>
            <a:ext cx="4517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556248" y="2231136"/>
            <a:ext cx="4754880" cy="24117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Multi-company support — create and manage multiple companies in one system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currency and financial period per company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or disable system options at any time to match how the business actually operates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 numbering series, templates and print layouts per store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and permission management with user-to-warehouse mapping</a:t>
            </a:r>
            <a:endParaRPr lang="en-US" sz="1260" dirty="0"/>
          </a:p>
          <a:p>
            <a:pPr marL="190500" indent="-190500">
              <a:spcAft>
                <a:spcPts val="900"/>
              </a:spcAft>
              <a:buSzPct val="100000"/>
              <a:buChar char="•"/>
            </a:pPr>
            <a:r>
              <a:rPr lang="en-US" sz="126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 tax applied by regional or product-specific rules</a:t>
            </a:r>
            <a:endParaRPr lang="en-US" sz="1260" dirty="0"/>
          </a:p>
        </p:txBody>
      </p:sp>
      <p:sp>
        <p:nvSpPr>
          <p:cNvPr id="11" name="Text 9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4672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04672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1298448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ERP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 the POS with the back-end ERP for consolidated finance and inventory. Native with DBLB-ERP; defined work for BC, NAV, SAP, Odoo and ERPNext.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34256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572000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0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5065776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management of online and offline sales, with one stock position across channels and status write-back.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101584" y="1481328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339328" y="1719072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39328" y="171907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8833104" y="1700784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gateways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339328" y="2231136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Card, UPI and wallet collection with settlement reconciliation. Regional gateways supported.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66928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4672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4672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1298448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Loyalty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04672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Accrual and redemption at the counter, with live balance visibility to the cashier.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334256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0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572000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5065776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Barcode scanners, thermal and label printers, cash drawers, weighing scales and customer displays.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101584" y="3954780"/>
            <a:ext cx="3493008" cy="2217420"/>
          </a:xfrm>
          <a:prstGeom prst="roundRect">
            <a:avLst>
              <a:gd name="adj" fmla="val 2474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339328" y="41925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339328" y="41925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8833104" y="41742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8339328" y="4704588"/>
            <a:ext cx="3017520" cy="1266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dispatch from the system for receipts, statements and promotional campaigns.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Dashboards that open to your numbers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dashboard is the default landing screen, filterable by date range and financial year — a store manager opens the system to results, not to a menu.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566928" y="1819656"/>
            <a:ext cx="5954939" cy="4288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versus purchase trend over the selected period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ten products by value and by quantity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profit, cash in hand and bank account position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To-receive and to-pay snapshot with counts and values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customers, suppliers, products and stock quantity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Store-wise and hourly sales analysis for staffing decisions</a:t>
            </a:r>
            <a:endParaRPr lang="en-US" sz="13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3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Discount analysis, expiry ageing and slow-moving stock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905915" y="1783080"/>
            <a:ext cx="4688677" cy="4361688"/>
          </a:xfrm>
          <a:prstGeom prst="roundRect">
            <a:avLst>
              <a:gd name="adj" fmla="val 1258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98523" y="2020824"/>
            <a:ext cx="4103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spc="80" kern="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PROFILE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198523" y="251460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7198523" y="274137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.NET on Windows Server / IIS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198523" y="3081528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198523" y="3308299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SQL Server, Dapper + stored procedures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198523" y="3648456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7198523" y="3875227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Browser — desktop, tablet, mobile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198523" y="4215384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TENANCY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198523" y="4442155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Multi-company and multi-location in one instance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98523" y="4782312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7198523" y="5009083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cloud, client cloud, or per-store on-premise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198523" y="5349240"/>
            <a:ext cx="4103461" cy="249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spc="60" kern="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198523" y="5576011"/>
            <a:ext cx="4103461" cy="31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 control, warehouse mapping, full audit trail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Rolling out across a chain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store proves the configuration. The rest follow in waves, with the pilot’s lessons applied.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27709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27709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Discovery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days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 process walkthrough, hardware audit, catalogue assessment, tax and pricing rules.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618842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20010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80790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80790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3002890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weeks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3002890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Company, store, tax, price list, user role and invoice template setup.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71923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73091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33872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833872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5255971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3–5 days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5971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catalogue, opening stock, customer and supplier masters, opening balances.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125005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26173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086954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086954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7509053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store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week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509053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store live, running parallel where the client wants belt-and-braces comfort.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78086" y="3883022"/>
            <a:ext cx="164592" cy="36576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579254" y="2704018"/>
            <a:ext cx="2015338" cy="2394585"/>
          </a:xfrm>
          <a:prstGeom prst="roundRect">
            <a:avLst>
              <a:gd name="adj" fmla="val 272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340035" y="2457130"/>
            <a:ext cx="493776" cy="493776"/>
          </a:xfrm>
          <a:prstGeom prst="ellipse">
            <a:avLst/>
          </a:prstGeom>
          <a:solidFill>
            <a:srgbClr val="164C5A"/>
          </a:solidFill>
          <a:ln w="12700">
            <a:solidFill>
              <a:srgbClr val="164C5A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340035" y="245713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762134" y="3106354"/>
            <a:ext cx="1649578" cy="539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Rollout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store</a:t>
            </a:r>
            <a:endParaRPr lang="en-US" sz="1300" dirty="0"/>
          </a:p>
        </p:txBody>
      </p:sp>
      <p:sp>
        <p:nvSpPr>
          <p:cNvPr id="32" name="Text 30"/>
          <p:cNvSpPr txBox="1"/>
          <p:nvPr/>
        </p:nvSpPr>
        <p:spPr>
          <a:xfrm>
            <a:off x="9762134" y="3810188"/>
            <a:ext cx="1649578" cy="11238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6000"/>
              </a:lnSpc>
              <a:buNone/>
            </a:pPr>
            <a:r>
              <a:rPr lang="en-US" sz="110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Remaining stores brought live in waves, with counter, store-manager and head-office training tracks.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and support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66928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164C5A"/>
          </a:solidFill>
          <a:ln w="9525">
            <a:solidFill>
              <a:srgbClr val="164C5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sessions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Centralised training covering all implemented modules and sub-modules.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3396996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653028" y="1828800"/>
            <a:ext cx="2025396" cy="738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month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3653028" y="2622550"/>
            <a:ext cx="2025396" cy="2059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Onsite or offshore post-go-live support included as standard.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27064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83096" y="1828800"/>
            <a:ext cx="2025396" cy="6179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months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6483096" y="2501646"/>
            <a:ext cx="2025396" cy="2180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 fixes included post go-live, tracked through the DBLB Ticketing/AMC platform.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9057132" y="1554480"/>
            <a:ext cx="2537460" cy="3438144"/>
          </a:xfrm>
          <a:prstGeom prst="roundRect">
            <a:avLst>
              <a:gd name="adj" fmla="val 2162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9313164" y="1828800"/>
            <a:ext cx="2025396" cy="52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4C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choice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9313164" y="2410968"/>
            <a:ext cx="2025396" cy="2270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Subscription, or perpetual licence with annual maintenance.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5303520"/>
            <a:ext cx="11027664" cy="868680"/>
          </a:xfrm>
          <a:prstGeom prst="roundRect">
            <a:avLst>
              <a:gd name="adj" fmla="val 6316"/>
            </a:avLst>
          </a:prstGeom>
          <a:solidFill>
            <a:srgbClr val="E3EEF3"/>
          </a:solidFill>
          <a:ln w="9525">
            <a:solidFill>
              <a:srgbClr val="E3EEF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86968" y="5394960"/>
            <a:ext cx="103875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4000"/>
              </a:lnSpc>
              <a:buNone/>
            </a:pPr>
            <a:r>
              <a:rPr lang="en-US" sz="12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honest note: DBLB-POS supports standard payment gateway integration. Marketplace-style split settlement across multiple merchant accounts has not shipped to date — where a client needs it, it is a defined development scope and we quote it as such.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6928" y="384048"/>
            <a:ext cx="1102766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behind the product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66928" y="1078992"/>
            <a:ext cx="11027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 — founded 2017, Gurgaon. We build our own product suite and implement Dynamics 365 BC, NAV, AX, SAP, Odoo and ERPNext across India and the Gulf.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04672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1298448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Eighteen years in ERP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founder and CTO brings over eighteen years in enterprise ERP and retail technology, including ERP leadership for a Gulf-based e-commerce group and an Odoo deployment across a sixty-store, four-warehouse retail chain.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34256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72000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065776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under real load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backgrounds include scaling order processing thirtyfold at a major fashion e-commerce platform, and running fulfilment operations through peak season. The product reflects problems met on the floor, not in a workshop.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39328" y="2020824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39328" y="2020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7" name="Text 15"/>
          <p:cNvSpPr txBox="1"/>
          <p:nvPr/>
        </p:nvSpPr>
        <p:spPr>
          <a:xfrm>
            <a:off x="8833104" y="2002536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sides of the table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339328" y="2532888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we implement tier-one ERP for a living, we know where those platforms are the right answer — and we will say so. Our own products exist for the businesses they do not fit.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4672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1298448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18-person team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04672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Engineering, implementation and support delivered by one team, in one place, rather than assembled per project from contractors.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34256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572000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0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65776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and the Gulf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0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experience across both markets, including GST and VAT regimes, regional payment gateways, local business-hours calendars and Gulf-specific fulfilment patterns.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8101584" y="4105656"/>
            <a:ext cx="3493008" cy="2066544"/>
          </a:xfrm>
          <a:prstGeom prst="roundRect">
            <a:avLst>
              <a:gd name="adj" fmla="val 2655"/>
            </a:avLst>
          </a:prstGeom>
          <a:solidFill>
            <a:srgbClr val="EEF5F8"/>
          </a:solidFill>
          <a:ln w="9525">
            <a:solidFill>
              <a:srgbClr val="CFE0E7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339328" y="4343400"/>
            <a:ext cx="384048" cy="384048"/>
          </a:xfrm>
          <a:prstGeom prst="ellipse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43434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8833104" y="4325112"/>
            <a:ext cx="25237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4C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 platform range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339328" y="4855464"/>
            <a:ext cx="30175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2B3A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Dynamics 365 Business Central and NAV, AX, SAP, Odoo and ERPNext — alongside .NET and SQL Server engineering on our own product suite.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566928" y="63825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2E86A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 TECH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6565392" y="6382512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B7E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Product Overview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34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74352" y="4266539"/>
            <a:ext cx="1920240" cy="1933093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7572" y="4429759"/>
            <a:ext cx="1593799" cy="160665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66928" y="1051560"/>
            <a:ext cx="868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Watch a bill go through in ten seconds</a:t>
            </a:r>
            <a:endParaRPr lang="en-US" sz="44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will run your own product catalogue and tax rules on a sandbox and let your counter staff try it — which is a more useful test than any feature list.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66928" y="3108960"/>
            <a:ext cx="3108960" cy="32004"/>
          </a:xfrm>
          <a:prstGeom prst="rect">
            <a:avLst/>
          </a:prstGeom>
          <a:solidFill>
            <a:srgbClr val="7AB648"/>
          </a:solidFill>
          <a:ln w="12700">
            <a:solidFill>
              <a:srgbClr val="7AB64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66928" y="3364992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Devendra Sharma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66928" y="3730752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7AB6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Co-founder &amp; CTO, DBLB TECH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566928" y="418795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d.sharma@dblbtech.com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566928" y="451713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+91-9711452460</a:t>
            </a:r>
            <a:endParaRPr lang="en-US" sz="1250" dirty="0"/>
          </a:p>
        </p:txBody>
      </p:sp>
      <p:sp>
        <p:nvSpPr>
          <p:cNvPr id="11" name="Text 8"/>
          <p:cNvSpPr txBox="1"/>
          <p:nvPr/>
        </p:nvSpPr>
        <p:spPr>
          <a:xfrm>
            <a:off x="566928" y="4846320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www.dblbtech.com</a:t>
            </a:r>
            <a:endParaRPr lang="en-US" sz="12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517550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9DE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A-9, SF, Block A, South City-2, Gurgaon 122018, Haryana, India</a:t>
            </a:r>
            <a:endParaRPr lang="en-US" sz="1250" dirty="0"/>
          </a:p>
        </p:txBody>
      </p:sp>
      <p:sp>
        <p:nvSpPr>
          <p:cNvPr id="13" name="Text 10"/>
          <p:cNvSpPr txBox="1"/>
          <p:nvPr/>
        </p:nvSpPr>
        <p:spPr>
          <a:xfrm>
            <a:off x="566928" y="6355080"/>
            <a:ext cx="11027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3E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DBLB-POS  |  Commercial-in-confidence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DBLB 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DBLB-POS — Retail Point of Sale</dc:title>
  <dc:subject>PptxGenJS Presentation</dc:subject>
  <dc:creator>DBLB TECH</dc:creator>
  <cp:lastModifiedBy>DBLB TECH</cp:lastModifiedBy>
  <cp:revision>1</cp:revision>
  <dcterms:created xsi:type="dcterms:W3CDTF">2026-09-18T10:26:20Z</dcterms:created>
  <dcterms:modified xsi:type="dcterms:W3CDTF">2026-09-18T10:26:20Z</dcterms:modified>
</cp:coreProperties>
</file>