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66928" y="475488"/>
            <a:ext cx="1371600" cy="1380781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14" y="592074"/>
            <a:ext cx="1138428" cy="1147609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249424" y="786384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34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2249424" y="1133856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products and ERP consulting</a:t>
            </a:r>
            <a:endParaRPr lang="en-US" sz="1150" dirty="0"/>
          </a:p>
        </p:txBody>
      </p:sp>
      <p:sp>
        <p:nvSpPr>
          <p:cNvPr id="7" name="Shape 3"/>
          <p:cNvSpPr/>
          <p:nvPr/>
        </p:nvSpPr>
        <p:spPr>
          <a:xfrm>
            <a:off x="566928" y="2304288"/>
            <a:ext cx="2147011" cy="329184"/>
          </a:xfrm>
          <a:prstGeom prst="roundRect">
            <a:avLst>
              <a:gd name="adj" fmla="val 50000"/>
            </a:avLst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566928" y="2304288"/>
            <a:ext cx="214701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40" kern="0" dirty="0">
                <a:solidFill>
                  <a:srgbClr val="133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OVERVIEW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2734056"/>
            <a:ext cx="9509760" cy="1078992"/>
          </a:xfrm>
          <a:prstGeom prst="rect">
            <a:avLst/>
          </a:prstGeom>
          <a:noFill/>
          <a:ln/>
          <a:effectLst>
            <a:outerShdw sx="100000" sy="100000" kx="0" ky="0" algn="bl" rotWithShape="0" blurRad="177800" dist="25400" dir="5400000">
              <a:srgbClr val="04191F">
                <a:alpha val="3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DBLB-ERP</a:t>
            </a:r>
            <a:endParaRPr lang="en-US" sz="5400" dirty="0"/>
          </a:p>
        </p:txBody>
      </p:sp>
      <p:sp>
        <p:nvSpPr>
          <p:cNvPr id="10" name="Text 6"/>
          <p:cNvSpPr txBox="1"/>
          <p:nvPr/>
        </p:nvSpPr>
        <p:spPr>
          <a:xfrm>
            <a:off x="566928" y="3831336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Resource Planning</a:t>
            </a:r>
            <a:endParaRPr lang="en-US" sz="2200" dirty="0"/>
          </a:p>
        </p:txBody>
      </p:sp>
      <p:sp>
        <p:nvSpPr>
          <p:cNvPr id="11" name="Text 7"/>
          <p:cNvSpPr txBox="1"/>
          <p:nvPr/>
        </p:nvSpPr>
        <p:spPr>
          <a:xfrm>
            <a:off x="566928" y="4315968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D6E7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ledger, one stock position, one version of the truth —</a:t>
            </a:r>
            <a:endParaRPr lang="en-US" sz="1400" dirty="0"/>
          </a:p>
          <a:p>
            <a:pPr indent="0" marL="0">
              <a:buNone/>
            </a:pPr>
            <a:r>
              <a:rPr lang="en-US" sz="1400" i="1" dirty="0">
                <a:solidFill>
                  <a:srgbClr val="D6E7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purchase order to balance sheet.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66928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804672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2500" dirty="0"/>
          </a:p>
        </p:txBody>
      </p:sp>
      <p:sp>
        <p:nvSpPr>
          <p:cNvPr id="14" name="Text 10"/>
          <p:cNvSpPr txBox="1"/>
          <p:nvPr/>
        </p:nvSpPr>
        <p:spPr>
          <a:xfrm>
            <a:off x="804672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modules, one shared data model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3387852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3625596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Unlimited</a:t>
            </a:r>
            <a:endParaRPr lang="en-US" sz="2300" dirty="0"/>
          </a:p>
        </p:txBody>
      </p:sp>
      <p:sp>
        <p:nvSpPr>
          <p:cNvPr id="17" name="Text 13"/>
          <p:cNvSpPr txBox="1"/>
          <p:nvPr/>
        </p:nvSpPr>
        <p:spPr>
          <a:xfrm>
            <a:off x="3625596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users — no per-seat licence trap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8776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446520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Multi-entity</a:t>
            </a:r>
            <a:endParaRPr lang="en-US" sz="2000" dirty="0"/>
          </a:p>
        </p:txBody>
      </p:sp>
      <p:sp>
        <p:nvSpPr>
          <p:cNvPr id="20" name="Text 16"/>
          <p:cNvSpPr txBox="1"/>
          <p:nvPr/>
        </p:nvSpPr>
        <p:spPr>
          <a:xfrm>
            <a:off x="6446520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Companies, currencies and financial years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9029700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9267444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8–16 wks</a:t>
            </a:r>
            <a:endParaRPr lang="en-US" sz="2300" dirty="0"/>
          </a:p>
        </p:txBody>
      </p:sp>
      <p:sp>
        <p:nvSpPr>
          <p:cNvPr id="23" name="Text 19"/>
          <p:cNvSpPr txBox="1"/>
          <p:nvPr/>
        </p:nvSpPr>
        <p:spPr>
          <a:xfrm>
            <a:off x="9267444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implementation to go-live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 we set out to solve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mid-market businesses run four or five disconnected systems. The cost is rarely the licence fee.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810512"/>
            <a:ext cx="5321808" cy="3562274"/>
          </a:xfrm>
          <a:prstGeom prst="roundRect">
            <a:avLst>
              <a:gd name="adj" fmla="val 1540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15568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looks like today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50392" y="2523744"/>
            <a:ext cx="4754880" cy="2602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accounting package that knows nothing about stock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stock register living in Excel on one person’s laptop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separate billing tool, and a payroll service outside both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 orders scattered across a shared drive and email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Month-end spent reconciling systems, not reading numbers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can say what was actually earned until week three</a:t>
            </a:r>
            <a:endParaRPr lang="en-US" sz="1260" dirty="0"/>
          </a:p>
        </p:txBody>
      </p:sp>
      <p:sp>
        <p:nvSpPr>
          <p:cNvPr id="8" name="Shape 6"/>
          <p:cNvSpPr/>
          <p:nvPr/>
        </p:nvSpPr>
        <p:spPr>
          <a:xfrm>
            <a:off x="6272784" y="1810512"/>
            <a:ext cx="5321808" cy="3562274"/>
          </a:xfrm>
          <a:prstGeom prst="roundRect">
            <a:avLst>
              <a:gd name="adj" fmla="val 1540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56248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21424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DBLB-ERP replaces it with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556248" y="2523744"/>
            <a:ext cx="4754880" cy="2602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goods receipt updates stock, vendor liability and the ledger in one action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sales invoice relieves stock, books the receivable and recognises revenue in one action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trial balance is always live — there is no closing gap to reconcile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Profitability readable by store, region, channel, brand or cost centre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workflows and three-way matching applied before money moves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audit trail across the whole operating cycle</a:t>
            </a:r>
            <a:endParaRPr lang="en-US" sz="1260" dirty="0"/>
          </a:p>
        </p:txBody>
      </p:sp>
      <p:sp>
        <p:nvSpPr>
          <p:cNvPr id="12" name="Text 10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DBLB-ERP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it is built for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Businesses that have outgrown spreadsheets but do not want the cost or rigidity of a tier-one ERP.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&amp; multi-store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Chains of 3 to 150 outlets needing central stock control, store-level P&amp;L and consolidated reporting. Pairs with DBLB-POS at the till.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34256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0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065776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E-commerce &amp; D2C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 fulfilling from one or more warehouses across their own site plus marketplaces, needing one inventory truth across channels.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01584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39328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833104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&amp; wholesale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339328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trade with credit customers, price lists, schemes, multi-warehouse stock and heavy purchase cycles.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 manufacturing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Assembly, kitting and BOM-driven production with job work, raw material issue and finished-goods output.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34256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0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065776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3PL &amp; fulfilment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Operators billing clients for storage and handling, needing owner-wise stock segregation. Pairs with DBLB-WMS.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01584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8833104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Multi-entity groups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39328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 legal entities, currencies and financial years managed in a single instance with inter-company transactions.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DBLB-ERP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0574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D56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2880360" y="22860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Functional Modules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880360" y="3200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modules. One master data set, one ledger, one permission model.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 at a glance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481328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4672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1298448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Management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231136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ledger, receivables, payables, cash &amp; bank, fixed assets, budgets, cost and profit centres, multi-currency.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34256" y="1481328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5065776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231136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Requisition, PO, approval, gate entry, quality check, GRN, three-way matched invoice, payment, returns and debit notes.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01584" y="1481328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39328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9328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8833104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339328" y="2231136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Quotation, order, pricing engine, invoice, return and credit note, customer payment and allocation.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66928" y="3130296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4672" y="336804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04672" y="3368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1298448" y="334975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04672" y="3880104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Item, batch, lot, serial and expiry tracking; multi-warehouse and multi-bin; transfers, adjustments and valuation.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334256" y="3130296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0" y="336804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0" y="3368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5065776" y="334975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0" y="3880104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Multi-level BOM, production orders, material issue and consumption, finished-goods output, scrap and job work.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101584" y="3130296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39328" y="336804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339328" y="3368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833104" y="334975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Warehouse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39328" y="3880104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Put-away, picking, bin movement and cycle count — extending into full DBLB-WMS where warehousing is the core business.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566928" y="4779264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04672" y="5017008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04672" y="5017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1298448" y="4998720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Payroll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804672" y="5529072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master, pay heads, salary packages, monthly processing, advances, bonus and deduction, GL posting.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4334256" y="4779264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572000" y="5017008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572000" y="5017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50" dirty="0"/>
          </a:p>
        </p:txBody>
      </p:sp>
      <p:sp>
        <p:nvSpPr>
          <p:cNvPr id="41" name="Text 39"/>
          <p:cNvSpPr txBox="1"/>
          <p:nvPr/>
        </p:nvSpPr>
        <p:spPr>
          <a:xfrm>
            <a:off x="5065776" y="4998720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Banking</a:t>
            </a:r>
            <a:endParaRPr lang="en-US" sz="1400" dirty="0"/>
          </a:p>
        </p:txBody>
      </p:sp>
      <p:sp>
        <p:nvSpPr>
          <p:cNvPr id="42" name="Text 40"/>
          <p:cNvSpPr txBox="1"/>
          <p:nvPr/>
        </p:nvSpPr>
        <p:spPr>
          <a:xfrm>
            <a:off x="4572000" y="5529072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and bank accounts, transactions, reconciliation against imported statements, cheque and cashier handover.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8101584" y="4779264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339328" y="5017008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8339328" y="5017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50" dirty="0"/>
          </a:p>
        </p:txBody>
      </p:sp>
      <p:sp>
        <p:nvSpPr>
          <p:cNvPr id="46" name="Text 44"/>
          <p:cNvSpPr txBox="1"/>
          <p:nvPr/>
        </p:nvSpPr>
        <p:spPr>
          <a:xfrm>
            <a:off x="8833104" y="4998720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</a:t>
            </a:r>
            <a:endParaRPr lang="en-US" sz="1400" dirty="0"/>
          </a:p>
        </p:txBody>
      </p:sp>
      <p:sp>
        <p:nvSpPr>
          <p:cNvPr id="47" name="Text 45"/>
          <p:cNvSpPr txBox="1"/>
          <p:nvPr/>
        </p:nvSpPr>
        <p:spPr>
          <a:xfrm>
            <a:off x="8339328" y="5529072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 setup, financial periods, tax configuration, invoice templates, roles, permissions and audit trail.</a:t>
            </a:r>
            <a:endParaRPr lang="en-US" sz="1150" dirty="0"/>
          </a:p>
        </p:txBody>
      </p:sp>
      <p:sp>
        <p:nvSpPr>
          <p:cNvPr id="48" name="Text 46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49" name="Text 47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DBLB-ERP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Purchase-to-Pay: control at every stage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stage is a gate. Nothing moves to the next without passing the one before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2759029"/>
            <a:ext cx="2015338" cy="2198116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7709" y="2512141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327709" y="2512141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161365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 Order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3668730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Raised with agreed pricing and terms. Numbering series by vendor category. Approval matrix by value or entity.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618842" y="3839799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20010" y="2759029"/>
            <a:ext cx="2015338" cy="2198116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80790" y="2512141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80790" y="2512141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3002890" y="3161365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 Entry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002890" y="3668730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Inward record captured on physical arrival and linked to the PO, with vendor-pack to internal UOM conversion.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71923" y="3839799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73091" y="2759029"/>
            <a:ext cx="2015338" cy="2198116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33872" y="2512141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833872" y="2512141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5255971" y="3161365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Check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55971" y="3668730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Sampling against dynamic parameters per item. Pass, fail or partial. Lot numbers assigned, QC stickers printed.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125005" y="3839799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26173" y="2759029"/>
            <a:ext cx="2015338" cy="2198116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86954" y="2512141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86954" y="2512141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7509053" y="3161365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GRN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509053" y="3668730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scan, bulk upload or inventory-driven. Stock added and vendor liability recognised in the same action.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78086" y="3839799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579254" y="2759029"/>
            <a:ext cx="2015338" cy="2198116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340035" y="2512141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340035" y="2512141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9762134" y="3161365"/>
            <a:ext cx="1649578" cy="3427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&amp; Pay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762134" y="3668730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One-click invoice from GRN with three-way match. Variances flagged, not absorbed. Payment scheduled to terms.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DBLB-ERP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and financial depth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517904"/>
            <a:ext cx="5321808" cy="3562274"/>
          </a:xfrm>
          <a:prstGeom prst="roundRect">
            <a:avLst>
              <a:gd name="adj" fmla="val 1540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15568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Inventory control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50392" y="2231136"/>
            <a:ext cx="4754880" cy="2602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Batch, lot, serial and expiry tracking with FEFO and FIFO issue logic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Tracking depth configurable per item — fast movers are not burdened with serial control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Multi-warehouse, multi-bin, with product-to-warehouse mapping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Transfers with in-transit visibility and receipt confirmation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Adjustments with reason codes and approval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Barcode generation, bulk label printing and item enquiry by any identifier</a:t>
            </a:r>
            <a:endParaRPr lang="en-US" sz="1260" dirty="0"/>
          </a:p>
        </p:txBody>
      </p:sp>
      <p:sp>
        <p:nvSpPr>
          <p:cNvPr id="7" name="Shape 5"/>
          <p:cNvSpPr/>
          <p:nvPr/>
        </p:nvSpPr>
        <p:spPr>
          <a:xfrm>
            <a:off x="6272784" y="1517904"/>
            <a:ext cx="5321808" cy="3562274"/>
          </a:xfrm>
          <a:prstGeom prst="roundRect">
            <a:avLst>
              <a:gd name="adj" fmla="val 1540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56248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21424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control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556248" y="2231136"/>
            <a:ext cx="4754880" cy="26021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Configurable chart of accounts with multi-level dimensions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sub-ledger posting — no period-end journal reconstruction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GST, VAT and withholding applied by region, item and customer class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definition and variance reporting by account and dimension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Multi-currency with revaluation and exchange-difference posting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Controlled reversal with audit link — posted entries are never silently edited</a:t>
            </a:r>
            <a:endParaRPr lang="en-US" sz="126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DBLB-ERP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0574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D56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2880360" y="22860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Reporting, Integration &amp; Architecture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880360" y="3200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figure traces back to the transaction that created it.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Filterable, drillable, exportable to Excel and PDF. Ten additional reports built to client specification as standard.</a:t>
            </a:r>
            <a:endParaRPr lang="en-US" sz="14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66928" y="1810512"/>
          <a:ext cx="11027664" cy="914400"/>
        </p:xfrm>
        <a:graphic>
          <a:graphicData uri="http://schemas.openxmlformats.org/drawingml/2006/table">
            <a:tbl>
              <a:tblPr/>
              <a:tblGrid>
                <a:gridCol w="2646639"/>
                <a:gridCol w="8381025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C5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Reports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4C5A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Accounting &amp; Finance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 Book, Cash Book, Bank Book, Ledger, Trial Balance, Profit &amp; Loss, Balance Sheet, Dimension-wise P&amp;L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by customer, by item and by channel; margin analysis; order fulfilment status; return analysis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 by supplier and by item; PO pendency; GRN register; purchase price variance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Inventory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Stock summary, bin-wise stock, batch and expiry ageing, slow and non-moving stock, valuation, movement register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Receivable &amp; Payable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Customer and supplier ageing, receivable and payable summaries, upcoming payment schedule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Management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B3A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Configurable dashboards — sales vs purchase trend, top products, cash position, receivable and payable snapshot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0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8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DBLB-ERP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and security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517904"/>
            <a:ext cx="5954939" cy="4590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Browser-based responsive application — desktop, tablet and mobile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Android and Windows handheld support for warehouse and store operations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Stored-procedure-led data access gives direct control of execution plans and indexing — which matters when a transaction table passes a hundred million rows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 REST API, webhook publication and SFTP exchange for partners that cannot integrate live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Role-based access at module, screen, field and action level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User-to-company and user-to-warehouse scoping — a store manager sees only their store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Immutable audit trail: who posted what, when, and the prior value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 in transit, encryption at rest, optional multi-factor authentication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905915" y="1481328"/>
            <a:ext cx="4688677" cy="4663440"/>
          </a:xfrm>
          <a:prstGeom prst="roundRect">
            <a:avLst>
              <a:gd name="adj" fmla="val 1176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198523" y="1719072"/>
            <a:ext cx="410346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80" kern="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PROFILE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7198523" y="2212848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7198523" y="2439619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.NET on Windows Server / IIS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198523" y="2779776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7198523" y="3006547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Server, Dapper + stored procedures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198523" y="3346704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7198523" y="3573475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— desktop, tablet, mobile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198523" y="3913632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7198523" y="4140403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 API, webhooks, SFTP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198523" y="4480560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</a:t>
            </a:r>
            <a:endParaRPr lang="en-US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7198523" y="4707331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cloud, client cloud, or on-premise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7198523" y="5047488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ENVIRONMENTS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7198523" y="5274259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plus UAT sandbox as standard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DBLB-ERP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landscape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4672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1298448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E-commerce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ingestion, stock publication and status write-back for Shopify, WooCommerce, Magento and custom storefronts.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34256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5065776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Marketplaces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pull, inventory push and settlement reconciliation across multiple channels.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01584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39328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9328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8833104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Payments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339328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Capture, refund and settlement reconciliation, including regional gateways such as MyFatoorah for the Gulf.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66928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4672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04672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1298448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Courier &amp; 3PL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04672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AWB generation, manifest handover and delivery status polling. Aramex and DHL live in production.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334256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0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0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5065776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suite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0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Native, same-database integration with WMS, POS, CRM, Vendor Portal and Ticketing/AMC. No sync layer.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101584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39328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339328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833104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ERP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39328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Interfaces to Dynamics 365 BC, NAV, SAP, Odoo and ERPNext — core DBLB consulting work, not an afterthought.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DBLB-ERP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an implementation runs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 to sixteen weeks depending on scope, entities and legacy data volume. Phases overlap where it is safe to overlap them.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7709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327709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weeks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walkthrough, as-is documentation, fit-gap analysis, customisation scoping, plan sign-off.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618842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20010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80790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80790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3002890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&amp; migrate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3–6 weeks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002890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 of accounts, tax, masters, warehouses, price lists, approval matrices. Data load validated by reconciliation.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71923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73091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33872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833872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5255971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2–6 weeks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55971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Client-specific reports, screens, integrations and workflow, developed in parallel with configuration.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125005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26173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86954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86954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7509053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UAT &amp; train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weeks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509053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Client-led testing on production-shaped data. Two centralised training sessions plus role handbooks.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78086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579254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340035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340035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9762134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Go-live &amp; stabilise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weeks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762134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Cut-over, opening balance freeze, hypercare, then daily monitoring and process reinforcement.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DBLB-ERP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and support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by entity and module — user growth never triggers a licence event.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847088"/>
            <a:ext cx="2537460" cy="3145536"/>
          </a:xfrm>
          <a:prstGeom prst="roundRect">
            <a:avLst>
              <a:gd name="adj" fmla="val 2162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121408"/>
            <a:ext cx="2025396" cy="738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hour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915158"/>
            <a:ext cx="2025396" cy="1766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 target for a critical issue — system down or postings blocked. Extended hours with escalation to engineering.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396996" y="1847088"/>
            <a:ext cx="2537460" cy="3145536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53028" y="2121408"/>
            <a:ext cx="2025396" cy="738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month</a:t>
            </a:r>
            <a:endParaRPr lang="en-US" sz="3800" dirty="0"/>
          </a:p>
        </p:txBody>
      </p:sp>
      <p:sp>
        <p:nvSpPr>
          <p:cNvPr id="9" name="Text 7"/>
          <p:cNvSpPr txBox="1"/>
          <p:nvPr/>
        </p:nvSpPr>
        <p:spPr>
          <a:xfrm>
            <a:off x="3653028" y="2915158"/>
            <a:ext cx="2025396" cy="1766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Onsite or offshore post-go-live support included in a standard engagement.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27064" y="1847088"/>
            <a:ext cx="2537460" cy="3145536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83096" y="2121408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months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6483096" y="2794254"/>
            <a:ext cx="2025396" cy="1887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 fixes included post go-live, tracked through the DBLB Ticketing/AMC platform.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9057132" y="1847088"/>
            <a:ext cx="2537460" cy="3145536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313164" y="2121408"/>
            <a:ext cx="2025396" cy="738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3800" dirty="0"/>
          </a:p>
        </p:txBody>
      </p:sp>
      <p:sp>
        <p:nvSpPr>
          <p:cNvPr id="15" name="Text 13"/>
          <p:cNvSpPr txBox="1"/>
          <p:nvPr/>
        </p:nvSpPr>
        <p:spPr>
          <a:xfrm>
            <a:off x="9313164" y="2915158"/>
            <a:ext cx="2025396" cy="1766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reports built to client specification as part of a standard implementation.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66928" y="5303520"/>
            <a:ext cx="11027664" cy="868680"/>
          </a:xfrm>
          <a:prstGeom prst="roundRect">
            <a:avLst>
              <a:gd name="adj" fmla="val 6316"/>
            </a:avLst>
          </a:prstGeom>
          <a:solidFill>
            <a:srgbClr val="E3EEF3"/>
          </a:solidFill>
          <a:ln w="9525">
            <a:solidFill>
              <a:srgbClr val="E3EEF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86968" y="5394960"/>
            <a:ext cx="103875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Subscription or perpetual-plus-AMC licensing. Implementation, migration and customisation quoted separately and itemised. Sandbox environment included.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DBLB-ERP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 behind the product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 — founded 2017, Gurgaon. We build our own product suite and implement Dynamics 365 BC, NAV, AX, SAP, Odoo and ERPNext across India and the Gulf.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Eighteen years in ERP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founder and CTO brings over eighteen years in enterprise ERP and retail technology, including ERP leadership for a Gulf-based e-commerce group and an Odoo deployment across a sixty-store, four-warehouse retail chain.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34256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0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065776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under real load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backgrounds include scaling order processing thirtyfold at a major fashion e-commerce platform, and running fulfilment operations through peak season. The product reflects problems met on the floor, not in a workshop.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01584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39328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833104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sides of the table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339328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we implement tier-one ERP for a living, we know where those platforms are the right answer — and we will say so. Our own products exist for the businesses they do not fit.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18-person team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Engineering, implementation and support delivered by one team, in one place, rather than assembled per project from contractors.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34256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0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065776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and the Gulf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experience across both markets, including GST and VAT regimes, regional payment gateways, local business-hours calendars and Gulf-specific fulfilment patterns.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01584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8833104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platform range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39328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 365 Business Central and NAV, AX, SAP, Odoo and ERPNext — alongside .NET and SQL Server engineering on our own product suite.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DBLB-ERP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74352" y="4266539"/>
            <a:ext cx="1920240" cy="1933093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7572" y="4429759"/>
            <a:ext cx="1593799" cy="160665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66928" y="105156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See it against your own numbers</a:t>
            </a:r>
            <a:endParaRPr lang="en-US" sz="44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20116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45-minute working session where we map your current process onto the product, and tell you plainly what is standard, what is configured and what is custom.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66928" y="3108960"/>
            <a:ext cx="3108960" cy="32004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66928" y="336499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Devendra Sharma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3730752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Co-founder &amp; CTO, DBLB TECH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66928" y="418795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d.sharma@dblbtech.com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566928" y="451713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+91-9711452460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484632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www.dblbtech.com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51755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A-9, SF, Block A, South City-2, Gurgaon 122018, Haryana, India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66928" y="6355080"/>
            <a:ext cx="11027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E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DBLB-ERP  |  Commercial-in-confidence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DBLB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DBLB-ERP — Enterprise Resource Planning</dc:title>
  <dc:subject>PptxGenJS Presentation</dc:subject>
  <dc:creator>DBLB TECH</dc:creator>
  <cp:lastModifiedBy>DBLB TECH</cp:lastModifiedBy>
  <cp:revision>1</cp:revision>
  <dcterms:created xsi:type="dcterms:W3CDTF">2026-09-18T10:26:20Z</dcterms:created>
  <dcterms:modified xsi:type="dcterms:W3CDTF">2026-09-18T10:26:20Z</dcterms:modified>
</cp:coreProperties>
</file>