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63"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snapToGrid="0">
      <p:cViewPr varScale="1">
        <p:scale>
          <a:sx n="72" d="100"/>
          <a:sy n="72" d="100"/>
        </p:scale>
        <p:origin x="4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Pollock" userId="e1865c135f2c403f" providerId="LiveId" clId="{0F9A94DA-0A16-49DD-B305-F4D7775960CF}"/>
    <pc:docChg chg="modSld">
      <pc:chgData name="Jade Pollock" userId="e1865c135f2c403f" providerId="LiveId" clId="{0F9A94DA-0A16-49DD-B305-F4D7775960CF}" dt="2021-09-09T03:43:59.518" v="36" actId="20577"/>
      <pc:docMkLst>
        <pc:docMk/>
      </pc:docMkLst>
      <pc:sldChg chg="modSp mod">
        <pc:chgData name="Jade Pollock" userId="e1865c135f2c403f" providerId="LiveId" clId="{0F9A94DA-0A16-49DD-B305-F4D7775960CF}" dt="2021-09-09T03:39:59.298" v="23" actId="20577"/>
        <pc:sldMkLst>
          <pc:docMk/>
          <pc:sldMk cId="602345222" sldId="258"/>
        </pc:sldMkLst>
        <pc:spChg chg="mod">
          <ac:chgData name="Jade Pollock" userId="e1865c135f2c403f" providerId="LiveId" clId="{0F9A94DA-0A16-49DD-B305-F4D7775960CF}" dt="2021-09-09T03:39:59.298" v="23" actId="20577"/>
          <ac:spMkLst>
            <pc:docMk/>
            <pc:sldMk cId="602345222" sldId="258"/>
            <ac:spMk id="3" creationId="{CBDAE6E0-FF9B-455D-BDF8-891D320C57C0}"/>
          </ac:spMkLst>
        </pc:spChg>
      </pc:sldChg>
      <pc:sldChg chg="modSp mod">
        <pc:chgData name="Jade Pollock" userId="e1865c135f2c403f" providerId="LiveId" clId="{0F9A94DA-0A16-49DD-B305-F4D7775960CF}" dt="2021-09-09T03:43:36.141" v="25" actId="20577"/>
        <pc:sldMkLst>
          <pc:docMk/>
          <pc:sldMk cId="2936892550" sldId="260"/>
        </pc:sldMkLst>
        <pc:spChg chg="mod">
          <ac:chgData name="Jade Pollock" userId="e1865c135f2c403f" providerId="LiveId" clId="{0F9A94DA-0A16-49DD-B305-F4D7775960CF}" dt="2021-09-09T03:43:36.141" v="25" actId="20577"/>
          <ac:spMkLst>
            <pc:docMk/>
            <pc:sldMk cId="2936892550" sldId="260"/>
            <ac:spMk id="12" creationId="{5E4B9FE2-D3E4-44EF-B2F0-06FF9E94DD1D}"/>
          </ac:spMkLst>
        </pc:spChg>
      </pc:sldChg>
      <pc:sldChg chg="modSp mod">
        <pc:chgData name="Jade Pollock" userId="e1865c135f2c403f" providerId="LiveId" clId="{0F9A94DA-0A16-49DD-B305-F4D7775960CF}" dt="2021-09-09T03:43:59.518" v="36" actId="20577"/>
        <pc:sldMkLst>
          <pc:docMk/>
          <pc:sldMk cId="3930176724" sldId="261"/>
        </pc:sldMkLst>
        <pc:spChg chg="mod">
          <ac:chgData name="Jade Pollock" userId="e1865c135f2c403f" providerId="LiveId" clId="{0F9A94DA-0A16-49DD-B305-F4D7775960CF}" dt="2021-09-09T03:43:59.518" v="36" actId="20577"/>
          <ac:spMkLst>
            <pc:docMk/>
            <pc:sldMk cId="3930176724" sldId="261"/>
            <ac:spMk id="2" creationId="{030C8221-E013-4DD4-826A-6D6958498A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9/8/2021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115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08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855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5900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020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094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9256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5966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7999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091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9/8/2021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6737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9/8/2021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611399704"/>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quilibriumconsultingfirm@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mj-lt"/>
            </a:endParaRPr>
          </a:p>
        </p:txBody>
      </p:sp>
      <p:sp>
        <p:nvSpPr>
          <p:cNvPr id="12" name="Rectangle 1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mj-lt"/>
            </a:endParaRPr>
          </a:p>
        </p:txBody>
      </p:sp>
      <p:grpSp>
        <p:nvGrpSpPr>
          <p:cNvPr id="14" name="Top Left">
            <a:extLst>
              <a:ext uri="{FF2B5EF4-FFF2-40B4-BE49-F238E27FC236}">
                <a16:creationId xmlns:a16="http://schemas.microsoft.com/office/drawing/2014/main" id="{7A93B028-F8F4-4F84-98D7-2779E4D8B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0C254636-BEEC-4E48-BF0C-D2C6BF583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mj-lt"/>
              </a:endParaRPr>
            </a:p>
          </p:txBody>
        </p:sp>
        <p:sp>
          <p:nvSpPr>
            <p:cNvPr id="16" name="Freeform: Shape 15">
              <a:extLst>
                <a:ext uri="{FF2B5EF4-FFF2-40B4-BE49-F238E27FC236}">
                  <a16:creationId xmlns:a16="http://schemas.microsoft.com/office/drawing/2014/main" id="{83AF5681-1B96-4C35-AB17-AB7793A4E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17" name="Freeform: Shape 16">
              <a:extLst>
                <a:ext uri="{FF2B5EF4-FFF2-40B4-BE49-F238E27FC236}">
                  <a16:creationId xmlns:a16="http://schemas.microsoft.com/office/drawing/2014/main" id="{F1C65047-892E-46D5-9E82-93FB2E432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18" name="Freeform: Shape 17">
              <a:extLst>
                <a:ext uri="{FF2B5EF4-FFF2-40B4-BE49-F238E27FC236}">
                  <a16:creationId xmlns:a16="http://schemas.microsoft.com/office/drawing/2014/main" id="{4AD2952C-9885-4337-B770-851BDEB88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19" name="Freeform: Shape 18">
              <a:extLst>
                <a:ext uri="{FF2B5EF4-FFF2-40B4-BE49-F238E27FC236}">
                  <a16:creationId xmlns:a16="http://schemas.microsoft.com/office/drawing/2014/main" id="{2B07DD51-ACE9-4B98-AB77-D23DBEF48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20" name="Freeform: Shape 19">
              <a:extLst>
                <a:ext uri="{FF2B5EF4-FFF2-40B4-BE49-F238E27FC236}">
                  <a16:creationId xmlns:a16="http://schemas.microsoft.com/office/drawing/2014/main" id="{0F483983-8B4E-40F0-BF70-192D840B7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21" name="Freeform: Shape 20">
              <a:extLst>
                <a:ext uri="{FF2B5EF4-FFF2-40B4-BE49-F238E27FC236}">
                  <a16:creationId xmlns:a16="http://schemas.microsoft.com/office/drawing/2014/main" id="{F8853237-6306-4734-906A-E334FDEAA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22" name="Freeform: Shape 21">
              <a:extLst>
                <a:ext uri="{FF2B5EF4-FFF2-40B4-BE49-F238E27FC236}">
                  <a16:creationId xmlns:a16="http://schemas.microsoft.com/office/drawing/2014/main" id="{0848C5D2-21E8-4E56-B25E-809869A75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mj-lt"/>
              </a:endParaRPr>
            </a:p>
          </p:txBody>
        </p:sp>
      </p:grpSp>
      <p:sp>
        <p:nvSpPr>
          <p:cNvPr id="2" name="Title 1"/>
          <p:cNvSpPr>
            <a:spLocks noGrp="1"/>
          </p:cNvSpPr>
          <p:nvPr>
            <p:ph type="ctrTitle"/>
          </p:nvPr>
        </p:nvSpPr>
        <p:spPr>
          <a:xfrm>
            <a:off x="119271" y="350987"/>
            <a:ext cx="4255338" cy="1106644"/>
          </a:xfrm>
        </p:spPr>
        <p:txBody>
          <a:bodyPr anchor="b">
            <a:noAutofit/>
          </a:bodyPr>
          <a:lstStyle/>
          <a:p>
            <a:pPr algn="l"/>
            <a:r>
              <a:rPr lang="en-US" sz="5400">
                <a:cs typeface="Calibri Light"/>
              </a:rPr>
              <a:t>Proposal</a:t>
            </a:r>
            <a:endParaRPr lang="en-US" sz="5400" dirty="0"/>
          </a:p>
        </p:txBody>
      </p:sp>
      <p:sp>
        <p:nvSpPr>
          <p:cNvPr id="3" name="Subtitle 2"/>
          <p:cNvSpPr>
            <a:spLocks noGrp="1"/>
          </p:cNvSpPr>
          <p:nvPr>
            <p:ph type="subTitle" idx="1"/>
          </p:nvPr>
        </p:nvSpPr>
        <p:spPr>
          <a:xfrm>
            <a:off x="119270" y="2320746"/>
            <a:ext cx="5773435" cy="2054306"/>
          </a:xfrm>
        </p:spPr>
        <p:txBody>
          <a:bodyPr vert="horz" lIns="91440" tIns="45720" rIns="91440" bIns="45720" rtlCol="0" anchor="t">
            <a:normAutofit/>
          </a:bodyPr>
          <a:lstStyle/>
          <a:p>
            <a:pPr algn="l"/>
            <a:r>
              <a:rPr lang="en-US" sz="2200" u="sng">
                <a:latin typeface="+mj-lt"/>
                <a:cs typeface="Calibri"/>
              </a:rPr>
              <a:t>Prepared By:</a:t>
            </a:r>
            <a:endParaRPr lang="en-US" sz="2200">
              <a:latin typeface="+mj-lt"/>
              <a:cs typeface="Calibri"/>
            </a:endParaRPr>
          </a:p>
          <a:p>
            <a:pPr algn="l"/>
            <a:r>
              <a:rPr lang="en-US" sz="2200">
                <a:latin typeface="+mj-lt"/>
                <a:cs typeface="Calibri"/>
              </a:rPr>
              <a:t>Equilibrium Consulting Firm LLC</a:t>
            </a:r>
          </a:p>
          <a:p>
            <a:pPr algn="l"/>
            <a:r>
              <a:rPr lang="en-US" sz="2200">
                <a:latin typeface="+mj-lt"/>
                <a:cs typeface="Calibri"/>
              </a:rPr>
              <a:t>Jade Pollock, CEO </a:t>
            </a:r>
          </a:p>
          <a:p>
            <a:pPr algn="l"/>
            <a:r>
              <a:rPr lang="en-US" sz="2200">
                <a:latin typeface="+mj-lt"/>
                <a:cs typeface="Calibri"/>
                <a:hlinkClick r:id="rId2"/>
              </a:rPr>
              <a:t>equilibriumconsultingfirm@gmail.com</a:t>
            </a:r>
            <a:endParaRPr lang="en-US" sz="2200">
              <a:latin typeface="+mj-lt"/>
              <a:cs typeface="Calibri"/>
            </a:endParaRPr>
          </a:p>
          <a:p>
            <a:pPr algn="l"/>
            <a:endParaRPr lang="en-US" sz="2200" dirty="0">
              <a:latin typeface="+mj-lt"/>
              <a:cs typeface="Calibri"/>
            </a:endParaRPr>
          </a:p>
        </p:txBody>
      </p:sp>
      <p:pic>
        <p:nvPicPr>
          <p:cNvPr id="5" name="Picture 5">
            <a:extLst>
              <a:ext uri="{FF2B5EF4-FFF2-40B4-BE49-F238E27FC236}">
                <a16:creationId xmlns:a16="http://schemas.microsoft.com/office/drawing/2014/main" id="{3F337043-A54C-4539-92A7-BCD05E3C2FAD}"/>
              </a:ext>
            </a:extLst>
          </p:cNvPr>
          <p:cNvPicPr>
            <a:picLocks noChangeAspect="1"/>
          </p:cNvPicPr>
          <p:nvPr/>
        </p:nvPicPr>
        <p:blipFill rotWithShape="1">
          <a:blip r:embed="rId3"/>
          <a:srcRect t="8851" r="1" b="1"/>
          <a:stretch/>
        </p:blipFill>
        <p:spPr>
          <a:xfrm>
            <a:off x="5952141" y="10"/>
            <a:ext cx="5003406" cy="6857990"/>
          </a:xfrm>
          <a:prstGeom prst="rect">
            <a:avLst/>
          </a:prstGeom>
        </p:spPr>
      </p:pic>
      <p:grpSp>
        <p:nvGrpSpPr>
          <p:cNvPr id="24"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29158" y="3369564"/>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F7513226-C6E6-4885-A42A-D6411FF01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9BC07C6F-FF27-4C7D-BF5D-4B4B8880B8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3B062B0F-BCEB-436F-AB59-970CC5EEE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32" name="Freeform: Shape 31">
                <a:extLst>
                  <a:ext uri="{FF2B5EF4-FFF2-40B4-BE49-F238E27FC236}">
                    <a16:creationId xmlns:a16="http://schemas.microsoft.com/office/drawing/2014/main" id="{A2CDB5C4-8E76-40DC-A3EA-AF3D5066E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33" name="Freeform: Shape 32">
                <a:extLst>
                  <a:ext uri="{FF2B5EF4-FFF2-40B4-BE49-F238E27FC236}">
                    <a16:creationId xmlns:a16="http://schemas.microsoft.com/office/drawing/2014/main" id="{5188252B-68F7-4FD1-98ED-39451A98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34" name="Freeform: Shape 33">
                <a:extLst>
                  <a:ext uri="{FF2B5EF4-FFF2-40B4-BE49-F238E27FC236}">
                    <a16:creationId xmlns:a16="http://schemas.microsoft.com/office/drawing/2014/main" id="{643015DC-C4C8-408D-91FE-CB5223319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35" name="Freeform: Shape 34">
                <a:extLst>
                  <a:ext uri="{FF2B5EF4-FFF2-40B4-BE49-F238E27FC236}">
                    <a16:creationId xmlns:a16="http://schemas.microsoft.com/office/drawing/2014/main" id="{9E420DB7-0D88-4E37-B948-6FB4A8AD8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36" name="Freeform: Shape 35">
                <a:extLst>
                  <a:ext uri="{FF2B5EF4-FFF2-40B4-BE49-F238E27FC236}">
                    <a16:creationId xmlns:a16="http://schemas.microsoft.com/office/drawing/2014/main" id="{08BA96C9-4B69-43D0-A129-4C2DF657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37" name="Freeform: Shape 36">
                <a:extLst>
                  <a:ext uri="{FF2B5EF4-FFF2-40B4-BE49-F238E27FC236}">
                    <a16:creationId xmlns:a16="http://schemas.microsoft.com/office/drawing/2014/main" id="{AB9C0CB4-8BF5-4813-A26B-7B3C36368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grpSp>
        <p:sp>
          <p:nvSpPr>
            <p:cNvPr id="30" name="Freeform: Shape 29">
              <a:extLst>
                <a:ext uri="{FF2B5EF4-FFF2-40B4-BE49-F238E27FC236}">
                  <a16:creationId xmlns:a16="http://schemas.microsoft.com/office/drawing/2014/main" id="{A1A6261E-C71C-43D5-8164-2B8BB8DFA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grpSp>
      <p:sp>
        <p:nvSpPr>
          <p:cNvPr id="4" name="TextBox 3">
            <a:extLst>
              <a:ext uri="{FF2B5EF4-FFF2-40B4-BE49-F238E27FC236}">
                <a16:creationId xmlns:a16="http://schemas.microsoft.com/office/drawing/2014/main" id="{7E4E4AAD-F54E-4145-8D88-4459E086168C}"/>
              </a:ext>
            </a:extLst>
          </p:cNvPr>
          <p:cNvSpPr txBox="1"/>
          <p:nvPr/>
        </p:nvSpPr>
        <p:spPr>
          <a:xfrm>
            <a:off x="119270" y="4597654"/>
            <a:ext cx="2990507"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latin typeface="+mj-lt"/>
              </a:rPr>
              <a:t>Prepared</a:t>
            </a:r>
            <a:r>
              <a:rPr lang="en-US" dirty="0">
                <a:latin typeface="+mj-lt"/>
                <a:ea typeface="+mn-lt"/>
                <a:cs typeface="+mn-lt"/>
              </a:rPr>
              <a:t> For: </a:t>
            </a:r>
          </a:p>
          <a:p>
            <a:pPr>
              <a:spcAft>
                <a:spcPts val="600"/>
              </a:spcAft>
            </a:pPr>
            <a:endParaRPr lang="en-US" dirty="0">
              <a:latin typeface="+mj-lt"/>
              <a:ea typeface="+mn-lt"/>
              <a:cs typeface="+mn-lt"/>
            </a:endParaRPr>
          </a:p>
          <a:p>
            <a:pPr>
              <a:spcAft>
                <a:spcPts val="600"/>
              </a:spcAft>
            </a:pPr>
            <a:endParaRPr lang="en-US" dirty="0">
              <a:latin typeface="+mj-lt"/>
              <a:cs typeface="Calibri"/>
            </a:endParaRPr>
          </a:p>
          <a:p>
            <a:pPr>
              <a:spcAft>
                <a:spcPts val="600"/>
              </a:spcAft>
            </a:pPr>
            <a:endParaRPr lang="en-US" dirty="0">
              <a:latin typeface="+mj-lt"/>
              <a:ea typeface="+mn-lt"/>
              <a:cs typeface="+mn-lt"/>
            </a:endParaRPr>
          </a:p>
          <a:p>
            <a:pPr>
              <a:spcAft>
                <a:spcPts val="600"/>
              </a:spcAft>
            </a:pPr>
            <a:r>
              <a:rPr lang="en-US" dirty="0">
                <a:latin typeface="+mj-lt"/>
                <a:ea typeface="+mn-lt"/>
                <a:cs typeface="+mn-lt"/>
              </a:rPr>
              <a:t>Date</a:t>
            </a:r>
            <a:endParaRPr lang="en-US" dirty="0">
              <a:latin typeface="+mj-lt"/>
              <a:cs typeface="Calibri"/>
            </a:endParaRPr>
          </a:p>
          <a:p>
            <a:pPr algn="l">
              <a:spcAft>
                <a:spcPts val="600"/>
              </a:spcAft>
            </a:pPr>
            <a:endParaRPr lang="en-US" dirty="0">
              <a:latin typeface="+mj-l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6" name="Freeform: Shape 15">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Freeform: Shape 16">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16FB337-DC7C-441B-81C6-D6EE3A685342}"/>
              </a:ext>
            </a:extLst>
          </p:cNvPr>
          <p:cNvSpPr>
            <a:spLocks noGrp="1"/>
          </p:cNvSpPr>
          <p:nvPr>
            <p:ph type="title"/>
          </p:nvPr>
        </p:nvSpPr>
        <p:spPr>
          <a:xfrm>
            <a:off x="2492145" y="142869"/>
            <a:ext cx="3312506" cy="730046"/>
          </a:xfrm>
        </p:spPr>
        <p:txBody>
          <a:bodyPr vert="horz" lIns="91440" tIns="45720" rIns="91440" bIns="45720" rtlCol="0" anchor="ctr">
            <a:normAutofit/>
          </a:bodyPr>
          <a:lstStyle/>
          <a:p>
            <a:r>
              <a:rPr lang="en-US" sz="2800" kern="1200" dirty="0">
                <a:latin typeface="+mj-lt"/>
                <a:ea typeface="+mj-ea"/>
                <a:cs typeface="+mj-cs"/>
              </a:rPr>
              <a:t>Table of Contents</a:t>
            </a:r>
          </a:p>
        </p:txBody>
      </p:sp>
      <p:sp>
        <p:nvSpPr>
          <p:cNvPr id="6" name="TextBox 5">
            <a:extLst>
              <a:ext uri="{FF2B5EF4-FFF2-40B4-BE49-F238E27FC236}">
                <a16:creationId xmlns:a16="http://schemas.microsoft.com/office/drawing/2014/main" id="{C34F270C-1734-4D05-85FC-3920F1408C1E}"/>
              </a:ext>
            </a:extLst>
          </p:cNvPr>
          <p:cNvSpPr txBox="1"/>
          <p:nvPr/>
        </p:nvSpPr>
        <p:spPr>
          <a:xfrm>
            <a:off x="2494096" y="874852"/>
            <a:ext cx="3499128" cy="59858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accent5"/>
              </a:buClr>
            </a:pPr>
            <a:r>
              <a:rPr lang="en-US" b="1" dirty="0">
                <a:solidFill>
                  <a:schemeClr val="tx2"/>
                </a:solidFill>
              </a:rPr>
              <a:t>03</a:t>
            </a:r>
          </a:p>
          <a:p>
            <a:pPr>
              <a:spcAft>
                <a:spcPts val="600"/>
              </a:spcAft>
            </a:pPr>
            <a:r>
              <a:rPr lang="en-US" dirty="0"/>
              <a:t>About Us</a:t>
            </a:r>
            <a:endParaRPr lang="en-US" b="1" dirty="0"/>
          </a:p>
          <a:p>
            <a:pPr>
              <a:spcAft>
                <a:spcPts val="600"/>
              </a:spcAft>
            </a:pPr>
            <a:endParaRPr lang="en-US" b="1" dirty="0">
              <a:solidFill>
                <a:schemeClr val="tx2"/>
              </a:solidFill>
            </a:endParaRPr>
          </a:p>
          <a:p>
            <a:pPr>
              <a:spcAft>
                <a:spcPts val="600"/>
              </a:spcAft>
            </a:pPr>
            <a:r>
              <a:rPr lang="en-US" b="1" dirty="0">
                <a:solidFill>
                  <a:schemeClr val="tx2"/>
                </a:solidFill>
              </a:rPr>
              <a:t>04</a:t>
            </a:r>
            <a:endParaRPr lang="en-US" dirty="0">
              <a:solidFill>
                <a:schemeClr val="tx2"/>
              </a:solidFill>
            </a:endParaRPr>
          </a:p>
          <a:p>
            <a:pPr>
              <a:spcAft>
                <a:spcPts val="600"/>
              </a:spcAft>
            </a:pPr>
            <a:r>
              <a:rPr lang="en-US" dirty="0">
                <a:solidFill>
                  <a:schemeClr val="tx2"/>
                </a:solidFill>
              </a:rPr>
              <a:t>The Consultation Process</a:t>
            </a:r>
          </a:p>
          <a:p>
            <a:pPr>
              <a:spcAft>
                <a:spcPts val="600"/>
              </a:spcAft>
            </a:pPr>
            <a:endParaRPr lang="en-US" b="1" dirty="0">
              <a:solidFill>
                <a:schemeClr val="tx2"/>
              </a:solidFill>
            </a:endParaRPr>
          </a:p>
          <a:p>
            <a:pPr>
              <a:spcAft>
                <a:spcPts val="600"/>
              </a:spcAft>
            </a:pPr>
            <a:r>
              <a:rPr lang="en-US" b="1" dirty="0">
                <a:solidFill>
                  <a:schemeClr val="tx2"/>
                </a:solidFill>
              </a:rPr>
              <a:t>05</a:t>
            </a:r>
          </a:p>
          <a:p>
            <a:pPr>
              <a:spcAft>
                <a:spcPts val="600"/>
              </a:spcAft>
              <a:buClr>
                <a:schemeClr val="accent5"/>
              </a:buClr>
            </a:pPr>
            <a:r>
              <a:rPr lang="en-US" dirty="0">
                <a:solidFill>
                  <a:schemeClr val="tx2"/>
                </a:solidFill>
              </a:rPr>
              <a:t>The Billing Process</a:t>
            </a:r>
          </a:p>
          <a:p>
            <a:pPr>
              <a:spcAft>
                <a:spcPts val="600"/>
              </a:spcAft>
            </a:pPr>
            <a:endParaRPr lang="en-US" dirty="0">
              <a:solidFill>
                <a:schemeClr val="tx2"/>
              </a:solidFill>
            </a:endParaRPr>
          </a:p>
          <a:p>
            <a:pPr>
              <a:spcAft>
                <a:spcPts val="600"/>
              </a:spcAft>
            </a:pPr>
            <a:r>
              <a:rPr lang="en-US" b="1" dirty="0">
                <a:solidFill>
                  <a:schemeClr val="tx2"/>
                </a:solidFill>
              </a:rPr>
              <a:t>06</a:t>
            </a:r>
          </a:p>
          <a:p>
            <a:pPr>
              <a:spcAft>
                <a:spcPts val="600"/>
              </a:spcAft>
            </a:pPr>
            <a:r>
              <a:rPr lang="en-US" dirty="0">
                <a:solidFill>
                  <a:schemeClr val="tx2"/>
                </a:solidFill>
              </a:rPr>
              <a:t>Project Summary</a:t>
            </a:r>
          </a:p>
          <a:p>
            <a:pPr indent="-228600">
              <a:spcAft>
                <a:spcPts val="600"/>
              </a:spcAft>
              <a:buClr>
                <a:schemeClr val="accent5"/>
              </a:buClr>
              <a:buFont typeface="Avenir Next LT Pro" panose="020B0504020202020204" pitchFamily="34" charset="0"/>
              <a:buChar char="+"/>
            </a:pPr>
            <a:endParaRPr lang="en-US" dirty="0">
              <a:solidFill>
                <a:schemeClr val="tx2"/>
              </a:solidFill>
            </a:endParaRPr>
          </a:p>
          <a:p>
            <a:pPr>
              <a:spcAft>
                <a:spcPts val="600"/>
              </a:spcAft>
              <a:buClr>
                <a:schemeClr val="accent5"/>
              </a:buClr>
            </a:pPr>
            <a:r>
              <a:rPr lang="en-US" b="1" dirty="0">
                <a:solidFill>
                  <a:schemeClr val="tx2"/>
                </a:solidFill>
              </a:rPr>
              <a:t>07</a:t>
            </a:r>
          </a:p>
          <a:p>
            <a:pPr>
              <a:spcAft>
                <a:spcPts val="600"/>
              </a:spcAft>
              <a:buClr>
                <a:schemeClr val="accent5"/>
              </a:buClr>
            </a:pPr>
            <a:r>
              <a:rPr lang="en-US" dirty="0">
                <a:solidFill>
                  <a:schemeClr val="tx2"/>
                </a:solidFill>
              </a:rPr>
              <a:t>Project Timeline</a:t>
            </a:r>
          </a:p>
          <a:p>
            <a:pPr indent="-228600">
              <a:spcAft>
                <a:spcPts val="600"/>
              </a:spcAft>
              <a:buClr>
                <a:schemeClr val="accent5"/>
              </a:buClr>
              <a:buFont typeface="Avenir Next LT Pro" panose="020B0504020202020204" pitchFamily="34" charset="0"/>
              <a:buChar char="+"/>
            </a:pPr>
            <a:endParaRPr lang="en-US" dirty="0">
              <a:solidFill>
                <a:schemeClr val="tx2"/>
              </a:solidFill>
            </a:endParaRPr>
          </a:p>
          <a:p>
            <a:pPr>
              <a:spcAft>
                <a:spcPts val="600"/>
              </a:spcAft>
              <a:buClr>
                <a:schemeClr val="accent5"/>
              </a:buClr>
            </a:pPr>
            <a:r>
              <a:rPr lang="en-US" b="1" dirty="0">
                <a:solidFill>
                  <a:schemeClr val="tx2"/>
                </a:solidFill>
              </a:rPr>
              <a:t>08</a:t>
            </a:r>
          </a:p>
          <a:p>
            <a:pPr>
              <a:spcAft>
                <a:spcPts val="600"/>
              </a:spcAft>
              <a:buClr>
                <a:schemeClr val="accent5"/>
              </a:buClr>
            </a:pPr>
            <a:r>
              <a:rPr lang="en-US" dirty="0">
                <a:solidFill>
                  <a:schemeClr val="tx2"/>
                </a:solidFill>
              </a:rPr>
              <a:t>Contract</a:t>
            </a:r>
          </a:p>
          <a:p>
            <a:pPr indent="-228600">
              <a:spcAft>
                <a:spcPts val="600"/>
              </a:spcAft>
              <a:buClr>
                <a:schemeClr val="accent5"/>
              </a:buClr>
              <a:buFont typeface="Avenir Next LT Pro" panose="020B0504020202020204" pitchFamily="34" charset="0"/>
              <a:buChar char="+"/>
            </a:pPr>
            <a:endParaRPr lang="en-US" dirty="0">
              <a:solidFill>
                <a:schemeClr val="tx2"/>
              </a:solidFill>
            </a:endParaRPr>
          </a:p>
          <a:p>
            <a:pPr>
              <a:spcAft>
                <a:spcPts val="600"/>
              </a:spcAft>
              <a:buClr>
                <a:schemeClr val="accent5"/>
              </a:buClr>
            </a:pPr>
            <a:r>
              <a:rPr lang="en-US" b="1" dirty="0">
                <a:solidFill>
                  <a:schemeClr val="tx2"/>
                </a:solidFill>
              </a:rPr>
              <a:t>08</a:t>
            </a:r>
          </a:p>
          <a:p>
            <a:pPr>
              <a:spcAft>
                <a:spcPts val="600"/>
              </a:spcAft>
              <a:buClr>
                <a:schemeClr val="accent5"/>
              </a:buClr>
            </a:pPr>
            <a:endParaRPr lang="en-US" dirty="0">
              <a:solidFill>
                <a:schemeClr val="tx2"/>
              </a:solidFill>
            </a:endParaRPr>
          </a:p>
          <a:p>
            <a:pPr indent="-228600">
              <a:spcAft>
                <a:spcPts val="600"/>
              </a:spcAft>
              <a:buClr>
                <a:schemeClr val="accent5"/>
              </a:buClr>
              <a:buFont typeface="Avenir Next LT Pro" panose="020B0504020202020204" pitchFamily="34" charset="0"/>
              <a:buChar char="+"/>
            </a:pPr>
            <a:endParaRPr lang="en-US" sz="900" dirty="0">
              <a:solidFill>
                <a:schemeClr val="tx2"/>
              </a:solidFill>
            </a:endParaRPr>
          </a:p>
        </p:txBody>
      </p:sp>
      <p:pic>
        <p:nvPicPr>
          <p:cNvPr id="4" name="Picture 4" descr="A pile of coffee beans&#10;&#10;Description automatically generated">
            <a:extLst>
              <a:ext uri="{FF2B5EF4-FFF2-40B4-BE49-F238E27FC236}">
                <a16:creationId xmlns:a16="http://schemas.microsoft.com/office/drawing/2014/main" id="{B85C5C03-A2D2-48ED-9A80-8CB6BAFB84AB}"/>
              </a:ext>
            </a:extLst>
          </p:cNvPr>
          <p:cNvPicPr>
            <a:picLocks noGrp="1" noChangeAspect="1"/>
          </p:cNvPicPr>
          <p:nvPr>
            <p:ph idx="1"/>
          </p:nvPr>
        </p:nvPicPr>
        <p:blipFill rotWithShape="1">
          <a:blip r:embed="rId2"/>
          <a:srcRect l="13217" r="12895" b="2"/>
          <a:stretch/>
        </p:blipFill>
        <p:spPr>
          <a:xfrm rot="16200000">
            <a:off x="5665314" y="331314"/>
            <a:ext cx="6858000" cy="6195372"/>
          </a:xfrm>
          <a:prstGeom prst="rect">
            <a:avLst/>
          </a:prstGeom>
        </p:spPr>
      </p:pic>
      <p:grpSp>
        <p:nvGrpSpPr>
          <p:cNvPr id="25"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6"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0508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Rectangle 6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6" name="Top Left">
            <a:extLst>
              <a:ext uri="{FF2B5EF4-FFF2-40B4-BE49-F238E27FC236}">
                <a16:creationId xmlns:a16="http://schemas.microsoft.com/office/drawing/2014/main" id="{14EB9E3B-CE4C-46EA-B8D1-457317C0A4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2" name="Freeform: Shape 71">
              <a:extLst>
                <a:ext uri="{FF2B5EF4-FFF2-40B4-BE49-F238E27FC236}">
                  <a16:creationId xmlns:a16="http://schemas.microsoft.com/office/drawing/2014/main" id="{4CB367B6-341F-47A1-9AE3-03CDEA5762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Freeform: Shape 72">
              <a:extLst>
                <a:ext uri="{FF2B5EF4-FFF2-40B4-BE49-F238E27FC236}">
                  <a16:creationId xmlns:a16="http://schemas.microsoft.com/office/drawing/2014/main" id="{2CDB48FD-56C1-4CEE-9116-55FC83D95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EE572BE7-B4C1-4594-8834-E91C625D4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A5F74776-5590-4693-B9BE-CB2F7780B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CABCF0F9-7EE2-4024-894D-8778AAABC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211483D-742A-4C7E-919E-36F0AE2C1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35A0B184-15A7-4BC0-AA97-3FE7981D6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D6B2FF9B-D612-4819-B6C9-5F67AEB83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EC082B6A-B36E-45EA-9A6F-F76494DF2C05}"/>
              </a:ext>
            </a:extLst>
          </p:cNvPr>
          <p:cNvSpPr>
            <a:spLocks noGrp="1"/>
          </p:cNvSpPr>
          <p:nvPr>
            <p:ph type="title"/>
          </p:nvPr>
        </p:nvSpPr>
        <p:spPr>
          <a:xfrm>
            <a:off x="1198181" y="168425"/>
            <a:ext cx="2787407" cy="2616928"/>
          </a:xfrm>
        </p:spPr>
        <p:txBody>
          <a:bodyPr anchor="ctr">
            <a:normAutofit/>
          </a:bodyPr>
          <a:lstStyle/>
          <a:p>
            <a:r>
              <a:rPr lang="en-US" dirty="0">
                <a:solidFill>
                  <a:srgbClr val="FF0000"/>
                </a:solidFill>
                <a:cs typeface="Posterama"/>
              </a:rPr>
              <a:t>About Us</a:t>
            </a:r>
            <a:endParaRPr lang="en-US" dirty="0">
              <a:solidFill>
                <a:srgbClr val="FF0000"/>
              </a:solidFill>
            </a:endParaRPr>
          </a:p>
        </p:txBody>
      </p:sp>
      <p:sp>
        <p:nvSpPr>
          <p:cNvPr id="3" name="Content Placeholder 2">
            <a:extLst>
              <a:ext uri="{FF2B5EF4-FFF2-40B4-BE49-F238E27FC236}">
                <a16:creationId xmlns:a16="http://schemas.microsoft.com/office/drawing/2014/main" id="{CBDAE6E0-FF9B-455D-BDF8-891D320C57C0}"/>
              </a:ext>
            </a:extLst>
          </p:cNvPr>
          <p:cNvSpPr>
            <a:spLocks noGrp="1"/>
          </p:cNvSpPr>
          <p:nvPr>
            <p:ph idx="1"/>
          </p:nvPr>
        </p:nvSpPr>
        <p:spPr>
          <a:xfrm>
            <a:off x="4092316" y="169025"/>
            <a:ext cx="7844946" cy="3177407"/>
          </a:xfrm>
        </p:spPr>
        <p:txBody>
          <a:bodyPr vert="horz" lIns="91440" tIns="45720" rIns="91440" bIns="45720" rtlCol="0" anchor="ctr">
            <a:normAutofit fontScale="92500" lnSpcReduction="20000"/>
          </a:bodyPr>
          <a:lstStyle/>
          <a:p>
            <a:pPr marL="0" indent="0">
              <a:lnSpc>
                <a:spcPct val="100000"/>
              </a:lnSpc>
              <a:buNone/>
            </a:pPr>
            <a:r>
              <a:rPr lang="en-US" sz="1500" dirty="0">
                <a:latin typeface="Posterama"/>
                <a:ea typeface="+mn-lt"/>
                <a:cs typeface="+mn-lt"/>
              </a:rPr>
              <a:t>Jade Pollock, of Equilibrium Consulting Firm LLC, has over 15 years experience, helping businesses restructure and reorganize their teams, their processes, their workspaces and more, contributing to increased efficiency, higher productivity, revenue growth, lowered operating costs and more.</a:t>
            </a:r>
            <a:endParaRPr lang="en-US" sz="1500" dirty="0">
              <a:latin typeface="Posterama"/>
              <a:cs typeface="Posterama"/>
            </a:endParaRPr>
          </a:p>
          <a:p>
            <a:pPr marL="0" indent="0">
              <a:lnSpc>
                <a:spcPct val="100000"/>
              </a:lnSpc>
              <a:buNone/>
            </a:pPr>
            <a:r>
              <a:rPr lang="en-US" sz="1500" dirty="0">
                <a:latin typeface="Posterama"/>
                <a:ea typeface="+mn-lt"/>
                <a:cs typeface="+mn-lt"/>
              </a:rPr>
              <a:t>Jade takes pride in partnering with her clients to ensure that they are achieving their goals and are included in the process while treating them as the unique business that they are. At Equilibrium Consulting Firm LLC, it is understood that while businesses may have some commonalities, they also have their own unique challenges and advantages. as well. Understanding what makes each business different, helps Equilibrium identify each business’ specific needs and how to best meet them.</a:t>
            </a:r>
            <a:endParaRPr lang="en-US" sz="1500" dirty="0">
              <a:latin typeface="Posterama"/>
              <a:cs typeface="Posterama"/>
            </a:endParaRPr>
          </a:p>
          <a:p>
            <a:pPr marL="0" indent="0">
              <a:lnSpc>
                <a:spcPct val="100000"/>
              </a:lnSpc>
              <a:buNone/>
            </a:pPr>
            <a:r>
              <a:rPr lang="en-US" sz="1500" dirty="0">
                <a:latin typeface="Posterama"/>
                <a:ea typeface="+mn-lt"/>
                <a:cs typeface="+mn-lt"/>
              </a:rPr>
              <a:t>Jade Pollock has a Bachelor's Degree in Public Relations with a concentration in Organizational Management and a Master's Degree in Public Administration with a concentration in Human Resources and Nonprofit Management as well as experience working in those fields. Combined, this union of theory and practice is essential to our analytic, data-driven, community-centered approach of hands-on problem-solving that allows our clients to find success.</a:t>
            </a:r>
            <a:endParaRPr lang="en-US" sz="1500" dirty="0">
              <a:latin typeface="Posterama"/>
              <a:cs typeface="Posterama"/>
            </a:endParaRPr>
          </a:p>
          <a:p>
            <a:pPr>
              <a:lnSpc>
                <a:spcPct val="100000"/>
              </a:lnSpc>
            </a:pPr>
            <a:endParaRPr lang="en-US" sz="900" dirty="0">
              <a:latin typeface="Posterama"/>
              <a:cs typeface="Posterama"/>
            </a:endParaRPr>
          </a:p>
        </p:txBody>
      </p:sp>
      <p:pic>
        <p:nvPicPr>
          <p:cNvPr id="4" name="Picture 4" descr="A picture containing accessory, chain, necklet, locket&#10;&#10;Description automatically generated">
            <a:extLst>
              <a:ext uri="{FF2B5EF4-FFF2-40B4-BE49-F238E27FC236}">
                <a16:creationId xmlns:a16="http://schemas.microsoft.com/office/drawing/2014/main" id="{55AD5075-83A6-40CD-94A7-3C3CADFF4555}"/>
              </a:ext>
            </a:extLst>
          </p:cNvPr>
          <p:cNvPicPr>
            <a:picLocks noChangeAspect="1"/>
          </p:cNvPicPr>
          <p:nvPr/>
        </p:nvPicPr>
        <p:blipFill rotWithShape="1">
          <a:blip r:embed="rId2"/>
          <a:srcRect t="31562" r="-2" b="16150"/>
          <a:stretch/>
        </p:blipFill>
        <p:spPr>
          <a:xfrm>
            <a:off x="619840" y="3193080"/>
            <a:ext cx="11084189" cy="3664919"/>
          </a:xfrm>
          <a:custGeom>
            <a:avLst/>
            <a:gdLst/>
            <a:ahLst/>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pic>
      <p:grpSp>
        <p:nvGrpSpPr>
          <p:cNvPr id="68" name="Bottom Right">
            <a:extLst>
              <a:ext uri="{FF2B5EF4-FFF2-40B4-BE49-F238E27FC236}">
                <a16:creationId xmlns:a16="http://schemas.microsoft.com/office/drawing/2014/main" id="{EACEE585-77A5-4267-A020-F2BB70BF56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82" name="Graphic 157">
              <a:extLst>
                <a:ext uri="{FF2B5EF4-FFF2-40B4-BE49-F238E27FC236}">
                  <a16:creationId xmlns:a16="http://schemas.microsoft.com/office/drawing/2014/main" id="{5D04C1D3-00C8-480B-AE77-351CAC389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4" name="Freeform: Shape 83">
                <a:extLst>
                  <a:ext uri="{FF2B5EF4-FFF2-40B4-BE49-F238E27FC236}">
                    <a16:creationId xmlns:a16="http://schemas.microsoft.com/office/drawing/2014/main" id="{FBB507E8-1FF0-4204-8B01-40EF0555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C1773A54-A61B-4261-A787-8795E4128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E9E3FC2E-7118-4851-9FD0-32AE5588D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7C69CF4-58E9-4BD7-87A8-6528A4AA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071E02CB-FAAF-4B47-B5DE-F938C4EF4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9B039117-4539-49FC-A780-A78AD50B8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BE2BFF77-558E-4891-B9F4-6D5326BB7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70" name="Freeform: Shape 82">
              <a:extLst>
                <a:ext uri="{FF2B5EF4-FFF2-40B4-BE49-F238E27FC236}">
                  <a16:creationId xmlns:a16="http://schemas.microsoft.com/office/drawing/2014/main" id="{3259CE72-AB8F-4DE0-A183-E00F8C70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0234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4"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5" name="Freeform: Shape 44">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Freeform: Shape 45">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61CAB505-86D9-4182-B472-A485C4E730EC}"/>
              </a:ext>
            </a:extLst>
          </p:cNvPr>
          <p:cNvSpPr>
            <a:spLocks noGrp="1"/>
          </p:cNvSpPr>
          <p:nvPr>
            <p:ph type="title"/>
          </p:nvPr>
        </p:nvSpPr>
        <p:spPr>
          <a:xfrm>
            <a:off x="963788" y="224190"/>
            <a:ext cx="5354116" cy="679952"/>
          </a:xfrm>
        </p:spPr>
        <p:txBody>
          <a:bodyPr>
            <a:normAutofit fontScale="90000"/>
          </a:bodyPr>
          <a:lstStyle/>
          <a:p>
            <a:r>
              <a:rPr lang="en-US" dirty="0">
                <a:cs typeface="Posterama"/>
              </a:rPr>
              <a:t>The Consultation</a:t>
            </a:r>
            <a:endParaRPr lang="en-US" dirty="0" err="1"/>
          </a:p>
        </p:txBody>
      </p:sp>
      <p:sp>
        <p:nvSpPr>
          <p:cNvPr id="9" name="Content Placeholder 8">
            <a:extLst>
              <a:ext uri="{FF2B5EF4-FFF2-40B4-BE49-F238E27FC236}">
                <a16:creationId xmlns:a16="http://schemas.microsoft.com/office/drawing/2014/main" id="{0947CD35-54E8-4598-9F33-7EFEBD395941}"/>
              </a:ext>
            </a:extLst>
          </p:cNvPr>
          <p:cNvSpPr>
            <a:spLocks noGrp="1"/>
          </p:cNvSpPr>
          <p:nvPr>
            <p:ph idx="1"/>
          </p:nvPr>
        </p:nvSpPr>
        <p:spPr>
          <a:xfrm>
            <a:off x="969214" y="904142"/>
            <a:ext cx="5126786" cy="5950112"/>
          </a:xfrm>
          <a:noFill/>
        </p:spPr>
        <p:txBody>
          <a:bodyPr>
            <a:normAutofit lnSpcReduction="10000"/>
          </a:bodyPr>
          <a:lstStyle/>
          <a:p>
            <a:pPr marL="0" indent="0">
              <a:buNone/>
            </a:pPr>
            <a:r>
              <a:rPr lang="en-US" sz="1800" dirty="0">
                <a:solidFill>
                  <a:schemeClr val="accent1">
                    <a:lumMod val="75000"/>
                  </a:schemeClr>
                </a:solidFill>
                <a:latin typeface="+mj-lt"/>
              </a:rPr>
              <a:t>The goal during the consultation is to learn about your organization and how it works. Your culture is unique and defines who you are in your industry.</a:t>
            </a:r>
          </a:p>
          <a:p>
            <a:pPr marL="0" indent="0">
              <a:buNone/>
            </a:pPr>
            <a:endParaRPr lang="en-US" sz="1800" dirty="0">
              <a:solidFill>
                <a:schemeClr val="accent1">
                  <a:lumMod val="75000"/>
                </a:schemeClr>
              </a:solidFill>
              <a:latin typeface="+mj-lt"/>
            </a:endParaRPr>
          </a:p>
          <a:p>
            <a:pPr marL="0" indent="0">
              <a:buNone/>
            </a:pPr>
            <a:r>
              <a:rPr lang="en-US" sz="1800" dirty="0">
                <a:solidFill>
                  <a:schemeClr val="accent1">
                    <a:lumMod val="75000"/>
                  </a:schemeClr>
                </a:solidFill>
                <a:latin typeface="+mj-lt"/>
              </a:rPr>
              <a:t>As you share what services you are seeking from us, we will start creating a personalized service plan tailored to meet your specified outcomes. </a:t>
            </a:r>
          </a:p>
          <a:p>
            <a:pPr marL="0" indent="0">
              <a:buNone/>
            </a:pPr>
            <a:endParaRPr lang="en-US" sz="1800" dirty="0">
              <a:solidFill>
                <a:schemeClr val="accent1">
                  <a:lumMod val="75000"/>
                </a:schemeClr>
              </a:solidFill>
              <a:latin typeface="+mj-lt"/>
            </a:endParaRPr>
          </a:p>
          <a:p>
            <a:pPr marL="0" indent="0">
              <a:buNone/>
            </a:pPr>
            <a:r>
              <a:rPr lang="en-US" sz="1800" dirty="0">
                <a:solidFill>
                  <a:schemeClr val="accent1">
                    <a:lumMod val="75000"/>
                  </a:schemeClr>
                </a:solidFill>
                <a:latin typeface="+mj-lt"/>
              </a:rPr>
              <a:t>This is also where we will start to gather information to create the project summary and timeline. The most important thing to bring is an open mind and to be adaptable! </a:t>
            </a:r>
          </a:p>
          <a:p>
            <a:pPr marL="0" indent="0">
              <a:buNone/>
            </a:pPr>
            <a:endParaRPr lang="en-US" sz="1800" dirty="0">
              <a:solidFill>
                <a:schemeClr val="accent1">
                  <a:lumMod val="75000"/>
                </a:schemeClr>
              </a:solidFill>
              <a:latin typeface="+mj-lt"/>
            </a:endParaRPr>
          </a:p>
          <a:p>
            <a:pPr marL="0" indent="0">
              <a:buNone/>
            </a:pPr>
            <a:r>
              <a:rPr lang="en-US" sz="1800" dirty="0">
                <a:solidFill>
                  <a:schemeClr val="accent1">
                    <a:lumMod val="75000"/>
                  </a:schemeClr>
                </a:solidFill>
                <a:latin typeface="+mj-lt"/>
              </a:rPr>
              <a:t>“All progress takes place outside the comfort zone” (Michael John </a:t>
            </a:r>
            <a:r>
              <a:rPr lang="en-US" sz="1800" dirty="0" err="1">
                <a:solidFill>
                  <a:schemeClr val="accent1">
                    <a:lumMod val="75000"/>
                  </a:schemeClr>
                </a:solidFill>
                <a:latin typeface="+mj-lt"/>
              </a:rPr>
              <a:t>Bobak</a:t>
            </a:r>
            <a:r>
              <a:rPr lang="en-US" sz="1800" dirty="0">
                <a:solidFill>
                  <a:schemeClr val="accent1">
                    <a:lumMod val="75000"/>
                  </a:schemeClr>
                </a:solidFill>
                <a:latin typeface="+mj-lt"/>
              </a:rPr>
              <a:t>)</a:t>
            </a:r>
          </a:p>
          <a:p>
            <a:pPr marL="0" indent="0">
              <a:buNone/>
            </a:pPr>
            <a:endParaRPr lang="en-US" sz="1800" dirty="0">
              <a:solidFill>
                <a:schemeClr val="accent1">
                  <a:lumMod val="75000"/>
                </a:schemeClr>
              </a:solidFill>
              <a:latin typeface="+mj-lt"/>
            </a:endParaRPr>
          </a:p>
        </p:txBody>
      </p:sp>
      <p:pic>
        <p:nvPicPr>
          <p:cNvPr id="5" name="Content Placeholder 4" descr="A picture containing person, indoor, beverage&#10;&#10;Description automatically generated">
            <a:extLst>
              <a:ext uri="{FF2B5EF4-FFF2-40B4-BE49-F238E27FC236}">
                <a16:creationId xmlns:a16="http://schemas.microsoft.com/office/drawing/2014/main" id="{F2689142-0007-4C8D-B891-6E3A0F51C44F}"/>
              </a:ext>
            </a:extLst>
          </p:cNvPr>
          <p:cNvPicPr>
            <a:picLocks noChangeAspect="1"/>
          </p:cNvPicPr>
          <p:nvPr/>
        </p:nvPicPr>
        <p:blipFill rotWithShape="1">
          <a:blip r:embed="rId2">
            <a:extLst>
              <a:ext uri="{28A0092B-C50C-407E-A947-70E740481C1C}">
                <a14:useLocalDpi xmlns:a14="http://schemas.microsoft.com/office/drawing/2010/main" val="0"/>
              </a:ext>
            </a:extLst>
          </a:blip>
          <a:srcRect l="25706" r="7795"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54"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5" name="Freeform: Shape 54">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6"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8" name="Freeform: Shape 57">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7" name="Freeform: Shape 56">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8976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ign&#10;&#10;Description automatically generated">
            <a:extLst>
              <a:ext uri="{FF2B5EF4-FFF2-40B4-BE49-F238E27FC236}">
                <a16:creationId xmlns:a16="http://schemas.microsoft.com/office/drawing/2014/main" id="{C81FA722-AD9C-4BDE-B1DB-1FD98A47C26C}"/>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2349" r="-1" b="3376"/>
          <a:stretch/>
        </p:blipFill>
        <p:spPr>
          <a:xfrm>
            <a:off x="20" y="10"/>
            <a:ext cx="12188932" cy="6856614"/>
          </a:xfrm>
          <a:prstGeom prst="rect">
            <a:avLst/>
          </a:prstGeom>
        </p:spPr>
      </p:pic>
      <p:grpSp>
        <p:nvGrpSpPr>
          <p:cNvPr id="18"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36A2BE4-5C1F-4655-94DF-3848D1F04ADB}"/>
              </a:ext>
            </a:extLst>
          </p:cNvPr>
          <p:cNvSpPr>
            <a:spLocks noGrp="1"/>
          </p:cNvSpPr>
          <p:nvPr>
            <p:ph type="title"/>
          </p:nvPr>
        </p:nvSpPr>
        <p:spPr>
          <a:xfrm>
            <a:off x="1198181" y="726066"/>
            <a:ext cx="4795282" cy="5018227"/>
          </a:xfrm>
        </p:spPr>
        <p:txBody>
          <a:bodyPr anchor="ctr">
            <a:normAutofit/>
          </a:bodyPr>
          <a:lstStyle/>
          <a:p>
            <a:r>
              <a:rPr lang="en-US" dirty="0">
                <a:solidFill>
                  <a:srgbClr val="FFFFFF"/>
                </a:solidFill>
                <a:cs typeface="Posterama"/>
              </a:rPr>
              <a:t>Billing</a:t>
            </a:r>
            <a:endParaRPr lang="en-US" dirty="0">
              <a:solidFill>
                <a:srgbClr val="FFFFFF"/>
              </a:solidFill>
            </a:endParaRPr>
          </a:p>
        </p:txBody>
      </p:sp>
      <p:grpSp>
        <p:nvGrpSpPr>
          <p:cNvPr id="27"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8"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Content Placeholder 8">
            <a:extLst>
              <a:ext uri="{FF2B5EF4-FFF2-40B4-BE49-F238E27FC236}">
                <a16:creationId xmlns:a16="http://schemas.microsoft.com/office/drawing/2014/main" id="{9D641571-6B70-46D7-A01A-250E8E2D1805}"/>
              </a:ext>
            </a:extLst>
          </p:cNvPr>
          <p:cNvSpPr>
            <a:spLocks noGrp="1"/>
          </p:cNvSpPr>
          <p:nvPr>
            <p:ph idx="1"/>
          </p:nvPr>
        </p:nvSpPr>
        <p:spPr>
          <a:xfrm>
            <a:off x="6021796" y="2360455"/>
            <a:ext cx="4977905" cy="3967823"/>
          </a:xfrm>
        </p:spPr>
        <p:txBody>
          <a:bodyPr anchor="ctr">
            <a:normAutofit/>
          </a:bodyPr>
          <a:lstStyle/>
          <a:p>
            <a:pPr marL="0" indent="0">
              <a:buNone/>
            </a:pPr>
            <a:r>
              <a:rPr lang="en-US" sz="1800" dirty="0">
                <a:solidFill>
                  <a:srgbClr val="FFFFFF"/>
                </a:solidFill>
                <a:latin typeface="+mj-lt"/>
              </a:rPr>
              <a:t>The Consultation is billed by the hour. Once your organizations personalized service plan has been completed and a project summary and timeline have been created, we will establish a contract that covers each component of the services rendered and the expected outcomes along with any specific methods of research or implementation strategies. Billing will also take into account the length of the project(s) and any additional materials or project hours.</a:t>
            </a:r>
          </a:p>
        </p:txBody>
      </p:sp>
    </p:spTree>
    <p:extLst>
      <p:ext uri="{BB962C8B-B14F-4D97-AF65-F5344CB8AC3E}">
        <p14:creationId xmlns:p14="http://schemas.microsoft.com/office/powerpoint/2010/main" val="232982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9BD4B-CB62-4088-8105-DBCAF8F39E84}"/>
              </a:ext>
            </a:extLst>
          </p:cNvPr>
          <p:cNvPicPr>
            <a:picLocks noChangeAspect="1"/>
          </p:cNvPicPr>
          <p:nvPr/>
        </p:nvPicPr>
        <p:blipFill rotWithShape="1">
          <a:blip r:embed="rId2">
            <a:extLst>
              <a:ext uri="{28A0092B-C50C-407E-A947-70E740481C1C}">
                <a14:useLocalDpi xmlns:a14="http://schemas.microsoft.com/office/drawing/2010/main" val="0"/>
              </a:ext>
            </a:extLst>
          </a:blip>
          <a:srcRect t="27871" b="19895"/>
          <a:stretch/>
        </p:blipFill>
        <p:spPr>
          <a:xfrm>
            <a:off x="0" y="243411"/>
            <a:ext cx="11968231" cy="3175531"/>
          </a:xfrm>
          <a:prstGeom prst="rect">
            <a:avLst/>
          </a:prstGeom>
        </p:spPr>
      </p:pic>
      <p:sp>
        <p:nvSpPr>
          <p:cNvPr id="2" name="Title 1">
            <a:extLst>
              <a:ext uri="{FF2B5EF4-FFF2-40B4-BE49-F238E27FC236}">
                <a16:creationId xmlns:a16="http://schemas.microsoft.com/office/drawing/2014/main" id="{DA3F9EE1-6F5F-4551-99EF-837F90311115}"/>
              </a:ext>
            </a:extLst>
          </p:cNvPr>
          <p:cNvSpPr>
            <a:spLocks noGrp="1"/>
          </p:cNvSpPr>
          <p:nvPr>
            <p:ph type="title"/>
          </p:nvPr>
        </p:nvSpPr>
        <p:spPr>
          <a:xfrm>
            <a:off x="97681" y="-130895"/>
            <a:ext cx="4764657" cy="836733"/>
          </a:xfrm>
        </p:spPr>
        <p:txBody>
          <a:bodyPr/>
          <a:lstStyle/>
          <a:p>
            <a:r>
              <a:rPr lang="en-US" dirty="0">
                <a:solidFill>
                  <a:srgbClr val="FF0000"/>
                </a:solidFill>
                <a:cs typeface="Posterama"/>
              </a:rPr>
              <a:t>Project Summary</a:t>
            </a:r>
            <a:endParaRPr lang="en-US" dirty="0">
              <a:solidFill>
                <a:srgbClr val="FF0000"/>
              </a:solidFill>
            </a:endParaRPr>
          </a:p>
        </p:txBody>
      </p:sp>
      <p:sp>
        <p:nvSpPr>
          <p:cNvPr id="4" name="Content Placeholder 2">
            <a:extLst>
              <a:ext uri="{FF2B5EF4-FFF2-40B4-BE49-F238E27FC236}">
                <a16:creationId xmlns:a16="http://schemas.microsoft.com/office/drawing/2014/main" id="{9D1689C2-D308-4F38-AFA2-D75E86BE09C7}"/>
              </a:ext>
            </a:extLst>
          </p:cNvPr>
          <p:cNvSpPr>
            <a:spLocks noGrp="1"/>
          </p:cNvSpPr>
          <p:nvPr/>
        </p:nvSpPr>
        <p:spPr>
          <a:xfrm>
            <a:off x="795066" y="4183512"/>
            <a:ext cx="10113034" cy="1590884"/>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rtl="0">
              <a:buChar char="•"/>
            </a:pPr>
            <a:endParaRPr lang="en-US" dirty="0">
              <a:solidFill>
                <a:schemeClr val="bg1"/>
              </a:solidFill>
              <a:latin typeface="+mj-lt"/>
              <a:cs typeface="Arial"/>
            </a:endParaRPr>
          </a:p>
        </p:txBody>
      </p:sp>
      <p:sp>
        <p:nvSpPr>
          <p:cNvPr id="6" name="Oval 5">
            <a:extLst>
              <a:ext uri="{FF2B5EF4-FFF2-40B4-BE49-F238E27FC236}">
                <a16:creationId xmlns:a16="http://schemas.microsoft.com/office/drawing/2014/main" id="{B378FB2E-4E20-4B7A-AD55-E1728774DDFE}"/>
              </a:ext>
            </a:extLst>
          </p:cNvPr>
          <p:cNvSpPr/>
          <p:nvPr/>
        </p:nvSpPr>
        <p:spPr>
          <a:xfrm>
            <a:off x="0" y="1658294"/>
            <a:ext cx="3405808" cy="2713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j-lt"/>
                <a:ea typeface="Arial"/>
                <a:cs typeface="Arial"/>
              </a:rPr>
              <a:t>Your organization is an established and recognizable brand. You provide services that people both need and want. You are up-to-speed with industry trends and innovations, and a talented, resourceful group of thinkers. ​</a:t>
            </a:r>
            <a:endParaRPr lang="en-US" sz="1400" b="1" dirty="0">
              <a:solidFill>
                <a:schemeClr val="bg1"/>
              </a:solidFill>
              <a:latin typeface="+mj-lt"/>
            </a:endParaRPr>
          </a:p>
        </p:txBody>
      </p:sp>
      <p:sp>
        <p:nvSpPr>
          <p:cNvPr id="8" name="Oval 7">
            <a:extLst>
              <a:ext uri="{FF2B5EF4-FFF2-40B4-BE49-F238E27FC236}">
                <a16:creationId xmlns:a16="http://schemas.microsoft.com/office/drawing/2014/main" id="{7781FFC7-AE09-4202-89E1-622DAC00B75C}"/>
              </a:ext>
            </a:extLst>
          </p:cNvPr>
          <p:cNvSpPr/>
          <p:nvPr/>
        </p:nvSpPr>
        <p:spPr>
          <a:xfrm>
            <a:off x="2834804" y="1801430"/>
            <a:ext cx="2918603" cy="2956822"/>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1"/>
                </a:solidFill>
                <a:latin typeface="+mj-lt"/>
                <a:ea typeface="+mn-lt"/>
                <a:cs typeface="+mn-lt"/>
              </a:rPr>
              <a:t>However, there are internal obstacles to your continued growth, centering primarily on organizational structure and processes.</a:t>
            </a:r>
            <a:endParaRPr lang="en-US" sz="1400" b="1" dirty="0">
              <a:solidFill>
                <a:schemeClr val="bg1"/>
              </a:solidFill>
              <a:latin typeface="+mj-lt"/>
            </a:endParaRPr>
          </a:p>
        </p:txBody>
      </p:sp>
      <p:sp>
        <p:nvSpPr>
          <p:cNvPr id="9" name="Oval 8">
            <a:extLst>
              <a:ext uri="{FF2B5EF4-FFF2-40B4-BE49-F238E27FC236}">
                <a16:creationId xmlns:a16="http://schemas.microsoft.com/office/drawing/2014/main" id="{470E0D75-A00D-429C-9332-45E7556BE1C8}"/>
              </a:ext>
            </a:extLst>
          </p:cNvPr>
          <p:cNvSpPr/>
          <p:nvPr/>
        </p:nvSpPr>
        <p:spPr>
          <a:xfrm>
            <a:off x="5272830" y="2139353"/>
            <a:ext cx="3208589" cy="1911003"/>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1000"/>
              </a:spcBef>
            </a:pPr>
            <a:r>
              <a:rPr lang="en-US" sz="1400" b="1" dirty="0">
                <a:solidFill>
                  <a:schemeClr val="bg1"/>
                </a:solidFill>
                <a:latin typeface="+mj-lt"/>
                <a:ea typeface="+mn-lt"/>
                <a:cs typeface="+mn-lt"/>
              </a:rPr>
              <a:t>Change is difficult and disruptive, but a pivot in the right direction is</a:t>
            </a:r>
            <a:r>
              <a:rPr lang="en-US" b="1" dirty="0">
                <a:solidFill>
                  <a:schemeClr val="bg1"/>
                </a:solidFill>
                <a:latin typeface="+mj-lt"/>
                <a:ea typeface="+mn-lt"/>
                <a:cs typeface="+mn-lt"/>
              </a:rPr>
              <a:t> </a:t>
            </a:r>
            <a:r>
              <a:rPr lang="en-US" sz="1400" b="1" dirty="0">
                <a:solidFill>
                  <a:schemeClr val="bg1"/>
                </a:solidFill>
                <a:latin typeface="+mj-lt"/>
                <a:ea typeface="+mn-lt"/>
                <a:cs typeface="+mn-lt"/>
              </a:rPr>
              <a:t>highly rewarding.</a:t>
            </a:r>
            <a:endParaRPr lang="en-US" sz="1400" b="1" dirty="0">
              <a:solidFill>
                <a:schemeClr val="bg1"/>
              </a:solidFill>
              <a:latin typeface="+mj-lt"/>
            </a:endParaRPr>
          </a:p>
        </p:txBody>
      </p:sp>
      <p:sp>
        <p:nvSpPr>
          <p:cNvPr id="11" name="Speech Bubble: Rectangle with Corners Rounded 10">
            <a:extLst>
              <a:ext uri="{FF2B5EF4-FFF2-40B4-BE49-F238E27FC236}">
                <a16:creationId xmlns:a16="http://schemas.microsoft.com/office/drawing/2014/main" id="{193BEEC3-439B-401A-8AE6-97B77DFD1DE5}"/>
              </a:ext>
            </a:extLst>
          </p:cNvPr>
          <p:cNvSpPr/>
          <p:nvPr/>
        </p:nvSpPr>
        <p:spPr>
          <a:xfrm>
            <a:off x="8481419" y="3146203"/>
            <a:ext cx="1869055" cy="718867"/>
          </a:xfrm>
          <a:prstGeom prst="wedgeRound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mj-lt"/>
              </a:rPr>
              <a:t>Next Steps</a:t>
            </a:r>
            <a:r>
              <a:rPr lang="en-US" dirty="0">
                <a:solidFill>
                  <a:schemeClr val="bg1"/>
                </a:solidFill>
                <a:latin typeface="+mj-lt"/>
              </a:rPr>
              <a:t>:</a:t>
            </a:r>
          </a:p>
        </p:txBody>
      </p:sp>
      <p:sp>
        <p:nvSpPr>
          <p:cNvPr id="7" name="Oval 6">
            <a:extLst>
              <a:ext uri="{FF2B5EF4-FFF2-40B4-BE49-F238E27FC236}">
                <a16:creationId xmlns:a16="http://schemas.microsoft.com/office/drawing/2014/main" id="{A8DF5056-34BE-4935-9C06-C271ACA6FE7C}"/>
              </a:ext>
            </a:extLst>
          </p:cNvPr>
          <p:cNvSpPr/>
          <p:nvPr/>
        </p:nvSpPr>
        <p:spPr>
          <a:xfrm>
            <a:off x="97681" y="4504554"/>
            <a:ext cx="3130135" cy="230963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mj-lt"/>
                <a:ea typeface="+mn-lt"/>
                <a:cs typeface="+mn-lt"/>
              </a:rPr>
              <a:t>A distinct company profile that guides your senior management team towards specific goals and helps them communicate those goals to the entire organization.</a:t>
            </a:r>
          </a:p>
        </p:txBody>
      </p:sp>
      <p:sp>
        <p:nvSpPr>
          <p:cNvPr id="12" name="Oval 11">
            <a:extLst>
              <a:ext uri="{FF2B5EF4-FFF2-40B4-BE49-F238E27FC236}">
                <a16:creationId xmlns:a16="http://schemas.microsoft.com/office/drawing/2014/main" id="{5E4B9FE2-D3E4-44EF-B2F0-06FF9E94DD1D}"/>
              </a:ext>
            </a:extLst>
          </p:cNvPr>
          <p:cNvSpPr/>
          <p:nvPr/>
        </p:nvSpPr>
        <p:spPr>
          <a:xfrm>
            <a:off x="2729948" y="4611757"/>
            <a:ext cx="3943591" cy="2127704"/>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mj-lt"/>
                <a:ea typeface="+mn-lt"/>
                <a:cs typeface="+mn-lt"/>
              </a:rPr>
              <a:t>An execution plan and playbook which takes into account the challenges of organizational change and sets benchmarks for tracking productivity, reflection and success.</a:t>
            </a:r>
          </a:p>
        </p:txBody>
      </p:sp>
      <p:sp>
        <p:nvSpPr>
          <p:cNvPr id="13" name="Oval 12">
            <a:extLst>
              <a:ext uri="{FF2B5EF4-FFF2-40B4-BE49-F238E27FC236}">
                <a16:creationId xmlns:a16="http://schemas.microsoft.com/office/drawing/2014/main" id="{CD380366-9151-4284-9268-EE1203CFBAA4}"/>
              </a:ext>
            </a:extLst>
          </p:cNvPr>
          <p:cNvSpPr/>
          <p:nvPr/>
        </p:nvSpPr>
        <p:spPr>
          <a:xfrm>
            <a:off x="6164400" y="4183512"/>
            <a:ext cx="3130135" cy="2703058"/>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mj-lt"/>
                <a:ea typeface="+mn-lt"/>
                <a:cs typeface="+mn-lt"/>
              </a:rPr>
              <a:t>Implementation services and supports to navigate obstacles and deal with problems as they arise to minimize disruption and keep</a:t>
            </a:r>
            <a:r>
              <a:rPr lang="en-US" sz="1800" b="1" dirty="0">
                <a:solidFill>
                  <a:schemeClr val="bg1"/>
                </a:solidFill>
                <a:latin typeface="+mj-lt"/>
                <a:ea typeface="+mn-lt"/>
                <a:cs typeface="+mn-lt"/>
              </a:rPr>
              <a:t> </a:t>
            </a:r>
            <a:r>
              <a:rPr lang="en-US" sz="1400" b="1" dirty="0">
                <a:solidFill>
                  <a:schemeClr val="bg1"/>
                </a:solidFill>
                <a:latin typeface="+mj-lt"/>
                <a:ea typeface="+mn-lt"/>
                <a:cs typeface="+mn-lt"/>
              </a:rPr>
              <a:t>you on track.</a:t>
            </a:r>
          </a:p>
        </p:txBody>
      </p:sp>
      <p:sp>
        <p:nvSpPr>
          <p:cNvPr id="14" name="Oval 13">
            <a:extLst>
              <a:ext uri="{FF2B5EF4-FFF2-40B4-BE49-F238E27FC236}">
                <a16:creationId xmlns:a16="http://schemas.microsoft.com/office/drawing/2014/main" id="{977B53BF-6C32-46D6-8F2F-F3AC63FB4778}"/>
              </a:ext>
            </a:extLst>
          </p:cNvPr>
          <p:cNvSpPr/>
          <p:nvPr/>
        </p:nvSpPr>
        <p:spPr>
          <a:xfrm>
            <a:off x="9173810" y="3865070"/>
            <a:ext cx="2716469" cy="282774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mj-lt"/>
                <a:ea typeface="+mn-lt"/>
                <a:cs typeface="+mn-lt"/>
              </a:rPr>
              <a:t>Continuous project management and analytics to ensure benchmarks and individual tactics are modified to reflect the evolving needs of the organization and its clients.</a:t>
            </a:r>
            <a:endParaRPr lang="en-US" sz="1400" dirty="0">
              <a:solidFill>
                <a:schemeClr val="tx1"/>
              </a:solidFill>
              <a:latin typeface="+mj-lt"/>
              <a:ea typeface="+mn-lt"/>
              <a:cs typeface="+mn-lt"/>
            </a:endParaRPr>
          </a:p>
        </p:txBody>
      </p:sp>
    </p:spTree>
    <p:extLst>
      <p:ext uri="{BB962C8B-B14F-4D97-AF65-F5344CB8AC3E}">
        <p14:creationId xmlns:p14="http://schemas.microsoft.com/office/powerpoint/2010/main" val="293689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mj-lt"/>
            </a:endParaRPr>
          </a:p>
        </p:txBody>
      </p:sp>
      <p:sp>
        <p:nvSpPr>
          <p:cNvPr id="20" name="Freeform: Shape 1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mj-lt"/>
              </a:rPr>
              <a:t> </a:t>
            </a:r>
          </a:p>
        </p:txBody>
      </p:sp>
      <p:sp>
        <p:nvSpPr>
          <p:cNvPr id="22" name="Freeform: Shape 2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mj-lt"/>
              </a:rPr>
              <a:t> </a:t>
            </a:r>
          </a:p>
        </p:txBody>
      </p:sp>
      <p:sp>
        <p:nvSpPr>
          <p:cNvPr id="24" name="Freeform: Shape 2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grpSp>
        <p:nvGrpSpPr>
          <p:cNvPr id="2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7" name="Freeform: Shape 2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28" name="Freeform: Shape 2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29" name="Freeform: Shape 2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0" name="Freeform: Shape 2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1" name="Freeform: Shape 3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2" name="Freeform: Shape 3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3" name="Freeform: Shape 3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latin typeface="+mj-lt"/>
              </a:endParaRPr>
            </a:p>
          </p:txBody>
        </p:sp>
      </p:grpSp>
      <p:grpSp>
        <p:nvGrpSpPr>
          <p:cNvPr id="3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36" name="Freeform: Shape 3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7" name="Freeform: Shape 3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8" name="Freeform: Shape 3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39" name="Freeform: Shape 3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40" name="Freeform: Shape 3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41" name="Freeform: Shape 4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sp>
          <p:nvSpPr>
            <p:cNvPr id="42" name="Freeform: Shape 4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latin typeface="+mj-lt"/>
              </a:endParaRPr>
            </a:p>
          </p:txBody>
        </p:sp>
      </p:grpSp>
      <p:sp useBgFill="1">
        <p:nvSpPr>
          <p:cNvPr id="44" name="Rectangle 4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mj-lt"/>
            </a:endParaRPr>
          </a:p>
        </p:txBody>
      </p:sp>
      <p:sp>
        <p:nvSpPr>
          <p:cNvPr id="46" name="Rectangle 4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mj-lt"/>
            </a:endParaRPr>
          </a:p>
        </p:txBody>
      </p:sp>
      <p:grpSp>
        <p:nvGrpSpPr>
          <p:cNvPr id="48"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9" name="Freeform: Shape 48">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mj-lt"/>
              </a:endParaRPr>
            </a:p>
          </p:txBody>
        </p:sp>
        <p:sp>
          <p:nvSpPr>
            <p:cNvPr id="50" name="Freeform: Shape 49">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51" name="Freeform: Shape 50">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52" name="Freeform: Shape 51">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53" name="Freeform: Shape 52">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54" name="Freeform: Shape 53">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55" name="Freeform: Shape 54">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latin typeface="+mj-lt"/>
              </a:endParaRPr>
            </a:p>
          </p:txBody>
        </p:sp>
        <p:sp>
          <p:nvSpPr>
            <p:cNvPr id="56" name="Freeform: Shape 55">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mj-lt"/>
              </a:endParaRPr>
            </a:p>
          </p:txBody>
        </p:sp>
      </p:grpSp>
      <p:grpSp>
        <p:nvGrpSpPr>
          <p:cNvPr id="58"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9" name="Straight Connector 58">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0" name="Straight Connector 59">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62"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63" name="Freeform: Shape 62">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mj-lt"/>
              </a:endParaRPr>
            </a:p>
          </p:txBody>
        </p:sp>
        <p:grpSp>
          <p:nvGrpSpPr>
            <p:cNvPr id="64"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66" name="Freeform: Shape 65">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67" name="Freeform: Shape 66">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68" name="Freeform: Shape 67">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69" name="Freeform: Shape 68">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70" name="Freeform: Shape 69">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71" name="Freeform: Shape 70">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sp>
            <p:nvSpPr>
              <p:cNvPr id="72" name="Freeform: Shape 71">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latin typeface="+mj-lt"/>
                </a:endParaRPr>
              </a:p>
            </p:txBody>
          </p:sp>
        </p:grpSp>
        <p:sp>
          <p:nvSpPr>
            <p:cNvPr id="65" name="Freeform: Shape 64">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grpSp>
      <p:graphicFrame>
        <p:nvGraphicFramePr>
          <p:cNvPr id="13" name="Table 13">
            <a:extLst>
              <a:ext uri="{FF2B5EF4-FFF2-40B4-BE49-F238E27FC236}">
                <a16:creationId xmlns:a16="http://schemas.microsoft.com/office/drawing/2014/main" id="{2FB8426A-0399-4E10-B0EC-035D8BC2DB2A}"/>
              </a:ext>
            </a:extLst>
          </p:cNvPr>
          <p:cNvGraphicFramePr>
            <a:graphicFrameLocks noGrp="1"/>
          </p:cNvGraphicFramePr>
          <p:nvPr>
            <p:ph idx="1"/>
            <p:extLst>
              <p:ext uri="{D42A27DB-BD31-4B8C-83A1-F6EECF244321}">
                <p14:modId xmlns:p14="http://schemas.microsoft.com/office/powerpoint/2010/main" val="2325338601"/>
              </p:ext>
            </p:extLst>
          </p:nvPr>
        </p:nvGraphicFramePr>
        <p:xfrm>
          <a:off x="6233222" y="366659"/>
          <a:ext cx="5746622" cy="6485084"/>
        </p:xfrm>
        <a:graphic>
          <a:graphicData uri="http://schemas.openxmlformats.org/drawingml/2006/table">
            <a:tbl>
              <a:tblPr firstRow="1" bandRow="1">
                <a:noFill/>
                <a:tableStyleId>{5C22544A-7EE6-4342-B048-85BDC9FD1C3A}</a:tableStyleId>
              </a:tblPr>
              <a:tblGrid>
                <a:gridCol w="3933884">
                  <a:extLst>
                    <a:ext uri="{9D8B030D-6E8A-4147-A177-3AD203B41FA5}">
                      <a16:colId xmlns:a16="http://schemas.microsoft.com/office/drawing/2014/main" val="71456832"/>
                    </a:ext>
                  </a:extLst>
                </a:gridCol>
                <a:gridCol w="1812738">
                  <a:extLst>
                    <a:ext uri="{9D8B030D-6E8A-4147-A177-3AD203B41FA5}">
                      <a16:colId xmlns:a16="http://schemas.microsoft.com/office/drawing/2014/main" val="3417341858"/>
                    </a:ext>
                  </a:extLst>
                </a:gridCol>
              </a:tblGrid>
              <a:tr h="765827">
                <a:tc>
                  <a:txBody>
                    <a:bodyPr/>
                    <a:lstStyle/>
                    <a:p>
                      <a:r>
                        <a:rPr lang="en-US" sz="2200" b="1" cap="none" spc="0" dirty="0">
                          <a:solidFill>
                            <a:schemeClr val="bg1"/>
                          </a:solidFill>
                          <a:latin typeface="+mj-lt"/>
                        </a:rPr>
                        <a:t>Project Tasks</a:t>
                      </a:r>
                    </a:p>
                  </a:txBody>
                  <a:tcPr marL="100464" marR="71760" marT="143520" marB="143520"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2200" b="1" cap="none" spc="0" dirty="0">
                          <a:solidFill>
                            <a:schemeClr val="bg1"/>
                          </a:solidFill>
                          <a:latin typeface="+mj-lt"/>
                        </a:rPr>
                        <a:t>Timeframe</a:t>
                      </a:r>
                    </a:p>
                  </a:txBody>
                  <a:tcPr marL="100464" marR="71760" marT="143520" marB="14352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152652361"/>
                  </a:ext>
                </a:extLst>
              </a:tr>
              <a:tr h="635473">
                <a:tc>
                  <a:txBody>
                    <a:bodyPr/>
                    <a:lstStyle/>
                    <a:p>
                      <a:r>
                        <a:rPr lang="en-US" sz="1900" cap="none" spc="0" dirty="0">
                          <a:solidFill>
                            <a:schemeClr val="tx1"/>
                          </a:solidFill>
                          <a:latin typeface="+mj-lt"/>
                        </a:rPr>
                        <a:t>Consultation</a:t>
                      </a:r>
                    </a:p>
                  </a:txBody>
                  <a:tcPr marL="100464" marR="71760" marT="71760" marB="143520">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900" cap="none" spc="0" dirty="0">
                          <a:solidFill>
                            <a:schemeClr val="tx1"/>
                          </a:solidFill>
                          <a:latin typeface="+mj-lt"/>
                        </a:rPr>
                        <a:t>Week 1</a:t>
                      </a:r>
                    </a:p>
                  </a:txBody>
                  <a:tcPr marL="100464" marR="71760" marT="71760" marB="143520">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3889910144"/>
                  </a:ext>
                </a:extLst>
              </a:tr>
              <a:tr h="635473">
                <a:tc>
                  <a:txBody>
                    <a:bodyPr/>
                    <a:lstStyle/>
                    <a:p>
                      <a:r>
                        <a:rPr lang="en-US" sz="1900" cap="none" spc="0" dirty="0">
                          <a:solidFill>
                            <a:schemeClr val="tx1"/>
                          </a:solidFill>
                          <a:latin typeface="+mj-lt"/>
                        </a:rPr>
                        <a:t>Discovery Phase/Structural Audit</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900" cap="none" spc="0" dirty="0">
                          <a:solidFill>
                            <a:schemeClr val="tx1"/>
                          </a:solidFill>
                          <a:latin typeface="+mj-lt"/>
                        </a:rPr>
                        <a:t>Weeks 2-3</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33359676"/>
                  </a:ext>
                </a:extLst>
              </a:tr>
              <a:tr h="635473">
                <a:tc>
                  <a:txBody>
                    <a:bodyPr/>
                    <a:lstStyle/>
                    <a:p>
                      <a:r>
                        <a:rPr lang="en-US" sz="1900" cap="none" spc="0" dirty="0">
                          <a:solidFill>
                            <a:schemeClr val="tx1"/>
                          </a:solidFill>
                          <a:latin typeface="+mj-lt"/>
                        </a:rPr>
                        <a:t>Detailed Plan and Review</a:t>
                      </a:r>
                    </a:p>
                  </a:txBody>
                  <a:tcPr marL="100464" marR="71760" marT="71760" marB="143520">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900" cap="none" spc="0" dirty="0">
                          <a:solidFill>
                            <a:schemeClr val="tx1"/>
                          </a:solidFill>
                          <a:latin typeface="+mj-lt"/>
                        </a:rPr>
                        <a:t>Week 4</a:t>
                      </a:r>
                    </a:p>
                  </a:txBody>
                  <a:tcPr marL="100464" marR="71760" marT="71760" marB="14352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27950366"/>
                  </a:ext>
                </a:extLst>
              </a:tr>
              <a:tr h="635473">
                <a:tc>
                  <a:txBody>
                    <a:bodyPr/>
                    <a:lstStyle/>
                    <a:p>
                      <a:r>
                        <a:rPr lang="en-US" sz="1900" cap="none" spc="0" dirty="0">
                          <a:solidFill>
                            <a:schemeClr val="tx1"/>
                          </a:solidFill>
                          <a:latin typeface="+mj-lt"/>
                        </a:rPr>
                        <a:t>Finalized Plan</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900" cap="none" spc="0" dirty="0">
                          <a:solidFill>
                            <a:schemeClr val="tx1"/>
                          </a:solidFill>
                          <a:latin typeface="+mj-lt"/>
                        </a:rPr>
                        <a:t>Week 4</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296309647"/>
                  </a:ext>
                </a:extLst>
              </a:tr>
              <a:tr h="635473">
                <a:tc>
                  <a:txBody>
                    <a:bodyPr/>
                    <a:lstStyle/>
                    <a:p>
                      <a:r>
                        <a:rPr lang="en-US" sz="1900" cap="none" spc="0" dirty="0">
                          <a:solidFill>
                            <a:schemeClr val="tx1"/>
                          </a:solidFill>
                          <a:latin typeface="+mj-lt"/>
                        </a:rPr>
                        <a:t>Management Team On-Boarding</a:t>
                      </a:r>
                    </a:p>
                  </a:txBody>
                  <a:tcPr marL="100464" marR="71760" marT="71760" marB="143520">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900" cap="none" spc="0" dirty="0">
                          <a:solidFill>
                            <a:schemeClr val="tx1"/>
                          </a:solidFill>
                          <a:latin typeface="+mj-lt"/>
                        </a:rPr>
                        <a:t>Week 5</a:t>
                      </a:r>
                    </a:p>
                  </a:txBody>
                  <a:tcPr marL="100464" marR="71760" marT="71760" marB="14352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80800594"/>
                  </a:ext>
                </a:extLst>
              </a:tr>
              <a:tr h="635473">
                <a:tc>
                  <a:txBody>
                    <a:bodyPr/>
                    <a:lstStyle/>
                    <a:p>
                      <a:r>
                        <a:rPr lang="en-US" sz="1900" cap="none" spc="0" dirty="0">
                          <a:solidFill>
                            <a:schemeClr val="tx1"/>
                          </a:solidFill>
                          <a:latin typeface="+mj-lt"/>
                        </a:rPr>
                        <a:t>Plan Execution</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900" cap="none" spc="0" dirty="0">
                          <a:solidFill>
                            <a:schemeClr val="tx1"/>
                          </a:solidFill>
                          <a:latin typeface="+mj-lt"/>
                        </a:rPr>
                        <a:t>Week 6</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21683037"/>
                  </a:ext>
                </a:extLst>
              </a:tr>
              <a:tr h="635473">
                <a:tc>
                  <a:txBody>
                    <a:bodyPr/>
                    <a:lstStyle/>
                    <a:p>
                      <a:r>
                        <a:rPr lang="en-US" sz="1900" cap="none" spc="0" dirty="0">
                          <a:solidFill>
                            <a:schemeClr val="tx1"/>
                          </a:solidFill>
                          <a:latin typeface="+mj-lt"/>
                        </a:rPr>
                        <a:t>Monitoring and Review</a:t>
                      </a:r>
                    </a:p>
                  </a:txBody>
                  <a:tcPr marL="100464" marR="71760" marT="71760" marB="143520">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r>
                        <a:rPr lang="en-US" sz="1900" cap="none" spc="0" dirty="0">
                          <a:solidFill>
                            <a:schemeClr val="tx1"/>
                          </a:solidFill>
                          <a:latin typeface="+mj-lt"/>
                        </a:rPr>
                        <a:t>Week 7-8</a:t>
                      </a:r>
                    </a:p>
                  </a:txBody>
                  <a:tcPr marL="100464" marR="71760" marT="71760" marB="143520">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34840672"/>
                  </a:ext>
                </a:extLst>
              </a:tr>
              <a:tr h="635473">
                <a:tc>
                  <a:txBody>
                    <a:bodyPr/>
                    <a:lstStyle/>
                    <a:p>
                      <a:r>
                        <a:rPr lang="en-US" sz="1900" cap="none" spc="0" dirty="0">
                          <a:solidFill>
                            <a:schemeClr val="tx1"/>
                          </a:solidFill>
                          <a:latin typeface="+mj-lt"/>
                        </a:rPr>
                        <a:t>Progress Presentation</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900" cap="none" spc="0" dirty="0">
                          <a:solidFill>
                            <a:schemeClr val="tx1"/>
                          </a:solidFill>
                          <a:latin typeface="+mj-lt"/>
                        </a:rPr>
                        <a:t>Week 9</a:t>
                      </a:r>
                    </a:p>
                  </a:txBody>
                  <a:tcPr marL="100464" marR="71760" marT="71760" marB="143520">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460537698"/>
                  </a:ext>
                </a:extLst>
              </a:tr>
              <a:tr h="635473">
                <a:tc>
                  <a:txBody>
                    <a:bodyPr/>
                    <a:lstStyle/>
                    <a:p>
                      <a:pPr lvl="0">
                        <a:buNone/>
                      </a:pPr>
                      <a:r>
                        <a:rPr lang="en-US" sz="1900" cap="none" spc="0" dirty="0">
                          <a:solidFill>
                            <a:schemeClr val="tx1"/>
                          </a:solidFill>
                          <a:latin typeface="+mj-lt"/>
                        </a:rPr>
                        <a:t>Finalization of Program</a:t>
                      </a:r>
                    </a:p>
                  </a:txBody>
                  <a:tcPr marL="100464" marR="71760" marT="71760" marB="143520">
                    <a:lnL w="12700" cmpd="sng">
                      <a:noFill/>
                      <a:prstDash val="solid"/>
                    </a:lnL>
                    <a:lnR w="12700" cmpd="sng">
                      <a:noFill/>
                      <a:prstDash val="solid"/>
                    </a:lnR>
                    <a:lnT w="12700" cmpd="sng">
                      <a:noFill/>
                      <a:prstDash val="solid"/>
                    </a:lnT>
                    <a:lnB w="12700" cmpd="sng">
                      <a:noFill/>
                      <a:prstDash val="solid"/>
                    </a:lnB>
                    <a:noFill/>
                  </a:tcPr>
                </a:tc>
                <a:tc>
                  <a:txBody>
                    <a:bodyPr/>
                    <a:lstStyle/>
                    <a:p>
                      <a:pPr lvl="0">
                        <a:buNone/>
                      </a:pPr>
                      <a:r>
                        <a:rPr lang="en-US" sz="1900" cap="none" spc="0" dirty="0">
                          <a:solidFill>
                            <a:schemeClr val="tx1"/>
                          </a:solidFill>
                          <a:latin typeface="+mj-lt"/>
                        </a:rPr>
                        <a:t>Week 10-11</a:t>
                      </a:r>
                    </a:p>
                  </a:txBody>
                  <a:tcPr marL="100464" marR="71760" marT="71760" marB="14352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66787439"/>
                  </a:ext>
                </a:extLst>
              </a:tr>
            </a:tbl>
          </a:graphicData>
        </a:graphic>
      </p:graphicFrame>
      <p:pic>
        <p:nvPicPr>
          <p:cNvPr id="17" name="Picture 18">
            <a:extLst>
              <a:ext uri="{FF2B5EF4-FFF2-40B4-BE49-F238E27FC236}">
                <a16:creationId xmlns:a16="http://schemas.microsoft.com/office/drawing/2014/main" id="{9BB19A27-D05A-4B69-9F5F-BF5BAAC2D0B6}"/>
              </a:ext>
            </a:extLst>
          </p:cNvPr>
          <p:cNvPicPr>
            <a:picLocks noChangeAspect="1"/>
          </p:cNvPicPr>
          <p:nvPr/>
        </p:nvPicPr>
        <p:blipFill rotWithShape="1">
          <a:blip r:embed="rId2"/>
          <a:srcRect r="532" b="21881"/>
          <a:stretch/>
        </p:blipFill>
        <p:spPr>
          <a:xfrm>
            <a:off x="412248" y="365187"/>
            <a:ext cx="5573455" cy="6483291"/>
          </a:xfrm>
          <a:prstGeom prst="rect">
            <a:avLst/>
          </a:prstGeom>
        </p:spPr>
      </p:pic>
      <p:sp>
        <p:nvSpPr>
          <p:cNvPr id="2" name="Title 1">
            <a:extLst>
              <a:ext uri="{FF2B5EF4-FFF2-40B4-BE49-F238E27FC236}">
                <a16:creationId xmlns:a16="http://schemas.microsoft.com/office/drawing/2014/main" id="{030C8221-E013-4DD4-826A-6D6958498A02}"/>
              </a:ext>
            </a:extLst>
          </p:cNvPr>
          <p:cNvSpPr>
            <a:spLocks noGrp="1"/>
          </p:cNvSpPr>
          <p:nvPr>
            <p:ph type="title"/>
          </p:nvPr>
        </p:nvSpPr>
        <p:spPr>
          <a:xfrm>
            <a:off x="1120674" y="989324"/>
            <a:ext cx="3776416" cy="3155419"/>
          </a:xfrm>
        </p:spPr>
        <p:txBody>
          <a:bodyPr vert="horz" lIns="91440" tIns="45720" rIns="91440" bIns="45720" rtlCol="0" anchor="b">
            <a:normAutofit/>
          </a:bodyPr>
          <a:lstStyle/>
          <a:p>
            <a:pPr>
              <a:lnSpc>
                <a:spcPct val="90000"/>
              </a:lnSpc>
            </a:pPr>
            <a:r>
              <a:rPr lang="en-US" sz="2200" kern="1200" dirty="0">
                <a:solidFill>
                  <a:schemeClr val="bg1"/>
                </a:solidFill>
                <a:ea typeface="+mj-ea"/>
                <a:cs typeface="+mj-cs"/>
              </a:rPr>
              <a:t>When presented with your goals and expected outcomes</a:t>
            </a:r>
            <a:r>
              <a:rPr lang="en-US" sz="2200" kern="1200">
                <a:solidFill>
                  <a:schemeClr val="bg1"/>
                </a:solidFill>
                <a:ea typeface="+mj-ea"/>
                <a:cs typeface="+mj-cs"/>
              </a:rPr>
              <a:t>, Equilibrium </a:t>
            </a:r>
            <a:r>
              <a:rPr lang="en-US" sz="2200" kern="1200" dirty="0">
                <a:solidFill>
                  <a:schemeClr val="bg1"/>
                </a:solidFill>
                <a:ea typeface="+mj-ea"/>
                <a:cs typeface="+mj-cs"/>
              </a:rPr>
              <a:t>will pick the appropriate tools to use for your situation to get the best outcomes for your organization and will not be held back by industry limitations.</a:t>
            </a:r>
            <a:endParaRPr lang="en-US" sz="2200" kern="1200" dirty="0">
              <a:solidFill>
                <a:schemeClr val="bg1"/>
              </a:solidFill>
              <a:cs typeface="Posterama"/>
            </a:endParaRPr>
          </a:p>
        </p:txBody>
      </p:sp>
      <p:sp>
        <p:nvSpPr>
          <p:cNvPr id="16" name="TextBox 15">
            <a:extLst>
              <a:ext uri="{FF2B5EF4-FFF2-40B4-BE49-F238E27FC236}">
                <a16:creationId xmlns:a16="http://schemas.microsoft.com/office/drawing/2014/main" id="{E0B7F6E1-DEED-4899-A415-D074297C9D88}"/>
              </a:ext>
            </a:extLst>
          </p:cNvPr>
          <p:cNvSpPr txBox="1"/>
          <p:nvPr/>
        </p:nvSpPr>
        <p:spPr>
          <a:xfrm>
            <a:off x="1115683" y="425571"/>
            <a:ext cx="428157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j-lt"/>
              </a:rPr>
              <a:t>Project Timeline</a:t>
            </a:r>
          </a:p>
        </p:txBody>
      </p:sp>
    </p:spTree>
    <p:extLst>
      <p:ext uri="{BB962C8B-B14F-4D97-AF65-F5344CB8AC3E}">
        <p14:creationId xmlns:p14="http://schemas.microsoft.com/office/powerpoint/2010/main" val="3930176724"/>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5696</TotalTime>
  <Words>695</Words>
  <Application>Microsoft Office PowerPoint</Application>
  <PresentationFormat>Widescreen</PresentationFormat>
  <Paragraphs>77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AvenirNext LT Pro Medium</vt:lpstr>
      <vt:lpstr>Posterama</vt:lpstr>
      <vt:lpstr>ExploreVTI</vt:lpstr>
      <vt:lpstr>Proposal</vt:lpstr>
      <vt:lpstr>Table of Contents</vt:lpstr>
      <vt:lpstr>About Us</vt:lpstr>
      <vt:lpstr>The Consultation</vt:lpstr>
      <vt:lpstr>Billing</vt:lpstr>
      <vt:lpstr>Project Summary</vt:lpstr>
      <vt:lpstr>When presented with your goals and expected outcomes, Equilibrium will pick the appropriate tools to use for your situation to get the best outcomes for your organization and will not be held back by industry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dc:title>
  <dc:creator>Jade Pollock</dc:creator>
  <cp:lastModifiedBy>Jade Pollock</cp:lastModifiedBy>
  <cp:revision>1</cp:revision>
  <dcterms:created xsi:type="dcterms:W3CDTF">2021-09-03T01:09:33Z</dcterms:created>
  <dcterms:modified xsi:type="dcterms:W3CDTF">2021-09-09T03:44:01Z</dcterms:modified>
</cp:coreProperties>
</file>