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2" r:id="rId3"/>
    <p:sldId id="274" r:id="rId4"/>
    <p:sldId id="317" r:id="rId5"/>
    <p:sldId id="314" r:id="rId6"/>
    <p:sldId id="309" r:id="rId7"/>
    <p:sldId id="311" r:id="rId8"/>
    <p:sldId id="312" r:id="rId9"/>
    <p:sldId id="313" r:id="rId10"/>
    <p:sldId id="315" r:id="rId11"/>
    <p:sldId id="316" r:id="rId12"/>
    <p:sldId id="305" r:id="rId13"/>
    <p:sldId id="306" r:id="rId14"/>
    <p:sldId id="307" r:id="rId15"/>
    <p:sldId id="308" r:id="rId16"/>
    <p:sldId id="283" r:id="rId17"/>
    <p:sldId id="284" r:id="rId18"/>
    <p:sldId id="298" r:id="rId19"/>
    <p:sldId id="300" r:id="rId20"/>
    <p:sldId id="28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Bushman" initials="BB" lastIdx="1" clrIdx="0">
    <p:extLst>
      <p:ext uri="{19B8F6BF-5375-455C-9EA6-DF929625EA0E}">
        <p15:presenceInfo xmlns:p15="http://schemas.microsoft.com/office/powerpoint/2012/main" userId="2f2ffa03e7f3e7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7"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08T16:25:46.733" idx="1">
    <p:pos x="10" y="10"/>
    <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ndingyourway2okay.wordpress.com/" TargetMode="External"/><Relationship Id="rId2" Type="http://schemas.openxmlformats.org/officeDocument/2006/relationships/hyperlink" Target="http://www.drbryanbushma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tevegibson.deviantart.com/art/Elsa-Let-It-Go-442404594"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e.ludwig.lajuntaschools.org/"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significadoz.com/2015/11/sonar-con-llorar-que-significa.html"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drbryanbushma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4859-4754-4615-846C-20AA3E818294}"/>
              </a:ext>
            </a:extLst>
          </p:cNvPr>
          <p:cNvSpPr>
            <a:spLocks noGrp="1"/>
          </p:cNvSpPr>
          <p:nvPr>
            <p:ph type="ctrTitle"/>
          </p:nvPr>
        </p:nvSpPr>
        <p:spPr/>
        <p:txBody>
          <a:bodyPr>
            <a:normAutofit fontScale="90000"/>
          </a:bodyPr>
          <a:lstStyle/>
          <a:p>
            <a:r>
              <a:rPr lang="en-US" dirty="0"/>
              <a:t>Becoming Okay </a:t>
            </a:r>
            <a:br>
              <a:rPr lang="en-US" dirty="0"/>
            </a:br>
            <a:r>
              <a:rPr lang="en-US" dirty="0"/>
              <a:t>(When You’re Not Okay):</a:t>
            </a:r>
            <a:br>
              <a:rPr lang="en-US" dirty="0"/>
            </a:br>
            <a:r>
              <a:rPr lang="en-US" dirty="0"/>
              <a:t>   </a:t>
            </a:r>
            <a:r>
              <a:rPr lang="en-US" sz="2700" i="1" dirty="0"/>
              <a:t>How to decrease suffering and develop acceptance</a:t>
            </a:r>
          </a:p>
        </p:txBody>
      </p:sp>
      <p:sp>
        <p:nvSpPr>
          <p:cNvPr id="3" name="Subtitle 2">
            <a:extLst>
              <a:ext uri="{FF2B5EF4-FFF2-40B4-BE49-F238E27FC236}">
                <a16:creationId xmlns:a16="http://schemas.microsoft.com/office/drawing/2014/main" id="{10405809-A0DF-4846-9EA1-99F3BA2E406A}"/>
              </a:ext>
            </a:extLst>
          </p:cNvPr>
          <p:cNvSpPr>
            <a:spLocks noGrp="1"/>
          </p:cNvSpPr>
          <p:nvPr>
            <p:ph type="subTitle" idx="1"/>
          </p:nvPr>
        </p:nvSpPr>
        <p:spPr/>
        <p:txBody>
          <a:bodyPr>
            <a:normAutofit lnSpcReduction="10000"/>
          </a:bodyPr>
          <a:lstStyle/>
          <a:p>
            <a:r>
              <a:rPr lang="en-US" b="1" dirty="0"/>
              <a:t>Bryan Bushman, PhD</a:t>
            </a:r>
          </a:p>
          <a:p>
            <a:r>
              <a:rPr lang="en-US" dirty="0">
                <a:hlinkClick r:id="rId2"/>
              </a:rPr>
              <a:t>www.drbryanbushman.com</a:t>
            </a:r>
            <a:endParaRPr lang="en-US" dirty="0"/>
          </a:p>
          <a:p>
            <a:r>
              <a:rPr lang="en-US" dirty="0">
                <a:hlinkClick r:id="rId3"/>
              </a:rPr>
              <a:t>http://findingyourway2okay.wordpress.com</a:t>
            </a:r>
            <a:endParaRPr lang="en-US" dirty="0"/>
          </a:p>
          <a:p>
            <a:endParaRPr lang="en-US" dirty="0"/>
          </a:p>
        </p:txBody>
      </p:sp>
    </p:spTree>
    <p:extLst>
      <p:ext uri="{BB962C8B-B14F-4D97-AF65-F5344CB8AC3E}">
        <p14:creationId xmlns:p14="http://schemas.microsoft.com/office/powerpoint/2010/main" val="148345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5F5E-5F15-4ADE-BEC7-256BC0A7BDDF}"/>
              </a:ext>
            </a:extLst>
          </p:cNvPr>
          <p:cNvSpPr>
            <a:spLocks noGrp="1"/>
          </p:cNvSpPr>
          <p:nvPr>
            <p:ph type="title"/>
          </p:nvPr>
        </p:nvSpPr>
        <p:spPr/>
        <p:txBody>
          <a:bodyPr/>
          <a:lstStyle/>
          <a:p>
            <a:r>
              <a:rPr lang="en-US" dirty="0"/>
              <a:t>How to Heal (or at least not suffer more)</a:t>
            </a:r>
          </a:p>
        </p:txBody>
      </p:sp>
      <p:sp>
        <p:nvSpPr>
          <p:cNvPr id="3" name="Content Placeholder 2">
            <a:extLst>
              <a:ext uri="{FF2B5EF4-FFF2-40B4-BE49-F238E27FC236}">
                <a16:creationId xmlns:a16="http://schemas.microsoft.com/office/drawing/2014/main" id="{924E7AC3-9A3C-47BF-B523-88F5F974E059}"/>
              </a:ext>
            </a:extLst>
          </p:cNvPr>
          <p:cNvSpPr>
            <a:spLocks noGrp="1"/>
          </p:cNvSpPr>
          <p:nvPr>
            <p:ph sz="half" idx="1"/>
          </p:nvPr>
        </p:nvSpPr>
        <p:spPr/>
        <p:txBody>
          <a:bodyPr>
            <a:normAutofit/>
          </a:bodyPr>
          <a:lstStyle/>
          <a:p>
            <a:r>
              <a:rPr lang="en-US" sz="2000" dirty="0"/>
              <a:t>When it comes to Reactions and Impulses…</a:t>
            </a:r>
          </a:p>
          <a:p>
            <a:pPr lvl="1"/>
            <a:r>
              <a:rPr lang="en-US" sz="2000" dirty="0"/>
              <a:t>Acknowledge without judgment</a:t>
            </a:r>
          </a:p>
          <a:p>
            <a:pPr lvl="1"/>
            <a:r>
              <a:rPr lang="en-US" sz="2000" dirty="0"/>
              <a:t>Use Acceptance</a:t>
            </a:r>
          </a:p>
        </p:txBody>
      </p:sp>
      <p:sp>
        <p:nvSpPr>
          <p:cNvPr id="4" name="Content Placeholder 3">
            <a:extLst>
              <a:ext uri="{FF2B5EF4-FFF2-40B4-BE49-F238E27FC236}">
                <a16:creationId xmlns:a16="http://schemas.microsoft.com/office/drawing/2014/main" id="{C4AF673F-C29A-4E4F-B2BD-C13CC4C91098}"/>
              </a:ext>
            </a:extLst>
          </p:cNvPr>
          <p:cNvSpPr>
            <a:spLocks noGrp="1"/>
          </p:cNvSpPr>
          <p:nvPr>
            <p:ph sz="half" idx="2"/>
          </p:nvPr>
        </p:nvSpPr>
        <p:spPr/>
        <p:txBody>
          <a:bodyPr>
            <a:normAutofit/>
          </a:bodyPr>
          <a:lstStyle/>
          <a:p>
            <a:r>
              <a:rPr lang="en-US" sz="2000" dirty="0"/>
              <a:t>When it comes to our Self-Defeating Behaviors…</a:t>
            </a:r>
          </a:p>
          <a:p>
            <a:pPr lvl="1"/>
            <a:r>
              <a:rPr lang="en-US" sz="2000" dirty="0"/>
              <a:t>We want to replace – not “stop”</a:t>
            </a:r>
          </a:p>
        </p:txBody>
      </p:sp>
    </p:spTree>
    <p:extLst>
      <p:ext uri="{BB962C8B-B14F-4D97-AF65-F5344CB8AC3E}">
        <p14:creationId xmlns:p14="http://schemas.microsoft.com/office/powerpoint/2010/main" val="305454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7CD9-66EC-4DD7-A92A-B9BF4B61D207}"/>
              </a:ext>
            </a:extLst>
          </p:cNvPr>
          <p:cNvSpPr>
            <a:spLocks noGrp="1"/>
          </p:cNvSpPr>
          <p:nvPr>
            <p:ph type="title"/>
          </p:nvPr>
        </p:nvSpPr>
        <p:spPr/>
        <p:txBody>
          <a:bodyPr/>
          <a:lstStyle/>
          <a:p>
            <a:r>
              <a:rPr lang="en-US" dirty="0"/>
              <a:t>What acceptance is…</a:t>
            </a:r>
          </a:p>
        </p:txBody>
      </p:sp>
      <p:pic>
        <p:nvPicPr>
          <p:cNvPr id="6" name="Content Placeholder 5">
            <a:extLst>
              <a:ext uri="{FF2B5EF4-FFF2-40B4-BE49-F238E27FC236}">
                <a16:creationId xmlns:a16="http://schemas.microsoft.com/office/drawing/2014/main" id="{2CD2D2FA-617F-472F-8BCD-AC051B88C494}"/>
              </a:ext>
            </a:extLst>
          </p:cNvPr>
          <p:cNvPicPr>
            <a:picLocks noGrp="1" noChangeAspect="1"/>
          </p:cNvPicPr>
          <p:nvPr>
            <p:ph sz="half" idx="1"/>
          </p:nvPr>
        </p:nvPicPr>
        <p:blipFill>
          <a:blip r:embed="rId2"/>
          <a:stretch>
            <a:fillRect/>
          </a:stretch>
        </p:blipFill>
        <p:spPr>
          <a:xfrm>
            <a:off x="2383442" y="2115128"/>
            <a:ext cx="3528249" cy="2849014"/>
          </a:xfrm>
        </p:spPr>
      </p:pic>
      <p:pic>
        <p:nvPicPr>
          <p:cNvPr id="8" name="Content Placeholder 7">
            <a:extLst>
              <a:ext uri="{FF2B5EF4-FFF2-40B4-BE49-F238E27FC236}">
                <a16:creationId xmlns:a16="http://schemas.microsoft.com/office/drawing/2014/main" id="{4031EC1B-27CF-4C60-8691-79B5ADABE8B2}"/>
              </a:ext>
            </a:extLst>
          </p:cNvPr>
          <p:cNvPicPr>
            <a:picLocks noGrp="1" noChangeAspect="1"/>
          </p:cNvPicPr>
          <p:nvPr>
            <p:ph sz="half" idx="2"/>
          </p:nvPr>
        </p:nvPicPr>
        <p:blipFill>
          <a:blip r:embed="rId3"/>
          <a:stretch>
            <a:fillRect/>
          </a:stretch>
        </p:blipFill>
        <p:spPr>
          <a:xfrm>
            <a:off x="7003448" y="2157067"/>
            <a:ext cx="3595612" cy="2849014"/>
          </a:xfrm>
        </p:spPr>
      </p:pic>
    </p:spTree>
    <p:extLst>
      <p:ext uri="{BB962C8B-B14F-4D97-AF65-F5344CB8AC3E}">
        <p14:creationId xmlns:p14="http://schemas.microsoft.com/office/powerpoint/2010/main" val="90320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F1110-69F3-451B-ACFF-16C5EE573401}"/>
              </a:ext>
            </a:extLst>
          </p:cNvPr>
          <p:cNvSpPr>
            <a:spLocks noGrp="1"/>
          </p:cNvSpPr>
          <p:nvPr>
            <p:ph type="title"/>
          </p:nvPr>
        </p:nvSpPr>
        <p:spPr/>
        <p:txBody>
          <a:bodyPr/>
          <a:lstStyle/>
          <a:p>
            <a:r>
              <a:rPr lang="en-US" dirty="0"/>
              <a:t>What acceptance is </a:t>
            </a:r>
            <a:r>
              <a:rPr lang="en-US" b="1" dirty="0"/>
              <a:t>not</a:t>
            </a:r>
            <a:r>
              <a:rPr lang="en-US" dirty="0"/>
              <a:t>…</a:t>
            </a:r>
          </a:p>
        </p:txBody>
      </p:sp>
      <p:sp>
        <p:nvSpPr>
          <p:cNvPr id="5" name="Content Placeholder 4">
            <a:extLst>
              <a:ext uri="{FF2B5EF4-FFF2-40B4-BE49-F238E27FC236}">
                <a16:creationId xmlns:a16="http://schemas.microsoft.com/office/drawing/2014/main" id="{4E8C1036-7C96-4FF7-B8A2-BADF52A18126}"/>
              </a:ext>
            </a:extLst>
          </p:cNvPr>
          <p:cNvSpPr>
            <a:spLocks noGrp="1"/>
          </p:cNvSpPr>
          <p:nvPr>
            <p:ph sz="half" idx="1"/>
          </p:nvPr>
        </p:nvSpPr>
        <p:spPr/>
        <p:txBody>
          <a:bodyPr>
            <a:normAutofit/>
          </a:bodyPr>
          <a:lstStyle/>
          <a:p>
            <a:r>
              <a:rPr lang="en-US" sz="2000" dirty="0"/>
              <a:t>Is acceptance simply “letting it go”?</a:t>
            </a:r>
          </a:p>
          <a:p>
            <a:r>
              <a:rPr lang="en-US" sz="2000" dirty="0"/>
              <a:t>There may be some situations where it works</a:t>
            </a:r>
          </a:p>
          <a:p>
            <a:r>
              <a:rPr lang="en-US" sz="2000" u="sng" dirty="0"/>
              <a:t>Problems</a:t>
            </a:r>
            <a:r>
              <a:rPr lang="en-US" sz="2000" dirty="0"/>
              <a:t>: </a:t>
            </a:r>
          </a:p>
          <a:p>
            <a:pPr lvl="1"/>
            <a:r>
              <a:rPr lang="en-US" sz="2000" dirty="0"/>
              <a:t>Too simple </a:t>
            </a:r>
          </a:p>
          <a:p>
            <a:pPr lvl="1"/>
            <a:r>
              <a:rPr lang="en-US" sz="2000" dirty="0"/>
              <a:t>Too much like avoidance</a:t>
            </a:r>
          </a:p>
        </p:txBody>
      </p:sp>
      <p:pic>
        <p:nvPicPr>
          <p:cNvPr id="8" name="Content Placeholder 7">
            <a:extLst>
              <a:ext uri="{FF2B5EF4-FFF2-40B4-BE49-F238E27FC236}">
                <a16:creationId xmlns:a16="http://schemas.microsoft.com/office/drawing/2014/main" id="{5C5728BC-1E8B-4352-BE1F-79854FF4A06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931150" y="2125663"/>
            <a:ext cx="2833687" cy="3778250"/>
          </a:xfrm>
        </p:spPr>
      </p:pic>
    </p:spTree>
    <p:extLst>
      <p:ext uri="{BB962C8B-B14F-4D97-AF65-F5344CB8AC3E}">
        <p14:creationId xmlns:p14="http://schemas.microsoft.com/office/powerpoint/2010/main" val="486605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C59E-9EE9-4626-A666-DEE6224A82F2}"/>
              </a:ext>
            </a:extLst>
          </p:cNvPr>
          <p:cNvSpPr>
            <a:spLocks noGrp="1"/>
          </p:cNvSpPr>
          <p:nvPr>
            <p:ph type="title"/>
          </p:nvPr>
        </p:nvSpPr>
        <p:spPr/>
        <p:txBody>
          <a:bodyPr/>
          <a:lstStyle/>
          <a:p>
            <a:r>
              <a:rPr lang="en-US" dirty="0"/>
              <a:t>What acceptance is </a:t>
            </a:r>
            <a:r>
              <a:rPr lang="en-US" b="1" dirty="0"/>
              <a:t>not</a:t>
            </a:r>
            <a:r>
              <a:rPr lang="en-US" dirty="0"/>
              <a:t>…</a:t>
            </a:r>
          </a:p>
        </p:txBody>
      </p:sp>
      <p:sp>
        <p:nvSpPr>
          <p:cNvPr id="3" name="Content Placeholder 2">
            <a:extLst>
              <a:ext uri="{FF2B5EF4-FFF2-40B4-BE49-F238E27FC236}">
                <a16:creationId xmlns:a16="http://schemas.microsoft.com/office/drawing/2014/main" id="{AF56E4F6-3EDF-45CE-9691-AE6958F9A743}"/>
              </a:ext>
            </a:extLst>
          </p:cNvPr>
          <p:cNvSpPr>
            <a:spLocks noGrp="1"/>
          </p:cNvSpPr>
          <p:nvPr>
            <p:ph sz="half" idx="1"/>
          </p:nvPr>
        </p:nvSpPr>
        <p:spPr/>
        <p:txBody>
          <a:bodyPr/>
          <a:lstStyle/>
          <a:p>
            <a:r>
              <a:rPr lang="en-US" dirty="0"/>
              <a:t>Is acceptance code for “get over it”?</a:t>
            </a:r>
          </a:p>
          <a:p>
            <a:r>
              <a:rPr lang="en-US" u="sng" dirty="0"/>
              <a:t>Problems</a:t>
            </a:r>
            <a:r>
              <a:rPr lang="en-US" dirty="0"/>
              <a:t>:  </a:t>
            </a:r>
          </a:p>
          <a:p>
            <a:pPr lvl="1"/>
            <a:r>
              <a:rPr lang="en-US" sz="1800" dirty="0"/>
              <a:t>The best way to </a:t>
            </a:r>
            <a:r>
              <a:rPr lang="en-US" sz="1800" b="1" dirty="0"/>
              <a:t>not</a:t>
            </a:r>
            <a:r>
              <a:rPr lang="en-US" sz="1800" dirty="0"/>
              <a:t> get over something is to tell yourself to “get over it”?</a:t>
            </a:r>
          </a:p>
          <a:p>
            <a:pPr lvl="1"/>
            <a:r>
              <a:rPr lang="en-US" sz="1800" dirty="0"/>
              <a:t>Harsh tone provides </a:t>
            </a:r>
            <a:r>
              <a:rPr lang="en-US" sz="1800" b="1" dirty="0"/>
              <a:t>power</a:t>
            </a:r>
            <a:r>
              <a:rPr lang="en-US" sz="1800" dirty="0"/>
              <a:t> to what we are trying to ignore (leads to fusion)</a:t>
            </a:r>
          </a:p>
          <a:p>
            <a:pPr lvl="1"/>
            <a:r>
              <a:rPr lang="en-US" sz="1800" dirty="0"/>
              <a:t>Prevents learning</a:t>
            </a:r>
          </a:p>
        </p:txBody>
      </p:sp>
      <p:pic>
        <p:nvPicPr>
          <p:cNvPr id="6" name="Content Placeholder 5">
            <a:extLst>
              <a:ext uri="{FF2B5EF4-FFF2-40B4-BE49-F238E27FC236}">
                <a16:creationId xmlns:a16="http://schemas.microsoft.com/office/drawing/2014/main" id="{EECEEA02-69DD-4D62-9976-6BB4435015DA}"/>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728744" y="2125663"/>
            <a:ext cx="3238500" cy="3778250"/>
          </a:xfrm>
        </p:spPr>
      </p:pic>
    </p:spTree>
    <p:extLst>
      <p:ext uri="{BB962C8B-B14F-4D97-AF65-F5344CB8AC3E}">
        <p14:creationId xmlns:p14="http://schemas.microsoft.com/office/powerpoint/2010/main" val="428712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DD222-D938-45A8-91EA-8168F60B666F}"/>
              </a:ext>
            </a:extLst>
          </p:cNvPr>
          <p:cNvSpPr>
            <a:spLocks noGrp="1"/>
          </p:cNvSpPr>
          <p:nvPr>
            <p:ph type="title"/>
          </p:nvPr>
        </p:nvSpPr>
        <p:spPr/>
        <p:txBody>
          <a:bodyPr/>
          <a:lstStyle/>
          <a:p>
            <a:r>
              <a:rPr lang="en-US" dirty="0"/>
              <a:t>What acceptance is </a:t>
            </a:r>
            <a:r>
              <a:rPr lang="en-US" b="1" dirty="0"/>
              <a:t>not</a:t>
            </a:r>
            <a:r>
              <a:rPr lang="en-US" dirty="0"/>
              <a:t>…</a:t>
            </a:r>
          </a:p>
        </p:txBody>
      </p:sp>
      <p:sp>
        <p:nvSpPr>
          <p:cNvPr id="3" name="Content Placeholder 2">
            <a:extLst>
              <a:ext uri="{FF2B5EF4-FFF2-40B4-BE49-F238E27FC236}">
                <a16:creationId xmlns:a16="http://schemas.microsoft.com/office/drawing/2014/main" id="{72CCA715-4115-4A4D-9D7A-ADE8101D1993}"/>
              </a:ext>
            </a:extLst>
          </p:cNvPr>
          <p:cNvSpPr>
            <a:spLocks noGrp="1"/>
          </p:cNvSpPr>
          <p:nvPr>
            <p:ph sz="half" idx="1"/>
          </p:nvPr>
        </p:nvSpPr>
        <p:spPr/>
        <p:txBody>
          <a:bodyPr>
            <a:normAutofit/>
          </a:bodyPr>
          <a:lstStyle/>
          <a:p>
            <a:r>
              <a:rPr lang="en-US" sz="2000" dirty="0"/>
              <a:t>Does acceptance mean that we like what happened or (worse) that we somehow deserve it?</a:t>
            </a:r>
          </a:p>
          <a:p>
            <a:r>
              <a:rPr lang="en-US" sz="2000" u="sng" dirty="0"/>
              <a:t>Problems</a:t>
            </a:r>
            <a:r>
              <a:rPr lang="en-US" sz="2000" dirty="0"/>
              <a:t>:  </a:t>
            </a:r>
          </a:p>
          <a:p>
            <a:pPr lvl="1"/>
            <a:r>
              <a:rPr lang="en-US" sz="2000" dirty="0"/>
              <a:t>Invalidates the self </a:t>
            </a:r>
          </a:p>
        </p:txBody>
      </p:sp>
      <p:pic>
        <p:nvPicPr>
          <p:cNvPr id="6" name="Content Placeholder 5">
            <a:extLst>
              <a:ext uri="{FF2B5EF4-FFF2-40B4-BE49-F238E27FC236}">
                <a16:creationId xmlns:a16="http://schemas.microsoft.com/office/drawing/2014/main" id="{AAB15AF9-F03A-4B85-864C-AD83021237C5}"/>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191375" y="2740422"/>
            <a:ext cx="4313238" cy="2548731"/>
          </a:xfrm>
        </p:spPr>
      </p:pic>
    </p:spTree>
    <p:extLst>
      <p:ext uri="{BB962C8B-B14F-4D97-AF65-F5344CB8AC3E}">
        <p14:creationId xmlns:p14="http://schemas.microsoft.com/office/powerpoint/2010/main" val="378921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EA1247-8921-4B68-B37C-2027054A92A5}"/>
              </a:ext>
            </a:extLst>
          </p:cNvPr>
          <p:cNvSpPr>
            <a:spLocks noGrp="1"/>
          </p:cNvSpPr>
          <p:nvPr>
            <p:ph type="title"/>
          </p:nvPr>
        </p:nvSpPr>
        <p:spPr/>
        <p:txBody>
          <a:bodyPr/>
          <a:lstStyle/>
          <a:p>
            <a:r>
              <a:rPr lang="en-US" dirty="0"/>
              <a:t>Other problems with “acceptance”</a:t>
            </a:r>
          </a:p>
        </p:txBody>
      </p:sp>
      <p:sp>
        <p:nvSpPr>
          <p:cNvPr id="6" name="Content Placeholder 5">
            <a:extLst>
              <a:ext uri="{FF2B5EF4-FFF2-40B4-BE49-F238E27FC236}">
                <a16:creationId xmlns:a16="http://schemas.microsoft.com/office/drawing/2014/main" id="{7506E27A-12F7-43BB-800F-028EC9A062BA}"/>
              </a:ext>
            </a:extLst>
          </p:cNvPr>
          <p:cNvSpPr>
            <a:spLocks noGrp="1"/>
          </p:cNvSpPr>
          <p:nvPr>
            <p:ph idx="1"/>
          </p:nvPr>
        </p:nvSpPr>
        <p:spPr/>
        <p:txBody>
          <a:bodyPr>
            <a:normAutofit/>
          </a:bodyPr>
          <a:lstStyle/>
          <a:p>
            <a:r>
              <a:rPr lang="en-US" sz="2800" dirty="0"/>
              <a:t>Language problem: we don’t have enough words to described what other culture’s mean by acceptance</a:t>
            </a:r>
          </a:p>
          <a:p>
            <a:r>
              <a:rPr lang="en-US" sz="2800" dirty="0"/>
              <a:t>Sounds like we are “settling” or we’re letting those who hurt us off the hook</a:t>
            </a:r>
          </a:p>
          <a:p>
            <a:r>
              <a:rPr lang="en-US" sz="2800" dirty="0"/>
              <a:t>Acceptance sounds like trust</a:t>
            </a:r>
          </a:p>
          <a:p>
            <a:pPr marL="0" indent="0">
              <a:buNone/>
            </a:pPr>
            <a:endParaRPr lang="en-US" sz="2800" dirty="0"/>
          </a:p>
        </p:txBody>
      </p:sp>
    </p:spTree>
    <p:extLst>
      <p:ext uri="{BB962C8B-B14F-4D97-AF65-F5344CB8AC3E}">
        <p14:creationId xmlns:p14="http://schemas.microsoft.com/office/powerpoint/2010/main" val="52280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5DA1-4CBB-4ED7-B4B2-A07B35F943DB}"/>
              </a:ext>
            </a:extLst>
          </p:cNvPr>
          <p:cNvSpPr>
            <a:spLocks noGrp="1"/>
          </p:cNvSpPr>
          <p:nvPr>
            <p:ph type="title"/>
          </p:nvPr>
        </p:nvSpPr>
        <p:spPr/>
        <p:txBody>
          <a:bodyPr/>
          <a:lstStyle/>
          <a:p>
            <a:r>
              <a:rPr lang="en-US" dirty="0"/>
              <a:t>“No Feeling is Final”</a:t>
            </a:r>
          </a:p>
        </p:txBody>
      </p:sp>
      <p:pic>
        <p:nvPicPr>
          <p:cNvPr id="5" name="Content Placeholder 4">
            <a:extLst>
              <a:ext uri="{FF2B5EF4-FFF2-40B4-BE49-F238E27FC236}">
                <a16:creationId xmlns:a16="http://schemas.microsoft.com/office/drawing/2014/main" id="{D1300B84-75EC-4238-96D0-6D35387B6B8F}"/>
              </a:ext>
            </a:extLst>
          </p:cNvPr>
          <p:cNvPicPr>
            <a:picLocks noGrp="1" noChangeAspect="1"/>
          </p:cNvPicPr>
          <p:nvPr>
            <p:ph idx="1"/>
          </p:nvPr>
        </p:nvPicPr>
        <p:blipFill>
          <a:blip r:embed="rId2"/>
          <a:stretch>
            <a:fillRect/>
          </a:stretch>
        </p:blipFill>
        <p:spPr>
          <a:xfrm>
            <a:off x="3184505" y="1905000"/>
            <a:ext cx="5822989" cy="3409315"/>
          </a:xfrm>
        </p:spPr>
      </p:pic>
      <p:sp>
        <p:nvSpPr>
          <p:cNvPr id="6" name="TextBox 5">
            <a:extLst>
              <a:ext uri="{FF2B5EF4-FFF2-40B4-BE49-F238E27FC236}">
                <a16:creationId xmlns:a16="http://schemas.microsoft.com/office/drawing/2014/main" id="{E039F847-E77C-4403-A4F9-30E9F4CE3EB9}"/>
              </a:ext>
            </a:extLst>
          </p:cNvPr>
          <p:cNvSpPr txBox="1"/>
          <p:nvPr/>
        </p:nvSpPr>
        <p:spPr>
          <a:xfrm>
            <a:off x="4968240" y="2225040"/>
            <a:ext cx="739140" cy="369332"/>
          </a:xfrm>
          <a:prstGeom prst="rect">
            <a:avLst/>
          </a:prstGeom>
          <a:noFill/>
        </p:spPr>
        <p:txBody>
          <a:bodyPr wrap="square" rtlCol="0">
            <a:spAutoFit/>
          </a:bodyPr>
          <a:lstStyle/>
          <a:p>
            <a:r>
              <a:rPr lang="en-US" dirty="0">
                <a:solidFill>
                  <a:schemeClr val="accent1"/>
                </a:solidFill>
              </a:rPr>
              <a:t>POC</a:t>
            </a:r>
          </a:p>
        </p:txBody>
      </p:sp>
    </p:spTree>
    <p:extLst>
      <p:ext uri="{BB962C8B-B14F-4D97-AF65-F5344CB8AC3E}">
        <p14:creationId xmlns:p14="http://schemas.microsoft.com/office/powerpoint/2010/main" val="3295725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FBDA-0CD0-46A1-A850-99179E6A0D18}"/>
              </a:ext>
            </a:extLst>
          </p:cNvPr>
          <p:cNvSpPr>
            <a:spLocks noGrp="1"/>
          </p:cNvSpPr>
          <p:nvPr>
            <p:ph type="title"/>
          </p:nvPr>
        </p:nvSpPr>
        <p:spPr/>
        <p:txBody>
          <a:bodyPr/>
          <a:lstStyle/>
          <a:p>
            <a:r>
              <a:rPr lang="en-US" dirty="0"/>
              <a:t>Resisting the Wave</a:t>
            </a:r>
          </a:p>
        </p:txBody>
      </p:sp>
      <p:pic>
        <p:nvPicPr>
          <p:cNvPr id="5" name="Content Placeholder 4">
            <a:extLst>
              <a:ext uri="{FF2B5EF4-FFF2-40B4-BE49-F238E27FC236}">
                <a16:creationId xmlns:a16="http://schemas.microsoft.com/office/drawing/2014/main" id="{10EC8519-896D-4066-B02A-B84C47E7E1DD}"/>
              </a:ext>
            </a:extLst>
          </p:cNvPr>
          <p:cNvPicPr>
            <a:picLocks noGrp="1" noChangeAspect="1"/>
          </p:cNvPicPr>
          <p:nvPr>
            <p:ph idx="1"/>
          </p:nvPr>
        </p:nvPicPr>
        <p:blipFill>
          <a:blip r:embed="rId2"/>
          <a:stretch>
            <a:fillRect/>
          </a:stretch>
        </p:blipFill>
        <p:spPr>
          <a:xfrm>
            <a:off x="3028950" y="1905000"/>
            <a:ext cx="6134100" cy="3572024"/>
          </a:xfrm>
        </p:spPr>
      </p:pic>
      <p:sp>
        <p:nvSpPr>
          <p:cNvPr id="6" name="TextBox 5">
            <a:extLst>
              <a:ext uri="{FF2B5EF4-FFF2-40B4-BE49-F238E27FC236}">
                <a16:creationId xmlns:a16="http://schemas.microsoft.com/office/drawing/2014/main" id="{2C5DE1E4-AA72-4D8D-B983-5FEA604C120D}"/>
              </a:ext>
            </a:extLst>
          </p:cNvPr>
          <p:cNvSpPr txBox="1"/>
          <p:nvPr/>
        </p:nvSpPr>
        <p:spPr>
          <a:xfrm>
            <a:off x="4800600" y="3970020"/>
            <a:ext cx="739140" cy="369332"/>
          </a:xfrm>
          <a:prstGeom prst="rect">
            <a:avLst/>
          </a:prstGeom>
          <a:noFill/>
        </p:spPr>
        <p:txBody>
          <a:bodyPr wrap="square" rtlCol="0">
            <a:spAutoFit/>
          </a:bodyPr>
          <a:lstStyle/>
          <a:p>
            <a:r>
              <a:rPr lang="en-US" dirty="0">
                <a:solidFill>
                  <a:schemeClr val="accent1"/>
                </a:solidFill>
              </a:rPr>
              <a:t>POC</a:t>
            </a:r>
          </a:p>
        </p:txBody>
      </p:sp>
    </p:spTree>
    <p:extLst>
      <p:ext uri="{BB962C8B-B14F-4D97-AF65-F5344CB8AC3E}">
        <p14:creationId xmlns:p14="http://schemas.microsoft.com/office/powerpoint/2010/main" val="408203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87F6-EB51-4E94-97D4-4BB555565671}"/>
              </a:ext>
            </a:extLst>
          </p:cNvPr>
          <p:cNvSpPr>
            <a:spLocks noGrp="1"/>
          </p:cNvSpPr>
          <p:nvPr>
            <p:ph type="title"/>
          </p:nvPr>
        </p:nvSpPr>
        <p:spPr>
          <a:xfrm>
            <a:off x="1805941" y="624110"/>
            <a:ext cx="9698672" cy="1280890"/>
          </a:xfrm>
        </p:spPr>
        <p:txBody>
          <a:bodyPr>
            <a:normAutofit fontScale="90000"/>
          </a:bodyPr>
          <a:lstStyle/>
          <a:p>
            <a:r>
              <a:rPr lang="en-US" dirty="0"/>
              <a:t>Good ways to </a:t>
            </a:r>
            <a:r>
              <a:rPr lang="en-US" u="sng" dirty="0"/>
              <a:t>not</a:t>
            </a:r>
            <a:r>
              <a:rPr lang="en-US" dirty="0"/>
              <a:t> tolerate the POC (i.e., How to become impulsive and shoot yourself in the …)</a:t>
            </a:r>
          </a:p>
        </p:txBody>
      </p:sp>
      <p:sp>
        <p:nvSpPr>
          <p:cNvPr id="3" name="Content Placeholder 2">
            <a:extLst>
              <a:ext uri="{FF2B5EF4-FFF2-40B4-BE49-F238E27FC236}">
                <a16:creationId xmlns:a16="http://schemas.microsoft.com/office/drawing/2014/main" id="{1F3B514A-F0CF-4AFE-AB54-AD76AFFF2E73}"/>
              </a:ext>
            </a:extLst>
          </p:cNvPr>
          <p:cNvSpPr>
            <a:spLocks noGrp="1"/>
          </p:cNvSpPr>
          <p:nvPr>
            <p:ph idx="1"/>
          </p:nvPr>
        </p:nvSpPr>
        <p:spPr/>
        <p:txBody>
          <a:bodyPr>
            <a:normAutofit/>
          </a:bodyPr>
          <a:lstStyle/>
          <a:p>
            <a:r>
              <a:rPr lang="en-US" sz="2800" i="1" dirty="0"/>
              <a:t>“This is horrible.”</a:t>
            </a:r>
          </a:p>
          <a:p>
            <a:r>
              <a:rPr lang="en-US" sz="2800" i="1" dirty="0"/>
              <a:t>“I can’t stand it.”</a:t>
            </a:r>
          </a:p>
          <a:p>
            <a:r>
              <a:rPr lang="en-US" sz="2800" i="1" dirty="0"/>
              <a:t>“This will never end.”</a:t>
            </a:r>
          </a:p>
          <a:p>
            <a:r>
              <a:rPr lang="en-US" sz="2800" i="1" dirty="0"/>
              <a:t>“I am horrible.”</a:t>
            </a:r>
          </a:p>
          <a:p>
            <a:r>
              <a:rPr lang="en-US" sz="2800" i="1" dirty="0"/>
              <a:t>“It is too strong; I am too weak.”</a:t>
            </a:r>
          </a:p>
          <a:p>
            <a:r>
              <a:rPr lang="en-US" sz="2800" i="1" dirty="0"/>
              <a:t>“I am destined to fail.”</a:t>
            </a:r>
          </a:p>
        </p:txBody>
      </p:sp>
    </p:spTree>
    <p:extLst>
      <p:ext uri="{BB962C8B-B14F-4D97-AF65-F5344CB8AC3E}">
        <p14:creationId xmlns:p14="http://schemas.microsoft.com/office/powerpoint/2010/main" val="358400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8EF15F-7FCD-4114-B6DB-0420A29D814A}"/>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D7EA8D16-8B32-4A72-B14B-808FC3DAE108}"/>
              </a:ext>
            </a:extLst>
          </p:cNvPr>
          <p:cNvSpPr>
            <a:spLocks noGrp="1"/>
          </p:cNvSpPr>
          <p:nvPr>
            <p:ph idx="1"/>
          </p:nvPr>
        </p:nvSpPr>
        <p:spPr>
          <a:xfrm>
            <a:off x="2589212" y="1699260"/>
            <a:ext cx="8915400" cy="4211962"/>
          </a:xfrm>
        </p:spPr>
        <p:txBody>
          <a:bodyPr>
            <a:normAutofit/>
          </a:bodyPr>
          <a:lstStyle/>
          <a:p>
            <a:r>
              <a:rPr lang="en-US" sz="2000" dirty="0"/>
              <a:t>Be aware of your relationship with yourself.  Practice Acceptance/ Self-Compassion </a:t>
            </a:r>
          </a:p>
          <a:p>
            <a:pPr lvl="1"/>
            <a:r>
              <a:rPr lang="en-US" sz="1800" dirty="0"/>
              <a:t>Christine Neff  (drbryanbushman.com/videos:  “self-compassion meditation” and “objections to self-compassion”)</a:t>
            </a:r>
          </a:p>
          <a:p>
            <a:pPr lvl="1"/>
            <a:r>
              <a:rPr lang="en-US" sz="1800" dirty="0"/>
              <a:t>Self-compassion is </a:t>
            </a:r>
            <a:r>
              <a:rPr lang="en-US" sz="1800" b="1" dirty="0"/>
              <a:t>not</a:t>
            </a:r>
            <a:r>
              <a:rPr lang="en-US" sz="1800" dirty="0"/>
              <a:t> self-pity or </a:t>
            </a:r>
            <a:r>
              <a:rPr lang="en-US" sz="1800" b="1" dirty="0"/>
              <a:t>not</a:t>
            </a:r>
            <a:r>
              <a:rPr lang="en-US" sz="1800" dirty="0"/>
              <a:t> being open to constructive criticism (i.e., letting ourselves off the hook)</a:t>
            </a:r>
          </a:p>
          <a:p>
            <a:r>
              <a:rPr lang="en-US" sz="2000" dirty="0"/>
              <a:t>Most “good coping” methods are less likely to work without acceptance and self-compassion</a:t>
            </a:r>
          </a:p>
          <a:p>
            <a:pPr lvl="1"/>
            <a:r>
              <a:rPr lang="en-US" sz="2000" b="1" dirty="0"/>
              <a:t>“Validate a Feeling; Follow a Plan”  </a:t>
            </a:r>
            <a:r>
              <a:rPr lang="en-US" sz="2000" b="1" dirty="0">
                <a:sym typeface="Wingdings" panose="05000000000000000000" pitchFamily="2" charset="2"/>
              </a:rPr>
              <a:t></a:t>
            </a:r>
          </a:p>
          <a:p>
            <a:pPr lvl="1"/>
            <a:r>
              <a:rPr lang="en-US" sz="2000" b="1" dirty="0">
                <a:sym typeface="Wingdings" panose="05000000000000000000" pitchFamily="2" charset="2"/>
              </a:rPr>
              <a:t>“Follow a Feeling; Invalidate a Plan” </a:t>
            </a:r>
          </a:p>
          <a:p>
            <a:pPr lvl="1"/>
            <a:r>
              <a:rPr lang="en-US" sz="2000" b="1" dirty="0">
                <a:sym typeface="Wingdings" panose="05000000000000000000" pitchFamily="2" charset="2"/>
              </a:rPr>
              <a:t>“Invalidate a Feeling; Invalidate Yourself” </a:t>
            </a:r>
            <a:endParaRPr lang="en-US" sz="2000" b="1" dirty="0"/>
          </a:p>
        </p:txBody>
      </p:sp>
    </p:spTree>
    <p:extLst>
      <p:ext uri="{BB962C8B-B14F-4D97-AF65-F5344CB8AC3E}">
        <p14:creationId xmlns:p14="http://schemas.microsoft.com/office/powerpoint/2010/main" val="224921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7BC4-A223-4F3D-B558-347D5931C3EE}"/>
              </a:ext>
            </a:extLst>
          </p:cNvPr>
          <p:cNvSpPr>
            <a:spLocks noGrp="1"/>
          </p:cNvSpPr>
          <p:nvPr>
            <p:ph type="title"/>
          </p:nvPr>
        </p:nvSpPr>
        <p:spPr/>
        <p:txBody>
          <a:bodyPr/>
          <a:lstStyle/>
          <a:p>
            <a:r>
              <a:rPr lang="en-US" dirty="0"/>
              <a:t>Potential Conflict of Interest</a:t>
            </a:r>
          </a:p>
        </p:txBody>
      </p:sp>
      <p:pic>
        <p:nvPicPr>
          <p:cNvPr id="5" name="Content Placeholder 4">
            <a:extLst>
              <a:ext uri="{FF2B5EF4-FFF2-40B4-BE49-F238E27FC236}">
                <a16:creationId xmlns:a16="http://schemas.microsoft.com/office/drawing/2014/main" id="{71F41CDE-F196-4F32-830E-E57C097E85B6}"/>
              </a:ext>
            </a:extLst>
          </p:cNvPr>
          <p:cNvPicPr>
            <a:picLocks noGrp="1" noChangeAspect="1"/>
          </p:cNvPicPr>
          <p:nvPr>
            <p:ph idx="1"/>
          </p:nvPr>
        </p:nvPicPr>
        <p:blipFill>
          <a:blip r:embed="rId2"/>
          <a:stretch>
            <a:fillRect/>
          </a:stretch>
        </p:blipFill>
        <p:spPr>
          <a:xfrm>
            <a:off x="4752734" y="1905000"/>
            <a:ext cx="2808451" cy="4230973"/>
          </a:xfrm>
        </p:spPr>
      </p:pic>
    </p:spTree>
    <p:extLst>
      <p:ext uri="{BB962C8B-B14F-4D97-AF65-F5344CB8AC3E}">
        <p14:creationId xmlns:p14="http://schemas.microsoft.com/office/powerpoint/2010/main" val="3098669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7BC4-A223-4F3D-B558-347D5931C3EE}"/>
              </a:ext>
            </a:extLst>
          </p:cNvPr>
          <p:cNvSpPr>
            <a:spLocks noGrp="1"/>
          </p:cNvSpPr>
          <p:nvPr>
            <p:ph type="title"/>
          </p:nvPr>
        </p:nvSpPr>
        <p:spPr/>
        <p:txBody>
          <a:bodyPr>
            <a:normAutofit fontScale="90000"/>
          </a:bodyPr>
          <a:lstStyle/>
          <a:p>
            <a:r>
              <a:rPr lang="en-US" dirty="0"/>
              <a:t>To Learn more about acceptance…</a:t>
            </a:r>
            <a:br>
              <a:rPr lang="en-US" dirty="0"/>
            </a:br>
            <a:r>
              <a:rPr lang="en-US" dirty="0"/>
              <a:t>   </a:t>
            </a:r>
            <a:r>
              <a:rPr lang="en-US" dirty="0">
                <a:hlinkClick r:id="rId2"/>
              </a:rPr>
              <a:t>drbryanbushman.com</a:t>
            </a:r>
            <a:r>
              <a:rPr lang="en-US" dirty="0"/>
              <a:t> or </a:t>
            </a:r>
            <a:br>
              <a:rPr lang="en-US" dirty="0"/>
            </a:br>
            <a:r>
              <a:rPr lang="en-US" dirty="0"/>
              <a:t>   http: findingyourway2okay.wordpress.com</a:t>
            </a:r>
          </a:p>
        </p:txBody>
      </p:sp>
      <p:pic>
        <p:nvPicPr>
          <p:cNvPr id="5" name="Content Placeholder 4">
            <a:extLst>
              <a:ext uri="{FF2B5EF4-FFF2-40B4-BE49-F238E27FC236}">
                <a16:creationId xmlns:a16="http://schemas.microsoft.com/office/drawing/2014/main" id="{71F41CDE-F196-4F32-830E-E57C097E85B6}"/>
              </a:ext>
            </a:extLst>
          </p:cNvPr>
          <p:cNvPicPr>
            <a:picLocks noGrp="1" noChangeAspect="1"/>
          </p:cNvPicPr>
          <p:nvPr>
            <p:ph idx="1"/>
          </p:nvPr>
        </p:nvPicPr>
        <p:blipFill>
          <a:blip r:embed="rId3"/>
          <a:stretch>
            <a:fillRect/>
          </a:stretch>
        </p:blipFill>
        <p:spPr>
          <a:xfrm>
            <a:off x="4842029" y="2455640"/>
            <a:ext cx="2507941" cy="3778250"/>
          </a:xfrm>
        </p:spPr>
      </p:pic>
    </p:spTree>
    <p:extLst>
      <p:ext uri="{BB962C8B-B14F-4D97-AF65-F5344CB8AC3E}">
        <p14:creationId xmlns:p14="http://schemas.microsoft.com/office/powerpoint/2010/main" val="31517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DF1D-E90E-400E-873B-26D58DF6F6C9}"/>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E5F9EDC0-0EBC-4D51-AC31-F4A104134C7A}"/>
              </a:ext>
            </a:extLst>
          </p:cNvPr>
          <p:cNvSpPr>
            <a:spLocks noGrp="1"/>
          </p:cNvSpPr>
          <p:nvPr>
            <p:ph idx="1"/>
          </p:nvPr>
        </p:nvSpPr>
        <p:spPr/>
        <p:txBody>
          <a:bodyPr>
            <a:normAutofit/>
          </a:bodyPr>
          <a:lstStyle/>
          <a:p>
            <a:r>
              <a:rPr lang="en-US" sz="2400" dirty="0"/>
              <a:t>Identify the difference between pain and suffering</a:t>
            </a:r>
          </a:p>
          <a:p>
            <a:r>
              <a:rPr lang="en-US" sz="2400" dirty="0"/>
              <a:t>Discuss three pathways of suffering</a:t>
            </a:r>
          </a:p>
          <a:p>
            <a:r>
              <a:rPr lang="en-US" sz="2400" dirty="0"/>
              <a:t>Explore how acceptance is developed</a:t>
            </a:r>
          </a:p>
          <a:p>
            <a:endParaRPr lang="en-US" sz="2400" dirty="0"/>
          </a:p>
          <a:p>
            <a:endParaRPr lang="en-US" sz="2400" dirty="0"/>
          </a:p>
          <a:p>
            <a:endParaRPr lang="en-US" dirty="0"/>
          </a:p>
        </p:txBody>
      </p:sp>
    </p:spTree>
    <p:extLst>
      <p:ext uri="{BB962C8B-B14F-4D97-AF65-F5344CB8AC3E}">
        <p14:creationId xmlns:p14="http://schemas.microsoft.com/office/powerpoint/2010/main" val="426320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8DE6-0907-4054-B507-0A63BAFD5D5F}"/>
              </a:ext>
            </a:extLst>
          </p:cNvPr>
          <p:cNvSpPr>
            <a:spLocks noGrp="1"/>
          </p:cNvSpPr>
          <p:nvPr>
            <p:ph type="title"/>
          </p:nvPr>
        </p:nvSpPr>
        <p:spPr/>
        <p:txBody>
          <a:bodyPr/>
          <a:lstStyle/>
          <a:p>
            <a:r>
              <a:rPr lang="en-US" dirty="0"/>
              <a:t>William James (1902)</a:t>
            </a:r>
          </a:p>
        </p:txBody>
      </p:sp>
      <p:sp>
        <p:nvSpPr>
          <p:cNvPr id="3" name="Content Placeholder 2">
            <a:extLst>
              <a:ext uri="{FF2B5EF4-FFF2-40B4-BE49-F238E27FC236}">
                <a16:creationId xmlns:a16="http://schemas.microsoft.com/office/drawing/2014/main" id="{6FDD7BA2-E1DE-4E3C-A224-E183E247F8D5}"/>
              </a:ext>
            </a:extLst>
          </p:cNvPr>
          <p:cNvSpPr>
            <a:spLocks noGrp="1"/>
          </p:cNvSpPr>
          <p:nvPr>
            <p:ph idx="1"/>
          </p:nvPr>
        </p:nvSpPr>
        <p:spPr/>
        <p:txBody>
          <a:bodyPr>
            <a:normAutofit/>
          </a:bodyPr>
          <a:lstStyle/>
          <a:p>
            <a:pPr algn="just"/>
            <a:r>
              <a:rPr lang="en-US" sz="2000" b="1" dirty="0"/>
              <a:t>“A strange moral transformation has within the past century swept over our Western world.  We no longer think we are called upon to face pain with acceptance.  It is not expected of a man that he should endure it… The way in which our ancestors looked upon pain as an eternal ingredient of the world’s order, and both caused and suffered it fills us with amazement… to seek the easy and pleasant seems instinctive… any deliberate tendency to pursue the hard and painful as such and for [its] own sake might well strike one as purely abnormal.”</a:t>
            </a:r>
          </a:p>
        </p:txBody>
      </p:sp>
    </p:spTree>
    <p:extLst>
      <p:ext uri="{BB962C8B-B14F-4D97-AF65-F5344CB8AC3E}">
        <p14:creationId xmlns:p14="http://schemas.microsoft.com/office/powerpoint/2010/main" val="78743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ED91-711E-4FEB-A005-9EDE9F09EEAE}"/>
              </a:ext>
            </a:extLst>
          </p:cNvPr>
          <p:cNvSpPr>
            <a:spLocks noGrp="1"/>
          </p:cNvSpPr>
          <p:nvPr>
            <p:ph type="title"/>
          </p:nvPr>
        </p:nvSpPr>
        <p:spPr/>
        <p:txBody>
          <a:bodyPr/>
          <a:lstStyle/>
          <a:p>
            <a:r>
              <a:rPr lang="en-US" dirty="0"/>
              <a:t>Pain vs. Suffering</a:t>
            </a:r>
          </a:p>
        </p:txBody>
      </p:sp>
      <p:sp>
        <p:nvSpPr>
          <p:cNvPr id="3" name="Content Placeholder 2">
            <a:extLst>
              <a:ext uri="{FF2B5EF4-FFF2-40B4-BE49-F238E27FC236}">
                <a16:creationId xmlns:a16="http://schemas.microsoft.com/office/drawing/2014/main" id="{4548C08E-610B-4C72-9C1E-1129E52C3DD6}"/>
              </a:ext>
            </a:extLst>
          </p:cNvPr>
          <p:cNvSpPr>
            <a:spLocks noGrp="1"/>
          </p:cNvSpPr>
          <p:nvPr>
            <p:ph idx="1"/>
          </p:nvPr>
        </p:nvSpPr>
        <p:spPr/>
        <p:txBody>
          <a:bodyPr/>
          <a:lstStyle/>
          <a:p>
            <a:r>
              <a:rPr lang="en-US" dirty="0"/>
              <a:t>Pain = the process of being alive</a:t>
            </a:r>
          </a:p>
          <a:p>
            <a:r>
              <a:rPr lang="en-US" dirty="0"/>
              <a:t>Suffering = the impulsive way we respond to pain</a:t>
            </a:r>
          </a:p>
          <a:p>
            <a:pPr algn="just"/>
            <a:r>
              <a:rPr lang="en-US" i="1" dirty="0"/>
              <a:t>“When touched with a feeling of pain, the ordinary person laments… becomes distraught… contracts… so he feels two pains… just as if they were to shoot a man with an arrow and, right afterward, were to shoot him with another… so that he would feel the pains of two arrows…”  </a:t>
            </a:r>
          </a:p>
          <a:p>
            <a:pPr marL="0" indent="0" algn="just">
              <a:buNone/>
            </a:pPr>
            <a:r>
              <a:rPr lang="en-US" dirty="0"/>
              <a:t>				- The Buddha</a:t>
            </a:r>
          </a:p>
          <a:p>
            <a:pPr algn="just"/>
            <a:r>
              <a:rPr lang="en-US" i="1" dirty="0"/>
              <a:t>“First darts are unpleasant to be sure.  But then we add our reactions to them.  These reactions are ‘second darts’ – the ones we throw ourselves.  Most of our suffering comes from second darts.”  </a:t>
            </a:r>
          </a:p>
          <a:p>
            <a:pPr marL="0" indent="0" algn="just">
              <a:buNone/>
            </a:pPr>
            <a:r>
              <a:rPr lang="en-US" i="1" dirty="0"/>
              <a:t>				</a:t>
            </a:r>
            <a:r>
              <a:rPr lang="en-US" dirty="0"/>
              <a:t>- Rick Hanson &amp; Richard </a:t>
            </a:r>
            <a:r>
              <a:rPr lang="en-US" dirty="0" err="1"/>
              <a:t>Mendius</a:t>
            </a:r>
            <a:r>
              <a:rPr lang="en-US" dirty="0"/>
              <a:t>, </a:t>
            </a:r>
            <a:r>
              <a:rPr lang="en-US" i="1" dirty="0"/>
              <a:t>Buddha’s Brain</a:t>
            </a:r>
          </a:p>
        </p:txBody>
      </p:sp>
    </p:spTree>
    <p:extLst>
      <p:ext uri="{BB962C8B-B14F-4D97-AF65-F5344CB8AC3E}">
        <p14:creationId xmlns:p14="http://schemas.microsoft.com/office/powerpoint/2010/main" val="125275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D601F73-8AB6-4F6F-BF81-2551B41C9ED4}"/>
              </a:ext>
            </a:extLst>
          </p:cNvPr>
          <p:cNvSpPr>
            <a:spLocks noGrp="1"/>
          </p:cNvSpPr>
          <p:nvPr>
            <p:ph type="title"/>
          </p:nvPr>
        </p:nvSpPr>
        <p:spPr/>
        <p:txBody>
          <a:bodyPr/>
          <a:lstStyle/>
          <a:p>
            <a:r>
              <a:rPr lang="en-US" dirty="0"/>
              <a:t>Path of Suffering #1:  Avoidance</a:t>
            </a:r>
          </a:p>
        </p:txBody>
      </p:sp>
      <p:sp>
        <p:nvSpPr>
          <p:cNvPr id="10" name="Content Placeholder 9">
            <a:extLst>
              <a:ext uri="{FF2B5EF4-FFF2-40B4-BE49-F238E27FC236}">
                <a16:creationId xmlns:a16="http://schemas.microsoft.com/office/drawing/2014/main" id="{B0287A3D-6D28-43F2-B388-DA9155FC3245}"/>
              </a:ext>
            </a:extLst>
          </p:cNvPr>
          <p:cNvSpPr>
            <a:spLocks noGrp="1"/>
          </p:cNvSpPr>
          <p:nvPr>
            <p:ph sz="half" idx="1"/>
          </p:nvPr>
        </p:nvSpPr>
        <p:spPr/>
        <p:txBody>
          <a:bodyPr/>
          <a:lstStyle/>
          <a:p>
            <a:r>
              <a:rPr lang="en-US" dirty="0"/>
              <a:t>“Pushing away” emotional/ physical pain</a:t>
            </a:r>
          </a:p>
          <a:p>
            <a:r>
              <a:rPr lang="en-US" dirty="0"/>
              <a:t>Ignoring our pain or pretending it doesn’t exist</a:t>
            </a:r>
          </a:p>
          <a:p>
            <a:r>
              <a:rPr lang="en-US" dirty="0"/>
              <a:t>While in this state we…</a:t>
            </a:r>
          </a:p>
          <a:p>
            <a:pPr lvl="1"/>
            <a:r>
              <a:rPr lang="en-US" u="sng" dirty="0"/>
              <a:t>Escape</a:t>
            </a:r>
            <a:r>
              <a:rPr lang="en-US" dirty="0"/>
              <a:t> (run away – even when we don’t have to)</a:t>
            </a:r>
          </a:p>
        </p:txBody>
      </p:sp>
      <p:pic>
        <p:nvPicPr>
          <p:cNvPr id="13" name="Content Placeholder 12">
            <a:extLst>
              <a:ext uri="{FF2B5EF4-FFF2-40B4-BE49-F238E27FC236}">
                <a16:creationId xmlns:a16="http://schemas.microsoft.com/office/drawing/2014/main" id="{F5BBB79E-0169-4F4C-9D8E-00C95C86F48A}"/>
              </a:ext>
            </a:extLst>
          </p:cNvPr>
          <p:cNvPicPr>
            <a:picLocks noGrp="1" noChangeAspect="1"/>
          </p:cNvPicPr>
          <p:nvPr>
            <p:ph sz="half" idx="2"/>
          </p:nvPr>
        </p:nvPicPr>
        <p:blipFill>
          <a:blip r:embed="rId2"/>
          <a:stretch>
            <a:fillRect/>
          </a:stretch>
        </p:blipFill>
        <p:spPr>
          <a:xfrm>
            <a:off x="7056582" y="2133600"/>
            <a:ext cx="3823032" cy="3040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4240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556A-6285-4AD2-A894-B59A2A9B4752}"/>
              </a:ext>
            </a:extLst>
          </p:cNvPr>
          <p:cNvSpPr>
            <a:spLocks noGrp="1"/>
          </p:cNvSpPr>
          <p:nvPr>
            <p:ph type="title"/>
          </p:nvPr>
        </p:nvSpPr>
        <p:spPr/>
        <p:txBody>
          <a:bodyPr/>
          <a:lstStyle/>
          <a:p>
            <a:r>
              <a:rPr lang="en-US" dirty="0"/>
              <a:t>Path of Suffering #2:  Fusion</a:t>
            </a:r>
          </a:p>
        </p:txBody>
      </p:sp>
      <p:sp>
        <p:nvSpPr>
          <p:cNvPr id="3" name="Content Placeholder 2">
            <a:extLst>
              <a:ext uri="{FF2B5EF4-FFF2-40B4-BE49-F238E27FC236}">
                <a16:creationId xmlns:a16="http://schemas.microsoft.com/office/drawing/2014/main" id="{421D13FF-7032-47A9-9BB8-AA2F9C7B6F51}"/>
              </a:ext>
            </a:extLst>
          </p:cNvPr>
          <p:cNvSpPr>
            <a:spLocks noGrp="1"/>
          </p:cNvSpPr>
          <p:nvPr>
            <p:ph sz="half" idx="1"/>
          </p:nvPr>
        </p:nvSpPr>
        <p:spPr/>
        <p:txBody>
          <a:bodyPr/>
          <a:lstStyle/>
          <a:p>
            <a:r>
              <a:rPr lang="en-US" dirty="0"/>
              <a:t>Getting “lost” in our pain</a:t>
            </a:r>
          </a:p>
          <a:p>
            <a:r>
              <a:rPr lang="en-US" dirty="0"/>
              <a:t>Not being able to have perspective.  In this state we either…</a:t>
            </a:r>
          </a:p>
          <a:p>
            <a:pPr lvl="1"/>
            <a:r>
              <a:rPr lang="en-US" u="sng" dirty="0"/>
              <a:t>Act In </a:t>
            </a:r>
            <a:r>
              <a:rPr lang="en-US" dirty="0"/>
              <a:t>(i.e., withdraw into shame)</a:t>
            </a:r>
          </a:p>
          <a:p>
            <a:pPr lvl="1"/>
            <a:r>
              <a:rPr lang="en-US" u="sng" dirty="0"/>
              <a:t>Act out </a:t>
            </a:r>
            <a:r>
              <a:rPr lang="en-US" dirty="0"/>
              <a:t>(i.e., go on the offense; blame others excessively)</a:t>
            </a:r>
          </a:p>
          <a:p>
            <a:r>
              <a:rPr lang="en-US" dirty="0"/>
              <a:t>Relationship between Fusion and Avoidance</a:t>
            </a:r>
          </a:p>
        </p:txBody>
      </p:sp>
      <p:pic>
        <p:nvPicPr>
          <p:cNvPr id="6" name="Content Placeholder 5">
            <a:extLst>
              <a:ext uri="{FF2B5EF4-FFF2-40B4-BE49-F238E27FC236}">
                <a16:creationId xmlns:a16="http://schemas.microsoft.com/office/drawing/2014/main" id="{1E91B38C-96E9-4CF3-9422-380F346C5157}"/>
              </a:ext>
            </a:extLst>
          </p:cNvPr>
          <p:cNvPicPr>
            <a:picLocks noGrp="1" noChangeAspect="1"/>
          </p:cNvPicPr>
          <p:nvPr>
            <p:ph sz="half" idx="2"/>
          </p:nvPr>
        </p:nvPicPr>
        <p:blipFill>
          <a:blip r:embed="rId2"/>
          <a:stretch>
            <a:fillRect/>
          </a:stretch>
        </p:blipFill>
        <p:spPr>
          <a:xfrm>
            <a:off x="7392092" y="2133600"/>
            <a:ext cx="3479210" cy="3346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012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F27D-4063-40A1-890D-83D66000CA74}"/>
              </a:ext>
            </a:extLst>
          </p:cNvPr>
          <p:cNvSpPr>
            <a:spLocks noGrp="1"/>
          </p:cNvSpPr>
          <p:nvPr>
            <p:ph type="title"/>
          </p:nvPr>
        </p:nvSpPr>
        <p:spPr/>
        <p:txBody>
          <a:bodyPr/>
          <a:lstStyle/>
          <a:p>
            <a:r>
              <a:rPr lang="en-US" dirty="0"/>
              <a:t>Path of Suffering #3:  Craving</a:t>
            </a:r>
          </a:p>
        </p:txBody>
      </p:sp>
      <p:sp>
        <p:nvSpPr>
          <p:cNvPr id="3" name="Content Placeholder 2">
            <a:extLst>
              <a:ext uri="{FF2B5EF4-FFF2-40B4-BE49-F238E27FC236}">
                <a16:creationId xmlns:a16="http://schemas.microsoft.com/office/drawing/2014/main" id="{8AB12582-2884-4D9F-8520-B9C8E9F37ED2}"/>
              </a:ext>
            </a:extLst>
          </p:cNvPr>
          <p:cNvSpPr>
            <a:spLocks noGrp="1"/>
          </p:cNvSpPr>
          <p:nvPr>
            <p:ph sz="half" idx="1"/>
          </p:nvPr>
        </p:nvSpPr>
        <p:spPr/>
        <p:txBody>
          <a:bodyPr/>
          <a:lstStyle/>
          <a:p>
            <a:r>
              <a:rPr lang="en-US" dirty="0"/>
              <a:t>Holding onto the pleasure in a way that creates problems</a:t>
            </a:r>
          </a:p>
          <a:p>
            <a:r>
              <a:rPr lang="en-US" dirty="0"/>
              <a:t>We try to repeat pleasures – even when we know we may need to relinquish our “grip” on them</a:t>
            </a:r>
          </a:p>
          <a:p>
            <a:r>
              <a:rPr lang="en-US" dirty="0"/>
              <a:t>In this state we…</a:t>
            </a:r>
          </a:p>
          <a:p>
            <a:pPr lvl="1"/>
            <a:r>
              <a:rPr lang="en-US" u="sng" dirty="0"/>
              <a:t>Cling</a:t>
            </a:r>
            <a:r>
              <a:rPr lang="en-US" dirty="0"/>
              <a:t> (i.e., hold on or try to repeat a pleasure – even when we know it isn’t good for us)</a:t>
            </a:r>
          </a:p>
        </p:txBody>
      </p:sp>
      <p:pic>
        <p:nvPicPr>
          <p:cNvPr id="6" name="Content Placeholder 5">
            <a:extLst>
              <a:ext uri="{FF2B5EF4-FFF2-40B4-BE49-F238E27FC236}">
                <a16:creationId xmlns:a16="http://schemas.microsoft.com/office/drawing/2014/main" id="{DAA754CB-1782-4D92-9A3B-4B5F40AA663E}"/>
              </a:ext>
            </a:extLst>
          </p:cNvPr>
          <p:cNvPicPr>
            <a:picLocks noGrp="1" noChangeAspect="1"/>
          </p:cNvPicPr>
          <p:nvPr>
            <p:ph sz="half" idx="2"/>
          </p:nvPr>
        </p:nvPicPr>
        <p:blipFill>
          <a:blip r:embed="rId2"/>
          <a:stretch>
            <a:fillRect/>
          </a:stretch>
        </p:blipFill>
        <p:spPr>
          <a:xfrm>
            <a:off x="7204364" y="2133600"/>
            <a:ext cx="3980872" cy="3180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904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8711-E7C3-4183-9B29-40D07ADDD1B1}"/>
              </a:ext>
            </a:extLst>
          </p:cNvPr>
          <p:cNvSpPr>
            <a:spLocks noGrp="1"/>
          </p:cNvSpPr>
          <p:nvPr>
            <p:ph type="title"/>
          </p:nvPr>
        </p:nvSpPr>
        <p:spPr/>
        <p:txBody>
          <a:bodyPr/>
          <a:lstStyle/>
          <a:p>
            <a:r>
              <a:rPr lang="en-US" dirty="0"/>
              <a:t>How to Suffer…</a:t>
            </a:r>
          </a:p>
        </p:txBody>
      </p:sp>
      <p:sp>
        <p:nvSpPr>
          <p:cNvPr id="3" name="Content Placeholder 2">
            <a:extLst>
              <a:ext uri="{FF2B5EF4-FFF2-40B4-BE49-F238E27FC236}">
                <a16:creationId xmlns:a16="http://schemas.microsoft.com/office/drawing/2014/main" id="{152403CD-5A49-46C9-8500-4F5170BEADD7}"/>
              </a:ext>
            </a:extLst>
          </p:cNvPr>
          <p:cNvSpPr>
            <a:spLocks noGrp="1"/>
          </p:cNvSpPr>
          <p:nvPr>
            <p:ph sz="half" idx="1"/>
          </p:nvPr>
        </p:nvSpPr>
        <p:spPr/>
        <p:txBody>
          <a:bodyPr>
            <a:noAutofit/>
          </a:bodyPr>
          <a:lstStyle/>
          <a:p>
            <a:r>
              <a:rPr lang="en-US" sz="2000" dirty="0"/>
              <a:t>Internal Reactions (SIFT) – Daniel Seigel</a:t>
            </a:r>
          </a:p>
          <a:p>
            <a:pPr lvl="1"/>
            <a:r>
              <a:rPr lang="en-US" b="1" u="sng" dirty="0"/>
              <a:t>S</a:t>
            </a:r>
            <a:r>
              <a:rPr lang="en-US" dirty="0"/>
              <a:t>ensations  (rapid heart beat, mouth watering, constriction in chest)	</a:t>
            </a:r>
          </a:p>
          <a:p>
            <a:pPr lvl="1"/>
            <a:r>
              <a:rPr lang="en-US" b="1" u="sng" dirty="0"/>
              <a:t>I</a:t>
            </a:r>
            <a:r>
              <a:rPr lang="en-US" dirty="0"/>
              <a:t>mages (pictures that “pop” into our heads)</a:t>
            </a:r>
          </a:p>
          <a:p>
            <a:pPr lvl="1"/>
            <a:r>
              <a:rPr lang="en-US" b="1" u="sng" dirty="0"/>
              <a:t>F</a:t>
            </a:r>
            <a:r>
              <a:rPr lang="en-US" dirty="0"/>
              <a:t>eelings (anger, shame, sadness)</a:t>
            </a:r>
          </a:p>
          <a:p>
            <a:pPr lvl="1"/>
            <a:r>
              <a:rPr lang="en-US" b="1" u="sng" dirty="0"/>
              <a:t>T</a:t>
            </a:r>
            <a:r>
              <a:rPr lang="en-US" dirty="0"/>
              <a:t>houghts (“I can’t stand it!”)</a:t>
            </a:r>
          </a:p>
          <a:p>
            <a:r>
              <a:rPr lang="en-US" sz="2000" dirty="0"/>
              <a:t>Impulses:  </a:t>
            </a:r>
            <a:r>
              <a:rPr lang="en-US" b="1" dirty="0"/>
              <a:t>Avoid, Fuse, &amp; Crave</a:t>
            </a:r>
          </a:p>
        </p:txBody>
      </p:sp>
      <p:sp>
        <p:nvSpPr>
          <p:cNvPr id="4" name="Content Placeholder 3">
            <a:extLst>
              <a:ext uri="{FF2B5EF4-FFF2-40B4-BE49-F238E27FC236}">
                <a16:creationId xmlns:a16="http://schemas.microsoft.com/office/drawing/2014/main" id="{58F81F02-3496-4246-825C-4B2EEA1F6C39}"/>
              </a:ext>
            </a:extLst>
          </p:cNvPr>
          <p:cNvSpPr>
            <a:spLocks noGrp="1"/>
          </p:cNvSpPr>
          <p:nvPr>
            <p:ph sz="half" idx="2"/>
          </p:nvPr>
        </p:nvSpPr>
        <p:spPr/>
        <p:txBody>
          <a:bodyPr>
            <a:normAutofit lnSpcReduction="10000"/>
          </a:bodyPr>
          <a:lstStyle/>
          <a:p>
            <a:r>
              <a:rPr lang="en-US" sz="2200" dirty="0"/>
              <a:t>Self-Defeating Behaviors</a:t>
            </a:r>
          </a:p>
          <a:p>
            <a:pPr lvl="1"/>
            <a:r>
              <a:rPr lang="en-US" sz="1900" b="1" dirty="0"/>
              <a:t>Escape </a:t>
            </a:r>
            <a:r>
              <a:rPr lang="en-US" sz="1900" dirty="0"/>
              <a:t> (e.g., Leave a party because we are anxious; change the subject when talking with our spouse or partner)</a:t>
            </a:r>
          </a:p>
          <a:p>
            <a:pPr lvl="1"/>
            <a:r>
              <a:rPr lang="en-US" sz="1900" b="1" dirty="0"/>
              <a:t>Acting In/ Acting Out </a:t>
            </a:r>
            <a:r>
              <a:rPr lang="en-US" sz="1900" dirty="0"/>
              <a:t>(e.g., shut down or “swatting flies with canon balls”)</a:t>
            </a:r>
          </a:p>
          <a:p>
            <a:pPr lvl="1"/>
            <a:r>
              <a:rPr lang="en-US" sz="1900" b="1" dirty="0"/>
              <a:t>Cling</a:t>
            </a:r>
            <a:r>
              <a:rPr lang="en-US" sz="1900" dirty="0"/>
              <a:t> (e.g., have that second bowl of ice cream, sleep in)</a:t>
            </a:r>
          </a:p>
        </p:txBody>
      </p:sp>
    </p:spTree>
    <p:extLst>
      <p:ext uri="{BB962C8B-B14F-4D97-AF65-F5344CB8AC3E}">
        <p14:creationId xmlns:p14="http://schemas.microsoft.com/office/powerpoint/2010/main" val="349234138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18735</TotalTime>
  <Words>864</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Wingdings</vt:lpstr>
      <vt:lpstr>Wingdings 3</vt:lpstr>
      <vt:lpstr>Wisp</vt:lpstr>
      <vt:lpstr>Becoming Okay  (When You’re Not Okay):    How to decrease suffering and develop acceptance</vt:lpstr>
      <vt:lpstr>Potential Conflict of Interest</vt:lpstr>
      <vt:lpstr>Presentation Outline</vt:lpstr>
      <vt:lpstr>William James (1902)</vt:lpstr>
      <vt:lpstr>Pain vs. Suffering</vt:lpstr>
      <vt:lpstr>Path of Suffering #1:  Avoidance</vt:lpstr>
      <vt:lpstr>Path of Suffering #2:  Fusion</vt:lpstr>
      <vt:lpstr>Path of Suffering #3:  Craving</vt:lpstr>
      <vt:lpstr>How to Suffer…</vt:lpstr>
      <vt:lpstr>How to Heal (or at least not suffer more)</vt:lpstr>
      <vt:lpstr>What acceptance is…</vt:lpstr>
      <vt:lpstr>What acceptance is not…</vt:lpstr>
      <vt:lpstr>What acceptance is not…</vt:lpstr>
      <vt:lpstr>What acceptance is not…</vt:lpstr>
      <vt:lpstr>Other problems with “acceptance”</vt:lpstr>
      <vt:lpstr>“No Feeling is Final”</vt:lpstr>
      <vt:lpstr>Resisting the Wave</vt:lpstr>
      <vt:lpstr>Good ways to not tolerate the POC (i.e., How to become impulsive and shoot yourself in the …)</vt:lpstr>
      <vt:lpstr>Summary</vt:lpstr>
      <vt:lpstr>To Learn more about acceptance…    drbryanbushman.com or     http: findingyourway2okay.wordpress.com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Bushman</dc:creator>
  <cp:lastModifiedBy>Bryan Bushman</cp:lastModifiedBy>
  <cp:revision>58</cp:revision>
  <dcterms:created xsi:type="dcterms:W3CDTF">2018-09-01T23:19:49Z</dcterms:created>
  <dcterms:modified xsi:type="dcterms:W3CDTF">2018-10-28T20:07:14Z</dcterms:modified>
</cp:coreProperties>
</file>