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561FC8F-95AE-42C2-BBCA-21B5DDC65DC5}" type="datetimeFigureOut">
              <a:rPr lang="en-US" smtClean="0"/>
              <a:t>10/29/2020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212CA80-6399-4C67-A665-C17D47AA602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FC8F-95AE-42C2-BBCA-21B5DDC65D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1FC8F-95AE-42C2-BBCA-21B5DDC65D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1FC8F-95AE-42C2-BBCA-21B5DDC65D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1FC8F-95AE-42C2-BBCA-21B5DDC65D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561FC8F-95AE-42C2-BBCA-21B5DDC65DC5}"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2CA80-6399-4C67-A665-C17D47AA602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1FC8F-95AE-42C2-BBCA-21B5DDC65DC5}"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1FC8F-95AE-42C2-BBCA-21B5DDC65DC5}"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1FC8F-95AE-42C2-BBCA-21B5DDC65DC5}"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561FC8F-95AE-42C2-BBCA-21B5DDC65DC5}" type="datetimeFigureOut">
              <a:rPr lang="en-US" smtClean="0"/>
              <a:t>10/29/2020</a:t>
            </a:fld>
            <a:endParaRPr lang="en-US"/>
          </a:p>
        </p:txBody>
      </p:sp>
      <p:sp>
        <p:nvSpPr>
          <p:cNvPr id="7" name="Slide Number Placeholder 6"/>
          <p:cNvSpPr>
            <a:spLocks noGrp="1"/>
          </p:cNvSpPr>
          <p:nvPr>
            <p:ph type="sldNum" sz="quarter" idx="12"/>
          </p:nvPr>
        </p:nvSpPr>
        <p:spPr/>
        <p:txBody>
          <a:bodyPr/>
          <a:lstStyle/>
          <a:p>
            <a:fld id="{1212CA80-6399-4C67-A665-C17D47AA602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1FC8F-95AE-42C2-BBCA-21B5DDC65DC5}" type="datetimeFigureOut">
              <a:rPr lang="en-US" smtClean="0"/>
              <a:t>10/29/2020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212CA80-6399-4C67-A665-C17D47AA60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561FC8F-95AE-42C2-BBCA-21B5DDC65DC5}" type="datetimeFigureOut">
              <a:rPr lang="en-US" smtClean="0"/>
              <a:t>10/29/2020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212CA80-6399-4C67-A665-C17D47AA60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Inert Energy F</a:t>
            </a:r>
            <a:br>
              <a:rPr lang="en-US" dirty="0" smtClean="0"/>
            </a:br>
            <a:r>
              <a:rPr lang="en-US" dirty="0" smtClean="0"/>
              <a:t>in Y database</a:t>
            </a:r>
            <a:endParaRPr lang="en-US" dirty="0"/>
          </a:p>
        </p:txBody>
      </p:sp>
      <p:sp>
        <p:nvSpPr>
          <p:cNvPr id="3" name="Subtitle 2"/>
          <p:cNvSpPr>
            <a:spLocks noGrp="1"/>
          </p:cNvSpPr>
          <p:nvPr>
            <p:ph type="subTitle" idx="1"/>
          </p:nvPr>
        </p:nvSpPr>
        <p:spPr/>
        <p:txBody>
          <a:bodyPr/>
          <a:lstStyle/>
          <a:p>
            <a:r>
              <a:rPr lang="en-US" dirty="0" smtClean="0"/>
              <a:t>Multiple Sclerosis</a:t>
            </a:r>
            <a:endParaRPr lang="en-US" dirty="0"/>
          </a:p>
        </p:txBody>
      </p:sp>
    </p:spTree>
    <p:extLst>
      <p:ext uri="{BB962C8B-B14F-4D97-AF65-F5344CB8AC3E}">
        <p14:creationId xmlns:p14="http://schemas.microsoft.com/office/powerpoint/2010/main" val="1338167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Equilateral Provision (S).</a:t>
            </a:r>
            <a:endParaRPr lang="en-US" dirty="0"/>
          </a:p>
        </p:txBody>
      </p:sp>
      <p:sp>
        <p:nvSpPr>
          <p:cNvPr id="3" name="Content Placeholder 2"/>
          <p:cNvSpPr>
            <a:spLocks noGrp="1"/>
          </p:cNvSpPr>
          <p:nvPr>
            <p:ph idx="1"/>
          </p:nvPr>
        </p:nvSpPr>
        <p:spPr>
          <a:xfrm>
            <a:off x="1043493" y="2323652"/>
            <a:ext cx="3604708" cy="3508977"/>
          </a:xfrm>
        </p:spPr>
        <p:txBody>
          <a:bodyPr>
            <a:normAutofit fontScale="55000" lnSpcReduction="20000"/>
          </a:bodyPr>
          <a:lstStyle/>
          <a:p>
            <a:r>
              <a:rPr lang="en-US" u="sng" dirty="0" smtClean="0"/>
              <a:t>Reversed (Reversal Axis): [</a:t>
            </a:r>
            <a:r>
              <a:rPr lang="en-US" u="sng" dirty="0" err="1" smtClean="0"/>
              <a:t>gY</a:t>
            </a:r>
            <a:r>
              <a:rPr lang="en-US" u="sng" dirty="0" smtClean="0"/>
              <a:t>].</a:t>
            </a:r>
          </a:p>
          <a:p>
            <a:r>
              <a:rPr lang="en-US" dirty="0" smtClean="0"/>
              <a:t>Electro-mitosis of the cell membrane in 3º is a melting point to longitude at 36º; this is a </a:t>
            </a:r>
            <a:r>
              <a:rPr lang="en-US" dirty="0" err="1" smtClean="0"/>
              <a:t>hyfer</a:t>
            </a:r>
            <a:r>
              <a:rPr lang="en-US" dirty="0" smtClean="0"/>
              <a:t>-refraction to brainwaves where parallel instances can occur at the mouth and hydrate from a longitudinal standpoint at c² - therefore the </a:t>
            </a:r>
            <a:r>
              <a:rPr lang="en-US" dirty="0" err="1" smtClean="0"/>
              <a:t>cn</a:t>
            </a:r>
            <a:r>
              <a:rPr lang="en-US" dirty="0" smtClean="0"/>
              <a:t> conjunction in  z2 is always s consistent from the electron at -3²√7.  This is where the studies of the cortex can be analyzed; releasing pressure from the heart and into  the hydro-nervous system for E²: your root equation [7º/compound] </a:t>
            </a:r>
            <a:r>
              <a:rPr lang="en-US" dirty="0" err="1" smtClean="0"/>
              <a:t>Sr</a:t>
            </a:r>
            <a:r>
              <a:rPr lang="en-US" dirty="0" smtClean="0"/>
              <a:t> weight at Prefix 6 [98.6º helium pressure to the lungs] under your special spatial system that allows an infinite amount of energy to base in its storage systems for further research of the spine’s retraction [c8 – or 1] 1\8/s.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09800"/>
            <a:ext cx="3240977" cy="4129529"/>
          </a:xfrm>
          <a:prstGeom prst="rect">
            <a:avLst/>
          </a:prstGeom>
        </p:spPr>
      </p:pic>
    </p:spTree>
    <p:extLst>
      <p:ext uri="{BB962C8B-B14F-4D97-AF65-F5344CB8AC3E}">
        <p14:creationId xmlns:p14="http://schemas.microsoft.com/office/powerpoint/2010/main" val="4252257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Reversal of the Spinal Cord</a:t>
            </a:r>
            <a:endParaRPr lang="en-US" dirty="0"/>
          </a:p>
        </p:txBody>
      </p:sp>
      <p:sp>
        <p:nvSpPr>
          <p:cNvPr id="3" name="Content Placeholder 2"/>
          <p:cNvSpPr>
            <a:spLocks noGrp="1"/>
          </p:cNvSpPr>
          <p:nvPr>
            <p:ph idx="1"/>
          </p:nvPr>
        </p:nvSpPr>
        <p:spPr/>
        <p:txBody>
          <a:bodyPr/>
          <a:lstStyle/>
          <a:p>
            <a:r>
              <a:rPr lang="en-US" dirty="0" smtClean="0"/>
              <a:t>Refraction 7º = your </a:t>
            </a:r>
            <a:r>
              <a:rPr lang="en-US" dirty="0" err="1" smtClean="0"/>
              <a:t>stelmic</a:t>
            </a:r>
            <a:r>
              <a:rPr lang="en-US" dirty="0" smtClean="0"/>
              <a:t> system base F: [</a:t>
            </a:r>
            <a:r>
              <a:rPr lang="en-US" dirty="0" err="1" smtClean="0"/>
              <a:t>pY</a:t>
            </a:r>
            <a:r>
              <a:rPr lang="en-US" dirty="0" smtClean="0"/>
              <a:t>] atrium F (</a:t>
            </a:r>
            <a:r>
              <a:rPr lang="en-US" dirty="0" err="1" smtClean="0"/>
              <a:t>hyfer</a:t>
            </a:r>
            <a:r>
              <a:rPr lang="en-US" dirty="0" smtClean="0"/>
              <a:t>-kinetic in c) </a:t>
            </a:r>
            <a:r>
              <a:rPr lang="en-US" dirty="0" smtClean="0">
                <a:sym typeface="Wingdings" panose="05000000000000000000" pitchFamily="2" charset="2"/>
              </a:rPr>
              <a:t> </a:t>
            </a:r>
            <a:r>
              <a:rPr lang="en-US" dirty="0" err="1" smtClean="0">
                <a:sym typeface="Wingdings" panose="05000000000000000000" pitchFamily="2" charset="2"/>
              </a:rPr>
              <a:t>cs</a:t>
            </a:r>
            <a:r>
              <a:rPr lang="en-US" dirty="0" smtClean="0">
                <a:sym typeface="Wingdings" panose="05000000000000000000" pitchFamily="2" charset="2"/>
              </a:rPr>
              <a:t> in agriculture @Y from the lung = 36º</a:t>
            </a:r>
          </a:p>
          <a:p>
            <a:r>
              <a:rPr lang="en-US" u="sng" dirty="0" smtClean="0">
                <a:sym typeface="Wingdings" panose="05000000000000000000" pitchFamily="2" charset="2"/>
              </a:rPr>
              <a:t>Y base </a:t>
            </a:r>
            <a:endParaRPr lang="en-US"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114800"/>
            <a:ext cx="2327031" cy="22027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505200"/>
            <a:ext cx="2133600" cy="28785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645332"/>
            <a:ext cx="1883517" cy="2672240"/>
          </a:xfrm>
          <a:prstGeom prst="rect">
            <a:avLst/>
          </a:prstGeom>
        </p:spPr>
      </p:pic>
    </p:spTree>
    <p:extLst>
      <p:ext uri="{BB962C8B-B14F-4D97-AF65-F5344CB8AC3E}">
        <p14:creationId xmlns:p14="http://schemas.microsoft.com/office/powerpoint/2010/main" val="28182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28800"/>
            <a:ext cx="3223710" cy="1143000"/>
          </a:xfrm>
        </p:spPr>
        <p:txBody>
          <a:bodyPr>
            <a:noAutofit/>
          </a:bodyPr>
          <a:lstStyle/>
          <a:p>
            <a:r>
              <a:rPr lang="en-US" sz="2800" dirty="0" smtClean="0"/>
              <a:t>[</a:t>
            </a:r>
            <a:r>
              <a:rPr lang="en-US" sz="2800" dirty="0" err="1" smtClean="0"/>
              <a:t>Ar</a:t>
            </a:r>
            <a:r>
              <a:rPr lang="en-US" sz="2800" dirty="0" smtClean="0"/>
              <a:t>] conjunction U (</a:t>
            </a:r>
            <a:r>
              <a:rPr lang="en-US" sz="2800" dirty="0" err="1" smtClean="0"/>
              <a:t>stelmic</a:t>
            </a:r>
            <a:r>
              <a:rPr lang="en-US" sz="2800" dirty="0" smtClean="0"/>
              <a:t> base pressures: Factorial Ranges) </a:t>
            </a:r>
            <a:r>
              <a:rPr lang="en-US" sz="2800" dirty="0" err="1" smtClean="0"/>
              <a:t>gS</a:t>
            </a:r>
            <a:r>
              <a:rPr lang="en-US" sz="2800" dirty="0" smtClean="0"/>
              <a:t>.</a:t>
            </a:r>
            <a:endParaRPr lang="en-US" sz="2800" dirty="0"/>
          </a:p>
        </p:txBody>
      </p:sp>
      <p:sp>
        <p:nvSpPr>
          <p:cNvPr id="3" name="Content Placeholder 2"/>
          <p:cNvSpPr>
            <a:spLocks noGrp="1"/>
          </p:cNvSpPr>
          <p:nvPr>
            <p:ph idx="1"/>
          </p:nvPr>
        </p:nvSpPr>
        <p:spPr>
          <a:xfrm>
            <a:off x="1066800" y="3124200"/>
            <a:ext cx="3008963" cy="2594577"/>
          </a:xfrm>
        </p:spPr>
        <p:txBody>
          <a:bodyPr>
            <a:normAutofit/>
          </a:bodyPr>
          <a:lstStyle/>
          <a:p>
            <a:r>
              <a:rPr lang="en-US" sz="2000" dirty="0" smtClean="0"/>
              <a:t>Y1. </a:t>
            </a:r>
            <a:r>
              <a:rPr lang="en-US" sz="2000" dirty="0" err="1" smtClean="0"/>
              <a:t>rH</a:t>
            </a:r>
            <a:r>
              <a:rPr lang="en-US" sz="2000" dirty="0" smtClean="0"/>
              <a:t> – </a:t>
            </a:r>
            <a:r>
              <a:rPr lang="en-US" sz="2000" dirty="0" err="1" smtClean="0"/>
              <a:t>nH</a:t>
            </a:r>
            <a:r>
              <a:rPr lang="en-US" sz="2000" dirty="0" smtClean="0"/>
              <a:t> conjunction Q or U (v</a:t>
            </a:r>
            <a:r>
              <a:rPr lang="ar-JO" sz="2000" dirty="0" smtClean="0"/>
              <a:t>خهؤ</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0436" y="1371600"/>
            <a:ext cx="3285643" cy="44643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343400"/>
            <a:ext cx="2400300" cy="2378479"/>
          </a:xfrm>
          <a:prstGeom prst="rect">
            <a:avLst/>
          </a:prstGeom>
          <a:ln>
            <a:solidFill>
              <a:schemeClr val="bg2">
                <a:lumMod val="50000"/>
              </a:schemeClr>
            </a:solidFill>
          </a:ln>
        </p:spPr>
      </p:pic>
    </p:spTree>
    <p:extLst>
      <p:ext uri="{BB962C8B-B14F-4D97-AF65-F5344CB8AC3E}">
        <p14:creationId xmlns:p14="http://schemas.microsoft.com/office/powerpoint/2010/main" val="100890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Introduction</a:t>
            </a:r>
            <a:endParaRPr lang="en-US" u="sng" dirty="0"/>
          </a:p>
        </p:txBody>
      </p:sp>
      <p:sp>
        <p:nvSpPr>
          <p:cNvPr id="3" name="Content Placeholder 2"/>
          <p:cNvSpPr>
            <a:spLocks noGrp="1"/>
          </p:cNvSpPr>
          <p:nvPr>
            <p:ph idx="1"/>
          </p:nvPr>
        </p:nvSpPr>
        <p:spPr>
          <a:xfrm>
            <a:off x="1043492" y="2323653"/>
            <a:ext cx="5204908" cy="3358268"/>
          </a:xfrm>
        </p:spPr>
        <p:txBody>
          <a:bodyPr>
            <a:normAutofit fontScale="25000" lnSpcReduction="20000"/>
          </a:bodyPr>
          <a:lstStyle/>
          <a:p>
            <a:pPr marL="0" marR="0">
              <a:lnSpc>
                <a:spcPct val="200000"/>
              </a:lnSpc>
              <a:spcBef>
                <a:spcPts val="0"/>
              </a:spcBef>
              <a:spcAft>
                <a:spcPts val="0"/>
              </a:spcAft>
            </a:pPr>
            <a:r>
              <a:rPr lang="en-US" sz="4800" dirty="0">
                <a:latin typeface="Times New Roman"/>
                <a:ea typeface="Arial"/>
                <a:cs typeface="Arial"/>
              </a:rPr>
              <a:t>What are a walnut, a flower, two cockroaches, and a bee?  The walnut; is the heart, in relativity; that its shell must crack to get the nutrients inside of it.  The nutrients are a plural power resource.  The flower is the brain; it must seed to grow, and expand to bloom.  Two cockroaches are the eyes; that they must react to such nuclear power and become intricate to a certain amount of pressure.  The bee; is the distributer for the spinal cord; which works in nature as a derivative to any distinctive amount of measurement.  It takes the nutrients from the heart, that the brain has pollinated, and sets forth to distribute it in the spinal cord, as a comb for light. (Fig. 1 Root System</a:t>
            </a:r>
            <a:r>
              <a:rPr lang="en-US" sz="4800" dirty="0" smtClean="0">
                <a:latin typeface="Times New Roman"/>
                <a:ea typeface="Arial"/>
                <a:cs typeface="Arial"/>
              </a:rPr>
              <a:t>).</a:t>
            </a:r>
            <a:endParaRPr lang="en-US" sz="4800" dirty="0">
              <a:latin typeface="Calibri"/>
              <a:ea typeface="Calibri"/>
              <a:cs typeface="Arial"/>
            </a:endParaRPr>
          </a:p>
          <a:p>
            <a:pPr marL="0" marR="0" indent="457200">
              <a:lnSpc>
                <a:spcPct val="200000"/>
              </a:lnSpc>
              <a:spcBef>
                <a:spcPts val="0"/>
              </a:spcBef>
              <a:spcAft>
                <a:spcPts val="0"/>
              </a:spcAft>
            </a:pPr>
            <a:r>
              <a:rPr lang="en-US" sz="4800" dirty="0">
                <a:latin typeface="Times New Roman"/>
                <a:ea typeface="Arial"/>
                <a:cs typeface="Arial"/>
              </a:rPr>
              <a:t>With these basic principles, it is then possible to understand and take flight of the psyche.  That acts and reacts to the specific amount of chemistry igniting within the human body.  </a:t>
            </a:r>
            <a:endParaRPr lang="en-US" sz="4800" dirty="0">
              <a:latin typeface="Calibri"/>
              <a:ea typeface="Calibri"/>
              <a:cs typeface="Arial"/>
            </a:endParaRP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48400" y="2878395"/>
            <a:ext cx="2101850" cy="2803525"/>
          </a:xfrm>
          <a:prstGeom prst="rect">
            <a:avLst/>
          </a:prstGeom>
        </p:spPr>
      </p:pic>
    </p:spTree>
    <p:extLst>
      <p:ext uri="{BB962C8B-B14F-4D97-AF65-F5344CB8AC3E}">
        <p14:creationId xmlns:p14="http://schemas.microsoft.com/office/powerpoint/2010/main" val="357116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 Format and Formula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511696"/>
            <a:ext cx="4677833" cy="35083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121738"/>
            <a:ext cx="2819400" cy="2597876"/>
          </a:xfrm>
          <a:prstGeom prst="rect">
            <a:avLst/>
          </a:prstGeom>
        </p:spPr>
      </p:pic>
      <p:sp>
        <p:nvSpPr>
          <p:cNvPr id="6" name="TextBox 5"/>
          <p:cNvSpPr txBox="1"/>
          <p:nvPr/>
        </p:nvSpPr>
        <p:spPr>
          <a:xfrm>
            <a:off x="5562600" y="2198408"/>
            <a:ext cx="2743200" cy="923330"/>
          </a:xfrm>
          <a:prstGeom prst="rect">
            <a:avLst/>
          </a:prstGeom>
          <a:noFill/>
        </p:spPr>
        <p:txBody>
          <a:bodyPr wrap="square" rtlCol="0">
            <a:spAutoFit/>
          </a:bodyPr>
          <a:lstStyle/>
          <a:p>
            <a:r>
              <a:rPr lang="en-US" u="sng" dirty="0" smtClean="0"/>
              <a:t>Form 2; Carbon Diameter: Prefix R (heat adjacent Prefix) </a:t>
            </a:r>
            <a:endParaRPr lang="en-US" u="sng" dirty="0"/>
          </a:p>
        </p:txBody>
      </p:sp>
      <p:sp>
        <p:nvSpPr>
          <p:cNvPr id="7" name="TextBox 6"/>
          <p:cNvSpPr txBox="1"/>
          <p:nvPr/>
        </p:nvSpPr>
        <p:spPr>
          <a:xfrm>
            <a:off x="1295400" y="2362200"/>
            <a:ext cx="2514600" cy="369332"/>
          </a:xfrm>
          <a:prstGeom prst="rect">
            <a:avLst/>
          </a:prstGeom>
          <a:noFill/>
        </p:spPr>
        <p:txBody>
          <a:bodyPr wrap="square" rtlCol="0">
            <a:spAutoFit/>
          </a:bodyPr>
          <a:lstStyle/>
          <a:p>
            <a:r>
              <a:rPr lang="en-US" u="sng" dirty="0" smtClean="0"/>
              <a:t>Format Y:</a:t>
            </a:r>
            <a:endParaRPr lang="en-US" u="sng" dirty="0"/>
          </a:p>
        </p:txBody>
      </p:sp>
    </p:spTree>
    <p:extLst>
      <p:ext uri="{BB962C8B-B14F-4D97-AF65-F5344CB8AC3E}">
        <p14:creationId xmlns:p14="http://schemas.microsoft.com/office/powerpoint/2010/main" val="175887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Shells (and shell breakage)</a:t>
            </a:r>
            <a:endParaRPr lang="en-US" dirty="0"/>
          </a:p>
        </p:txBody>
      </p:sp>
      <p:sp>
        <p:nvSpPr>
          <p:cNvPr id="3" name="Content Placeholder 2"/>
          <p:cNvSpPr>
            <a:spLocks noGrp="1"/>
          </p:cNvSpPr>
          <p:nvPr>
            <p:ph idx="1"/>
          </p:nvPr>
        </p:nvSpPr>
        <p:spPr/>
        <p:txBody>
          <a:bodyPr/>
          <a:lstStyle/>
          <a:p>
            <a:r>
              <a:rPr lang="en-US" dirty="0" smtClean="0"/>
              <a:t>According to Principle in [Z] - (vertebral).</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143250"/>
            <a:ext cx="4191000" cy="31432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148584"/>
            <a:ext cx="2743200" cy="3328416"/>
          </a:xfrm>
          <a:prstGeom prst="rect">
            <a:avLst/>
          </a:prstGeom>
        </p:spPr>
      </p:pic>
      <p:sp>
        <p:nvSpPr>
          <p:cNvPr id="6" name="TextBox 5"/>
          <p:cNvSpPr txBox="1"/>
          <p:nvPr/>
        </p:nvSpPr>
        <p:spPr>
          <a:xfrm>
            <a:off x="5167744" y="2743140"/>
            <a:ext cx="3138055" cy="400110"/>
          </a:xfrm>
          <a:prstGeom prst="rect">
            <a:avLst/>
          </a:prstGeom>
          <a:noFill/>
        </p:spPr>
        <p:txBody>
          <a:bodyPr wrap="square" rtlCol="0">
            <a:spAutoFit/>
          </a:bodyPr>
          <a:lstStyle/>
          <a:p>
            <a:r>
              <a:rPr lang="en-US" sz="1000" dirty="0" smtClean="0"/>
              <a:t>Root - {</a:t>
            </a:r>
            <a:r>
              <a:rPr lang="en-US" sz="1000" dirty="0" err="1" smtClean="0"/>
              <a:t>aY</a:t>
            </a:r>
            <a:r>
              <a:rPr lang="en-US" sz="1000" dirty="0"/>
              <a:t>]</a:t>
            </a:r>
            <a:r>
              <a:rPr lang="en-US" sz="1000" dirty="0" smtClean="0"/>
              <a:t>: S proportion </a:t>
            </a:r>
            <a:r>
              <a:rPr lang="en-US" sz="1000" dirty="0" smtClean="0"/>
              <a:t>(of floating </a:t>
            </a:r>
            <a:r>
              <a:rPr lang="en-US" sz="1000" dirty="0" smtClean="0"/>
              <a:t>ions</a:t>
            </a:r>
            <a:r>
              <a:rPr lang="en-US" sz="1000" dirty="0" smtClean="0"/>
              <a:t>) = hydro-thermic pressure [z].</a:t>
            </a:r>
            <a:endParaRPr lang="en-US" sz="1000" dirty="0"/>
          </a:p>
        </p:txBody>
      </p:sp>
      <p:sp>
        <p:nvSpPr>
          <p:cNvPr id="7" name="TextBox 6"/>
          <p:cNvSpPr txBox="1"/>
          <p:nvPr/>
        </p:nvSpPr>
        <p:spPr>
          <a:xfrm>
            <a:off x="990600" y="2773575"/>
            <a:ext cx="4267200" cy="461665"/>
          </a:xfrm>
          <a:prstGeom prst="rect">
            <a:avLst/>
          </a:prstGeom>
          <a:noFill/>
        </p:spPr>
        <p:txBody>
          <a:bodyPr wrap="square" rtlCol="0">
            <a:spAutoFit/>
          </a:bodyPr>
          <a:lstStyle/>
          <a:p>
            <a:r>
              <a:rPr lang="en-US" sz="1200" dirty="0" smtClean="0"/>
              <a:t>Root - Z: proper brain function [in </a:t>
            </a:r>
            <a:r>
              <a:rPr lang="en-US" sz="1200" dirty="0" smtClean="0"/>
              <a:t>F] = the proper </a:t>
            </a:r>
            <a:r>
              <a:rPr lang="en-US" sz="1200" dirty="0" smtClean="0"/>
              <a:t>net weight (fortified materials) belonging to the lungs in S:</a:t>
            </a:r>
            <a:endParaRPr lang="en-US" sz="1200" dirty="0"/>
          </a:p>
        </p:txBody>
      </p:sp>
    </p:spTree>
    <p:extLst>
      <p:ext uri="{BB962C8B-B14F-4D97-AF65-F5344CB8AC3E}">
        <p14:creationId xmlns:p14="http://schemas.microsoft.com/office/powerpoint/2010/main" val="491149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Brainwaves according to I:</a:t>
            </a:r>
            <a:endParaRPr lang="en-US" dirty="0"/>
          </a:p>
        </p:txBody>
      </p:sp>
      <p:sp>
        <p:nvSpPr>
          <p:cNvPr id="3" name="Content Placeholder 2"/>
          <p:cNvSpPr>
            <a:spLocks noGrp="1"/>
          </p:cNvSpPr>
          <p:nvPr>
            <p:ph idx="1"/>
          </p:nvPr>
        </p:nvSpPr>
        <p:spPr>
          <a:xfrm>
            <a:off x="1043493" y="2323652"/>
            <a:ext cx="2766508" cy="3508977"/>
          </a:xfrm>
        </p:spPr>
        <p:txBody>
          <a:bodyPr/>
          <a:lstStyle/>
          <a:p>
            <a:r>
              <a:rPr lang="en-US" dirty="0" smtClean="0"/>
              <a:t>[</a:t>
            </a:r>
            <a:r>
              <a:rPr lang="en-US" dirty="0" err="1" smtClean="0"/>
              <a:t>gY</a:t>
            </a:r>
            <a:r>
              <a:rPr lang="en-US" dirty="0" smtClean="0"/>
              <a:t>] net weight to the lungs in x-</a:t>
            </a:r>
            <a:r>
              <a:rPr lang="en-US" dirty="0" err="1" smtClean="0"/>
              <a:t>Sr</a:t>
            </a:r>
            <a:r>
              <a:rPr lang="en-US" dirty="0" smtClean="0"/>
              <a:t>: (c fortified by t (retraction):</a:t>
            </a:r>
          </a:p>
          <a:p>
            <a:r>
              <a:rPr lang="en-US" dirty="0" smtClean="0"/>
              <a:t>Fixed weight proportion</a:t>
            </a:r>
          </a:p>
          <a:p>
            <a:r>
              <a:rPr lang="en-US" dirty="0" smtClean="0"/>
              <a:t>Intensity levels I</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63" t="3356"/>
          <a:stretch/>
        </p:blipFill>
        <p:spPr>
          <a:xfrm>
            <a:off x="4073236" y="2438400"/>
            <a:ext cx="4003963" cy="3392199"/>
          </a:xfrm>
          <a:prstGeom prst="rect">
            <a:avLst/>
          </a:prstGeom>
        </p:spPr>
      </p:pic>
      <p:sp>
        <p:nvSpPr>
          <p:cNvPr id="5" name="Rectangle 4"/>
          <p:cNvSpPr/>
          <p:nvPr/>
        </p:nvSpPr>
        <p:spPr>
          <a:xfrm>
            <a:off x="4191000" y="2588027"/>
            <a:ext cx="990600" cy="232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83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Brainwaves:</a:t>
            </a:r>
            <a:endParaRPr lang="en-US" dirty="0"/>
          </a:p>
        </p:txBody>
      </p:sp>
      <p:sp>
        <p:nvSpPr>
          <p:cNvPr id="3" name="Content Placeholder 2"/>
          <p:cNvSpPr>
            <a:spLocks noGrp="1"/>
          </p:cNvSpPr>
          <p:nvPr>
            <p:ph idx="1"/>
          </p:nvPr>
        </p:nvSpPr>
        <p:spPr>
          <a:xfrm>
            <a:off x="1043493" y="2323652"/>
            <a:ext cx="3909508" cy="3508977"/>
          </a:xfrm>
        </p:spPr>
        <p:txBody>
          <a:bodyPr>
            <a:noAutofit/>
          </a:bodyPr>
          <a:lstStyle/>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Brainwaves cause the nervous system to react under pressure.</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Given time degrees is the electrolyte to the given vertex (psychology) in the spatial structure of the heart.</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The neuron sits 3/3 to voice/ volume control (epidermis radiations are rectangular): </a:t>
            </a:r>
            <a:r>
              <a:rPr lang="en-US" sz="1000" dirty="0" smtClean="0">
                <a:solidFill>
                  <a:prstClr val="black"/>
                </a:solidFill>
                <a:latin typeface="+mj-lt"/>
                <a:cs typeface="Times New Roman" panose="02020603050405020304" pitchFamily="18" charset="0"/>
              </a:rPr>
              <a:t>[astrophysics]; in </a:t>
            </a:r>
            <a:r>
              <a:rPr lang="en-US" sz="1000" dirty="0">
                <a:solidFill>
                  <a:prstClr val="black"/>
                </a:solidFill>
                <a:latin typeface="+mj-lt"/>
                <a:cs typeface="Times New Roman" panose="02020603050405020304" pitchFamily="18" charset="0"/>
              </a:rPr>
              <a:t>the atrium  can find the volume where time sits. </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“Plantations” of the hair (follicles) – are reduced by fats from </a:t>
            </a:r>
            <a:r>
              <a:rPr lang="en-US" sz="1000" dirty="0" smtClean="0">
                <a:solidFill>
                  <a:prstClr val="black"/>
                </a:solidFill>
                <a:latin typeface="+mj-lt"/>
                <a:cs typeface="Times New Roman" panose="02020603050405020304" pitchFamily="18" charset="0"/>
              </a:rPr>
              <a:t>molecular forms of heat </a:t>
            </a:r>
            <a:r>
              <a:rPr lang="en-US" sz="1000" dirty="0">
                <a:solidFill>
                  <a:prstClr val="black"/>
                </a:solidFill>
                <a:latin typeface="+mj-lt"/>
                <a:cs typeface="Times New Roman" panose="02020603050405020304" pitchFamily="18" charset="0"/>
              </a:rPr>
              <a:t>waves. [unique cell division]. [Ne20].</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Heart reduces light by pressure (the axon).</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Red blood cells induce heat by endorphins.</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Plate tectonics come from the </a:t>
            </a:r>
            <a:r>
              <a:rPr lang="en-US" sz="1000" dirty="0" smtClean="0">
                <a:solidFill>
                  <a:prstClr val="black"/>
                </a:solidFill>
                <a:latin typeface="+mj-lt"/>
                <a:cs typeface="Times New Roman" panose="02020603050405020304" pitchFamily="18" charset="0"/>
              </a:rPr>
              <a:t>Root Hu </a:t>
            </a:r>
            <a:r>
              <a:rPr lang="en-US" sz="1000" dirty="0">
                <a:solidFill>
                  <a:prstClr val="black"/>
                </a:solidFill>
                <a:latin typeface="+mj-lt"/>
                <a:cs typeface="Times New Roman" panose="02020603050405020304" pitchFamily="18" charset="0"/>
              </a:rPr>
              <a:t>or interstellar medium (a helium to heart [inert hydrogen] ratio in platform R; </a:t>
            </a:r>
            <a:r>
              <a:rPr lang="en-US" sz="1000" dirty="0" smtClean="0">
                <a:solidFill>
                  <a:prstClr val="black"/>
                </a:solidFill>
                <a:latin typeface="+mj-lt"/>
                <a:cs typeface="Times New Roman" panose="02020603050405020304" pitchFamily="18" charset="0"/>
              </a:rPr>
              <a:t>by decreasing </a:t>
            </a:r>
            <a:r>
              <a:rPr lang="en-US" sz="1000" dirty="0">
                <a:solidFill>
                  <a:prstClr val="black"/>
                </a:solidFill>
                <a:latin typeface="+mj-lt"/>
                <a:cs typeface="Times New Roman" panose="02020603050405020304" pitchFamily="18" charset="0"/>
              </a:rPr>
              <a:t>width by volume).</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Lucid dreaming may be analyzed in IRD from the blood </a:t>
            </a:r>
            <a:r>
              <a:rPr lang="en-US" sz="1000" dirty="0" smtClean="0">
                <a:solidFill>
                  <a:prstClr val="black"/>
                </a:solidFill>
                <a:latin typeface="+mj-lt"/>
                <a:cs typeface="Times New Roman" panose="02020603050405020304" pitchFamily="18" charset="0"/>
              </a:rPr>
              <a:t>stream or count </a:t>
            </a:r>
            <a:r>
              <a:rPr lang="en-US" sz="1000" dirty="0">
                <a:solidFill>
                  <a:prstClr val="black"/>
                </a:solidFill>
                <a:latin typeface="+mj-lt"/>
                <a:cs typeface="Times New Roman" panose="02020603050405020304" pitchFamily="18" charset="0"/>
              </a:rPr>
              <a:t>in the liver.</a:t>
            </a:r>
          </a:p>
          <a:p>
            <a:pPr marL="265176" lvl="0" indent="-265176">
              <a:spcBef>
                <a:spcPts val="250"/>
              </a:spcBef>
              <a:buClr>
                <a:srgbClr val="F07F09"/>
              </a:buClr>
              <a:buSzPct val="80000"/>
              <a:buFont typeface="Wingdings 2"/>
              <a:buChar char=""/>
            </a:pPr>
            <a:r>
              <a:rPr lang="en-US" sz="1000" dirty="0">
                <a:solidFill>
                  <a:prstClr val="black"/>
                </a:solidFill>
                <a:latin typeface="+mj-lt"/>
                <a:cs typeface="Times New Roman" panose="02020603050405020304" pitchFamily="18" charset="0"/>
              </a:rPr>
              <a:t>Eyes wear a “microscopic </a:t>
            </a:r>
            <a:r>
              <a:rPr lang="en-US" sz="1000" dirty="0" smtClean="0">
                <a:solidFill>
                  <a:prstClr val="black"/>
                </a:solidFill>
                <a:latin typeface="+mj-lt"/>
                <a:cs typeface="Times New Roman" panose="02020603050405020304" pitchFamily="18" charset="0"/>
              </a:rPr>
              <a:t>lens (g range to P, network I)  </a:t>
            </a:r>
            <a:r>
              <a:rPr lang="en-US" sz="1000" dirty="0">
                <a:solidFill>
                  <a:prstClr val="black"/>
                </a:solidFill>
                <a:latin typeface="+mj-lt"/>
                <a:cs typeface="Times New Roman" panose="02020603050405020304" pitchFamily="18" charset="0"/>
              </a:rPr>
              <a:t>that adjusts time to </a:t>
            </a:r>
            <a:r>
              <a:rPr lang="en-US" sz="1000" dirty="0" smtClean="0">
                <a:solidFill>
                  <a:prstClr val="black"/>
                </a:solidFill>
                <a:latin typeface="+mj-lt"/>
                <a:cs typeface="Times New Roman" panose="02020603050405020304" pitchFamily="18" charset="0"/>
              </a:rPr>
              <a:t>the thorax by waves </a:t>
            </a:r>
            <a:r>
              <a:rPr lang="en-US" sz="1000" dirty="0">
                <a:solidFill>
                  <a:prstClr val="black"/>
                </a:solidFill>
                <a:latin typeface="+mj-lt"/>
                <a:cs typeface="Times New Roman" panose="02020603050405020304" pitchFamily="18" charset="0"/>
              </a:rPr>
              <a:t>under pressure </a:t>
            </a:r>
            <a:endParaRPr lang="en-US" sz="1000" dirty="0" smtClean="0">
              <a:solidFill>
                <a:prstClr val="black"/>
              </a:solidFill>
              <a:latin typeface="+mj-lt"/>
              <a:cs typeface="Times New Roman" panose="02020603050405020304" pitchFamily="18" charset="0"/>
            </a:endParaRPr>
          </a:p>
          <a:p>
            <a:pPr marL="265176" lvl="0" indent="-265176">
              <a:spcBef>
                <a:spcPts val="250"/>
              </a:spcBef>
              <a:buClr>
                <a:srgbClr val="F07F09"/>
              </a:buClr>
              <a:buSzPct val="80000"/>
              <a:buFont typeface="Wingdings 2"/>
              <a:buChar char=""/>
            </a:pPr>
            <a:r>
              <a:rPr lang="en-US" sz="1000" dirty="0" smtClean="0">
                <a:solidFill>
                  <a:prstClr val="black"/>
                </a:solidFill>
                <a:latin typeface="+mj-lt"/>
                <a:cs typeface="Times New Roman" panose="02020603050405020304" pitchFamily="18" charset="0"/>
              </a:rPr>
              <a:t>The </a:t>
            </a:r>
            <a:r>
              <a:rPr lang="en-US" sz="1000" dirty="0">
                <a:solidFill>
                  <a:prstClr val="black"/>
                </a:solidFill>
                <a:latin typeface="+mj-lt"/>
                <a:cs typeface="Times New Roman" panose="02020603050405020304" pitchFamily="18" charset="0"/>
              </a:rPr>
              <a:t>voice is the hydro-nervous system’s Co2 breakdown of hydrogen.  Due in masts </a:t>
            </a:r>
            <a:r>
              <a:rPr lang="en-US" sz="1000" dirty="0" smtClean="0">
                <a:solidFill>
                  <a:prstClr val="black"/>
                </a:solidFill>
                <a:latin typeface="+mj-lt"/>
                <a:cs typeface="Times New Roman" panose="02020603050405020304" pitchFamily="18" charset="0"/>
              </a:rPr>
              <a:t>(</a:t>
            </a:r>
            <a:r>
              <a:rPr lang="en-US" sz="1000" dirty="0" err="1" smtClean="0">
                <a:solidFill>
                  <a:prstClr val="black"/>
                </a:solidFill>
                <a:latin typeface="+mj-lt"/>
                <a:cs typeface="Times New Roman" panose="02020603050405020304" pitchFamily="18" charset="0"/>
              </a:rPr>
              <a:t>malFunction</a:t>
            </a:r>
            <a:r>
              <a:rPr lang="en-US" sz="1000" dirty="0" smtClean="0">
                <a:solidFill>
                  <a:prstClr val="black"/>
                </a:solidFill>
                <a:latin typeface="+mj-lt"/>
                <a:cs typeface="Times New Roman" panose="02020603050405020304" pitchFamily="18" charset="0"/>
              </a:rPr>
              <a:t> </a:t>
            </a:r>
            <a:r>
              <a:rPr lang="en-US" sz="1000" dirty="0">
                <a:solidFill>
                  <a:prstClr val="black"/>
                </a:solidFill>
                <a:latin typeface="+mj-lt"/>
                <a:cs typeface="Times New Roman" panose="02020603050405020304" pitchFamily="18" charset="0"/>
              </a:rPr>
              <a:t>F).</a:t>
            </a:r>
          </a:p>
          <a:p>
            <a:r>
              <a:rPr lang="en-US" sz="1000" dirty="0" smtClean="0">
                <a:latin typeface="+mj-lt"/>
              </a:rPr>
              <a:t>Net base = G scale of aerodynamics brain – cornea  in b.</a:t>
            </a:r>
            <a:endParaRPr lang="en-US" sz="1000" dirty="0">
              <a:latin typeface="+mj-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901"/>
          <a:stretch/>
        </p:blipFill>
        <p:spPr>
          <a:xfrm>
            <a:off x="5105400" y="2466108"/>
            <a:ext cx="2808607" cy="3477491"/>
          </a:xfrm>
          <a:prstGeom prst="rect">
            <a:avLst/>
          </a:prstGeom>
        </p:spPr>
      </p:pic>
      <p:sp>
        <p:nvSpPr>
          <p:cNvPr id="5" name="Rectangle 4"/>
          <p:cNvSpPr/>
          <p:nvPr/>
        </p:nvSpPr>
        <p:spPr>
          <a:xfrm>
            <a:off x="7010400" y="259080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90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199" y="1905000"/>
            <a:ext cx="3429001" cy="4563689"/>
          </a:xfrm>
          <a:prstGeom prst="rect">
            <a:avLst/>
          </a:prstGeom>
        </p:spPr>
      </p:pic>
      <p:sp>
        <p:nvSpPr>
          <p:cNvPr id="3" name="Content Placeholder 2"/>
          <p:cNvSpPr>
            <a:spLocks noGrp="1"/>
          </p:cNvSpPr>
          <p:nvPr>
            <p:ph idx="1"/>
          </p:nvPr>
        </p:nvSpPr>
        <p:spPr>
          <a:xfrm>
            <a:off x="990599" y="2209801"/>
            <a:ext cx="3657599" cy="2667000"/>
          </a:xfrm>
        </p:spPr>
        <p:txBody>
          <a:bodyPr>
            <a:normAutofit fontScale="55000" lnSpcReduction="20000"/>
          </a:bodyPr>
          <a:lstStyle/>
          <a:p>
            <a:pPr marL="68580" indent="0">
              <a:buNone/>
            </a:pPr>
            <a:r>
              <a:rPr lang="en-US" u="sng" dirty="0" smtClean="0"/>
              <a:t>In S (hydro-thermic radiations cause c²). </a:t>
            </a:r>
          </a:p>
          <a:p>
            <a:r>
              <a:rPr lang="en-US" dirty="0" smtClean="0"/>
              <a:t>Property 1. Valence</a:t>
            </a:r>
          </a:p>
          <a:p>
            <a:r>
              <a:rPr lang="en-US" dirty="0" smtClean="0"/>
              <a:t>Property 2. Brainwaves to Pressure (time is your extract to waves).</a:t>
            </a:r>
          </a:p>
          <a:p>
            <a:r>
              <a:rPr lang="en-US" dirty="0" smtClean="0"/>
              <a:t>Property 3.  (</a:t>
            </a:r>
            <a:r>
              <a:rPr lang="en-US" dirty="0" err="1" smtClean="0"/>
              <a:t>gS</a:t>
            </a:r>
            <a:r>
              <a:rPr lang="en-US" dirty="0" smtClean="0"/>
              <a:t> consistent: I) of the thorax</a:t>
            </a:r>
          </a:p>
          <a:p>
            <a:r>
              <a:rPr lang="en-US" dirty="0" smtClean="0"/>
              <a:t>Property 4.  G scale Y physics </a:t>
            </a:r>
            <a:r>
              <a:rPr lang="en-US" u="sng" dirty="0" err="1" smtClean="0"/>
              <a:t>Subcological</a:t>
            </a:r>
            <a:r>
              <a:rPr lang="en-US" u="sng" dirty="0" smtClean="0"/>
              <a:t> </a:t>
            </a:r>
            <a:r>
              <a:rPr lang="en-US" dirty="0" smtClean="0"/>
              <a:t>1 (3º)</a:t>
            </a:r>
          </a:p>
          <a:p>
            <a:r>
              <a:rPr lang="en-US" dirty="0" smtClean="0"/>
              <a:t>Property 5. Any inert Energy according to 1</a:t>
            </a:r>
          </a:p>
          <a:p>
            <a:r>
              <a:rPr lang="en-US" dirty="0" smtClean="0"/>
              <a:t>Property 6 – 18. Advanced Cultures must adjust. (A1 or p²,N7).</a:t>
            </a:r>
            <a:endParaRPr lang="en-US" dirty="0"/>
          </a:p>
        </p:txBody>
      </p:sp>
      <p:sp>
        <p:nvSpPr>
          <p:cNvPr id="2" name="Title 1"/>
          <p:cNvSpPr>
            <a:spLocks noGrp="1"/>
          </p:cNvSpPr>
          <p:nvPr>
            <p:ph type="title"/>
          </p:nvPr>
        </p:nvSpPr>
        <p:spPr/>
        <p:txBody>
          <a:bodyPr>
            <a:normAutofit fontScale="90000"/>
          </a:bodyPr>
          <a:lstStyle/>
          <a:p>
            <a:r>
              <a:rPr lang="en-US" dirty="0" smtClean="0"/>
              <a:t>Introduction to Dream Cycles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99" y="4572000"/>
            <a:ext cx="2528919" cy="1896689"/>
          </a:xfrm>
          <a:prstGeom prst="rect">
            <a:avLst/>
          </a:prstGeom>
        </p:spPr>
      </p:pic>
    </p:spTree>
    <p:extLst>
      <p:ext uri="{BB962C8B-B14F-4D97-AF65-F5344CB8AC3E}">
        <p14:creationId xmlns:p14="http://schemas.microsoft.com/office/powerpoint/2010/main" val="1549559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N7 Breakdown Proportion P:</a:t>
            </a:r>
            <a:endParaRPr lang="en-US" dirty="0"/>
          </a:p>
        </p:txBody>
      </p:sp>
      <p:sp>
        <p:nvSpPr>
          <p:cNvPr id="3" name="Content Placeholder 2"/>
          <p:cNvSpPr>
            <a:spLocks noGrp="1"/>
          </p:cNvSpPr>
          <p:nvPr>
            <p:ph idx="1"/>
          </p:nvPr>
        </p:nvSpPr>
        <p:spPr>
          <a:xfrm>
            <a:off x="5181600" y="2323652"/>
            <a:ext cx="2819400" cy="3619948"/>
          </a:xfrm>
        </p:spPr>
        <p:txBody>
          <a:bodyPr>
            <a:normAutofit fontScale="70000" lnSpcReduction="20000"/>
          </a:bodyPr>
          <a:lstStyle/>
          <a:p>
            <a:r>
              <a:rPr lang="en-US" dirty="0" smtClean="0"/>
              <a:t>Time is an even ventricle to principle.</a:t>
            </a:r>
          </a:p>
          <a:p>
            <a:r>
              <a:rPr lang="en-US" dirty="0" smtClean="0"/>
              <a:t>Net weight is even principle to Vision.</a:t>
            </a:r>
          </a:p>
          <a:p>
            <a:r>
              <a:rPr lang="en-US" dirty="0" smtClean="0"/>
              <a:t>Time must adjust the weight of the vortex from the back to the ([</a:t>
            </a:r>
            <a:r>
              <a:rPr lang="en-US" dirty="0" err="1" smtClean="0"/>
              <a:t>br</a:t>
            </a:r>
            <a:r>
              <a:rPr lang="en-US" dirty="0" smtClean="0"/>
              <a:t>]</a:t>
            </a:r>
            <a:r>
              <a:rPr lang="en-US" dirty="0" err="1" smtClean="0"/>
              <a:t>xe</a:t>
            </a:r>
            <a:r>
              <a:rPr lang="en-US" dirty="0" smtClean="0"/>
              <a:t>) molecular weight of the ion in (E-x2) for any psychological breakage to be a turning point in R or (z- x1 to x- y1) at0.</a:t>
            </a:r>
          </a:p>
          <a:p>
            <a:endParaRPr lang="en-US" dirty="0"/>
          </a:p>
          <a:p>
            <a:pPr marL="68580" indent="0">
              <a:buNone/>
            </a:pPr>
            <a:r>
              <a:rPr lang="en-US" dirty="0" smtClean="0"/>
              <a:t>Nd:3 – 7 causes friction.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326479"/>
            <a:ext cx="3962401" cy="4069349"/>
          </a:xfrm>
          <a:prstGeom prst="rect">
            <a:avLst/>
          </a:prstGeom>
        </p:spPr>
      </p:pic>
    </p:spTree>
    <p:extLst>
      <p:ext uri="{BB962C8B-B14F-4D97-AF65-F5344CB8AC3E}">
        <p14:creationId xmlns:p14="http://schemas.microsoft.com/office/powerpoint/2010/main" val="33776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N7 Breakdown, Y Principle Axis [</a:t>
            </a:r>
            <a:r>
              <a:rPr lang="en-US" sz="2800" dirty="0" err="1" smtClean="0"/>
              <a:t>gY</a:t>
            </a:r>
            <a:r>
              <a:rPr lang="en-US" sz="2800" dirty="0" smtClean="0"/>
              <a:t> Advancement (lungs – teeth) or net R of hydrochloride].</a:t>
            </a:r>
            <a:endParaRPr lang="en-US" sz="2800" dirty="0"/>
          </a:p>
        </p:txBody>
      </p:sp>
      <p:sp>
        <p:nvSpPr>
          <p:cNvPr id="3" name="Content Placeholder 2"/>
          <p:cNvSpPr>
            <a:spLocks noGrp="1"/>
          </p:cNvSpPr>
          <p:nvPr>
            <p:ph idx="1"/>
          </p:nvPr>
        </p:nvSpPr>
        <p:spPr>
          <a:xfrm>
            <a:off x="1043493" y="2323652"/>
            <a:ext cx="3528508" cy="3508977"/>
          </a:xfrm>
        </p:spPr>
        <p:txBody>
          <a:bodyPr>
            <a:normAutofit/>
          </a:bodyPr>
          <a:lstStyle/>
          <a:p>
            <a:r>
              <a:rPr lang="en-US" sz="1800" dirty="0" smtClean="0"/>
              <a:t>Axis Y: +bond breakage [C] at combustion.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276600"/>
            <a:ext cx="2514600" cy="27716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067469"/>
            <a:ext cx="3478693" cy="4157565"/>
          </a:xfrm>
          <a:prstGeom prst="rect">
            <a:avLst/>
          </a:prstGeom>
        </p:spPr>
      </p:pic>
    </p:spTree>
    <p:extLst>
      <p:ext uri="{BB962C8B-B14F-4D97-AF65-F5344CB8AC3E}">
        <p14:creationId xmlns:p14="http://schemas.microsoft.com/office/powerpoint/2010/main" val="623800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TotalTime>
  <Words>911</Words>
  <Application>Microsoft Office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Austin</vt:lpstr>
      <vt:lpstr>Inert Energy F in Y database</vt:lpstr>
      <vt:lpstr>Introduction</vt:lpstr>
      <vt:lpstr>Y Format and Formula 2</vt:lpstr>
      <vt:lpstr>Shells (and shell breakage)</vt:lpstr>
      <vt:lpstr>Brainwaves according to I:</vt:lpstr>
      <vt:lpstr>Introduction to Brainwaves:</vt:lpstr>
      <vt:lpstr>Introduction to Dream Cycles</vt:lpstr>
      <vt:lpstr>N7 Breakdown Proportion P:</vt:lpstr>
      <vt:lpstr>N7 Breakdown, Y Principle Axis [gY Advancement (lungs – teeth) or net R of hydrochloride].</vt:lpstr>
      <vt:lpstr>Equilateral Provision (S).</vt:lpstr>
      <vt:lpstr>Reversal of the Spinal Cord</vt:lpstr>
      <vt:lpstr>[Ar] conjunction U (stelmic base pressures: Factorial Ranges) gS.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Inert Energy F in Y database</dc:title>
  <dc:creator>Noor Noor</dc:creator>
  <cp:lastModifiedBy>Noor Noor</cp:lastModifiedBy>
  <cp:revision>30</cp:revision>
  <dcterms:created xsi:type="dcterms:W3CDTF">2020-10-22T20:18:43Z</dcterms:created>
  <dcterms:modified xsi:type="dcterms:W3CDTF">2020-10-29T12:14:48Z</dcterms:modified>
</cp:coreProperties>
</file>