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0"/>
  </p:notesMasterIdLst>
  <p:sldIdLst>
    <p:sldId id="256" r:id="rId2"/>
    <p:sldId id="293" r:id="rId3"/>
    <p:sldId id="257" r:id="rId4"/>
    <p:sldId id="271" r:id="rId5"/>
    <p:sldId id="279" r:id="rId6"/>
    <p:sldId id="269" r:id="rId7"/>
    <p:sldId id="274" r:id="rId8"/>
    <p:sldId id="283" r:id="rId9"/>
    <p:sldId id="284" r:id="rId10"/>
    <p:sldId id="285" r:id="rId11"/>
    <p:sldId id="270" r:id="rId12"/>
    <p:sldId id="258" r:id="rId13"/>
    <p:sldId id="264" r:id="rId14"/>
    <p:sldId id="259" r:id="rId15"/>
    <p:sldId id="267" r:id="rId16"/>
    <p:sldId id="277" r:id="rId17"/>
    <p:sldId id="272" r:id="rId18"/>
    <p:sldId id="275" r:id="rId19"/>
    <p:sldId id="262" r:id="rId20"/>
    <p:sldId id="260" r:id="rId21"/>
    <p:sldId id="265" r:id="rId22"/>
    <p:sldId id="276" r:id="rId23"/>
    <p:sldId id="280" r:id="rId24"/>
    <p:sldId id="286" r:id="rId25"/>
    <p:sldId id="261" r:id="rId26"/>
    <p:sldId id="287" r:id="rId27"/>
    <p:sldId id="268" r:id="rId28"/>
    <p:sldId id="278" r:id="rId29"/>
    <p:sldId id="266" r:id="rId30"/>
    <p:sldId id="289" r:id="rId31"/>
    <p:sldId id="288" r:id="rId32"/>
    <p:sldId id="263" r:id="rId33"/>
    <p:sldId id="282" r:id="rId34"/>
    <p:sldId id="290" r:id="rId35"/>
    <p:sldId id="294" r:id="rId36"/>
    <p:sldId id="291" r:id="rId37"/>
    <p:sldId id="292" r:id="rId38"/>
    <p:sldId id="295"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3772" autoAdjust="0"/>
  </p:normalViewPr>
  <p:slideViewPr>
    <p:cSldViewPr>
      <p:cViewPr>
        <p:scale>
          <a:sx n="100" d="100"/>
          <a:sy n="100" d="100"/>
        </p:scale>
        <p:origin x="-522" y="6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411E59-7882-4647-98C5-5B56697CB5A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85A8818-AF56-4763-96E1-78C2120A369A}">
      <dgm:prSet phldrT="[Text]"/>
      <dgm:spPr/>
      <dgm:t>
        <a:bodyPr/>
        <a:lstStyle/>
        <a:p>
          <a:r>
            <a:rPr lang="en-US" dirty="0" smtClean="0"/>
            <a:t>8</a:t>
          </a:r>
          <a:endParaRPr lang="en-US" dirty="0"/>
        </a:p>
      </dgm:t>
    </dgm:pt>
    <dgm:pt modelId="{BCAF121E-EC22-4931-AD5F-2E547D9F949C}" type="parTrans" cxnId="{66FE0B29-8095-4C2B-8E37-B5574F1B6A7E}">
      <dgm:prSet/>
      <dgm:spPr/>
      <dgm:t>
        <a:bodyPr/>
        <a:lstStyle/>
        <a:p>
          <a:endParaRPr lang="en-US"/>
        </a:p>
      </dgm:t>
    </dgm:pt>
    <dgm:pt modelId="{3827D7BA-2304-43A4-ADA9-E7436D63CBBE}" type="sibTrans" cxnId="{66FE0B29-8095-4C2B-8E37-B5574F1B6A7E}">
      <dgm:prSet/>
      <dgm:spPr/>
      <dgm:t>
        <a:bodyPr/>
        <a:lstStyle/>
        <a:p>
          <a:endParaRPr lang="en-US"/>
        </a:p>
      </dgm:t>
    </dgm:pt>
    <dgm:pt modelId="{0490D046-D316-4EF3-8CB6-CBB50821D6E7}">
      <dgm:prSet phldrT="[Text]"/>
      <dgm:spPr/>
      <dgm:t>
        <a:bodyPr/>
        <a:lstStyle/>
        <a:p>
          <a:r>
            <a:rPr lang="en-US" dirty="0" smtClean="0"/>
            <a:t>E</a:t>
          </a:r>
          <a:endParaRPr lang="en-US" dirty="0"/>
        </a:p>
      </dgm:t>
    </dgm:pt>
    <dgm:pt modelId="{A3CD891A-8689-49CF-95D6-BE2EC1042F3A}" type="parTrans" cxnId="{478A3F5D-C465-47EE-B878-7B8CCA74BEDD}">
      <dgm:prSet/>
      <dgm:spPr/>
      <dgm:t>
        <a:bodyPr/>
        <a:lstStyle/>
        <a:p>
          <a:endParaRPr lang="en-US"/>
        </a:p>
      </dgm:t>
    </dgm:pt>
    <dgm:pt modelId="{B6D5BCBA-45A0-46D8-A3FC-DA0B0C5C74BC}" type="sibTrans" cxnId="{478A3F5D-C465-47EE-B878-7B8CCA74BEDD}">
      <dgm:prSet/>
      <dgm:spPr/>
      <dgm:t>
        <a:bodyPr/>
        <a:lstStyle/>
        <a:p>
          <a:endParaRPr lang="en-US"/>
        </a:p>
      </dgm:t>
    </dgm:pt>
    <dgm:pt modelId="{2E5119C4-D12E-4F73-84D4-14C5AB89B29C}">
      <dgm:prSet phldrT="[Text]"/>
      <dgm:spPr/>
      <dgm:t>
        <a:bodyPr/>
        <a:lstStyle/>
        <a:p>
          <a:r>
            <a:rPr lang="en-US" dirty="0" smtClean="0"/>
            <a:t>3’’’</a:t>
          </a:r>
          <a:endParaRPr lang="en-US" dirty="0"/>
        </a:p>
      </dgm:t>
    </dgm:pt>
    <dgm:pt modelId="{92DB2F7C-0CC1-4C6D-B62A-5DC9DFFD0C64}" type="parTrans" cxnId="{A77BA0BF-48CB-48E2-A674-D33F4303AA88}">
      <dgm:prSet/>
      <dgm:spPr/>
      <dgm:t>
        <a:bodyPr/>
        <a:lstStyle/>
        <a:p>
          <a:endParaRPr lang="en-US"/>
        </a:p>
      </dgm:t>
    </dgm:pt>
    <dgm:pt modelId="{CE61E166-18E8-4DFC-9BEB-163821810F27}" type="sibTrans" cxnId="{A77BA0BF-48CB-48E2-A674-D33F4303AA88}">
      <dgm:prSet/>
      <dgm:spPr/>
      <dgm:t>
        <a:bodyPr/>
        <a:lstStyle/>
        <a:p>
          <a:endParaRPr lang="en-US"/>
        </a:p>
      </dgm:t>
    </dgm:pt>
    <dgm:pt modelId="{72A9C29B-0FD8-4A99-AE3B-AE5BAB4DFA90}">
      <dgm:prSet phldrT="[Text]"/>
      <dgm:spPr/>
      <dgm:t>
        <a:bodyPr/>
        <a:lstStyle/>
        <a:p>
          <a:pPr algn="l"/>
          <a:r>
            <a:rPr lang="en-US" dirty="0" smtClean="0"/>
            <a:t>S²</a:t>
          </a:r>
          <a:endParaRPr lang="en-US" dirty="0"/>
        </a:p>
      </dgm:t>
    </dgm:pt>
    <dgm:pt modelId="{F8935839-641D-4357-AB66-51B44B8592EF}" type="parTrans" cxnId="{1779515A-6F8F-4248-810C-8A1CBC9EDF7F}">
      <dgm:prSet/>
      <dgm:spPr/>
      <dgm:t>
        <a:bodyPr/>
        <a:lstStyle/>
        <a:p>
          <a:endParaRPr lang="en-US"/>
        </a:p>
      </dgm:t>
    </dgm:pt>
    <dgm:pt modelId="{E3752EFD-9089-4D1F-8920-9274F8789A4E}" type="sibTrans" cxnId="{1779515A-6F8F-4248-810C-8A1CBC9EDF7F}">
      <dgm:prSet/>
      <dgm:spPr/>
      <dgm:t>
        <a:bodyPr/>
        <a:lstStyle/>
        <a:p>
          <a:endParaRPr lang="en-US"/>
        </a:p>
      </dgm:t>
    </dgm:pt>
    <dgm:pt modelId="{35A9DBBD-D993-42B1-818A-693CBD1669BF}">
      <dgm:prSet phldrT="[Text]"/>
      <dgm:spPr/>
      <dgm:t>
        <a:bodyPr/>
        <a:lstStyle/>
        <a:p>
          <a:r>
            <a:rPr lang="en-US" dirty="0" smtClean="0"/>
            <a:t>‘d</a:t>
          </a:r>
          <a:endParaRPr lang="en-US" dirty="0"/>
        </a:p>
      </dgm:t>
    </dgm:pt>
    <dgm:pt modelId="{EF5F15A6-FE16-46BF-BA6C-FAE9FEEA981F}" type="parTrans" cxnId="{E302FDD2-7B4D-4E6B-977A-82F955C861BC}">
      <dgm:prSet/>
      <dgm:spPr/>
      <dgm:t>
        <a:bodyPr/>
        <a:lstStyle/>
        <a:p>
          <a:endParaRPr lang="en-US"/>
        </a:p>
      </dgm:t>
    </dgm:pt>
    <dgm:pt modelId="{16CCCBCA-7955-4BCF-BDDC-F94347389062}" type="sibTrans" cxnId="{E302FDD2-7B4D-4E6B-977A-82F955C861BC}">
      <dgm:prSet/>
      <dgm:spPr/>
      <dgm:t>
        <a:bodyPr/>
        <a:lstStyle/>
        <a:p>
          <a:endParaRPr lang="en-US"/>
        </a:p>
      </dgm:t>
    </dgm:pt>
    <dgm:pt modelId="{2B012623-1FB7-4B2A-AF78-40AEDBF69B2B}" type="pres">
      <dgm:prSet presAssocID="{41411E59-7882-4647-98C5-5B56697CB5A3}" presName="diagram" presStyleCnt="0">
        <dgm:presLayoutVars>
          <dgm:dir/>
          <dgm:resizeHandles val="exact"/>
        </dgm:presLayoutVars>
      </dgm:prSet>
      <dgm:spPr/>
      <dgm:t>
        <a:bodyPr/>
        <a:lstStyle/>
        <a:p>
          <a:endParaRPr lang="en-US"/>
        </a:p>
      </dgm:t>
    </dgm:pt>
    <dgm:pt modelId="{1E7E841D-9D94-4B47-9F67-BF057A92995C}" type="pres">
      <dgm:prSet presAssocID="{085A8818-AF56-4763-96E1-78C2120A369A}" presName="node" presStyleLbl="node1" presStyleIdx="0" presStyleCnt="5">
        <dgm:presLayoutVars>
          <dgm:bulletEnabled val="1"/>
        </dgm:presLayoutVars>
      </dgm:prSet>
      <dgm:spPr/>
      <dgm:t>
        <a:bodyPr/>
        <a:lstStyle/>
        <a:p>
          <a:endParaRPr lang="en-US"/>
        </a:p>
      </dgm:t>
    </dgm:pt>
    <dgm:pt modelId="{5B5FB5A5-421E-43E3-91B2-A875A83BF259}" type="pres">
      <dgm:prSet presAssocID="{3827D7BA-2304-43A4-ADA9-E7436D63CBBE}" presName="sibTrans" presStyleCnt="0"/>
      <dgm:spPr/>
    </dgm:pt>
    <dgm:pt modelId="{28BD2777-7376-4ECE-BD5C-2F1DA569151E}" type="pres">
      <dgm:prSet presAssocID="{0490D046-D316-4EF3-8CB6-CBB50821D6E7}" presName="node" presStyleLbl="node1" presStyleIdx="1" presStyleCnt="5">
        <dgm:presLayoutVars>
          <dgm:bulletEnabled val="1"/>
        </dgm:presLayoutVars>
      </dgm:prSet>
      <dgm:spPr/>
      <dgm:t>
        <a:bodyPr/>
        <a:lstStyle/>
        <a:p>
          <a:endParaRPr lang="en-US"/>
        </a:p>
      </dgm:t>
    </dgm:pt>
    <dgm:pt modelId="{DAB0F092-4F13-4505-8262-5200F312B321}" type="pres">
      <dgm:prSet presAssocID="{B6D5BCBA-45A0-46D8-A3FC-DA0B0C5C74BC}" presName="sibTrans" presStyleCnt="0"/>
      <dgm:spPr/>
    </dgm:pt>
    <dgm:pt modelId="{E3371FB9-63F7-40C4-A5AC-390D979BD0DA}" type="pres">
      <dgm:prSet presAssocID="{2E5119C4-D12E-4F73-84D4-14C5AB89B29C}" presName="node" presStyleLbl="node1" presStyleIdx="2" presStyleCnt="5">
        <dgm:presLayoutVars>
          <dgm:bulletEnabled val="1"/>
        </dgm:presLayoutVars>
      </dgm:prSet>
      <dgm:spPr/>
      <dgm:t>
        <a:bodyPr/>
        <a:lstStyle/>
        <a:p>
          <a:endParaRPr lang="en-US"/>
        </a:p>
      </dgm:t>
    </dgm:pt>
    <dgm:pt modelId="{228535AC-FE97-4D29-BCD0-76A9B810F617}" type="pres">
      <dgm:prSet presAssocID="{CE61E166-18E8-4DFC-9BEB-163821810F27}" presName="sibTrans" presStyleCnt="0"/>
      <dgm:spPr/>
    </dgm:pt>
    <dgm:pt modelId="{662013E4-9682-41D8-AB1F-617B0002A770}" type="pres">
      <dgm:prSet presAssocID="{72A9C29B-0FD8-4A99-AE3B-AE5BAB4DFA90}" presName="node" presStyleLbl="node1" presStyleIdx="3" presStyleCnt="5">
        <dgm:presLayoutVars>
          <dgm:bulletEnabled val="1"/>
        </dgm:presLayoutVars>
      </dgm:prSet>
      <dgm:spPr/>
      <dgm:t>
        <a:bodyPr/>
        <a:lstStyle/>
        <a:p>
          <a:endParaRPr lang="en-US"/>
        </a:p>
      </dgm:t>
    </dgm:pt>
    <dgm:pt modelId="{D6F6BA47-2A54-4B62-A432-0DFED8E36A2F}" type="pres">
      <dgm:prSet presAssocID="{E3752EFD-9089-4D1F-8920-9274F8789A4E}" presName="sibTrans" presStyleCnt="0"/>
      <dgm:spPr/>
    </dgm:pt>
    <dgm:pt modelId="{926B5394-C4E8-4106-9FCC-53A08D8F2B4C}" type="pres">
      <dgm:prSet presAssocID="{35A9DBBD-D993-42B1-818A-693CBD1669BF}" presName="node" presStyleLbl="node1" presStyleIdx="4" presStyleCnt="5">
        <dgm:presLayoutVars>
          <dgm:bulletEnabled val="1"/>
        </dgm:presLayoutVars>
      </dgm:prSet>
      <dgm:spPr/>
      <dgm:t>
        <a:bodyPr/>
        <a:lstStyle/>
        <a:p>
          <a:endParaRPr lang="en-US"/>
        </a:p>
      </dgm:t>
    </dgm:pt>
  </dgm:ptLst>
  <dgm:cxnLst>
    <dgm:cxn modelId="{78442127-533C-41EB-9030-AD802ADAD348}" type="presOf" srcId="{085A8818-AF56-4763-96E1-78C2120A369A}" destId="{1E7E841D-9D94-4B47-9F67-BF057A92995C}" srcOrd="0" destOrd="0" presId="urn:microsoft.com/office/officeart/2005/8/layout/default"/>
    <dgm:cxn modelId="{27BB67A9-850C-40A9-8C48-B25F24114566}" type="presOf" srcId="{35A9DBBD-D993-42B1-818A-693CBD1669BF}" destId="{926B5394-C4E8-4106-9FCC-53A08D8F2B4C}" srcOrd="0" destOrd="0" presId="urn:microsoft.com/office/officeart/2005/8/layout/default"/>
    <dgm:cxn modelId="{A77BA0BF-48CB-48E2-A674-D33F4303AA88}" srcId="{41411E59-7882-4647-98C5-5B56697CB5A3}" destId="{2E5119C4-D12E-4F73-84D4-14C5AB89B29C}" srcOrd="2" destOrd="0" parTransId="{92DB2F7C-0CC1-4C6D-B62A-5DC9DFFD0C64}" sibTransId="{CE61E166-18E8-4DFC-9BEB-163821810F27}"/>
    <dgm:cxn modelId="{478A3F5D-C465-47EE-B878-7B8CCA74BEDD}" srcId="{41411E59-7882-4647-98C5-5B56697CB5A3}" destId="{0490D046-D316-4EF3-8CB6-CBB50821D6E7}" srcOrd="1" destOrd="0" parTransId="{A3CD891A-8689-49CF-95D6-BE2EC1042F3A}" sibTransId="{B6D5BCBA-45A0-46D8-A3FC-DA0B0C5C74BC}"/>
    <dgm:cxn modelId="{1779515A-6F8F-4248-810C-8A1CBC9EDF7F}" srcId="{41411E59-7882-4647-98C5-5B56697CB5A3}" destId="{72A9C29B-0FD8-4A99-AE3B-AE5BAB4DFA90}" srcOrd="3" destOrd="0" parTransId="{F8935839-641D-4357-AB66-51B44B8592EF}" sibTransId="{E3752EFD-9089-4D1F-8920-9274F8789A4E}"/>
    <dgm:cxn modelId="{AE2C29F7-AC6A-4B75-A6D7-B12CBE3E5C9A}" type="presOf" srcId="{41411E59-7882-4647-98C5-5B56697CB5A3}" destId="{2B012623-1FB7-4B2A-AF78-40AEDBF69B2B}" srcOrd="0" destOrd="0" presId="urn:microsoft.com/office/officeart/2005/8/layout/default"/>
    <dgm:cxn modelId="{A86CD275-BBA0-4874-99CE-BD21253CDA6C}" type="presOf" srcId="{72A9C29B-0FD8-4A99-AE3B-AE5BAB4DFA90}" destId="{662013E4-9682-41D8-AB1F-617B0002A770}" srcOrd="0" destOrd="0" presId="urn:microsoft.com/office/officeart/2005/8/layout/default"/>
    <dgm:cxn modelId="{4F489DF2-EC8A-4D15-B417-461F24BB8BA9}" type="presOf" srcId="{0490D046-D316-4EF3-8CB6-CBB50821D6E7}" destId="{28BD2777-7376-4ECE-BD5C-2F1DA569151E}" srcOrd="0" destOrd="0" presId="urn:microsoft.com/office/officeart/2005/8/layout/default"/>
    <dgm:cxn modelId="{66FE0B29-8095-4C2B-8E37-B5574F1B6A7E}" srcId="{41411E59-7882-4647-98C5-5B56697CB5A3}" destId="{085A8818-AF56-4763-96E1-78C2120A369A}" srcOrd="0" destOrd="0" parTransId="{BCAF121E-EC22-4931-AD5F-2E547D9F949C}" sibTransId="{3827D7BA-2304-43A4-ADA9-E7436D63CBBE}"/>
    <dgm:cxn modelId="{5F5E6776-EE46-49F2-A165-82FDB35974F2}" type="presOf" srcId="{2E5119C4-D12E-4F73-84D4-14C5AB89B29C}" destId="{E3371FB9-63F7-40C4-A5AC-390D979BD0DA}" srcOrd="0" destOrd="0" presId="urn:microsoft.com/office/officeart/2005/8/layout/default"/>
    <dgm:cxn modelId="{E302FDD2-7B4D-4E6B-977A-82F955C861BC}" srcId="{41411E59-7882-4647-98C5-5B56697CB5A3}" destId="{35A9DBBD-D993-42B1-818A-693CBD1669BF}" srcOrd="4" destOrd="0" parTransId="{EF5F15A6-FE16-46BF-BA6C-FAE9FEEA981F}" sibTransId="{16CCCBCA-7955-4BCF-BDDC-F94347389062}"/>
    <dgm:cxn modelId="{1D67C179-0D9A-4407-828A-1FDF212852D3}" type="presParOf" srcId="{2B012623-1FB7-4B2A-AF78-40AEDBF69B2B}" destId="{1E7E841D-9D94-4B47-9F67-BF057A92995C}" srcOrd="0" destOrd="0" presId="urn:microsoft.com/office/officeart/2005/8/layout/default"/>
    <dgm:cxn modelId="{A4F19585-2A09-4776-BBBC-210F3E6CF324}" type="presParOf" srcId="{2B012623-1FB7-4B2A-AF78-40AEDBF69B2B}" destId="{5B5FB5A5-421E-43E3-91B2-A875A83BF259}" srcOrd="1" destOrd="0" presId="urn:microsoft.com/office/officeart/2005/8/layout/default"/>
    <dgm:cxn modelId="{2ECD0571-A17C-4CC3-9422-6C84B222CEA0}" type="presParOf" srcId="{2B012623-1FB7-4B2A-AF78-40AEDBF69B2B}" destId="{28BD2777-7376-4ECE-BD5C-2F1DA569151E}" srcOrd="2" destOrd="0" presId="urn:microsoft.com/office/officeart/2005/8/layout/default"/>
    <dgm:cxn modelId="{796E18E2-5FD9-4A42-8AB7-08E2C1CE1B15}" type="presParOf" srcId="{2B012623-1FB7-4B2A-AF78-40AEDBF69B2B}" destId="{DAB0F092-4F13-4505-8262-5200F312B321}" srcOrd="3" destOrd="0" presId="urn:microsoft.com/office/officeart/2005/8/layout/default"/>
    <dgm:cxn modelId="{989EA3F1-357B-46D1-9C57-80DC2CC371A0}" type="presParOf" srcId="{2B012623-1FB7-4B2A-AF78-40AEDBF69B2B}" destId="{E3371FB9-63F7-40C4-A5AC-390D979BD0DA}" srcOrd="4" destOrd="0" presId="urn:microsoft.com/office/officeart/2005/8/layout/default"/>
    <dgm:cxn modelId="{55D507BE-EEAA-4CB8-91B7-F95DD5A8ABD3}" type="presParOf" srcId="{2B012623-1FB7-4B2A-AF78-40AEDBF69B2B}" destId="{228535AC-FE97-4D29-BCD0-76A9B810F617}" srcOrd="5" destOrd="0" presId="urn:microsoft.com/office/officeart/2005/8/layout/default"/>
    <dgm:cxn modelId="{9E60DEC3-9C58-46ED-A5B3-9082DB3CDD9F}" type="presParOf" srcId="{2B012623-1FB7-4B2A-AF78-40AEDBF69B2B}" destId="{662013E4-9682-41D8-AB1F-617B0002A770}" srcOrd="6" destOrd="0" presId="urn:microsoft.com/office/officeart/2005/8/layout/default"/>
    <dgm:cxn modelId="{0E0AFD55-585A-4E2A-9275-2AF0106B8B01}" type="presParOf" srcId="{2B012623-1FB7-4B2A-AF78-40AEDBF69B2B}" destId="{D6F6BA47-2A54-4B62-A432-0DFED8E36A2F}" srcOrd="7" destOrd="0" presId="urn:microsoft.com/office/officeart/2005/8/layout/default"/>
    <dgm:cxn modelId="{EC090B64-903C-4BA0-BC35-406D4617DC90}" type="presParOf" srcId="{2B012623-1FB7-4B2A-AF78-40AEDBF69B2B}" destId="{926B5394-C4E8-4106-9FCC-53A08D8F2B4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E841D-9D94-4B47-9F67-BF057A92995C}">
      <dsp:nvSpPr>
        <dsp:cNvPr id="0" name=""/>
        <dsp:cNvSpPr/>
      </dsp:nvSpPr>
      <dsp:spPr>
        <a:xfrm>
          <a:off x="2797" y="117168"/>
          <a:ext cx="1514438" cy="908663"/>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smtClean="0"/>
            <a:t>8</a:t>
          </a:r>
          <a:endParaRPr lang="en-US" sz="4300" kern="1200" dirty="0"/>
        </a:p>
      </dsp:txBody>
      <dsp:txXfrm>
        <a:off x="2797" y="117168"/>
        <a:ext cx="1514438" cy="908663"/>
      </dsp:txXfrm>
    </dsp:sp>
    <dsp:sp modelId="{28BD2777-7376-4ECE-BD5C-2F1DA569151E}">
      <dsp:nvSpPr>
        <dsp:cNvPr id="0" name=""/>
        <dsp:cNvSpPr/>
      </dsp:nvSpPr>
      <dsp:spPr>
        <a:xfrm>
          <a:off x="1668679" y="117168"/>
          <a:ext cx="1514438" cy="908663"/>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smtClean="0"/>
            <a:t>E</a:t>
          </a:r>
          <a:endParaRPr lang="en-US" sz="4300" kern="1200" dirty="0"/>
        </a:p>
      </dsp:txBody>
      <dsp:txXfrm>
        <a:off x="1668679" y="117168"/>
        <a:ext cx="1514438" cy="908663"/>
      </dsp:txXfrm>
    </dsp:sp>
    <dsp:sp modelId="{E3371FB9-63F7-40C4-A5AC-390D979BD0DA}">
      <dsp:nvSpPr>
        <dsp:cNvPr id="0" name=""/>
        <dsp:cNvSpPr/>
      </dsp:nvSpPr>
      <dsp:spPr>
        <a:xfrm>
          <a:off x="3334562" y="117168"/>
          <a:ext cx="1514438" cy="908663"/>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smtClean="0"/>
            <a:t>3’’’</a:t>
          </a:r>
          <a:endParaRPr lang="en-US" sz="4300" kern="1200" dirty="0"/>
        </a:p>
      </dsp:txBody>
      <dsp:txXfrm>
        <a:off x="3334562" y="117168"/>
        <a:ext cx="1514438" cy="908663"/>
      </dsp:txXfrm>
    </dsp:sp>
    <dsp:sp modelId="{662013E4-9682-41D8-AB1F-617B0002A770}">
      <dsp:nvSpPr>
        <dsp:cNvPr id="0" name=""/>
        <dsp:cNvSpPr/>
      </dsp:nvSpPr>
      <dsp:spPr>
        <a:xfrm>
          <a:off x="5000444" y="117168"/>
          <a:ext cx="1514438" cy="908663"/>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l" defTabSz="1911350">
            <a:lnSpc>
              <a:spcPct val="90000"/>
            </a:lnSpc>
            <a:spcBef>
              <a:spcPct val="0"/>
            </a:spcBef>
            <a:spcAft>
              <a:spcPct val="35000"/>
            </a:spcAft>
          </a:pPr>
          <a:r>
            <a:rPr lang="en-US" sz="4300" kern="1200" dirty="0" smtClean="0"/>
            <a:t>S²</a:t>
          </a:r>
          <a:endParaRPr lang="en-US" sz="4300" kern="1200" dirty="0"/>
        </a:p>
      </dsp:txBody>
      <dsp:txXfrm>
        <a:off x="5000444" y="117168"/>
        <a:ext cx="1514438" cy="908663"/>
      </dsp:txXfrm>
    </dsp:sp>
    <dsp:sp modelId="{926B5394-C4E8-4106-9FCC-53A08D8F2B4C}">
      <dsp:nvSpPr>
        <dsp:cNvPr id="0" name=""/>
        <dsp:cNvSpPr/>
      </dsp:nvSpPr>
      <dsp:spPr>
        <a:xfrm>
          <a:off x="6666327" y="117168"/>
          <a:ext cx="1514438" cy="908663"/>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smtClean="0"/>
            <a:t>‘d</a:t>
          </a:r>
          <a:endParaRPr lang="en-US" sz="4300" kern="1200" dirty="0"/>
        </a:p>
      </dsp:txBody>
      <dsp:txXfrm>
        <a:off x="6666327" y="117168"/>
        <a:ext cx="1514438" cy="90866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7397C3-C8DE-4AC5-9806-B075CF5E03A0}" type="datetimeFigureOut">
              <a:rPr lang="en-US" smtClean="0"/>
              <a:t>9/24/2021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F533B0-2485-41DB-9E26-730DA8CCB732}" type="slidenum">
              <a:rPr lang="en-US" smtClean="0"/>
              <a:t>‹#›</a:t>
            </a:fld>
            <a:endParaRPr lang="en-US"/>
          </a:p>
        </p:txBody>
      </p:sp>
    </p:spTree>
    <p:extLst>
      <p:ext uri="{BB962C8B-B14F-4D97-AF65-F5344CB8AC3E}">
        <p14:creationId xmlns:p14="http://schemas.microsoft.com/office/powerpoint/2010/main" val="833698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F533B0-2485-41DB-9E26-730DA8CCB732}" type="slidenum">
              <a:rPr lang="en-US" smtClean="0"/>
              <a:t>14</a:t>
            </a:fld>
            <a:endParaRPr lang="en-US"/>
          </a:p>
        </p:txBody>
      </p:sp>
    </p:spTree>
    <p:extLst>
      <p:ext uri="{BB962C8B-B14F-4D97-AF65-F5344CB8AC3E}">
        <p14:creationId xmlns:p14="http://schemas.microsoft.com/office/powerpoint/2010/main" val="352268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F533B0-2485-41DB-9E26-730DA8CCB732}" type="slidenum">
              <a:rPr lang="en-US" smtClean="0"/>
              <a:t>20</a:t>
            </a:fld>
            <a:endParaRPr lang="en-US"/>
          </a:p>
        </p:txBody>
      </p:sp>
    </p:spTree>
    <p:extLst>
      <p:ext uri="{BB962C8B-B14F-4D97-AF65-F5344CB8AC3E}">
        <p14:creationId xmlns:p14="http://schemas.microsoft.com/office/powerpoint/2010/main" val="3870797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F533B0-2485-41DB-9E26-730DA8CCB732}" type="slidenum">
              <a:rPr lang="en-US" smtClean="0"/>
              <a:t>37</a:t>
            </a:fld>
            <a:endParaRPr lang="en-US"/>
          </a:p>
        </p:txBody>
      </p:sp>
    </p:spTree>
    <p:extLst>
      <p:ext uri="{BB962C8B-B14F-4D97-AF65-F5344CB8AC3E}">
        <p14:creationId xmlns:p14="http://schemas.microsoft.com/office/powerpoint/2010/main" val="2478730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17A20F8-B32C-40D4-909C-9566F8A2B980}"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95862-9B1C-44B8-A1B6-1F069181F1C8}"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7A20F8-B32C-40D4-909C-9566F8A2B980}"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95862-9B1C-44B8-A1B6-1F069181F1C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17A20F8-B32C-40D4-909C-9566F8A2B980}"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95862-9B1C-44B8-A1B6-1F069181F1C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7A20F8-B32C-40D4-909C-9566F8A2B980}"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95862-9B1C-44B8-A1B6-1F069181F1C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7A20F8-B32C-40D4-909C-9566F8A2B980}"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95862-9B1C-44B8-A1B6-1F069181F1C8}"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17A20F8-B32C-40D4-909C-9566F8A2B980}" type="datetimeFigureOut">
              <a:rPr lang="en-US" smtClean="0"/>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95862-9B1C-44B8-A1B6-1F069181F1C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17A20F8-B32C-40D4-909C-9566F8A2B980}" type="datetimeFigureOut">
              <a:rPr lang="en-US" smtClean="0"/>
              <a:t>9/24/2021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295862-9B1C-44B8-A1B6-1F069181F1C8}"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7A20F8-B32C-40D4-909C-9566F8A2B980}" type="datetimeFigureOut">
              <a:rPr lang="en-US" smtClean="0"/>
              <a:t>9/24/2021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295862-9B1C-44B8-A1B6-1F069181F1C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7A20F8-B32C-40D4-909C-9566F8A2B980}" type="datetimeFigureOut">
              <a:rPr lang="en-US" smtClean="0"/>
              <a:t>9/24/2021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295862-9B1C-44B8-A1B6-1F069181F1C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7A20F8-B32C-40D4-909C-9566F8A2B980}" type="datetimeFigureOut">
              <a:rPr lang="en-US" smtClean="0"/>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95862-9B1C-44B8-A1B6-1F069181F1C8}"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7A20F8-B32C-40D4-909C-9566F8A2B980}" type="datetimeFigureOut">
              <a:rPr lang="en-US" smtClean="0"/>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95862-9B1C-44B8-A1B6-1F069181F1C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717A20F8-B32C-40D4-909C-9566F8A2B980}" type="datetimeFigureOut">
              <a:rPr lang="en-US" smtClean="0"/>
              <a:t>9/24/2021</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5A295862-9B1C-44B8-A1B6-1F069181F1C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hyperlink" Target="https://stefanyfisher.files.wordpress.com/2018/10/introduction-fields.pdf"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g"/><Relationship Id="rId7" Type="http://schemas.openxmlformats.org/officeDocument/2006/relationships/image" Target="../media/image43.png"/><Relationship Id="rId12" Type="http://schemas.openxmlformats.org/officeDocument/2006/relationships/image" Target="../media/image48.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2.JPG"/><Relationship Id="rId11" Type="http://schemas.openxmlformats.org/officeDocument/2006/relationships/image" Target="../media/image47.jp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jp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4.jpg"/><Relationship Id="rId4" Type="http://schemas.openxmlformats.org/officeDocument/2006/relationships/image" Target="../media/image57.jpg"/></Relationships>
</file>

<file path=ppt/slides/_rels/slide1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stefanyfisher.wordpress.com/fruitosis-energy-speeds/" TargetMode="External"/><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hyperlink" Target="https://stefanyfisher.wordpress.com/masculine-vs-feminine-and-gravit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2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hyperlink" Target="Project%20Description.docx"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Times New Roman" panose="02020603050405020304" pitchFamily="18" charset="0"/>
                <a:cs typeface="Times New Roman" panose="02020603050405020304" pitchFamily="18" charset="0"/>
              </a:rPr>
              <a:t>Dream Cycles:  Introduction.</a:t>
            </a:r>
            <a:endParaRPr lang="en-US"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r>
              <a:rPr lang="en-US" dirty="0" smtClean="0">
                <a:latin typeface="Times New Roman" panose="02020603050405020304" pitchFamily="18" charset="0"/>
                <a:cs typeface="Times New Roman" panose="02020603050405020304" pitchFamily="18" charset="0"/>
              </a:rPr>
              <a:t>Unit R.</a:t>
            </a:r>
          </a:p>
          <a:p>
            <a:endParaRPr lang="en-US" dirty="0"/>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800600"/>
            <a:ext cx="5943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5922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0" y="1295400"/>
            <a:ext cx="4368800" cy="3276600"/>
          </a:xfrm>
          <a:prstGeom prst="rect">
            <a:avLst/>
          </a:prstGeom>
        </p:spPr>
      </p:pic>
      <p:sp>
        <p:nvSpPr>
          <p:cNvPr id="2" name="Title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Formula 2 (instance heat waves to cl, distance E to brainwaves [UI]).</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US" dirty="0" smtClean="0">
                <a:latin typeface="Times New Roman" panose="02020603050405020304" pitchFamily="18" charset="0"/>
                <a:cs typeface="Times New Roman" panose="02020603050405020304" pitchFamily="18" charset="0"/>
              </a:rPr>
              <a:t>Extracts: split culture isotopes.</a:t>
            </a:r>
          </a:p>
          <a:p>
            <a:endParaRPr lang="en-US" dirty="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lvl="8"/>
            <a:endParaRPr lang="en-US" dirty="0" smtClean="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r>
              <a:rPr lang="en-US" sz="1800" dirty="0" smtClean="0">
                <a:latin typeface="Times New Roman" panose="02020603050405020304" pitchFamily="18" charset="0"/>
                <a:cs typeface="Times New Roman" panose="02020603050405020304" pitchFamily="18" charset="0"/>
              </a:rPr>
              <a:t>In </a:t>
            </a:r>
            <a:r>
              <a:rPr lang="en-US" sz="1800" i="1" dirty="0" smtClean="0">
                <a:latin typeface="Times New Roman" panose="02020603050405020304" pitchFamily="18" charset="0"/>
                <a:cs typeface="Times New Roman" panose="02020603050405020304" pitchFamily="18" charset="0"/>
              </a:rPr>
              <a:t>Sister</a:t>
            </a:r>
            <a:r>
              <a:rPr lang="en-US" sz="1800" dirty="0" smtClean="0">
                <a:latin typeface="Times New Roman" panose="02020603050405020304" pitchFamily="18" charset="0"/>
                <a:cs typeface="Times New Roman" panose="02020603050405020304" pitchFamily="18" charset="0"/>
              </a:rPr>
              <a:t> = Group A (Area 1 – fallopian tube [.4]). Weight to water pH\</a:t>
            </a:r>
            <a:r>
              <a:rPr lang="en-US" sz="1800" dirty="0" err="1" smtClean="0">
                <a:latin typeface="Times New Roman" panose="02020603050405020304" pitchFamily="18" charset="0"/>
                <a:cs typeface="Times New Roman" panose="02020603050405020304" pitchFamily="18" charset="0"/>
              </a:rPr>
              <a:t>oo</a:t>
            </a:r>
            <a:r>
              <a:rPr lang="en-US" sz="1800" dirty="0" smtClean="0">
                <a:latin typeface="Times New Roman" panose="02020603050405020304" pitchFamily="18" charset="0"/>
                <a:cs typeface="Times New Roman" panose="02020603050405020304" pitchFamily="18" charset="0"/>
              </a:rPr>
              <a:t> f+.</a:t>
            </a:r>
          </a:p>
          <a:p>
            <a:pPr marL="0" indent="0">
              <a:buNone/>
            </a:pPr>
            <a:r>
              <a:rPr lang="en-US" dirty="0" smtClean="0">
                <a:latin typeface="Times New Roman" panose="02020603050405020304" pitchFamily="18" charset="0"/>
                <a:cs typeface="Times New Roman" panose="02020603050405020304" pitchFamily="18" charset="0"/>
              </a:rPr>
              <a:t>9x9x9~~ </a:t>
            </a:r>
            <a:r>
              <a:rPr lang="en-US" i="1" dirty="0" smtClean="0">
                <a:latin typeface="Times New Roman" panose="02020603050405020304" pitchFamily="18" charset="0"/>
                <a:cs typeface="Times New Roman" panose="02020603050405020304" pitchFamily="18" charset="0"/>
              </a:rPr>
              <a:t>instance heat waves molecular form R. (-A).</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133600"/>
            <a:ext cx="3579019" cy="3040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724400" y="4343400"/>
            <a:ext cx="3657600" cy="92333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Time extracts pulse </a:t>
            </a:r>
            <a:r>
              <a:rPr lang="en-US" dirty="0" smtClean="0">
                <a:latin typeface="Times New Roman" panose="02020603050405020304" pitchFamily="18" charset="0"/>
                <a:cs typeface="Times New Roman" panose="02020603050405020304" pitchFamily="18" charset="0"/>
                <a:sym typeface="Wingdings" panose="05000000000000000000" pitchFamily="2" charset="2"/>
              </a:rPr>
              <a:t> instance goes in (-|</a:t>
            </a:r>
            <a:r>
              <a:rPr lang="en-US" dirty="0" err="1" smtClean="0">
                <a:latin typeface="Times New Roman" panose="02020603050405020304" pitchFamily="18" charset="0"/>
                <a:cs typeface="Times New Roman" panose="02020603050405020304" pitchFamily="18" charset="0"/>
                <a:sym typeface="Wingdings" panose="05000000000000000000" pitchFamily="2" charset="2"/>
              </a:rPr>
              <a:t>oo</a:t>
            </a:r>
            <a:r>
              <a:rPr lang="en-US" dirty="0" smtClean="0">
                <a:latin typeface="Times New Roman" panose="02020603050405020304" pitchFamily="18" charset="0"/>
                <a:cs typeface="Times New Roman" panose="02020603050405020304" pitchFamily="18" charset="0"/>
                <a:sym typeface="Wingdings" panose="05000000000000000000" pitchFamily="2" charset="2"/>
              </a:rPr>
              <a:t>)  dietary (to the blood vessels) goes out (+:|</a:t>
            </a:r>
            <a:r>
              <a:rPr lang="en-US" dirty="0" err="1" smtClean="0">
                <a:latin typeface="Times New Roman" panose="02020603050405020304" pitchFamily="18" charset="0"/>
                <a:cs typeface="Times New Roman" panose="02020603050405020304" pitchFamily="18" charset="0"/>
                <a:sym typeface="Wingdings" panose="05000000000000000000" pitchFamily="2" charset="2"/>
              </a:rPr>
              <a:t>oo</a:t>
            </a:r>
            <a:r>
              <a:rPr lang="en-US" dirty="0">
                <a:latin typeface="Times New Roman" panose="02020603050405020304" pitchFamily="18" charset="0"/>
                <a:cs typeface="Times New Roman" panose="02020603050405020304" pitchFamily="18" charset="0"/>
                <a:sym typeface="Wingdings" panose="05000000000000000000" pitchFamily="2" charset="2"/>
              </a:rPr>
              <a:t>)</a:t>
            </a:r>
            <a:r>
              <a:rPr lang="en-US"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239000" y="5174182"/>
            <a:ext cx="1447800" cy="1446550"/>
          </a:xfrm>
          <a:prstGeom prst="rect">
            <a:avLst/>
          </a:prstGeom>
          <a:noFill/>
        </p:spPr>
        <p:txBody>
          <a:bodyPr wrap="square" rtlCol="0">
            <a:spAutoFit/>
          </a:bodyPr>
          <a:lstStyle/>
          <a:p>
            <a:r>
              <a:rPr lang="en-US" sz="8800" i="1" dirty="0" smtClean="0">
                <a:solidFill>
                  <a:schemeClr val="tx2"/>
                </a:solidFill>
                <a:latin typeface="Times New Roman" panose="02020603050405020304" pitchFamily="18" charset="0"/>
                <a:cs typeface="Times New Roman" panose="02020603050405020304" pitchFamily="18" charset="0"/>
              </a:rPr>
              <a:t>-2</a:t>
            </a:r>
            <a:endParaRPr lang="en-US" dirty="0">
              <a:solidFill>
                <a:schemeClr val="tx2"/>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0387" y="5410094"/>
            <a:ext cx="506413"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75906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8430" y="1638879"/>
            <a:ext cx="6413326" cy="4876800"/>
          </a:xfrm>
        </p:spPr>
      </p:pic>
      <p:sp>
        <p:nvSpPr>
          <p:cNvPr id="5" name="Rectangle 4"/>
          <p:cNvSpPr/>
          <p:nvPr/>
        </p:nvSpPr>
        <p:spPr>
          <a:xfrm rot="19293816">
            <a:off x="6396985" y="794565"/>
            <a:ext cx="1655731" cy="31972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477001" y="1667743"/>
            <a:ext cx="2286000" cy="2308324"/>
          </a:xfrm>
          <a:prstGeom prst="rect">
            <a:avLst/>
          </a:prstGeom>
          <a:noFill/>
        </p:spPr>
        <p:txBody>
          <a:bodyPr wrap="square" rtlCol="0">
            <a:spAutoFit/>
          </a:bodyPr>
          <a:lstStyle/>
          <a:p>
            <a:r>
              <a:rPr lang="en-US" b="1" u="sng" dirty="0" smtClean="0">
                <a:latin typeface="Times New Roman" panose="02020603050405020304" pitchFamily="18" charset="0"/>
                <a:cs typeface="Times New Roman" panose="02020603050405020304" pitchFamily="18" charset="0"/>
              </a:rPr>
              <a:t>Light in </a:t>
            </a:r>
          </a:p>
          <a:p>
            <a:r>
              <a:rPr lang="en-US" b="1" u="sng" dirty="0" smtClean="0">
                <a:latin typeface="Times New Roman" panose="02020603050405020304" pitchFamily="18" charset="0"/>
                <a:cs typeface="Times New Roman" panose="02020603050405020304" pitchFamily="18" charset="0"/>
              </a:rPr>
              <a:t>Density:</a:t>
            </a:r>
          </a:p>
          <a:p>
            <a:r>
              <a:rPr lang="en-US" dirty="0" smtClean="0">
                <a:latin typeface="Times New Roman" panose="02020603050405020304" pitchFamily="18" charset="0"/>
                <a:cs typeface="Times New Roman" panose="02020603050405020304" pitchFamily="18" charset="0"/>
              </a:rPr>
              <a:t>O = pH</a:t>
            </a:r>
          </a:p>
          <a:p>
            <a:r>
              <a:rPr lang="en-US" dirty="0" smtClean="0">
                <a:latin typeface="Times New Roman" panose="02020603050405020304" pitchFamily="18" charset="0"/>
                <a:cs typeface="Times New Roman" panose="02020603050405020304" pitchFamily="18" charset="0"/>
              </a:rPr>
              <a:t>pH = 16</a:t>
            </a:r>
          </a:p>
          <a:p>
            <a:r>
              <a:rPr lang="en-US" i="1" dirty="0" smtClean="0">
                <a:latin typeface="Times New Roman" panose="02020603050405020304" pitchFamily="18" charset="0"/>
                <a:cs typeface="Times New Roman" panose="02020603050405020304" pitchFamily="18" charset="0"/>
              </a:rPr>
              <a:t>Planet A -</a:t>
            </a:r>
          </a:p>
          <a:p>
            <a:r>
              <a:rPr lang="en-US" i="1" dirty="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(Type 3 	according to 	sound).</a:t>
            </a:r>
            <a:endParaRPr lang="en-US" i="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6453" y="1599628"/>
            <a:ext cx="1514475" cy="140565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1953" y="3997036"/>
            <a:ext cx="435840" cy="2457450"/>
          </a:xfrm>
          <a:prstGeom prst="rect">
            <a:avLst/>
          </a:prstGeom>
          <a:ln>
            <a:noFill/>
          </a:ln>
          <a:effectLst>
            <a:softEdge rad="112500"/>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3400" y="5406159"/>
            <a:ext cx="845425" cy="1048327"/>
          </a:xfrm>
          <a:prstGeom prst="rect">
            <a:avLst/>
          </a:prstGeom>
          <a:ln>
            <a:noFill/>
          </a:ln>
          <a:effectLst>
            <a:softEdge rad="112500"/>
          </a:effectLst>
        </p:spPr>
      </p:pic>
      <p:sp>
        <p:nvSpPr>
          <p:cNvPr id="2" name="Title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Formula R: Introduction to Density [p-1]GI.</a:t>
            </a:r>
            <a:endParaRPr lang="en-US"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582607" y="1295400"/>
            <a:ext cx="3561393" cy="372343"/>
          </a:xfrm>
          <a:prstGeom prst="rect">
            <a:avLst/>
          </a:prstGeom>
          <a:noFill/>
        </p:spPr>
        <p:txBody>
          <a:bodyPr wrap="square" rtlCol="0">
            <a:spAutoFit/>
          </a:bodyPr>
          <a:lstStyle/>
          <a:p>
            <a:r>
              <a:rPr lang="en-US" i="1" dirty="0" smtClean="0">
                <a:latin typeface="Times New Roman" panose="02020603050405020304" pitchFamily="18" charset="0"/>
                <a:cs typeface="Times New Roman" panose="02020603050405020304" pitchFamily="18" charset="0"/>
              </a:rPr>
              <a:t>Formula 2 in decay.</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33230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00600" y="3429000"/>
            <a:ext cx="838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928" y="808264"/>
            <a:ext cx="6648449" cy="5698671"/>
          </a:xfrm>
          <a:prstGeom prst="rect">
            <a:avLst/>
          </a:prstGeom>
        </p:spPr>
      </p:pic>
      <p:sp>
        <p:nvSpPr>
          <p:cNvPr id="2" name="Title 1"/>
          <p:cNvSpPr>
            <a:spLocks noGrp="1"/>
          </p:cNvSpPr>
          <p:nvPr>
            <p:ph type="title"/>
          </p:nvPr>
        </p:nvSpPr>
        <p:spPr>
          <a:xfrm>
            <a:off x="3962400" y="6096000"/>
            <a:ext cx="4870767" cy="588415"/>
          </a:xfrm>
        </p:spPr>
        <p:txBody>
          <a:bodyPr>
            <a:normAutofit fontScale="90000"/>
          </a:bodyPr>
          <a:lstStyle/>
          <a:p>
            <a:r>
              <a:rPr lang="en-US" dirty="0">
                <a:solidFill>
                  <a:srgbClr val="F07F09">
                    <a:tint val="88000"/>
                    <a:satMod val="150000"/>
                  </a:srgbClr>
                </a:solidFill>
                <a:latin typeface="Times New Roman" panose="02020603050405020304" pitchFamily="18" charset="0"/>
                <a:cs typeface="Times New Roman" panose="02020603050405020304" pitchFamily="18" charset="0"/>
              </a:rPr>
              <a:t>Hydro-thermic Radiations</a:t>
            </a:r>
            <a:endParaRPr lang="en-US"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a:xfrm>
            <a:off x="7043304" y="682752"/>
            <a:ext cx="1686792" cy="6175248"/>
          </a:xfrm>
        </p:spPr>
        <p:txBody>
          <a:bodyPr>
            <a:normAutofit fontScale="70000" lnSpcReduction="20000"/>
          </a:bodyPr>
          <a:lstStyle/>
          <a:p>
            <a:pPr marL="0" indent="0" fontAlgn="base">
              <a:buNone/>
            </a:pPr>
            <a:r>
              <a:rPr lang="en-US" u="sng" dirty="0">
                <a:solidFill>
                  <a:srgbClr val="444340"/>
                </a:solidFill>
                <a:latin typeface="Times New Roman" panose="02020603050405020304" pitchFamily="18" charset="0"/>
                <a:cs typeface="Times New Roman" panose="02020603050405020304" pitchFamily="18" charset="0"/>
              </a:rPr>
              <a:t>Group 0 – </a:t>
            </a:r>
            <a:r>
              <a:rPr lang="bg-BG" u="sng" dirty="0">
                <a:solidFill>
                  <a:srgbClr val="444340"/>
                </a:solidFill>
                <a:latin typeface="Times New Roman" panose="02020603050405020304" pitchFamily="18" charset="0"/>
                <a:cs typeface="Times New Roman" panose="02020603050405020304" pitchFamily="18" charset="0"/>
              </a:rPr>
              <a:t>ъ.</a:t>
            </a:r>
          </a:p>
          <a:p>
            <a:pPr marL="0" indent="0" fontAlgn="base">
              <a:buNone/>
            </a:pPr>
            <a:endParaRPr lang="en-US" dirty="0" smtClean="0">
              <a:solidFill>
                <a:srgbClr val="444340"/>
              </a:solidFill>
              <a:latin typeface="Times New Roman" panose="02020603050405020304" pitchFamily="18" charset="0"/>
              <a:cs typeface="Times New Roman" panose="02020603050405020304" pitchFamily="18" charset="0"/>
            </a:endParaRPr>
          </a:p>
          <a:p>
            <a:pPr marL="0" indent="0" fontAlgn="base">
              <a:buNone/>
            </a:pPr>
            <a:r>
              <a:rPr lang="en-US" dirty="0" smtClean="0">
                <a:solidFill>
                  <a:srgbClr val="444340"/>
                </a:solidFill>
                <a:latin typeface="Times New Roman" panose="02020603050405020304" pitchFamily="18" charset="0"/>
                <a:cs typeface="Times New Roman" panose="02020603050405020304" pitchFamily="18" charset="0"/>
              </a:rPr>
              <a:t>The </a:t>
            </a:r>
            <a:r>
              <a:rPr lang="en-US" dirty="0">
                <a:solidFill>
                  <a:srgbClr val="444340"/>
                </a:solidFill>
                <a:latin typeface="Times New Roman" panose="02020603050405020304" pitchFamily="18" charset="0"/>
                <a:cs typeface="Times New Roman" panose="02020603050405020304" pitchFamily="18" charset="0"/>
              </a:rPr>
              <a:t>given Lung</a:t>
            </a:r>
            <a:r>
              <a:rPr lang="he-IL" dirty="0">
                <a:solidFill>
                  <a:srgbClr val="444340"/>
                </a:solidFill>
                <a:latin typeface="Times New Roman" panose="02020603050405020304" pitchFamily="18" charset="0"/>
                <a:cs typeface="Times New Roman" panose="02020603050405020304" pitchFamily="18" charset="0"/>
              </a:rPr>
              <a:t>ן </a:t>
            </a:r>
            <a:r>
              <a:rPr lang="en-US" dirty="0">
                <a:solidFill>
                  <a:srgbClr val="444340"/>
                </a:solidFill>
                <a:latin typeface="Times New Roman" panose="02020603050405020304" pitchFamily="18" charset="0"/>
                <a:cs typeface="Times New Roman" panose="02020603050405020304" pitchFamily="18" charset="0"/>
              </a:rPr>
              <a:t>capacity is mixed </a:t>
            </a:r>
            <a:r>
              <a:rPr lang="en-US" dirty="0" smtClean="0">
                <a:solidFill>
                  <a:srgbClr val="444340"/>
                </a:solidFill>
                <a:latin typeface="Times New Roman" panose="02020603050405020304" pitchFamily="18" charset="0"/>
                <a:cs typeface="Times New Roman" panose="02020603050405020304" pitchFamily="18" charset="0"/>
              </a:rPr>
              <a:t>of </a:t>
            </a:r>
            <a:r>
              <a:rPr lang="en-US" i="1" dirty="0" smtClean="0">
                <a:solidFill>
                  <a:srgbClr val="444340"/>
                </a:solidFill>
                <a:latin typeface="Times New Roman" panose="02020603050405020304" pitchFamily="18" charset="0"/>
                <a:cs typeface="Times New Roman" panose="02020603050405020304" pitchFamily="18" charset="0"/>
              </a:rPr>
              <a:t>botany</a:t>
            </a:r>
            <a:r>
              <a:rPr lang="en-US" dirty="0" smtClean="0">
                <a:solidFill>
                  <a:srgbClr val="444340"/>
                </a:solidFill>
                <a:latin typeface="Times New Roman" panose="02020603050405020304" pitchFamily="18" charset="0"/>
                <a:cs typeface="Times New Roman" panose="02020603050405020304" pitchFamily="18" charset="0"/>
              </a:rPr>
              <a:t>:</a:t>
            </a:r>
            <a:endParaRPr lang="en-US" dirty="0">
              <a:solidFill>
                <a:srgbClr val="444340"/>
              </a:solidFill>
              <a:latin typeface="Times New Roman" panose="02020603050405020304" pitchFamily="18" charset="0"/>
              <a:cs typeface="Times New Roman" panose="02020603050405020304" pitchFamily="18" charset="0"/>
            </a:endParaRPr>
          </a:p>
          <a:p>
            <a:pPr fontAlgn="base"/>
            <a:r>
              <a:rPr lang="en-US" dirty="0">
                <a:solidFill>
                  <a:srgbClr val="444340"/>
                </a:solidFill>
                <a:latin typeface="Times New Roman" panose="02020603050405020304" pitchFamily="18" charset="0"/>
                <a:cs typeface="Times New Roman" panose="02020603050405020304" pitchFamily="18" charset="0"/>
              </a:rPr>
              <a:t>1. Capitulary (Head + feet).</a:t>
            </a:r>
          </a:p>
          <a:p>
            <a:pPr fontAlgn="base"/>
            <a:r>
              <a:rPr lang="en-US" dirty="0">
                <a:solidFill>
                  <a:srgbClr val="444340"/>
                </a:solidFill>
                <a:latin typeface="Times New Roman" panose="02020603050405020304" pitchFamily="18" charset="0"/>
                <a:cs typeface="Times New Roman" panose="02020603050405020304" pitchFamily="18" charset="0"/>
              </a:rPr>
              <a:t>2.  Capillary </a:t>
            </a:r>
            <a:r>
              <a:rPr lang="en-US" i="1" dirty="0">
                <a:solidFill>
                  <a:srgbClr val="444340"/>
                </a:solidFill>
                <a:latin typeface="Times New Roman" panose="02020603050405020304" pitchFamily="18" charset="0"/>
                <a:cs typeface="Times New Roman" panose="02020603050405020304" pitchFamily="18" charset="0"/>
              </a:rPr>
              <a:t>artery</a:t>
            </a:r>
            <a:r>
              <a:rPr lang="en-US" dirty="0">
                <a:solidFill>
                  <a:srgbClr val="444340"/>
                </a:solidFill>
                <a:latin typeface="Times New Roman" panose="02020603050405020304" pitchFamily="18" charset="0"/>
                <a:cs typeface="Times New Roman" panose="02020603050405020304" pitchFamily="18" charset="0"/>
              </a:rPr>
              <a:t>.</a:t>
            </a:r>
          </a:p>
          <a:p>
            <a:pPr marL="0" indent="0" fontAlgn="base">
              <a:buNone/>
            </a:pPr>
            <a:r>
              <a:rPr lang="en-US" dirty="0" smtClean="0">
                <a:solidFill>
                  <a:srgbClr val="444340"/>
                </a:solidFill>
                <a:latin typeface="Times New Roman" panose="02020603050405020304" pitchFamily="18" charset="0"/>
                <a:cs typeface="Times New Roman" panose="02020603050405020304" pitchFamily="18" charset="0"/>
              </a:rPr>
              <a:t>(</a:t>
            </a:r>
            <a:r>
              <a:rPr lang="en-US" dirty="0">
                <a:solidFill>
                  <a:srgbClr val="444340"/>
                </a:solidFill>
                <a:latin typeface="Times New Roman" panose="02020603050405020304" pitchFamily="18" charset="0"/>
                <a:cs typeface="Times New Roman" panose="02020603050405020304" pitchFamily="18" charset="0"/>
              </a:rPr>
              <a:t>Head of bone</a:t>
            </a:r>
            <a:r>
              <a:rPr lang="en-US" dirty="0" smtClean="0">
                <a:solidFill>
                  <a:srgbClr val="444340"/>
                </a:solidFill>
                <a:latin typeface="Times New Roman" panose="02020603050405020304" pitchFamily="18" charset="0"/>
                <a:cs typeface="Times New Roman" panose="02020603050405020304" pitchFamily="18" charset="0"/>
              </a:rPr>
              <a:t>). </a:t>
            </a:r>
          </a:p>
          <a:p>
            <a:pPr fontAlgn="base"/>
            <a:r>
              <a:rPr lang="en-US" dirty="0" smtClean="0">
                <a:solidFill>
                  <a:srgbClr val="444340"/>
                </a:solidFill>
                <a:latin typeface="Times New Roman" panose="02020603050405020304" pitchFamily="18" charset="0"/>
                <a:cs typeface="Times New Roman" panose="02020603050405020304" pitchFamily="18" charset="0"/>
              </a:rPr>
              <a:t>3</a:t>
            </a:r>
            <a:r>
              <a:rPr lang="en-US" dirty="0">
                <a:solidFill>
                  <a:srgbClr val="444340"/>
                </a:solidFill>
                <a:latin typeface="Times New Roman" panose="02020603050405020304" pitchFamily="18" charset="0"/>
                <a:cs typeface="Times New Roman" panose="02020603050405020304" pitchFamily="18" charset="0"/>
              </a:rPr>
              <a:t>.  Ion.</a:t>
            </a:r>
          </a:p>
          <a:p>
            <a:pPr fontAlgn="base"/>
            <a:r>
              <a:rPr lang="en-US" dirty="0">
                <a:solidFill>
                  <a:srgbClr val="444340"/>
                </a:solidFill>
                <a:latin typeface="Times New Roman" panose="02020603050405020304" pitchFamily="18" charset="0"/>
                <a:cs typeface="Times New Roman" panose="02020603050405020304" pitchFamily="18" charset="0"/>
              </a:rPr>
              <a:t>4.  </a:t>
            </a:r>
            <a:r>
              <a:rPr lang="en-US" dirty="0" smtClean="0">
                <a:solidFill>
                  <a:srgbClr val="444340"/>
                </a:solidFill>
                <a:latin typeface="Times New Roman" panose="02020603050405020304" pitchFamily="18" charset="0"/>
                <a:cs typeface="Times New Roman" panose="02020603050405020304" pitchFamily="18" charset="0"/>
              </a:rPr>
              <a:t>Tooth</a:t>
            </a:r>
          </a:p>
          <a:p>
            <a:pPr fontAlgn="base"/>
            <a:r>
              <a:rPr lang="en-US" dirty="0" smtClean="0">
                <a:solidFill>
                  <a:srgbClr val="444340"/>
                </a:solidFill>
                <a:latin typeface="Times New Roman" panose="02020603050405020304" pitchFamily="18" charset="0"/>
                <a:cs typeface="Times New Roman" panose="02020603050405020304" pitchFamily="18" charset="0"/>
              </a:rPr>
              <a:t>5. Decay</a:t>
            </a:r>
            <a:r>
              <a:rPr lang="en-US" dirty="0">
                <a:solidFill>
                  <a:srgbClr val="444340"/>
                </a:solidFill>
                <a:latin typeface="Times New Roman" panose="02020603050405020304" pitchFamily="18" charset="0"/>
                <a:cs typeface="Times New Roman" panose="02020603050405020304" pitchFamily="18" charset="0"/>
              </a:rPr>
              <a:t>.</a:t>
            </a:r>
          </a:p>
          <a:p>
            <a:pPr fontAlgn="base"/>
            <a:r>
              <a:rPr lang="en-US" u="sng" dirty="0" smtClean="0">
                <a:solidFill>
                  <a:srgbClr val="737016"/>
                </a:solidFill>
                <a:latin typeface="Times New Roman" panose="02020603050405020304" pitchFamily="18" charset="0"/>
                <a:cs typeface="Times New Roman" panose="02020603050405020304" pitchFamily="18" charset="0"/>
                <a:hlinkClick r:id="rId3" tooltip="Root 2"/>
              </a:rPr>
              <a:t>6. Root </a:t>
            </a:r>
            <a:r>
              <a:rPr lang="en-US" u="sng" dirty="0">
                <a:solidFill>
                  <a:srgbClr val="737016"/>
                </a:solidFill>
                <a:latin typeface="Times New Roman" panose="02020603050405020304" pitchFamily="18" charset="0"/>
                <a:cs typeface="Times New Roman" panose="02020603050405020304" pitchFamily="18" charset="0"/>
                <a:hlinkClick r:id="rId3" tooltip="Root 2"/>
              </a:rPr>
              <a:t>2</a:t>
            </a:r>
            <a:r>
              <a:rPr lang="en-US" dirty="0">
                <a:solidFill>
                  <a:srgbClr val="444340"/>
                </a:solidFill>
                <a:latin typeface="Times New Roman" panose="02020603050405020304" pitchFamily="18" charset="0"/>
                <a:cs typeface="Times New Roman" panose="02020603050405020304" pitchFamily="18" charset="0"/>
              </a:rPr>
              <a:t> is breathing (form b) defined in </a:t>
            </a:r>
            <a:r>
              <a:rPr lang="en-US" dirty="0" err="1" smtClean="0">
                <a:solidFill>
                  <a:srgbClr val="444340"/>
                </a:solidFill>
                <a:latin typeface="Times New Roman" panose="02020603050405020304" pitchFamily="18" charset="0"/>
                <a:cs typeface="Times New Roman" panose="02020603050405020304" pitchFamily="18" charset="0"/>
              </a:rPr>
              <a:t>capitulum</a:t>
            </a:r>
            <a:r>
              <a:rPr lang="en-US" dirty="0" smtClean="0">
                <a:solidFill>
                  <a:srgbClr val="444340"/>
                </a:solidFill>
                <a:latin typeface="Times New Roman" panose="02020603050405020304" pitchFamily="18" charset="0"/>
                <a:cs typeface="Times New Roman" panose="02020603050405020304" pitchFamily="18" charset="0"/>
              </a:rPr>
              <a:t>: </a:t>
            </a:r>
          </a:p>
          <a:p>
            <a:pPr marL="0" indent="0" fontAlgn="base">
              <a:buNone/>
            </a:pPr>
            <a:r>
              <a:rPr lang="en-US" sz="4600" b="1" dirty="0" smtClean="0">
                <a:solidFill>
                  <a:srgbClr val="444340"/>
                </a:solidFill>
                <a:latin typeface="Times New Roman" panose="02020603050405020304" pitchFamily="18" charset="0"/>
                <a:cs typeface="Times New Roman" panose="02020603050405020304" pitchFamily="18" charset="0"/>
              </a:rPr>
              <a:t>[the flower]</a:t>
            </a:r>
            <a:endParaRPr lang="ar-JO" sz="4600" b="1" dirty="0">
              <a:solidFill>
                <a:srgbClr val="444340"/>
              </a:solidFill>
              <a:latin typeface="Times New Roman" panose="02020603050405020304" pitchFamily="18" charset="0"/>
              <a:cs typeface="Times New Roman" panose="02020603050405020304" pitchFamily="18" charset="0"/>
            </a:endParaRPr>
          </a:p>
          <a:p>
            <a:pPr algn="r" fontAlgn="base"/>
            <a:r>
              <a:rPr lang="ar-JO" dirty="0">
                <a:solidFill>
                  <a:srgbClr val="444340"/>
                </a:solidFill>
                <a:latin typeface="Times New Roman" panose="02020603050405020304" pitchFamily="18" charset="0"/>
                <a:cs typeface="Times New Roman" panose="02020603050405020304" pitchFamily="18" charset="0"/>
              </a:rPr>
              <a:t> </a:t>
            </a:r>
            <a:r>
              <a:rPr lang="ar-JO" dirty="0" smtClean="0">
                <a:solidFill>
                  <a:srgbClr val="444340"/>
                </a:solidFill>
                <a:latin typeface="Times New Roman" panose="02020603050405020304" pitchFamily="18" charset="0"/>
                <a:cs typeface="Times New Roman" panose="02020603050405020304" pitchFamily="18" charset="0"/>
              </a:rPr>
              <a:t>0</a:t>
            </a:r>
            <a:r>
              <a:rPr lang="en-US" dirty="0" smtClean="0">
                <a:solidFill>
                  <a:srgbClr val="444340"/>
                </a:solidFill>
                <a:latin typeface="Times New Roman" panose="02020603050405020304" pitchFamily="18" charset="0"/>
                <a:cs typeface="Times New Roman" panose="02020603050405020304" pitchFamily="18" charset="0"/>
              </a:rPr>
              <a:t>nucleus [</a:t>
            </a:r>
            <a:r>
              <a:rPr lang="ar-JO" dirty="0" smtClean="0">
                <a:solidFill>
                  <a:srgbClr val="444340"/>
                </a:solidFill>
                <a:latin typeface="Times New Roman" panose="02020603050405020304" pitchFamily="18" charset="0"/>
                <a:cs typeface="Times New Roman" panose="02020603050405020304" pitchFamily="18" charset="0"/>
              </a:rPr>
              <a:t>-  </a:t>
            </a:r>
            <a:r>
              <a:rPr lang="ar-JO" dirty="0">
                <a:solidFill>
                  <a:srgbClr val="444340"/>
                </a:solidFill>
                <a:latin typeface="Times New Roman" panose="02020603050405020304" pitchFamily="18" charset="0"/>
                <a:cs typeface="Times New Roman" panose="02020603050405020304" pitchFamily="18" charset="0"/>
              </a:rPr>
              <a:t>6</a:t>
            </a:r>
            <a:endParaRPr lang="en-US" dirty="0">
              <a:solidFill>
                <a:srgbClr val="44434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87928" y="762000"/>
            <a:ext cx="2272145" cy="5698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3400" y="1066800"/>
            <a:ext cx="27432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19200" y="3810000"/>
            <a:ext cx="2209800" cy="243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94855" y="1499821"/>
            <a:ext cx="2793703" cy="4770537"/>
          </a:xfrm>
          <a:prstGeom prst="rect">
            <a:avLst/>
          </a:prstGeom>
          <a:noFill/>
        </p:spPr>
        <p:txBody>
          <a:bodyPr wrap="square" rtlCol="0">
            <a:spAutoFit/>
          </a:bodyPr>
          <a:lstStyle/>
          <a:p>
            <a:r>
              <a:rPr lang="en-US" sz="950" u="sng" dirty="0" smtClean="0">
                <a:solidFill>
                  <a:prstClr val="black"/>
                </a:solidFill>
                <a:latin typeface="Times New Roman" panose="02020603050405020304" pitchFamily="18" charset="0"/>
                <a:cs typeface="Times New Roman" panose="02020603050405020304" pitchFamily="18" charset="0"/>
              </a:rPr>
              <a:t>Space ~ hemoglobin</a:t>
            </a:r>
            <a:r>
              <a:rPr lang="en-US" sz="950" dirty="0" smtClean="0">
                <a:solidFill>
                  <a:prstClr val="black"/>
                </a:solidFill>
                <a:latin typeface="Times New Roman" panose="02020603050405020304" pitchFamily="18" charset="0"/>
                <a:cs typeface="Times New Roman" panose="02020603050405020304" pitchFamily="18" charset="0"/>
              </a:rPr>
              <a:t>.  Neurological states induce [He] by (</a:t>
            </a:r>
            <a:r>
              <a:rPr lang="en-US" sz="950" dirty="0">
                <a:solidFill>
                  <a:prstClr val="black"/>
                </a:solidFill>
                <a:latin typeface="Times New Roman" panose="02020603050405020304" pitchFamily="18" charset="0"/>
                <a:cs typeface="Times New Roman" panose="02020603050405020304" pitchFamily="18" charset="0"/>
              </a:rPr>
              <a:t>axis</a:t>
            </a:r>
            <a:r>
              <a:rPr lang="en-US" sz="950" dirty="0" smtClean="0">
                <a:solidFill>
                  <a:prstClr val="black"/>
                </a:solidFill>
                <a:latin typeface="Times New Roman" panose="02020603050405020304" pitchFamily="18" charset="0"/>
                <a:cs typeface="Times New Roman" panose="02020603050405020304" pitchFamily="18" charset="0"/>
              </a:rPr>
              <a:t>):[RB – LB hemispheres], which is gas it maintains (under system pressure); </a:t>
            </a:r>
            <a:r>
              <a:rPr lang="en-US" sz="950" dirty="0" err="1" smtClean="0">
                <a:solidFill>
                  <a:prstClr val="black"/>
                </a:solidFill>
                <a:latin typeface="Times New Roman" panose="02020603050405020304" pitchFamily="18" charset="0"/>
                <a:cs typeface="Times New Roman" panose="02020603050405020304" pitchFamily="18" charset="0"/>
              </a:rPr>
              <a:t>gS</a:t>
            </a:r>
            <a:r>
              <a:rPr lang="en-US" sz="950" dirty="0" smtClean="0">
                <a:solidFill>
                  <a:prstClr val="black"/>
                </a:solidFill>
                <a:latin typeface="Times New Roman" panose="02020603050405020304" pitchFamily="18" charset="0"/>
                <a:cs typeface="Times New Roman" panose="02020603050405020304" pitchFamily="18" charset="0"/>
              </a:rPr>
              <a:t> acts as carbon dioxide does to hydro-adjacency of the lungs (the integral square to mass units).  The turning point to brainwaves is in antibodies which carbon mass fields (antibodies) ARE always a reduction to eye sight, therefore Heat BEFORE Radiation is always a subject of 1 (4).  Any </a:t>
            </a:r>
            <a:r>
              <a:rPr lang="en-US" sz="950" dirty="0">
                <a:solidFill>
                  <a:prstClr val="black"/>
                </a:solidFill>
                <a:latin typeface="Times New Roman" panose="02020603050405020304" pitchFamily="18" charset="0"/>
                <a:cs typeface="Times New Roman" panose="02020603050405020304" pitchFamily="18" charset="0"/>
              </a:rPr>
              <a:t>[</a:t>
            </a:r>
            <a:r>
              <a:rPr lang="en-US" sz="950" dirty="0" smtClean="0">
                <a:solidFill>
                  <a:prstClr val="black"/>
                </a:solidFill>
                <a:latin typeface="Times New Roman" panose="02020603050405020304" pitchFamily="18" charset="0"/>
                <a:cs typeface="Times New Roman" panose="02020603050405020304" pitchFamily="18" charset="0"/>
              </a:rPr>
              <a:t>conductor] counter-weight exposed (in red blood cells) is the counter [co] cohesive material [to the mother].  In 8, your serotonin levels will adjunct by rhythms [right arm] to hydrate as neurotransmitters do in order to play the role in oxidation processes and in physics.  This can be found in carbon (Root E) at sterilized deduction of the Cornea in (left arm energy) which wraps around the spine at [-c7]. </a:t>
            </a:r>
            <a:r>
              <a:rPr lang="en-US" sz="950" dirty="0" err="1" smtClean="0">
                <a:solidFill>
                  <a:prstClr val="black"/>
                </a:solidFill>
                <a:latin typeface="Times New Roman" panose="02020603050405020304" pitchFamily="18" charset="0"/>
                <a:cs typeface="Times New Roman" panose="02020603050405020304" pitchFamily="18" charset="0"/>
              </a:rPr>
              <a:t>Hyfer</a:t>
            </a:r>
            <a:r>
              <a:rPr lang="en-US" sz="950" dirty="0" smtClean="0">
                <a:solidFill>
                  <a:prstClr val="black"/>
                </a:solidFill>
                <a:latin typeface="Times New Roman" panose="02020603050405020304" pitchFamily="18" charset="0"/>
                <a:cs typeface="Times New Roman" panose="02020603050405020304" pitchFamily="18" charset="0"/>
              </a:rPr>
              <a:t>-conjunction (subsidized pressure to heat) is in the thorax (t9) - (multiplication tables) for molecules that burn fuels from fats {serotonin in G level] and it is Subtraction to clauses always {RB – that’s going to add molecules for (the heart’s conduction (by (axis) to heat (Heat Resource E [left brain -sternum]).  In dietary physics, heat induction (valve) is to be reused and is [insoluble] (psychological Formula P of neurosis). Noble gases play an equal role in hydro-adjacency as well as to the right arm (P).  The Areas pull width up to extricate as a full circle circumference (fibers).  This means we have the ability to pull from the (Cornea) its root cause at brain function; and in [F] from the tongue, as the wavelengths are conjunct to the Right eye (v).  #Neurotransmitters to voice = sound control.</a:t>
            </a:r>
            <a:endParaRPr lang="en-US" sz="950"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28600" y="609600"/>
            <a:ext cx="3483552" cy="1077218"/>
          </a:xfrm>
          <a:prstGeom prst="rect">
            <a:avLst/>
          </a:prstGeom>
          <a:noFill/>
        </p:spPr>
        <p:txBody>
          <a:bodyPr wrap="square" rtlCol="0">
            <a:spAutoFit/>
          </a:bodyPr>
          <a:lstStyle/>
          <a:p>
            <a:r>
              <a:rPr lang="en-US" sz="3200" i="1" dirty="0" smtClean="0">
                <a:latin typeface="Times New Roman" panose="02020603050405020304" pitchFamily="18" charset="0"/>
                <a:cs typeface="Times New Roman" panose="02020603050405020304" pitchFamily="18" charset="0"/>
              </a:rPr>
              <a:t>Isotopes</a:t>
            </a:r>
          </a:p>
          <a:p>
            <a:r>
              <a:rPr lang="en-US" sz="3200" i="1" dirty="0" smtClean="0">
                <a:latin typeface="Times New Roman" panose="02020603050405020304" pitchFamily="18" charset="0"/>
                <a:cs typeface="Times New Roman" panose="02020603050405020304" pitchFamily="18" charset="0"/>
              </a:rPr>
              <a:t>6cl/o- </a:t>
            </a:r>
            <a:endParaRPr lang="en-US" sz="3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12532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62600"/>
            <a:ext cx="8229600" cy="990600"/>
          </a:xfrm>
        </p:spPr>
        <p:txBody>
          <a:bodyPr/>
          <a:lstStyle/>
          <a:p>
            <a:r>
              <a:rPr lang="en-US" dirty="0" smtClean="0">
                <a:latin typeface="Times New Roman" panose="02020603050405020304" pitchFamily="18" charset="0"/>
                <a:cs typeface="Times New Roman" panose="02020603050405020304" pitchFamily="18" charset="0"/>
              </a:rPr>
              <a:t>Hydro-thermic radiations cont.</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3429000" y="685800"/>
            <a:ext cx="5389321" cy="4137869"/>
          </a:xfrm>
        </p:spPr>
      </p:pic>
      <p:sp>
        <p:nvSpPr>
          <p:cNvPr id="5" name="Rectangle 4"/>
          <p:cNvSpPr/>
          <p:nvPr/>
        </p:nvSpPr>
        <p:spPr>
          <a:xfrm>
            <a:off x="4876800" y="3352800"/>
            <a:ext cx="990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3400" y="762000"/>
            <a:ext cx="2793703" cy="5101397"/>
          </a:xfrm>
          <a:prstGeom prst="rect">
            <a:avLst/>
          </a:prstGeom>
          <a:noFill/>
        </p:spPr>
        <p:txBody>
          <a:bodyPr wrap="square" rtlCol="0">
            <a:spAutoFit/>
          </a:bodyPr>
          <a:lstStyle/>
          <a:p>
            <a:r>
              <a:rPr lang="en-US" sz="1050" u="sng" dirty="0" err="1" smtClean="0">
                <a:solidFill>
                  <a:prstClr val="black"/>
                </a:solidFill>
                <a:latin typeface="Times New Roman" panose="02020603050405020304" pitchFamily="18" charset="0"/>
                <a:cs typeface="Times New Roman" panose="02020603050405020304" pitchFamily="18" charset="0"/>
              </a:rPr>
              <a:t>Neuro</a:t>
            </a:r>
            <a:r>
              <a:rPr lang="en-US" sz="1050" u="sng" dirty="0" smtClean="0">
                <a:solidFill>
                  <a:prstClr val="black"/>
                </a:solidFill>
                <a:latin typeface="Times New Roman" panose="02020603050405020304" pitchFamily="18" charset="0"/>
                <a:cs typeface="Times New Roman" panose="02020603050405020304" pitchFamily="18" charset="0"/>
              </a:rPr>
              <a:t>-transmitters to the Eye (R).</a:t>
            </a:r>
            <a:r>
              <a:rPr lang="en-US" sz="1050" dirty="0" smtClean="0">
                <a:solidFill>
                  <a:prstClr val="black"/>
                </a:solidFill>
                <a:latin typeface="Times New Roman" panose="02020603050405020304" pitchFamily="18" charset="0"/>
                <a:cs typeface="Times New Roman" panose="02020603050405020304" pitchFamily="18" charset="0"/>
              </a:rPr>
              <a:t>Neurological thesis holds to the bone in [noble gases] pressure as nuclear physics to biology.  The Area point starts to decay at what space is wrapped around the </a:t>
            </a:r>
            <a:r>
              <a:rPr lang="en-US" sz="1050" dirty="0">
                <a:solidFill>
                  <a:prstClr val="black"/>
                </a:solidFill>
                <a:latin typeface="Times New Roman" panose="02020603050405020304" pitchFamily="18" charset="0"/>
                <a:cs typeface="Times New Roman" panose="02020603050405020304" pitchFamily="18" charset="0"/>
              </a:rPr>
              <a:t>CARUNCLE [Area’s wavelengths] from sternum </a:t>
            </a:r>
            <a:r>
              <a:rPr lang="en-US" sz="1050" dirty="0" smtClean="0">
                <a:solidFill>
                  <a:prstClr val="black"/>
                </a:solidFill>
                <a:latin typeface="Times New Roman" panose="02020603050405020304" pitchFamily="18" charset="0"/>
                <a:cs typeface="Times New Roman" panose="02020603050405020304" pitchFamily="18" charset="0"/>
              </a:rPr>
              <a:t>under Right Eye </a:t>
            </a:r>
            <a:r>
              <a:rPr lang="en-US" sz="1050" dirty="0" err="1" smtClean="0">
                <a:solidFill>
                  <a:prstClr val="black"/>
                </a:solidFill>
                <a:latin typeface="Times New Roman" panose="02020603050405020304" pitchFamily="18" charset="0"/>
                <a:cs typeface="Times New Roman" panose="02020603050405020304" pitchFamily="18" charset="0"/>
              </a:rPr>
              <a:t>pr</a:t>
            </a:r>
            <a:r>
              <a:rPr lang="en-US" sz="1050" dirty="0" smtClean="0">
                <a:solidFill>
                  <a:prstClr val="black"/>
                </a:solidFill>
                <a:latin typeface="Times New Roman" panose="02020603050405020304" pitchFamily="18" charset="0"/>
                <a:cs typeface="Times New Roman" panose="02020603050405020304" pitchFamily="18" charset="0"/>
              </a:rPr>
              <a:t>º (area’s radiation to sunlight).  Time melts as it </a:t>
            </a:r>
            <a:r>
              <a:rPr lang="en-US" sz="1050" b="1" dirty="0" smtClean="0">
                <a:solidFill>
                  <a:prstClr val="black"/>
                </a:solidFill>
                <a:latin typeface="Times New Roman" panose="02020603050405020304" pitchFamily="18" charset="0"/>
                <a:cs typeface="Times New Roman" panose="02020603050405020304" pitchFamily="18" charset="0"/>
              </a:rPr>
              <a:t>falls  </a:t>
            </a:r>
            <a:r>
              <a:rPr lang="en-US" sz="1050" i="1" dirty="0" smtClean="0">
                <a:solidFill>
                  <a:prstClr val="black"/>
                </a:solidFill>
                <a:latin typeface="Times New Roman" panose="02020603050405020304" pitchFamily="18" charset="0"/>
                <a:cs typeface="Times New Roman" panose="02020603050405020304" pitchFamily="18" charset="0"/>
              </a:rPr>
              <a:t>backwards </a:t>
            </a:r>
            <a:r>
              <a:rPr lang="en-US" sz="1050" dirty="0" smtClean="0">
                <a:solidFill>
                  <a:prstClr val="black"/>
                </a:solidFill>
                <a:latin typeface="Times New Roman" panose="02020603050405020304" pitchFamily="18" charset="0"/>
                <a:cs typeface="Times New Roman" panose="02020603050405020304" pitchFamily="18" charset="0"/>
              </a:rPr>
              <a:t>[optic 1]</a:t>
            </a:r>
            <a:r>
              <a:rPr lang="en-US" sz="1050" i="1" dirty="0" smtClean="0">
                <a:solidFill>
                  <a:prstClr val="black"/>
                </a:solidFill>
                <a:latin typeface="Times New Roman" panose="02020603050405020304" pitchFamily="18" charset="0"/>
                <a:cs typeface="Times New Roman" panose="02020603050405020304" pitchFamily="18" charset="0"/>
              </a:rPr>
              <a:t>, </a:t>
            </a:r>
            <a:r>
              <a:rPr lang="en-US" sz="1050" dirty="0" smtClean="0">
                <a:solidFill>
                  <a:prstClr val="black"/>
                </a:solidFill>
                <a:latin typeface="Times New Roman" panose="02020603050405020304" pitchFamily="18" charset="0"/>
                <a:cs typeface="Times New Roman" panose="02020603050405020304" pitchFamily="18" charset="0"/>
              </a:rPr>
              <a:t>and into Heat Absorption [Plate Tectonics (</a:t>
            </a:r>
            <a:r>
              <a:rPr lang="en-US" sz="1050" dirty="0" err="1" smtClean="0">
                <a:solidFill>
                  <a:prstClr val="black"/>
                </a:solidFill>
                <a:latin typeface="Times New Roman" panose="02020603050405020304" pitchFamily="18" charset="0"/>
                <a:cs typeface="Times New Roman" panose="02020603050405020304" pitchFamily="18" charset="0"/>
              </a:rPr>
              <a:t>pA</a:t>
            </a:r>
            <a:r>
              <a:rPr lang="en-US" sz="1050" dirty="0" smtClean="0">
                <a:solidFill>
                  <a:prstClr val="black"/>
                </a:solidFill>
                <a:latin typeface="Times New Roman" panose="02020603050405020304" pitchFamily="18" charset="0"/>
                <a:cs typeface="Times New Roman" panose="02020603050405020304" pitchFamily="18" charset="0"/>
              </a:rPr>
              <a:t>-c); </a:t>
            </a:r>
            <a:r>
              <a:rPr lang="en-US" sz="1050" dirty="0" err="1" smtClean="0">
                <a:solidFill>
                  <a:prstClr val="black"/>
                </a:solidFill>
                <a:latin typeface="Times New Roman" panose="02020603050405020304" pitchFamily="18" charset="0"/>
                <a:cs typeface="Times New Roman" panose="02020603050405020304" pitchFamily="18" charset="0"/>
              </a:rPr>
              <a:t>glucosis</a:t>
            </a:r>
            <a:r>
              <a:rPr lang="en-US" sz="1050" dirty="0" smtClean="0">
                <a:solidFill>
                  <a:prstClr val="black"/>
                </a:solidFill>
                <a:latin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cs typeface="Times New Roman" panose="02020603050405020304" pitchFamily="18" charset="0"/>
              </a:rPr>
              <a:t>s’y</a:t>
            </a:r>
            <a:r>
              <a:rPr lang="en-US" sz="1050" dirty="0" smtClean="0">
                <a:solidFill>
                  <a:prstClr val="black"/>
                </a:solidFill>
                <a:latin typeface="Times New Roman" panose="02020603050405020304" pitchFamily="18" charset="0"/>
                <a:cs typeface="Times New Roman" panose="02020603050405020304" pitchFamily="18" charset="0"/>
              </a:rPr>
              <a:t> r = latitude): pi.</a:t>
            </a:r>
          </a:p>
          <a:p>
            <a:endParaRPr lang="en-US" sz="1050" b="1" dirty="0">
              <a:solidFill>
                <a:prstClr val="black"/>
              </a:solidFill>
              <a:latin typeface="Times New Roman" panose="02020603050405020304" pitchFamily="18" charset="0"/>
              <a:cs typeface="Times New Roman" panose="02020603050405020304" pitchFamily="18" charset="0"/>
            </a:endParaRPr>
          </a:p>
          <a:p>
            <a:r>
              <a:rPr lang="en-US" sz="1050" b="1" dirty="0" smtClean="0">
                <a:solidFill>
                  <a:prstClr val="black"/>
                </a:solidFill>
                <a:latin typeface="Times New Roman" panose="02020603050405020304" pitchFamily="18" charset="0"/>
                <a:cs typeface="Times New Roman" panose="02020603050405020304" pitchFamily="18" charset="0"/>
              </a:rPr>
              <a:t>System’s adjunct to </a:t>
            </a:r>
            <a:r>
              <a:rPr lang="en-US" sz="1050" b="1" i="1" dirty="0" smtClean="0">
                <a:solidFill>
                  <a:prstClr val="black"/>
                </a:solidFill>
                <a:latin typeface="Times New Roman" panose="02020603050405020304" pitchFamily="18" charset="0"/>
                <a:cs typeface="Times New Roman" panose="02020603050405020304" pitchFamily="18" charset="0"/>
              </a:rPr>
              <a:t> heat waves </a:t>
            </a:r>
            <a:r>
              <a:rPr lang="en-US" sz="1050" dirty="0" smtClean="0">
                <a:solidFill>
                  <a:prstClr val="black"/>
                </a:solidFill>
                <a:latin typeface="Times New Roman" panose="02020603050405020304" pitchFamily="18" charset="0"/>
                <a:cs typeface="Times New Roman" panose="02020603050405020304" pitchFamily="18" charset="0"/>
              </a:rPr>
              <a:t> are left to the sternum’s </a:t>
            </a:r>
            <a:r>
              <a:rPr lang="en-US" sz="1050" i="1" dirty="0" err="1" smtClean="0">
                <a:solidFill>
                  <a:prstClr val="black"/>
                </a:solidFill>
                <a:latin typeface="Times New Roman" panose="02020603050405020304" pitchFamily="18" charset="0"/>
                <a:cs typeface="Times New Roman" panose="02020603050405020304" pitchFamily="18" charset="0"/>
              </a:rPr>
              <a:t>Ero</a:t>
            </a:r>
            <a:r>
              <a:rPr lang="en-US" sz="1050" i="1" dirty="0" smtClean="0">
                <a:solidFill>
                  <a:prstClr val="black"/>
                </a:solidFill>
                <a:latin typeface="Times New Roman" panose="02020603050405020304" pitchFamily="18" charset="0"/>
                <a:cs typeface="Times New Roman" panose="02020603050405020304" pitchFamily="18" charset="0"/>
              </a:rPr>
              <a:t>-plasticity </a:t>
            </a:r>
            <a:r>
              <a:rPr lang="en-US" sz="1050" dirty="0" smtClean="0">
                <a:solidFill>
                  <a:prstClr val="black"/>
                </a:solidFill>
                <a:latin typeface="Times New Roman" panose="02020603050405020304" pitchFamily="18" charset="0"/>
                <a:cs typeface="Times New Roman" panose="02020603050405020304" pitchFamily="18" charset="0"/>
              </a:rPr>
              <a:t>{from the human eye] INTO THE MOUTH at </a:t>
            </a:r>
            <a:r>
              <a:rPr lang="en-US" sz="1050" i="1" dirty="0" smtClean="0">
                <a:solidFill>
                  <a:prstClr val="black"/>
                </a:solidFill>
                <a:latin typeface="Times New Roman" panose="02020603050405020304" pitchFamily="18" charset="0"/>
                <a:cs typeface="Times New Roman" panose="02020603050405020304" pitchFamily="18" charset="0"/>
              </a:rPr>
              <a:t>decay systems} P </a:t>
            </a:r>
            <a:r>
              <a:rPr lang="en-US" sz="1050" dirty="0">
                <a:solidFill>
                  <a:prstClr val="black"/>
                </a:solidFill>
                <a:latin typeface="Times New Roman" panose="02020603050405020304" pitchFamily="18" charset="0"/>
                <a:cs typeface="Times New Roman" panose="02020603050405020304" pitchFamily="18" charset="0"/>
              </a:rPr>
              <a:t>(</a:t>
            </a:r>
            <a:r>
              <a:rPr lang="en-US" sz="1050" dirty="0" smtClean="0">
                <a:solidFill>
                  <a:prstClr val="black"/>
                </a:solidFill>
                <a:latin typeface="Times New Roman" panose="02020603050405020304" pitchFamily="18" charset="0"/>
                <a:cs typeface="Times New Roman" panose="02020603050405020304" pitchFamily="18" charset="0"/>
              </a:rPr>
              <a:t>formula 2).</a:t>
            </a:r>
          </a:p>
          <a:p>
            <a:endParaRPr lang="en-US" sz="1050" b="1" dirty="0">
              <a:solidFill>
                <a:prstClr val="black"/>
              </a:solidFill>
              <a:latin typeface="Times New Roman" panose="02020603050405020304" pitchFamily="18" charset="0"/>
              <a:cs typeface="Times New Roman" panose="02020603050405020304" pitchFamily="18" charset="0"/>
            </a:endParaRPr>
          </a:p>
          <a:p>
            <a:r>
              <a:rPr lang="en-US" sz="1050" b="1" dirty="0" smtClean="0">
                <a:solidFill>
                  <a:prstClr val="black"/>
                </a:solidFill>
                <a:latin typeface="Times New Roman" panose="02020603050405020304" pitchFamily="18" charset="0"/>
                <a:cs typeface="Times New Roman" panose="02020603050405020304" pitchFamily="18" charset="0"/>
              </a:rPr>
              <a:t>Right arm holds the brain’s nervous system UP; and into air ducts </a:t>
            </a:r>
            <a:r>
              <a:rPr lang="en-US" sz="1050" dirty="0" smtClean="0">
                <a:solidFill>
                  <a:prstClr val="black"/>
                </a:solidFill>
                <a:latin typeface="Times New Roman" panose="02020603050405020304" pitchFamily="18" charset="0"/>
                <a:cs typeface="Times New Roman" panose="02020603050405020304" pitchFamily="18" charset="0"/>
              </a:rPr>
              <a:t>as left brain divides these ducts into pressures for split cultures to adjust by (Eye gradation levels [gravity]).  It’s position is north: </a:t>
            </a:r>
            <a:r>
              <a:rPr lang="en-US" sz="1050" dirty="0" err="1" smtClean="0">
                <a:solidFill>
                  <a:prstClr val="black"/>
                </a:solidFill>
                <a:latin typeface="Times New Roman" panose="02020603050405020304" pitchFamily="18" charset="0"/>
                <a:cs typeface="Times New Roman" panose="02020603050405020304" pitchFamily="18" charset="0"/>
              </a:rPr>
              <a:t>pY</a:t>
            </a:r>
            <a:r>
              <a:rPr lang="en-US" sz="1050" dirty="0" smtClean="0">
                <a:solidFill>
                  <a:prstClr val="black"/>
                </a:solidFill>
                <a:latin typeface="Times New Roman" panose="02020603050405020304" pitchFamily="18" charset="0"/>
                <a:cs typeface="Times New Roman" panose="02020603050405020304" pitchFamily="18" charset="0"/>
              </a:rPr>
              <a:t> is the time to lightning in instance (3) degree under pressure systems of the mouth [root hole} form affect of nitrogen’s distance.  </a:t>
            </a:r>
            <a:r>
              <a:rPr lang="en-US" sz="1050" b="1" dirty="0" smtClean="0">
                <a:solidFill>
                  <a:prstClr val="black"/>
                </a:solidFill>
                <a:latin typeface="Times New Roman" panose="02020603050405020304" pitchFamily="18" charset="0"/>
                <a:cs typeface="Times New Roman" panose="02020603050405020304" pitchFamily="18" charset="0"/>
              </a:rPr>
              <a:t>#</a:t>
            </a:r>
            <a:r>
              <a:rPr lang="en-US" sz="1050" b="1" dirty="0" err="1" smtClean="0">
                <a:solidFill>
                  <a:prstClr val="black"/>
                </a:solidFill>
                <a:latin typeface="Times New Roman" panose="02020603050405020304" pitchFamily="18" charset="0"/>
                <a:cs typeface="Times New Roman" panose="02020603050405020304" pitchFamily="18" charset="0"/>
              </a:rPr>
              <a:t>Glote</a:t>
            </a:r>
            <a:endParaRPr lang="en-US" sz="1050" b="1" dirty="0" smtClean="0">
              <a:solidFill>
                <a:prstClr val="black"/>
              </a:solidFill>
              <a:latin typeface="Times New Roman" panose="02020603050405020304" pitchFamily="18" charset="0"/>
              <a:cs typeface="Times New Roman" panose="02020603050405020304" pitchFamily="18" charset="0"/>
            </a:endParaRPr>
          </a:p>
          <a:p>
            <a:endParaRPr lang="en-US" sz="1050" b="1" dirty="0">
              <a:solidFill>
                <a:prstClr val="black"/>
              </a:solidFill>
              <a:latin typeface="Times New Roman" panose="02020603050405020304" pitchFamily="18" charset="0"/>
              <a:cs typeface="Times New Roman" panose="02020603050405020304" pitchFamily="18" charset="0"/>
            </a:endParaRPr>
          </a:p>
          <a:p>
            <a:r>
              <a:rPr lang="en-US" sz="1050" b="1" dirty="0" smtClean="0">
                <a:solidFill>
                  <a:prstClr val="black"/>
                </a:solidFill>
                <a:latin typeface="Times New Roman" panose="02020603050405020304" pitchFamily="18" charset="0"/>
                <a:cs typeface="Times New Roman" panose="02020603050405020304" pitchFamily="18" charset="0"/>
              </a:rPr>
              <a:t>Form pressure’s Eye dissolvent is in the thalamus to [left hand/arm energy split conjunction to axis (membrane [g-scale left eye inertia .3]).  </a:t>
            </a:r>
            <a:r>
              <a:rPr lang="en-US" sz="1050" i="1" dirty="0" smtClean="0">
                <a:solidFill>
                  <a:prstClr val="black"/>
                </a:solidFill>
                <a:latin typeface="Times New Roman" panose="02020603050405020304" pitchFamily="18" charset="0"/>
                <a:cs typeface="Times New Roman" panose="02020603050405020304" pitchFamily="18" charset="0"/>
              </a:rPr>
              <a:t>Left brain.</a:t>
            </a:r>
            <a:endParaRPr lang="en-US" sz="1050" b="1" dirty="0" smtClean="0">
              <a:solidFill>
                <a:prstClr val="black"/>
              </a:solidFill>
              <a:latin typeface="Times New Roman" panose="02020603050405020304" pitchFamily="18" charset="0"/>
              <a:cs typeface="Times New Roman" panose="02020603050405020304" pitchFamily="18" charset="0"/>
            </a:endParaRPr>
          </a:p>
          <a:p>
            <a:endParaRPr lang="en-US" sz="1050" b="1" dirty="0">
              <a:solidFill>
                <a:prstClr val="black"/>
              </a:solidFill>
              <a:latin typeface="Times New Roman" panose="02020603050405020304" pitchFamily="18" charset="0"/>
              <a:cs typeface="Times New Roman" panose="02020603050405020304" pitchFamily="18" charset="0"/>
            </a:endParaRPr>
          </a:p>
          <a:p>
            <a:r>
              <a:rPr lang="en-US" sz="1050" b="1" dirty="0" smtClean="0">
                <a:solidFill>
                  <a:prstClr val="black"/>
                </a:solidFill>
                <a:latin typeface="Times New Roman" panose="02020603050405020304" pitchFamily="18" charset="0"/>
                <a:cs typeface="Times New Roman" panose="02020603050405020304" pitchFamily="18" charset="0"/>
              </a:rPr>
              <a:t>Time has a given axis.  Neuron's rich in fluoride have an un-even axis [melatonin].  </a:t>
            </a:r>
            <a:endParaRPr lang="en-US" sz="1050" b="1" dirty="0">
              <a:solidFill>
                <a:prstClr val="black"/>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856522" y="4519030"/>
            <a:ext cx="1772410" cy="24483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29000" y="4856989"/>
            <a:ext cx="2971800" cy="1292662"/>
          </a:xfrm>
          <a:prstGeom prst="rect">
            <a:avLst/>
          </a:prstGeom>
          <a:noFill/>
        </p:spPr>
        <p:txBody>
          <a:bodyPr wrap="square" rtlCol="0">
            <a:spAutoFit/>
          </a:bodyPr>
          <a:lstStyle/>
          <a:p>
            <a:r>
              <a:rPr lang="en-US" sz="1600" i="1" dirty="0" smtClean="0">
                <a:latin typeface="Times New Roman" panose="02020603050405020304" pitchFamily="18" charset="0"/>
                <a:cs typeface="Times New Roman" panose="02020603050405020304" pitchFamily="18" charset="0"/>
              </a:rPr>
              <a:t>8 x 8 x </a:t>
            </a:r>
            <a:r>
              <a:rPr lang="en-US" sz="1600" i="1" dirty="0">
                <a:latin typeface="Times New Roman" panose="02020603050405020304" pitchFamily="18" charset="0"/>
                <a:cs typeface="Times New Roman" panose="02020603050405020304" pitchFamily="18" charset="0"/>
              </a:rPr>
              <a:t>8 </a:t>
            </a:r>
            <a:r>
              <a:rPr lang="en-US" sz="1600" i="1" dirty="0" smtClean="0">
                <a:latin typeface="Times New Roman" panose="02020603050405020304" pitchFamily="18" charset="0"/>
                <a:cs typeface="Times New Roman" panose="02020603050405020304" pitchFamily="18" charset="0"/>
              </a:rPr>
              <a:t>~~</a:t>
            </a:r>
          </a:p>
          <a:p>
            <a:endParaRPr lang="en-US" sz="1100" i="1" dirty="0" smtClean="0">
              <a:latin typeface="Times New Roman" panose="02020603050405020304" pitchFamily="18" charset="0"/>
              <a:cs typeface="Times New Roman" panose="02020603050405020304" pitchFamily="18" charset="0"/>
            </a:endParaRPr>
          </a:p>
          <a:p>
            <a:r>
              <a:rPr lang="en-US" sz="1100" i="1" dirty="0" smtClean="0">
                <a:latin typeface="Times New Roman" panose="02020603050405020304" pitchFamily="18" charset="0"/>
                <a:cs typeface="Times New Roman" panose="02020603050405020304" pitchFamily="18" charset="0"/>
              </a:rPr>
              <a:t>Melatonin dissolves </a:t>
            </a:r>
            <a:r>
              <a:rPr lang="en-US" sz="1100" i="1" dirty="0">
                <a:latin typeface="Times New Roman" panose="02020603050405020304" pitchFamily="18" charset="0"/>
                <a:cs typeface="Times New Roman" panose="02020603050405020304" pitchFamily="18" charset="0"/>
              </a:rPr>
              <a:t>the instance’s nucleus from the lung to the feet into the direction of the sun</a:t>
            </a:r>
            <a:r>
              <a:rPr lang="en-US" sz="1100" i="1" dirty="0" smtClean="0">
                <a:latin typeface="Times New Roman" panose="02020603050405020304" pitchFamily="18" charset="0"/>
                <a:cs typeface="Times New Roman" panose="02020603050405020304" pitchFamily="18" charset="0"/>
              </a:rPr>
              <a:t>.  Which is always a storage unit.  </a:t>
            </a:r>
            <a:r>
              <a:rPr lang="en-US" sz="1100" i="1" dirty="0">
                <a:latin typeface="Times New Roman" panose="02020603050405020304" pitchFamily="18" charset="0"/>
                <a:cs typeface="Times New Roman" panose="02020603050405020304" pitchFamily="18" charset="0"/>
              </a:rPr>
              <a:t>#heat waves</a:t>
            </a:r>
          </a:p>
          <a:p>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47211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7395" y="1361069"/>
            <a:ext cx="2635805" cy="3581400"/>
          </a:xfrm>
          <a:prstGeom prst="rect">
            <a:avLst/>
          </a:prstGeom>
        </p:spPr>
      </p:pic>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579"/>
          <a:stretch/>
        </p:blipFill>
        <p:spPr bwMode="auto">
          <a:xfrm>
            <a:off x="2419350" y="4957736"/>
            <a:ext cx="1600200" cy="1830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685800"/>
            <a:ext cx="2321509" cy="2715851"/>
          </a:xfrm>
          <a:prstGeom prst="rect">
            <a:avLst/>
          </a:prstGeom>
          <a:ln>
            <a:noFill/>
          </a:ln>
        </p:spPr>
      </p:pic>
      <p:sp>
        <p:nvSpPr>
          <p:cNvPr id="2" name="Content Placeholder 1"/>
          <p:cNvSpPr>
            <a:spLocks noGrp="1"/>
          </p:cNvSpPr>
          <p:nvPr>
            <p:ph idx="1"/>
          </p:nvPr>
        </p:nvSpPr>
        <p:spPr>
          <a:xfrm>
            <a:off x="797742" y="990600"/>
            <a:ext cx="3393257" cy="3604866"/>
          </a:xfrm>
        </p:spPr>
        <p:txBody>
          <a:bodyPr>
            <a:normAutofit fontScale="25000" lnSpcReduction="20000"/>
          </a:bodyPr>
          <a:lstStyle/>
          <a:p>
            <a:pPr lvl="1"/>
            <a:r>
              <a:rPr lang="en-US" sz="3600" dirty="0" err="1" smtClean="0">
                <a:latin typeface="Times New Roman" panose="02020603050405020304" pitchFamily="18" charset="0"/>
                <a:cs typeface="Times New Roman" panose="02020603050405020304" pitchFamily="18" charset="0"/>
              </a:rPr>
              <a:t>fY</a:t>
            </a:r>
            <a:r>
              <a:rPr lang="en-US" sz="3600" dirty="0" smtClean="0">
                <a:latin typeface="Times New Roman" panose="02020603050405020304" pitchFamily="18" charset="0"/>
                <a:cs typeface="Times New Roman" panose="02020603050405020304" pitchFamily="18" charset="0"/>
              </a:rPr>
              <a:t> axis (p squared to root at the thalamus [Hu} p9]. </a:t>
            </a:r>
          </a:p>
          <a:p>
            <a:pPr lvl="1"/>
            <a:r>
              <a:rPr lang="en-US" sz="3600" i="1" dirty="0" smtClean="0">
                <a:latin typeface="Times New Roman" panose="02020603050405020304" pitchFamily="18" charset="0"/>
                <a:cs typeface="Times New Roman" panose="02020603050405020304" pitchFamily="18" charset="0"/>
              </a:rPr>
              <a:t>y adjusts under tones of sunlight – gravity to uneven water weight is not pulled until the affect of nitrogen undergoes sterilization processes (dream cycles (root  to axis Y1) [pm].</a:t>
            </a:r>
          </a:p>
          <a:p>
            <a:pPr marL="0" indent="0">
              <a:buNone/>
            </a:pPr>
            <a:endParaRPr lang="en-US" sz="3600" dirty="0" smtClean="0">
              <a:latin typeface="Times New Roman" panose="02020603050405020304" pitchFamily="18" charset="0"/>
              <a:cs typeface="Times New Roman" panose="02020603050405020304" pitchFamily="18" charset="0"/>
            </a:endParaRPr>
          </a:p>
          <a:p>
            <a:pPr marL="0" indent="0">
              <a:buNone/>
            </a:pPr>
            <a:r>
              <a:rPr lang="en-US" sz="3600" dirty="0" smtClean="0">
                <a:latin typeface="Times New Roman" panose="02020603050405020304" pitchFamily="18" charset="0"/>
                <a:cs typeface="Times New Roman" panose="02020603050405020304" pitchFamily="18" charset="0"/>
              </a:rPr>
              <a:t>Hydrogenation (probability factorial ranges):</a:t>
            </a:r>
            <a:endParaRPr lang="en-US" sz="3600" b="1" dirty="0" smtClean="0">
              <a:latin typeface="Times New Roman" panose="02020603050405020304" pitchFamily="18" charset="0"/>
              <a:cs typeface="Times New Roman" panose="02020603050405020304" pitchFamily="18" charset="0"/>
            </a:endParaRPr>
          </a:p>
          <a:p>
            <a:pPr marL="0" indent="0">
              <a:buNone/>
            </a:pPr>
            <a:r>
              <a:rPr lang="en-US" sz="3600" b="1" u="sng" dirty="0" smtClean="0">
                <a:latin typeface="Times New Roman" panose="02020603050405020304" pitchFamily="18" charset="0"/>
                <a:cs typeface="Times New Roman" panose="02020603050405020304" pitchFamily="18" charset="0"/>
              </a:rPr>
              <a:t>Root 4 – Axis [</a:t>
            </a:r>
            <a:r>
              <a:rPr lang="en-US" sz="3600" b="1" u="sng" dirty="0" err="1" smtClean="0">
                <a:latin typeface="Times New Roman" panose="02020603050405020304" pitchFamily="18" charset="0"/>
                <a:cs typeface="Times New Roman" panose="02020603050405020304" pitchFamily="18" charset="0"/>
              </a:rPr>
              <a:t>gY</a:t>
            </a:r>
            <a:r>
              <a:rPr lang="en-US" sz="3600" b="1" u="sng" dirty="0" smtClean="0">
                <a:latin typeface="Times New Roman" panose="02020603050405020304" pitchFamily="18" charset="0"/>
                <a:cs typeface="Times New Roman" panose="02020603050405020304" pitchFamily="18" charset="0"/>
              </a:rPr>
              <a:t>}</a:t>
            </a:r>
            <a:r>
              <a:rPr lang="en-US" sz="3600" b="1" u="sng" dirty="0" err="1" smtClean="0">
                <a:latin typeface="Times New Roman" panose="02020603050405020304" pitchFamily="18" charset="0"/>
                <a:cs typeface="Times New Roman" panose="02020603050405020304" pitchFamily="18" charset="0"/>
              </a:rPr>
              <a:t>tX</a:t>
            </a:r>
            <a:r>
              <a:rPr lang="en-US" sz="3600" b="1" u="sng" dirty="0" smtClean="0">
                <a:latin typeface="Times New Roman" panose="02020603050405020304" pitchFamily="18" charset="0"/>
                <a:cs typeface="Times New Roman" panose="02020603050405020304" pitchFamily="18" charset="0"/>
              </a:rPr>
              <a:t>:</a:t>
            </a:r>
          </a:p>
          <a:p>
            <a:r>
              <a:rPr lang="en-US" sz="3600" b="1" dirty="0" smtClean="0">
                <a:latin typeface="Times New Roman" panose="02020603050405020304" pitchFamily="18" charset="0"/>
                <a:cs typeface="Times New Roman" panose="02020603050405020304" pitchFamily="18" charset="0"/>
              </a:rPr>
              <a:t>Radius At0 (storage units are diverse to electronic proportions (-).</a:t>
            </a:r>
          </a:p>
          <a:p>
            <a:r>
              <a:rPr lang="en-US" sz="3600" b="1" dirty="0" smtClean="0">
                <a:latin typeface="Times New Roman" panose="02020603050405020304" pitchFamily="18" charset="0"/>
                <a:cs typeface="Times New Roman" panose="02020603050405020304" pitchFamily="18" charset="0"/>
              </a:rPr>
              <a:t>Even bound electricity [</a:t>
            </a:r>
            <a:r>
              <a:rPr lang="en-US" sz="3600" b="1" dirty="0" err="1" smtClean="0">
                <a:latin typeface="Times New Roman" panose="02020603050405020304" pitchFamily="18" charset="0"/>
                <a:cs typeface="Times New Roman" panose="02020603050405020304" pitchFamily="18" charset="0"/>
              </a:rPr>
              <a:t>Eii</a:t>
            </a:r>
            <a:r>
              <a:rPr lang="en-US" sz="3600" b="1" dirty="0" smtClean="0">
                <a:latin typeface="Times New Roman" panose="02020603050405020304" pitchFamily="18" charset="0"/>
                <a:cs typeface="Times New Roman" panose="02020603050405020304" pitchFamily="18" charset="0"/>
              </a:rPr>
              <a:t>] are electromagnetic waves </a:t>
            </a:r>
            <a:r>
              <a:rPr lang="en-US" sz="3600" dirty="0" smtClean="0">
                <a:latin typeface="Times New Roman" panose="02020603050405020304" pitchFamily="18" charset="0"/>
                <a:cs typeface="Times New Roman" panose="02020603050405020304" pitchFamily="18" charset="0"/>
              </a:rPr>
              <a:t>from the thalamus becoming degrees.</a:t>
            </a:r>
          </a:p>
          <a:p>
            <a:r>
              <a:rPr lang="en-US" sz="3600" i="1" dirty="0" smtClean="0">
                <a:latin typeface="Times New Roman" panose="02020603050405020304" pitchFamily="18" charset="0"/>
                <a:cs typeface="Times New Roman" panose="02020603050405020304" pitchFamily="18" charset="0"/>
              </a:rPr>
              <a:t>Serotonin’s dissolvent are the (brainwaves).</a:t>
            </a:r>
          </a:p>
          <a:p>
            <a:endParaRPr lang="en-US" sz="7400" i="1" dirty="0">
              <a:latin typeface="Times New Roman" panose="02020603050405020304" pitchFamily="18" charset="0"/>
              <a:cs typeface="Times New Roman" panose="02020603050405020304" pitchFamily="18" charset="0"/>
            </a:endParaRPr>
          </a:p>
          <a:p>
            <a:pPr marL="0" indent="0">
              <a:buNone/>
            </a:pPr>
            <a:r>
              <a:rPr lang="en-US" sz="7400" i="1" u="sng" dirty="0" smtClean="0">
                <a:latin typeface="Times New Roman" panose="02020603050405020304" pitchFamily="18" charset="0"/>
                <a:cs typeface="Times New Roman" panose="02020603050405020304" pitchFamily="18" charset="0"/>
              </a:rPr>
              <a:t>Step 1.</a:t>
            </a:r>
            <a:r>
              <a:rPr lang="en-US" sz="7400" u="sng" dirty="0" smtClean="0">
                <a:latin typeface="Times New Roman" panose="02020603050405020304" pitchFamily="18" charset="0"/>
                <a:cs typeface="Times New Roman" panose="02020603050405020304" pitchFamily="18" charset="0"/>
              </a:rPr>
              <a:t>Group </a:t>
            </a:r>
            <a:r>
              <a:rPr lang="en-US" sz="4400" u="sng" dirty="0" smtClean="0">
                <a:latin typeface="Times New Roman" panose="02020603050405020304" pitchFamily="18" charset="0"/>
                <a:cs typeface="Times New Roman" panose="02020603050405020304" pitchFamily="18" charset="0"/>
              </a:rPr>
              <a:t>4 in Nitrogen Muscle formations (Areas </a:t>
            </a:r>
            <a:r>
              <a:rPr lang="en-US" sz="4400" u="sng" dirty="0" err="1" smtClean="0">
                <a:latin typeface="Times New Roman" panose="02020603050405020304" pitchFamily="18" charset="0"/>
                <a:cs typeface="Times New Roman" panose="02020603050405020304" pitchFamily="18" charset="0"/>
              </a:rPr>
              <a:t>plasmic</a:t>
            </a:r>
            <a:r>
              <a:rPr lang="en-US" sz="4400" u="sng" dirty="0" smtClean="0">
                <a:latin typeface="Times New Roman" panose="02020603050405020304" pitchFamily="18" charset="0"/>
                <a:cs typeface="Times New Roman" panose="02020603050405020304" pitchFamily="18" charset="0"/>
              </a:rPr>
              <a:t>) GI: is cervical @0.96 square root temperatures: chlorophyll (</a:t>
            </a:r>
            <a:r>
              <a:rPr lang="en-US" sz="4400" u="sng" dirty="0" err="1" smtClean="0">
                <a:latin typeface="Times New Roman" panose="02020603050405020304" pitchFamily="18" charset="0"/>
                <a:cs typeface="Times New Roman" panose="02020603050405020304" pitchFamily="18" charset="0"/>
              </a:rPr>
              <a:t>pr</a:t>
            </a:r>
            <a:r>
              <a:rPr lang="en-US" sz="4400" u="sng" dirty="0" smtClean="0">
                <a:latin typeface="Times New Roman" panose="02020603050405020304" pitchFamily="18" charset="0"/>
                <a:cs typeface="Times New Roman" panose="02020603050405020304" pitchFamily="18" charset="0"/>
              </a:rPr>
              <a:t> adjustments) [pm].</a:t>
            </a:r>
          </a:p>
          <a:p>
            <a:r>
              <a:rPr lang="en-US" sz="4400" dirty="0" smtClean="0">
                <a:latin typeface="Times New Roman" panose="02020603050405020304" pitchFamily="18" charset="0"/>
                <a:cs typeface="Times New Roman" panose="02020603050405020304" pitchFamily="18" charset="0"/>
              </a:rPr>
              <a:t>Let the volume out – In the cervical degrees of lightning we find principle squaring proportions from (left brain) into the Right atrium:</a:t>
            </a:r>
          </a:p>
          <a:p>
            <a:pPr lvl="1"/>
            <a:r>
              <a:rPr lang="en-US" sz="4400" i="1" dirty="0" smtClean="0">
                <a:latin typeface="Times New Roman" panose="02020603050405020304" pitchFamily="18" charset="0"/>
                <a:cs typeface="Times New Roman" panose="02020603050405020304" pitchFamily="18" charset="0"/>
              </a:rPr>
              <a:t>Hydro chloride in deductions become the </a:t>
            </a:r>
            <a:r>
              <a:rPr lang="en-US" sz="4400" b="1" i="1" dirty="0" smtClean="0">
                <a:latin typeface="Times New Roman" panose="02020603050405020304" pitchFamily="18" charset="0"/>
                <a:cs typeface="Times New Roman" panose="02020603050405020304" pitchFamily="18" charset="0"/>
              </a:rPr>
              <a:t>SHEATH’S </a:t>
            </a:r>
            <a:r>
              <a:rPr lang="en-US" sz="4400" i="1" dirty="0">
                <a:latin typeface="Times New Roman" panose="02020603050405020304" pitchFamily="18" charset="0"/>
                <a:cs typeface="Times New Roman" panose="02020603050405020304" pitchFamily="18" charset="0"/>
              </a:rPr>
              <a:t>p</a:t>
            </a:r>
            <a:r>
              <a:rPr lang="en-US" sz="4400" i="1" dirty="0" smtClean="0">
                <a:latin typeface="Times New Roman" panose="02020603050405020304" pitchFamily="18" charset="0"/>
                <a:cs typeface="Times New Roman" panose="02020603050405020304" pitchFamily="18" charset="0"/>
              </a:rPr>
              <a:t>roportions of nitrogen adjustments and [Na] function is the same as (sea level) in the cavity: </a:t>
            </a:r>
          </a:p>
          <a:p>
            <a:pPr lvl="1"/>
            <a:r>
              <a:rPr lang="en-US" sz="4400" i="1" dirty="0" smtClean="0">
                <a:latin typeface="Times New Roman" panose="02020603050405020304" pitchFamily="18" charset="0"/>
                <a:cs typeface="Times New Roman" panose="02020603050405020304" pitchFamily="18" charset="0"/>
              </a:rPr>
              <a:t>find pH systems and crack the Walnut; at the </a:t>
            </a:r>
            <a:r>
              <a:rPr lang="en-US" sz="4400" dirty="0" smtClean="0">
                <a:latin typeface="Times New Roman" panose="02020603050405020304" pitchFamily="18" charset="0"/>
                <a:cs typeface="Times New Roman" panose="02020603050405020304" pitchFamily="18" charset="0"/>
              </a:rPr>
              <a:t>Pupil[ph1.</a:t>
            </a:r>
            <a:r>
              <a:rPr lang="en-US" sz="4400" i="1" dirty="0">
                <a:latin typeface="Times New Roman" panose="02020603050405020304" pitchFamily="18" charset="0"/>
                <a:cs typeface="Times New Roman" panose="02020603050405020304" pitchFamily="18" charset="0"/>
              </a:rPr>
              <a:t> </a:t>
            </a:r>
            <a:endParaRPr lang="en-US" sz="4400" i="1" dirty="0" smtClean="0">
              <a:latin typeface="Times New Roman" panose="02020603050405020304" pitchFamily="18" charset="0"/>
              <a:cs typeface="Times New Roman" panose="02020603050405020304" pitchFamily="18" charset="0"/>
            </a:endParaRPr>
          </a:p>
          <a:p>
            <a:pPr marL="274320" lvl="1" indent="0">
              <a:buNone/>
            </a:pPr>
            <a:r>
              <a:rPr lang="en-US" sz="4400" i="1" dirty="0" smtClean="0">
                <a:latin typeface="Times New Roman" panose="02020603050405020304" pitchFamily="18" charset="0"/>
                <a:cs typeface="Times New Roman" panose="02020603050405020304" pitchFamily="18" charset="0"/>
              </a:rPr>
              <a:t>It will square </a:t>
            </a:r>
          </a:p>
          <a:p>
            <a:pPr marL="274320" lvl="1" indent="0">
              <a:buNone/>
            </a:pPr>
            <a:r>
              <a:rPr lang="en-US" sz="4400" i="1" dirty="0" smtClean="0">
                <a:latin typeface="Times New Roman" panose="02020603050405020304" pitchFamily="18" charset="0"/>
                <a:cs typeface="Times New Roman" panose="02020603050405020304" pitchFamily="18" charset="0"/>
              </a:rPr>
              <a:t>magnetically after</a:t>
            </a:r>
          </a:p>
          <a:p>
            <a:pPr marL="274320" lvl="1" indent="0">
              <a:buNone/>
            </a:pPr>
            <a:r>
              <a:rPr lang="en-US" sz="4400" i="1" dirty="0">
                <a:latin typeface="Times New Roman" panose="02020603050405020304" pitchFamily="18" charset="0"/>
                <a:cs typeface="Times New Roman" panose="02020603050405020304" pitchFamily="18" charset="0"/>
              </a:rPr>
              <a:t>i</a:t>
            </a:r>
            <a:r>
              <a:rPr lang="en-US" sz="4400" i="1" dirty="0" smtClean="0">
                <a:latin typeface="Times New Roman" panose="02020603050405020304" pitchFamily="18" charset="0"/>
                <a:cs typeface="Times New Roman" panose="02020603050405020304" pitchFamily="18" charset="0"/>
              </a:rPr>
              <a:t>t’s adjusted to </a:t>
            </a:r>
          </a:p>
          <a:p>
            <a:pPr marL="274320" lvl="1" indent="0">
              <a:buNone/>
            </a:pPr>
            <a:r>
              <a:rPr lang="en-US" sz="4400" i="1" dirty="0" smtClean="0">
                <a:latin typeface="Times New Roman" panose="02020603050405020304" pitchFamily="18" charset="0"/>
                <a:cs typeface="Times New Roman" panose="02020603050405020304" pitchFamily="18" charset="0"/>
              </a:rPr>
              <a:t>timing </a:t>
            </a:r>
          </a:p>
          <a:p>
            <a:pPr marL="274320" lvl="1" indent="0">
              <a:buNone/>
            </a:pPr>
            <a:r>
              <a:rPr lang="en-US" sz="4400" i="1" dirty="0" smtClean="0">
                <a:latin typeface="Times New Roman" panose="02020603050405020304" pitchFamily="18" charset="0"/>
                <a:cs typeface="Times New Roman" panose="02020603050405020304" pitchFamily="18" charset="0"/>
              </a:rPr>
              <a:t>(Co2)[T cell} </a:t>
            </a:r>
            <a:r>
              <a:rPr lang="en-US" sz="4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smtClean="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a:p>
            <a:pPr marL="0" indent="0">
              <a:buNone/>
            </a:pPr>
            <a:endParaRPr lang="en-US" sz="4400" dirty="0" smtClean="0">
              <a:latin typeface="Times New Roman" panose="02020603050405020304" pitchFamily="18" charset="0"/>
              <a:cs typeface="Times New Roman" panose="02020603050405020304" pitchFamily="18" charset="0"/>
            </a:endParaRPr>
          </a:p>
          <a:p>
            <a:pPr marL="0" indent="0">
              <a:buNone/>
            </a:pPr>
            <a:endParaRPr lang="en-US" sz="4400" dirty="0">
              <a:latin typeface="Times New Roman" panose="02020603050405020304" pitchFamily="18" charset="0"/>
              <a:cs typeface="Times New Roman" panose="02020603050405020304" pitchFamily="18" charset="0"/>
            </a:endParaRPr>
          </a:p>
        </p:txBody>
      </p:sp>
      <p:sp>
        <p:nvSpPr>
          <p:cNvPr id="7" name="Title 1"/>
          <p:cNvSpPr>
            <a:spLocks noGrp="1"/>
          </p:cNvSpPr>
          <p:nvPr>
            <p:ph type="title"/>
          </p:nvPr>
        </p:nvSpPr>
        <p:spPr>
          <a:xfrm>
            <a:off x="424161" y="190500"/>
            <a:ext cx="8229600" cy="990600"/>
          </a:xfrm>
        </p:spPr>
        <p:txBody>
          <a:bodyPr/>
          <a:lstStyle/>
          <a:p>
            <a:r>
              <a:rPr lang="en-US" dirty="0" smtClean="0">
                <a:latin typeface="Times New Roman" panose="02020603050405020304" pitchFamily="18" charset="0"/>
                <a:cs typeface="Times New Roman" panose="02020603050405020304" pitchFamily="18" charset="0"/>
              </a:rPr>
              <a:t>Hydro-thermic radiations cont.</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29394" t="50000" r="47879" b="9899"/>
          <a:stretch/>
        </p:blipFill>
        <p:spPr>
          <a:xfrm>
            <a:off x="6796527" y="3806225"/>
            <a:ext cx="2078182" cy="2750127"/>
          </a:xfrm>
          <a:prstGeom prst="rect">
            <a:avLst/>
          </a:prstGeom>
        </p:spPr>
      </p:pic>
      <p:sp>
        <p:nvSpPr>
          <p:cNvPr id="5" name="TextBox 4"/>
          <p:cNvSpPr txBox="1"/>
          <p:nvPr/>
        </p:nvSpPr>
        <p:spPr>
          <a:xfrm>
            <a:off x="6553200" y="3382265"/>
            <a:ext cx="2590800" cy="430887"/>
          </a:xfrm>
          <a:prstGeom prst="rect">
            <a:avLst/>
          </a:prstGeom>
          <a:noFill/>
        </p:spPr>
        <p:txBody>
          <a:bodyPr wrap="square" rtlCol="0">
            <a:spAutoFit/>
          </a:bodyPr>
          <a:lstStyle/>
          <a:p>
            <a:r>
              <a:rPr lang="en-US" sz="1100" dirty="0" smtClean="0">
                <a:latin typeface="Times New Roman" panose="02020603050405020304" pitchFamily="18" charset="0"/>
                <a:cs typeface="Times New Roman" panose="02020603050405020304" pitchFamily="18" charset="0"/>
              </a:rPr>
              <a:t>Heat adjunction to sunlight</a:t>
            </a:r>
            <a:r>
              <a:rPr lang="en-US" sz="1100" dirty="0">
                <a:latin typeface="Times New Roman" panose="02020603050405020304" pitchFamily="18" charset="0"/>
                <a:cs typeface="Times New Roman" panose="02020603050405020304" pitchFamily="18" charset="0"/>
              </a:rPr>
              <a:t> </a:t>
            </a:r>
            <a:r>
              <a:rPr lang="en-US" sz="1100" dirty="0" smtClean="0">
                <a:latin typeface="Times New Roman" panose="02020603050405020304" pitchFamily="18" charset="0"/>
                <a:cs typeface="Times New Roman" panose="02020603050405020304" pitchFamily="18" charset="0"/>
              </a:rPr>
              <a:t>– time evolves to thalamus [Y1] #</a:t>
            </a:r>
            <a:r>
              <a:rPr lang="en-US" sz="1100" i="1" dirty="0" smtClean="0">
                <a:latin typeface="Times New Roman" panose="02020603050405020304" pitchFamily="18" charset="0"/>
                <a:cs typeface="Times New Roman" panose="02020603050405020304" pitchFamily="18" charset="0"/>
              </a:rPr>
              <a:t>uneven tones = Root 4.</a:t>
            </a:r>
            <a:endParaRPr lang="en-US" dirty="0"/>
          </a:p>
        </p:txBody>
      </p:sp>
      <p:pic>
        <p:nvPicPr>
          <p:cNvPr id="51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6096000"/>
            <a:ext cx="615494" cy="631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74752" y="6218895"/>
            <a:ext cx="542543" cy="523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48637" y="6218895"/>
            <a:ext cx="468758" cy="487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43000" y="6137187"/>
            <a:ext cx="591454" cy="563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634" y="3276601"/>
            <a:ext cx="899491" cy="914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634" y="1635497"/>
            <a:ext cx="738762" cy="711734"/>
          </a:xfrm>
          <a:prstGeom prst="rect">
            <a:avLst/>
          </a:prstGeom>
        </p:spPr>
      </p:pic>
      <p:sp>
        <p:nvSpPr>
          <p:cNvPr id="15" name="Rectangle 14"/>
          <p:cNvSpPr/>
          <p:nvPr/>
        </p:nvSpPr>
        <p:spPr>
          <a:xfrm>
            <a:off x="57150" y="5726668"/>
            <a:ext cx="6324600" cy="369332"/>
          </a:xfrm>
          <a:prstGeom prst="rect">
            <a:avLst/>
          </a:prstGeom>
        </p:spPr>
        <p:txBody>
          <a:bodyPr wrap="square">
            <a:spAutoFit/>
          </a:bodyPr>
          <a:lstStyle/>
          <a:p>
            <a:r>
              <a:rPr lang="en-US" sz="900" u="sng" dirty="0">
                <a:latin typeface="Times New Roman" panose="02020603050405020304" pitchFamily="18" charset="0"/>
                <a:cs typeface="Times New Roman" panose="02020603050405020304" pitchFamily="18" charset="0"/>
              </a:rPr>
              <a:t>Principle </a:t>
            </a:r>
            <a:r>
              <a:rPr lang="en-US" sz="900" u="sng" dirty="0" smtClean="0">
                <a:latin typeface="Times New Roman" panose="02020603050405020304" pitchFamily="18" charset="0"/>
                <a:cs typeface="Times New Roman" panose="02020603050405020304" pitchFamily="18" charset="0"/>
              </a:rPr>
              <a:t>Mass function: </a:t>
            </a:r>
            <a:r>
              <a:rPr lang="en-US" sz="900" u="sng" dirty="0">
                <a:latin typeface="Times New Roman" panose="02020603050405020304" pitchFamily="18" charset="0"/>
                <a:cs typeface="Times New Roman" panose="02020603050405020304" pitchFamily="18" charset="0"/>
              </a:rPr>
              <a:t>(Root 4) </a:t>
            </a:r>
          </a:p>
          <a:p>
            <a:r>
              <a:rPr lang="en-US" sz="900" dirty="0">
                <a:latin typeface="Times New Roman" panose="02020603050405020304" pitchFamily="18" charset="0"/>
                <a:cs typeface="Times New Roman" panose="02020603050405020304" pitchFamily="18" charset="0"/>
              </a:rPr>
              <a:t>[Area 2 forms your compound @ width].</a:t>
            </a:r>
          </a:p>
        </p:txBody>
      </p:sp>
      <p:sp>
        <p:nvSpPr>
          <p:cNvPr id="17" name="TextBox 16"/>
          <p:cNvSpPr txBox="1"/>
          <p:nvPr/>
        </p:nvSpPr>
        <p:spPr>
          <a:xfrm>
            <a:off x="3917395" y="6282577"/>
            <a:ext cx="4129527" cy="307777"/>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sym typeface="Wingdings" panose="05000000000000000000" pitchFamily="2" charset="2"/>
              </a:rPr>
              <a:t> Divide the blood cells into walls.</a:t>
            </a:r>
            <a:endParaRPr lang="en-US" sz="1400" dirty="0">
              <a:latin typeface="Times New Roman" panose="02020603050405020304" pitchFamily="18" charset="0"/>
              <a:cs typeface="Times New Roman" panose="02020603050405020304" pitchFamily="18" charset="0"/>
            </a:endParaRPr>
          </a:p>
        </p:txBody>
      </p:sp>
      <p:sp>
        <p:nvSpPr>
          <p:cNvPr id="18" name="Rectangle 17"/>
          <p:cNvSpPr/>
          <p:nvPr/>
        </p:nvSpPr>
        <p:spPr>
          <a:xfrm>
            <a:off x="694128" y="6292102"/>
            <a:ext cx="360996" cy="307777"/>
          </a:xfrm>
          <a:prstGeom prst="rect">
            <a:avLst/>
          </a:prstGeom>
        </p:spPr>
        <p:txBody>
          <a:bodyPr wrap="none">
            <a:spAutoFit/>
          </a:bodyPr>
          <a:lstStyle/>
          <a:p>
            <a:r>
              <a:rPr lang="en-US" sz="1400" dirty="0">
                <a:solidFill>
                  <a:srgbClr val="292934"/>
                </a:solidFill>
                <a:latin typeface="Times New Roman" panose="02020603050405020304" pitchFamily="18" charset="0"/>
                <a:cs typeface="Times New Roman" panose="02020603050405020304" pitchFamily="18" charset="0"/>
                <a:sym typeface="Wingdings" panose="05000000000000000000" pitchFamily="2" charset="2"/>
              </a:rPr>
              <a:t></a:t>
            </a:r>
            <a:endParaRPr lang="en-US" dirty="0"/>
          </a:p>
        </p:txBody>
      </p:sp>
      <p:sp>
        <p:nvSpPr>
          <p:cNvPr id="19" name="Rectangle 18"/>
          <p:cNvSpPr/>
          <p:nvPr/>
        </p:nvSpPr>
        <p:spPr>
          <a:xfrm>
            <a:off x="1956199" y="6392866"/>
            <a:ext cx="360996" cy="307777"/>
          </a:xfrm>
          <a:prstGeom prst="rect">
            <a:avLst/>
          </a:prstGeom>
        </p:spPr>
        <p:txBody>
          <a:bodyPr wrap="none">
            <a:spAutoFit/>
          </a:bodyPr>
          <a:lstStyle/>
          <a:p>
            <a:r>
              <a:rPr lang="en-US" sz="1400" dirty="0">
                <a:solidFill>
                  <a:srgbClr val="292934"/>
                </a:solidFill>
                <a:latin typeface="Times New Roman" panose="02020603050405020304" pitchFamily="18" charset="0"/>
                <a:cs typeface="Times New Roman" panose="02020603050405020304" pitchFamily="18" charset="0"/>
                <a:sym typeface="Wingdings" panose="05000000000000000000" pitchFamily="2" charset="2"/>
              </a:rPr>
              <a:t></a:t>
            </a:r>
            <a:endParaRPr lang="en-US" dirty="0"/>
          </a:p>
        </p:txBody>
      </p:sp>
      <p:sp>
        <p:nvSpPr>
          <p:cNvPr id="20" name="Rectangle 19"/>
          <p:cNvSpPr/>
          <p:nvPr/>
        </p:nvSpPr>
        <p:spPr>
          <a:xfrm>
            <a:off x="3087641" y="6308709"/>
            <a:ext cx="360996" cy="307777"/>
          </a:xfrm>
          <a:prstGeom prst="rect">
            <a:avLst/>
          </a:prstGeom>
        </p:spPr>
        <p:txBody>
          <a:bodyPr wrap="none">
            <a:spAutoFit/>
          </a:bodyPr>
          <a:lstStyle/>
          <a:p>
            <a:r>
              <a:rPr lang="en-US" sz="1400" dirty="0">
                <a:solidFill>
                  <a:srgbClr val="292934"/>
                </a:solidFill>
                <a:latin typeface="Times New Roman" panose="02020603050405020304" pitchFamily="18" charset="0"/>
                <a:cs typeface="Times New Roman" panose="02020603050405020304" pitchFamily="18" charset="0"/>
                <a:sym typeface="Wingdings" panose="05000000000000000000" pitchFamily="2" charset="2"/>
              </a:rPr>
              <a:t></a:t>
            </a:r>
            <a:endParaRPr lang="en-US" dirty="0"/>
          </a:p>
        </p:txBody>
      </p:sp>
    </p:spTree>
    <p:extLst>
      <p:ext uri="{BB962C8B-B14F-4D97-AF65-F5344CB8AC3E}">
        <p14:creationId xmlns:p14="http://schemas.microsoft.com/office/powerpoint/2010/main" val="34439927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27" y="5772839"/>
            <a:ext cx="8183880" cy="1051560"/>
          </a:xfrm>
        </p:spPr>
        <p:txBody>
          <a:bodyPr>
            <a:normAutofit/>
          </a:bodyPr>
          <a:lstStyle/>
          <a:p>
            <a:r>
              <a:rPr lang="en-US" dirty="0" smtClean="0">
                <a:latin typeface="Times New Roman" panose="02020603050405020304" pitchFamily="18" charset="0"/>
                <a:cs typeface="Times New Roman" panose="02020603050405020304" pitchFamily="18" charset="0"/>
              </a:rPr>
              <a:t>Light waves consistent the body [pi8].</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5926" y="653533"/>
            <a:ext cx="6828692" cy="5119305"/>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36" y="4538323"/>
            <a:ext cx="1184564" cy="12345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636" y="838200"/>
            <a:ext cx="1121949" cy="3276600"/>
          </a:xfrm>
          <a:prstGeom prst="rect">
            <a:avLst/>
          </a:prstGeom>
        </p:spPr>
      </p:pic>
      <p:sp>
        <p:nvSpPr>
          <p:cNvPr id="8" name="Rectangle 7"/>
          <p:cNvSpPr/>
          <p:nvPr/>
        </p:nvSpPr>
        <p:spPr>
          <a:xfrm>
            <a:off x="7620000" y="762000"/>
            <a:ext cx="762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00" y="1066800"/>
            <a:ext cx="5334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543800" y="773668"/>
            <a:ext cx="1371600"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Optic 1</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03592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Nerve System’s Principle 8.  A = 6º (Reaction time)~ neuron.</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447800"/>
            <a:ext cx="8229600" cy="4876800"/>
          </a:xfrm>
        </p:spPr>
        <p:txBody>
          <a:bodyPr>
            <a:normAutofit/>
          </a:bodyPr>
          <a:lstStyle/>
          <a:p>
            <a:r>
              <a:rPr lang="en-US" dirty="0" smtClean="0">
                <a:latin typeface="Times New Roman" panose="02020603050405020304" pitchFamily="18" charset="0"/>
                <a:cs typeface="Times New Roman" panose="02020603050405020304" pitchFamily="18" charset="0"/>
              </a:rPr>
              <a:t>Light of the extraction: PI (principle: pulse range </a:t>
            </a:r>
            <a:r>
              <a:rPr lang="en-US" dirty="0" err="1" smtClean="0">
                <a:latin typeface="Times New Roman" panose="02020603050405020304" pitchFamily="18" charset="0"/>
                <a:cs typeface="Times New Roman" panose="02020603050405020304" pitchFamily="18" charset="0"/>
              </a:rPr>
              <a:t>fr^influctuation</a:t>
            </a:r>
            <a:r>
              <a:rPr lang="en-US" dirty="0" smtClean="0">
                <a:latin typeface="Times New Roman" panose="02020603050405020304" pitchFamily="18" charset="0"/>
                <a:cs typeface="Times New Roman" panose="02020603050405020304" pitchFamily="18" charset="0"/>
              </a:rPr>
              <a:t>).  </a:t>
            </a:r>
            <a:r>
              <a:rPr lang="en-US" b="1" u="sng" dirty="0" smtClean="0">
                <a:latin typeface="Times New Roman" panose="02020603050405020304" pitchFamily="18" charset="0"/>
                <a:cs typeface="Times New Roman" panose="02020603050405020304" pitchFamily="18" charset="0"/>
              </a:rPr>
              <a:t>A to the third power is the body’s light. </a:t>
            </a:r>
            <a:r>
              <a:rPr lang="en-US" dirty="0" smtClean="0">
                <a:latin typeface="Times New Roman" panose="02020603050405020304" pitchFamily="18" charset="0"/>
                <a:cs typeface="Times New Roman" panose="02020603050405020304" pitchFamily="18" charset="0"/>
              </a:rPr>
              <a:t>[pi4].</a:t>
            </a: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0950" y="2434229"/>
            <a:ext cx="1543050" cy="1570441"/>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402041"/>
            <a:ext cx="5715000" cy="4455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66832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273" y="1295400"/>
            <a:ext cx="6705600" cy="4876800"/>
          </a:xfrm>
        </p:spPr>
        <p:txBody>
          <a:bodyPr>
            <a:noAutofit/>
          </a:bodyPr>
          <a:lstStyle/>
          <a:p>
            <a:pPr marL="0" lvl="0" indent="0">
              <a:spcBef>
                <a:spcPts val="250"/>
              </a:spcBef>
              <a:buClr>
                <a:srgbClr val="F07F09"/>
              </a:buClr>
              <a:buSzPct val="80000"/>
              <a:buNone/>
            </a:pPr>
            <a:r>
              <a:rPr lang="en-US" sz="900" dirty="0">
                <a:solidFill>
                  <a:prstClr val="black"/>
                </a:solidFill>
                <a:latin typeface="Times New Roman" panose="02020603050405020304" pitchFamily="18" charset="0"/>
                <a:cs typeface="Times New Roman" panose="02020603050405020304" pitchFamily="18" charset="0"/>
              </a:rPr>
              <a:t>Weight to Water. loo [hydroxide-17]:</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Carbon dioxide and the left node evolve around the planetary alignments of fortified gases that undergo time and space.</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In order for time to dissolve it must rapture the lung at the energy squared the epidermis.</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Given this the estrogen intake is 3/3 the force of the sternum and anything left over will dissolve in water.  Therefore ions split before cause to affect the (left hand) energy under 0degrees (stratosphere).</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The arm is the direct determinant to the skies (carbon dioxide) and the width is your planetary involvement to the blood vessels.  </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Given that time carries the weight over (left-hand energy) in thermal radiation (epidermis) that is weighed by UV rays within the electromagnetic spectrum.</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Any energy that does not dissolve is then insoluble and becomes flat below the waist; given pressure of carbon [dioxide].</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If chlorophyll condenses it is past tense that concentrated systems of Eye sight is held by in the </a:t>
            </a:r>
            <a:r>
              <a:rPr lang="en-US" sz="900" dirty="0" smtClean="0">
                <a:solidFill>
                  <a:prstClr val="black"/>
                </a:solidFill>
                <a:latin typeface="Times New Roman" panose="02020603050405020304" pitchFamily="18" charset="0"/>
                <a:cs typeface="Times New Roman" panose="02020603050405020304" pitchFamily="18" charset="0"/>
              </a:rPr>
              <a:t>membrane. It then becomes a STEM by velocity.</a:t>
            </a:r>
            <a:endParaRPr lang="en-US" sz="900" dirty="0">
              <a:solidFill>
                <a:prstClr val="black"/>
              </a:solidFill>
              <a:latin typeface="Times New Roman" panose="02020603050405020304" pitchFamily="18" charset="0"/>
              <a:cs typeface="Times New Roman" panose="02020603050405020304" pitchFamily="18" charset="0"/>
            </a:endParaRP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The carbon dioxide takes exposure to sunlight by the lung.</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Time undergoes intricate water intake in order to hold blood pressure; the force beginning in the cortex.</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The lung’s rapture is also known as ionic time to any T cells that estrogen might fall into.</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Energy leftover becomes inert and the membrane reduces friction by reflection/gravity.</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Energy is inert because gravity is time and time dissolves in water.</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Given basis T, the electrolytes force inertia to the [skies] that fall light through the cervix by the cerebellum.</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Energy left reflects in R (reality).</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Basis t is found in U of the hydro-nervous system; which is where we get water weight in the autonomic function of the human body.</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The platforms are from gravitational waves that reflect in Eye sight under the energy the universe gives from the Right Eye.</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The Right Eye holds the electromagnetic pulls from underneath the sternum to evolve electrons and dissolve quickly as timed degrees under water (Eye sight).</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This energy is then returned to the blood vessels to breath in pulls from the pupil in left to right circulation systems of the given cortex and is supported outwardly through electro-</a:t>
            </a:r>
            <a:r>
              <a:rPr lang="en-US" sz="900" dirty="0" err="1">
                <a:solidFill>
                  <a:prstClr val="black"/>
                </a:solidFill>
                <a:latin typeface="Times New Roman" panose="02020603050405020304" pitchFamily="18" charset="0"/>
                <a:cs typeface="Times New Roman" panose="02020603050405020304" pitchFamily="18" charset="0"/>
              </a:rPr>
              <a:t>motonic</a:t>
            </a:r>
            <a:r>
              <a:rPr lang="en-US" sz="900" dirty="0">
                <a:solidFill>
                  <a:prstClr val="black"/>
                </a:solidFill>
                <a:latin typeface="Times New Roman" panose="02020603050405020304" pitchFamily="18" charset="0"/>
                <a:cs typeface="Times New Roman" panose="02020603050405020304" pitchFamily="18" charset="0"/>
              </a:rPr>
              <a:t> gravitational systems; (gravitational waves) and T cells.</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Gravitational pulls from water clean the blood vessels by human function </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Gravitational pulls contain the ions “</a:t>
            </a:r>
            <a:r>
              <a:rPr lang="en-US" sz="900" dirty="0" err="1">
                <a:solidFill>
                  <a:prstClr val="black"/>
                </a:solidFill>
                <a:latin typeface="Times New Roman" panose="02020603050405020304" pitchFamily="18" charset="0"/>
                <a:cs typeface="Times New Roman" panose="02020603050405020304" pitchFamily="18" charset="0"/>
              </a:rPr>
              <a:t>glucosis</a:t>
            </a:r>
            <a:r>
              <a:rPr lang="en-US" sz="900" dirty="0">
                <a:solidFill>
                  <a:prstClr val="black"/>
                </a:solidFill>
                <a:latin typeface="Times New Roman" panose="02020603050405020304" pitchFamily="18" charset="0"/>
                <a:cs typeface="Times New Roman" panose="02020603050405020304" pitchFamily="18" charset="0"/>
              </a:rPr>
              <a:t>” needs to extradite Vision according to Vision.</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Here we find brainwaves as electro-</a:t>
            </a:r>
            <a:r>
              <a:rPr lang="en-US" sz="900" dirty="0" err="1">
                <a:solidFill>
                  <a:prstClr val="black"/>
                </a:solidFill>
                <a:latin typeface="Times New Roman" panose="02020603050405020304" pitchFamily="18" charset="0"/>
                <a:cs typeface="Times New Roman" panose="02020603050405020304" pitchFamily="18" charset="0"/>
              </a:rPr>
              <a:t>motonic</a:t>
            </a:r>
            <a:r>
              <a:rPr lang="en-US" sz="900" dirty="0">
                <a:solidFill>
                  <a:prstClr val="black"/>
                </a:solidFill>
                <a:latin typeface="Times New Roman" panose="02020603050405020304" pitchFamily="18" charset="0"/>
                <a:cs typeface="Times New Roman" panose="02020603050405020304" pitchFamily="18" charset="0"/>
              </a:rPr>
              <a:t> functions to T cells. (Platform R).</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Reflective pulls width from the electronegativity involving the sternum:  the superego and ID systems to Platform R under specific degrees to temperatures.  </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Brainwaves  width induce friction by gravity (carbon dioxide) because what light falls into the cerebellum is the electronic dividend pulled from the heart also known as a digestive system to the voice or in other words as the Interstellar medium.</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Carbon dioxide is the platform for root decay.</a:t>
            </a:r>
          </a:p>
          <a:p>
            <a:pPr marL="265176" lvl="0" indent="-265176">
              <a:spcBef>
                <a:spcPts val="250"/>
              </a:spcBef>
              <a:buClr>
                <a:srgbClr val="F07F09"/>
              </a:buClr>
              <a:buSzPct val="80000"/>
              <a:buFont typeface="Wingdings 2"/>
              <a:buChar char=""/>
            </a:pPr>
            <a:r>
              <a:rPr lang="en-US" sz="900" dirty="0">
                <a:solidFill>
                  <a:prstClr val="black"/>
                </a:solidFill>
                <a:latin typeface="Times New Roman" panose="02020603050405020304" pitchFamily="18" charset="0"/>
                <a:cs typeface="Times New Roman" panose="02020603050405020304" pitchFamily="18" charset="0"/>
              </a:rPr>
              <a:t>Left over are fractions of the body also known as organs.</a:t>
            </a:r>
          </a:p>
          <a:p>
            <a:pPr marL="0" lvl="0" indent="0">
              <a:spcBef>
                <a:spcPts val="250"/>
              </a:spcBef>
              <a:buClr>
                <a:srgbClr val="F07F09"/>
              </a:buClr>
              <a:buSzPct val="80000"/>
              <a:buNone/>
            </a:pPr>
            <a:r>
              <a:rPr lang="en-US" sz="900" dirty="0">
                <a:solidFill>
                  <a:prstClr val="black"/>
                </a:solidFill>
                <a:latin typeface="Times New Roman" panose="02020603050405020304" pitchFamily="18" charset="0"/>
                <a:cs typeface="Times New Roman" panose="02020603050405020304" pitchFamily="18" charset="0"/>
              </a:rPr>
              <a:t> </a:t>
            </a:r>
          </a:p>
          <a:p>
            <a:endParaRPr lang="en-US" sz="900" dirty="0"/>
          </a:p>
        </p:txBody>
      </p:sp>
      <p:sp>
        <p:nvSpPr>
          <p:cNvPr id="4"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Brainwaves to Function: Conjunction X</a:t>
            </a:r>
            <a:endParaRPr lang="en-US" dirty="0">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2099784"/>
            <a:ext cx="2116136" cy="2527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239000" y="4724400"/>
            <a:ext cx="1858168" cy="1477328"/>
          </a:xfrm>
          <a:prstGeom prst="rect">
            <a:avLst/>
          </a:prstGeom>
          <a:noFill/>
        </p:spPr>
        <p:txBody>
          <a:bodyPr wrap="square" rtlCol="0">
            <a:spAutoFit/>
          </a:bodyPr>
          <a:lstStyle/>
          <a:p>
            <a:r>
              <a:rPr lang="en-US" sz="1050" dirty="0" smtClean="0">
                <a:latin typeface="Times New Roman" panose="02020603050405020304" pitchFamily="18" charset="0"/>
                <a:cs typeface="Times New Roman" panose="02020603050405020304" pitchFamily="18" charset="0"/>
              </a:rPr>
              <a:t>3/2</a:t>
            </a:r>
          </a:p>
          <a:p>
            <a:r>
              <a:rPr lang="en-US" sz="1050" dirty="0" smtClean="0">
                <a:latin typeface="Times New Roman" panose="02020603050405020304" pitchFamily="18" charset="0"/>
                <a:cs typeface="Times New Roman" panose="02020603050405020304" pitchFamily="18" charset="0"/>
              </a:rPr>
              <a:t>Proportion electron 1º</a:t>
            </a:r>
          </a:p>
          <a:p>
            <a:r>
              <a:rPr lang="en-US" sz="1050" dirty="0" smtClean="0">
                <a:latin typeface="Times New Roman" panose="02020603050405020304" pitchFamily="18" charset="0"/>
                <a:cs typeface="Times New Roman" panose="02020603050405020304" pitchFamily="18" charset="0"/>
              </a:rPr>
              <a:t>@ 17.765</a:t>
            </a:r>
          </a:p>
          <a:p>
            <a:r>
              <a:rPr lang="en-US" sz="1050" dirty="0" err="1" smtClean="0">
                <a:latin typeface="Times New Roman" panose="02020603050405020304" pitchFamily="18" charset="0"/>
                <a:cs typeface="Times New Roman" panose="02020603050405020304" pitchFamily="18" charset="0"/>
              </a:rPr>
              <a:t>meV</a:t>
            </a:r>
            <a:r>
              <a:rPr lang="en-US" sz="1050" dirty="0" smtClean="0">
                <a:latin typeface="Times New Roman" panose="02020603050405020304" pitchFamily="18" charset="0"/>
                <a:cs typeface="Times New Roman" panose="02020603050405020304" pitchFamily="18" charset="0"/>
              </a:rPr>
              <a:t>^[16]</a:t>
            </a:r>
          </a:p>
          <a:p>
            <a:r>
              <a:rPr lang="en-US" sz="2400" b="1" i="1" dirty="0" smtClean="0">
                <a:latin typeface="Times New Roman" panose="02020603050405020304" pitchFamily="18" charset="0"/>
                <a:cs typeface="Times New Roman" panose="02020603050405020304" pitchFamily="18" charset="0"/>
              </a:rPr>
              <a:t>Introduction to the Radius</a:t>
            </a:r>
            <a:endParaRPr lang="en-US" sz="24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91919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26" y="4890646"/>
            <a:ext cx="1451074" cy="1857375"/>
          </a:xfrm>
          <a:prstGeom prst="rect">
            <a:avLst/>
          </a:prstGeom>
          <a:ln w="3175">
            <a:solidFill>
              <a:schemeClr val="tx1"/>
            </a:solidFill>
          </a:ln>
        </p:spPr>
      </p:pic>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Mitosis</a:t>
            </a:r>
            <a:endParaRPr lang="en-US" dirty="0">
              <a:latin typeface="Times New Roman" panose="02020603050405020304" pitchFamily="18" charset="0"/>
              <a:cs typeface="Times New Roman" panose="02020603050405020304" pitchFamily="18" charset="0"/>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799" y="1519898"/>
            <a:ext cx="4031033" cy="328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00130" y="1032331"/>
            <a:ext cx="1371600" cy="430887"/>
          </a:xfrm>
          <a:prstGeom prst="rect">
            <a:avLst/>
          </a:prstGeom>
          <a:noFill/>
        </p:spPr>
        <p:txBody>
          <a:bodyPr wrap="square" rtlCol="0">
            <a:spAutoFit/>
          </a:bodyPr>
          <a:lstStyle/>
          <a:p>
            <a:r>
              <a:rPr lang="en-US" sz="1200" u="sng" dirty="0" smtClean="0">
                <a:solidFill>
                  <a:prstClr val="black"/>
                </a:solidFill>
                <a:latin typeface="Times New Roman" panose="02020603050405020304" pitchFamily="18" charset="0"/>
                <a:cs typeface="Times New Roman" panose="02020603050405020304" pitchFamily="18" charset="0"/>
              </a:rPr>
              <a:t>SHEET 2:</a:t>
            </a:r>
          </a:p>
          <a:p>
            <a:endParaRPr lang="en-US" sz="100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0130" y="1504890"/>
            <a:ext cx="3886200" cy="4114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800" y="304800"/>
            <a:ext cx="1600200" cy="1885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4805" y="5000625"/>
            <a:ext cx="1543050" cy="1885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5000" y="4979170"/>
            <a:ext cx="1581150" cy="1609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3733800" y="5943600"/>
            <a:ext cx="3352800" cy="64633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boron:  Activation Energy;  </a:t>
            </a:r>
            <a:r>
              <a:rPr lang="en-US" dirty="0">
                <a:latin typeface="Times New Roman" panose="02020603050405020304" pitchFamily="18" charset="0"/>
                <a:cs typeface="Times New Roman" panose="02020603050405020304" pitchFamily="18" charset="0"/>
              </a:rPr>
              <a:t>a</a:t>
            </a:r>
            <a:r>
              <a:rPr lang="en-US" dirty="0" smtClean="0">
                <a:latin typeface="Times New Roman" panose="02020603050405020304" pitchFamily="18" charset="0"/>
                <a:cs typeface="Times New Roman" panose="02020603050405020304" pitchFamily="18" charset="0"/>
              </a:rPr>
              <a:t>n </a:t>
            </a:r>
            <a:r>
              <a:rPr lang="en-US" dirty="0">
                <a:latin typeface="Times New Roman" panose="02020603050405020304" pitchFamily="18" charset="0"/>
                <a:cs typeface="Times New Roman" panose="02020603050405020304" pitchFamily="18" charset="0"/>
              </a:rPr>
              <a:t>i</a:t>
            </a:r>
            <a:r>
              <a:rPr lang="en-US" dirty="0" smtClean="0">
                <a:latin typeface="Times New Roman" panose="02020603050405020304" pitchFamily="18" charset="0"/>
                <a:cs typeface="Times New Roman" panose="02020603050405020304" pitchFamily="18" charset="0"/>
              </a:rPr>
              <a:t>ntroduction to pulse rates</a:t>
            </a:r>
            <a:r>
              <a:rPr lang="en-US" dirty="0" smtClean="0"/>
              <a:t>.</a:t>
            </a:r>
            <a:endParaRPr lang="en-US" dirty="0"/>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2400" y="2295525"/>
            <a:ext cx="2003408" cy="3114675"/>
          </a:xfrm>
          <a:prstGeom prst="rect">
            <a:avLst/>
          </a:prstGeom>
        </p:spPr>
      </p:pic>
    </p:spTree>
    <p:extLst>
      <p:ext uri="{BB962C8B-B14F-4D97-AF65-F5344CB8AC3E}">
        <p14:creationId xmlns:p14="http://schemas.microsoft.com/office/powerpoint/2010/main" val="32895921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ChangeAspect="1"/>
          </p:cNvPicPr>
          <p:nvPr/>
        </p:nvPicPr>
        <p:blipFill rotWithShape="1">
          <a:blip r:embed="rId2">
            <a:extLst>
              <a:ext uri="{28A0092B-C50C-407E-A947-70E740481C1C}">
                <a14:useLocalDpi xmlns:a14="http://schemas.microsoft.com/office/drawing/2010/main" val="0"/>
              </a:ext>
            </a:extLst>
          </a:blip>
          <a:srcRect l="2730"/>
          <a:stretch/>
        </p:blipFill>
        <p:spPr>
          <a:xfrm>
            <a:off x="5181600" y="3196430"/>
            <a:ext cx="3657600" cy="2820195"/>
          </a:xfrm>
          <a:prstGeom prst="rect">
            <a:avLst/>
          </a:prstGeom>
        </p:spPr>
      </p:pic>
      <p:sp>
        <p:nvSpPr>
          <p:cNvPr id="2" name="Title 1"/>
          <p:cNvSpPr>
            <a:spLocks noGrp="1"/>
          </p:cNvSpPr>
          <p:nvPr>
            <p:ph type="title"/>
          </p:nvPr>
        </p:nvSpPr>
        <p:spPr>
          <a:xfrm>
            <a:off x="480060" y="5715000"/>
            <a:ext cx="8183880" cy="1051560"/>
          </a:xfrm>
        </p:spPr>
        <p:txBody>
          <a:bodyPr>
            <a:normAutofit/>
          </a:bodyPr>
          <a:lstStyle/>
          <a:p>
            <a:r>
              <a:rPr lang="it-IT" sz="2800" dirty="0" smtClean="0">
                <a:latin typeface="Times New Roman" panose="02020603050405020304" pitchFamily="18" charset="0"/>
                <a:cs typeface="Times New Roman" panose="02020603050405020304" pitchFamily="18" charset="0"/>
              </a:rPr>
              <a:t>Blood Type Bond = instance brain waves</a:t>
            </a:r>
            <a:endParaRPr lang="en-US" sz="2800"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380999" y="533400"/>
            <a:ext cx="4114801" cy="5410200"/>
          </a:xfrm>
        </p:spPr>
        <p:txBody>
          <a:bodyPr>
            <a:noAutofit/>
          </a:bodyPr>
          <a:lstStyle/>
          <a:p>
            <a:pPr marL="0" lvl="0" indent="0">
              <a:lnSpc>
                <a:spcPct val="120000"/>
              </a:lnSpc>
              <a:spcBef>
                <a:spcPts val="0"/>
              </a:spcBef>
              <a:buClrTx/>
              <a:buSzTx/>
              <a:buNone/>
            </a:pPr>
            <a:r>
              <a:rPr lang="en-US" sz="1100" u="sng" dirty="0">
                <a:solidFill>
                  <a:prstClr val="black"/>
                </a:solidFill>
                <a:latin typeface="Times New Roman" panose="02020603050405020304" pitchFamily="18" charset="0"/>
                <a:cs typeface="Times New Roman" panose="02020603050405020304" pitchFamily="18" charset="0"/>
              </a:rPr>
              <a:t>Brainwaves</a:t>
            </a:r>
            <a:r>
              <a:rPr lang="en-US" sz="1100" u="sng" dirty="0" smtClean="0">
                <a:solidFill>
                  <a:prstClr val="black"/>
                </a:solidFill>
                <a:latin typeface="Times New Roman" panose="02020603050405020304" pitchFamily="18" charset="0"/>
                <a:cs typeface="Times New Roman" panose="02020603050405020304" pitchFamily="18" charset="0"/>
              </a:rPr>
              <a:t>:</a:t>
            </a:r>
          </a:p>
          <a:p>
            <a:pPr marL="0" lvl="0" indent="0">
              <a:lnSpc>
                <a:spcPct val="120000"/>
              </a:lnSpc>
              <a:spcBef>
                <a:spcPts val="0"/>
              </a:spcBef>
              <a:buClrTx/>
              <a:buSzTx/>
              <a:buNone/>
            </a:pPr>
            <a:endParaRPr lang="en-US" sz="1100" dirty="0">
              <a:solidFill>
                <a:prstClr val="black"/>
              </a:solidFill>
              <a:latin typeface="Times New Roman" panose="02020603050405020304" pitchFamily="18" charset="0"/>
              <a:cs typeface="Times New Roman" panose="02020603050405020304" pitchFamily="18" charset="0"/>
            </a:endParaRPr>
          </a:p>
          <a:p>
            <a:pPr>
              <a:lnSpc>
                <a:spcPct val="120000"/>
              </a:lnSpc>
              <a:spcBef>
                <a:spcPts val="0"/>
              </a:spcBef>
              <a:buClrTx/>
              <a:buSzTx/>
            </a:pPr>
            <a:r>
              <a:rPr lang="en-US" sz="1100" dirty="0">
                <a:solidFill>
                  <a:prstClr val="black"/>
                </a:solidFill>
                <a:latin typeface="Times New Roman" panose="02020603050405020304" pitchFamily="18" charset="0"/>
                <a:cs typeface="Times New Roman" panose="02020603050405020304" pitchFamily="18" charset="0"/>
              </a:rPr>
              <a:t>Brainwaves cause the nervous system to react under </a:t>
            </a:r>
            <a:r>
              <a:rPr lang="en-US" sz="1100" dirty="0" smtClean="0">
                <a:solidFill>
                  <a:prstClr val="black"/>
                </a:solidFill>
                <a:latin typeface="Times New Roman" panose="02020603050405020304" pitchFamily="18" charset="0"/>
                <a:cs typeface="Times New Roman" panose="02020603050405020304" pitchFamily="18" charset="0"/>
              </a:rPr>
              <a:t>pressure. Given </a:t>
            </a:r>
            <a:r>
              <a:rPr lang="en-US" sz="1100" dirty="0">
                <a:solidFill>
                  <a:prstClr val="black"/>
                </a:solidFill>
                <a:latin typeface="Times New Roman" panose="02020603050405020304" pitchFamily="18" charset="0"/>
                <a:cs typeface="Times New Roman" panose="02020603050405020304" pitchFamily="18" charset="0"/>
              </a:rPr>
              <a:t>time degrees (velocity); the electrolyte to [he] vertex is psychology (</a:t>
            </a:r>
            <a:r>
              <a:rPr lang="en-US" sz="1100" dirty="0" smtClean="0">
                <a:solidFill>
                  <a:prstClr val="black"/>
                </a:solidFill>
                <a:latin typeface="Times New Roman" panose="02020603050405020304" pitchFamily="18" charset="0"/>
                <a:cs typeface="Times New Roman" panose="02020603050405020304" pitchFamily="18" charset="0"/>
              </a:rPr>
              <a:t>angular vein); </a:t>
            </a:r>
            <a:r>
              <a:rPr lang="en-US" sz="1100" dirty="0">
                <a:solidFill>
                  <a:prstClr val="black"/>
                </a:solidFill>
                <a:latin typeface="Times New Roman" panose="02020603050405020304" pitchFamily="18" charset="0"/>
                <a:cs typeface="Times New Roman" panose="02020603050405020304" pitchFamily="18" charset="0"/>
              </a:rPr>
              <a:t>and the spinal cord is the spatial structure of the heart because it is your compound (y).</a:t>
            </a:r>
          </a:p>
          <a:p>
            <a:pPr>
              <a:lnSpc>
                <a:spcPct val="120000"/>
              </a:lnSpc>
              <a:spcBef>
                <a:spcPts val="0"/>
              </a:spcBef>
              <a:buClrTx/>
              <a:buSzTx/>
            </a:pPr>
            <a:r>
              <a:rPr lang="en-US" sz="1100" dirty="0">
                <a:solidFill>
                  <a:prstClr val="black"/>
                </a:solidFill>
                <a:latin typeface="Times New Roman" panose="02020603050405020304" pitchFamily="18" charset="0"/>
                <a:cs typeface="Times New Roman" panose="02020603050405020304" pitchFamily="18" charset="0"/>
              </a:rPr>
              <a:t>The neuron sits </a:t>
            </a:r>
            <a:r>
              <a:rPr lang="en-US" sz="1100" dirty="0" smtClean="0">
                <a:solidFill>
                  <a:prstClr val="black"/>
                </a:solidFill>
                <a:latin typeface="Times New Roman" panose="02020603050405020304" pitchFamily="18" charset="0"/>
                <a:cs typeface="Times New Roman" panose="02020603050405020304" pitchFamily="18" charset="0"/>
              </a:rPr>
              <a:t>3/3[</a:t>
            </a:r>
            <a:r>
              <a:rPr lang="en-US" sz="1100" dirty="0" err="1" smtClean="0">
                <a:solidFill>
                  <a:prstClr val="black"/>
                </a:solidFill>
                <a:latin typeface="Times New Roman" panose="02020603050405020304" pitchFamily="18" charset="0"/>
                <a:cs typeface="Times New Roman" panose="02020603050405020304" pitchFamily="18" charset="0"/>
              </a:rPr>
              <a:t>ly</a:t>
            </a:r>
            <a:r>
              <a:rPr lang="en-US" sz="1100" dirty="0" smtClean="0">
                <a:solidFill>
                  <a:prstClr val="black"/>
                </a:solidFill>
                <a:latin typeface="Times New Roman" panose="02020603050405020304" pitchFamily="18" charset="0"/>
                <a:cs typeface="Times New Roman" panose="02020603050405020304" pitchFamily="18" charset="0"/>
              </a:rPr>
              <a:t>] </a:t>
            </a:r>
            <a:r>
              <a:rPr lang="en-US" sz="1100" dirty="0">
                <a:solidFill>
                  <a:prstClr val="black"/>
                </a:solidFill>
                <a:latin typeface="Times New Roman" panose="02020603050405020304" pitchFamily="18" charset="0"/>
                <a:cs typeface="Times New Roman" panose="02020603050405020304" pitchFamily="18" charset="0"/>
              </a:rPr>
              <a:t>to voice/volume control and causes friction (epidermis radiations are rectangular [heat reactors]): in the atrium is the volume where time sits. </a:t>
            </a:r>
          </a:p>
          <a:p>
            <a:pPr>
              <a:lnSpc>
                <a:spcPct val="120000"/>
              </a:lnSpc>
              <a:spcBef>
                <a:spcPts val="0"/>
              </a:spcBef>
              <a:buClrTx/>
              <a:buSzTx/>
            </a:pPr>
            <a:r>
              <a:rPr lang="en-US" sz="1100" dirty="0">
                <a:solidFill>
                  <a:prstClr val="black"/>
                </a:solidFill>
                <a:latin typeface="Times New Roman" panose="02020603050405020304" pitchFamily="18" charset="0"/>
                <a:cs typeface="Times New Roman" panose="02020603050405020304" pitchFamily="18" charset="0"/>
              </a:rPr>
              <a:t>“Plantations” of the hair (follicles) – are reduced by fats from heat waves: [unique cell division]. [Ne20].</a:t>
            </a:r>
          </a:p>
          <a:p>
            <a:pPr>
              <a:lnSpc>
                <a:spcPct val="120000"/>
              </a:lnSpc>
              <a:spcBef>
                <a:spcPts val="0"/>
              </a:spcBef>
              <a:buClrTx/>
              <a:buSzTx/>
            </a:pPr>
            <a:r>
              <a:rPr lang="en-US" sz="1100" dirty="0">
                <a:solidFill>
                  <a:prstClr val="black"/>
                </a:solidFill>
                <a:latin typeface="Times New Roman" panose="02020603050405020304" pitchFamily="18" charset="0"/>
                <a:cs typeface="Times New Roman" panose="02020603050405020304" pitchFamily="18" charset="0"/>
              </a:rPr>
              <a:t>Heart (blood [^exponential]) reduces light by pressure (the axon</a:t>
            </a:r>
            <a:r>
              <a:rPr lang="en-US" sz="1100" dirty="0" smtClean="0">
                <a:solidFill>
                  <a:prstClr val="black"/>
                </a:solidFill>
                <a:latin typeface="Times New Roman" panose="02020603050405020304" pitchFamily="18" charset="0"/>
                <a:cs typeface="Times New Roman" panose="02020603050405020304" pitchFamily="18" charset="0"/>
              </a:rPr>
              <a:t>) thus creating a proton [nuclear reactors].</a:t>
            </a:r>
            <a:endParaRPr lang="en-US" sz="1100" dirty="0">
              <a:solidFill>
                <a:prstClr val="black"/>
              </a:solidFill>
              <a:latin typeface="Times New Roman" panose="02020603050405020304" pitchFamily="18" charset="0"/>
              <a:cs typeface="Times New Roman" panose="02020603050405020304" pitchFamily="18" charset="0"/>
            </a:endParaRPr>
          </a:p>
          <a:p>
            <a:pPr>
              <a:lnSpc>
                <a:spcPct val="120000"/>
              </a:lnSpc>
              <a:spcBef>
                <a:spcPts val="0"/>
              </a:spcBef>
              <a:buClrTx/>
              <a:buSzTx/>
            </a:pPr>
            <a:r>
              <a:rPr lang="en-US" sz="1100" dirty="0">
                <a:solidFill>
                  <a:prstClr val="black"/>
                </a:solidFill>
                <a:latin typeface="Times New Roman" panose="02020603050405020304" pitchFamily="18" charset="0"/>
                <a:cs typeface="Times New Roman" panose="02020603050405020304" pitchFamily="18" charset="0"/>
              </a:rPr>
              <a:t>Red blood cells induce heat by </a:t>
            </a:r>
            <a:r>
              <a:rPr lang="en-US" sz="1100" dirty="0" smtClean="0">
                <a:solidFill>
                  <a:prstClr val="black"/>
                </a:solidFill>
                <a:latin typeface="Times New Roman" panose="02020603050405020304" pitchFamily="18" charset="0"/>
                <a:cs typeface="Times New Roman" panose="02020603050405020304" pitchFamily="18" charset="0"/>
              </a:rPr>
              <a:t>endorphins (fluctuations on axis).</a:t>
            </a:r>
            <a:endParaRPr lang="en-US" sz="1100" dirty="0">
              <a:solidFill>
                <a:prstClr val="black"/>
              </a:solidFill>
              <a:latin typeface="Times New Roman" panose="02020603050405020304" pitchFamily="18" charset="0"/>
              <a:cs typeface="Times New Roman" panose="02020603050405020304" pitchFamily="18" charset="0"/>
            </a:endParaRPr>
          </a:p>
          <a:p>
            <a:pPr>
              <a:lnSpc>
                <a:spcPct val="120000"/>
              </a:lnSpc>
              <a:spcBef>
                <a:spcPts val="0"/>
              </a:spcBef>
              <a:buClrTx/>
              <a:buSzTx/>
            </a:pPr>
            <a:r>
              <a:rPr lang="en-US" sz="1100" dirty="0">
                <a:solidFill>
                  <a:prstClr val="black"/>
                </a:solidFill>
                <a:latin typeface="Times New Roman" panose="02020603050405020304" pitchFamily="18" charset="0"/>
                <a:cs typeface="Times New Roman" panose="02020603050405020304" pitchFamily="18" charset="0"/>
              </a:rPr>
              <a:t>Plate tectonics come from the sun = “third eye”; or interstellar medium (a helium to heart [inert hydrogen] ratio in platform R; decreasing width by volume [Right atrium]). This is called the Ego (by electrolytes).</a:t>
            </a:r>
          </a:p>
          <a:p>
            <a:pPr>
              <a:lnSpc>
                <a:spcPct val="120000"/>
              </a:lnSpc>
              <a:spcBef>
                <a:spcPts val="0"/>
              </a:spcBef>
              <a:buClrTx/>
              <a:buSzTx/>
            </a:pPr>
            <a:r>
              <a:rPr lang="en-US" sz="1100" dirty="0">
                <a:solidFill>
                  <a:prstClr val="black"/>
                </a:solidFill>
                <a:latin typeface="Times New Roman" panose="02020603050405020304" pitchFamily="18" charset="0"/>
                <a:cs typeface="Times New Roman" panose="02020603050405020304" pitchFamily="18" charset="0"/>
              </a:rPr>
              <a:t>Lucid dreaming may be analyzed in IRD from the blood count in the liver.</a:t>
            </a:r>
          </a:p>
          <a:p>
            <a:pPr>
              <a:lnSpc>
                <a:spcPct val="120000"/>
              </a:lnSpc>
              <a:spcBef>
                <a:spcPts val="0"/>
              </a:spcBef>
              <a:buClrTx/>
              <a:buSzTx/>
            </a:pPr>
            <a:r>
              <a:rPr lang="en-US" sz="1100" dirty="0">
                <a:solidFill>
                  <a:prstClr val="black"/>
                </a:solidFill>
                <a:latin typeface="Times New Roman" panose="02020603050405020304" pitchFamily="18" charset="0"/>
                <a:cs typeface="Times New Roman" panose="02020603050405020304" pitchFamily="18" charset="0"/>
              </a:rPr>
              <a:t>Eyes wear a “microscopic lens” that adjusts time to waves under pressure - (absorbance minerals can be referenced from the AMR </a:t>
            </a:r>
            <a:r>
              <a:rPr lang="en-US" sz="1100" dirty="0" smtClean="0">
                <a:solidFill>
                  <a:prstClr val="black"/>
                </a:solidFill>
                <a:latin typeface="Times New Roman" panose="02020603050405020304" pitchFamily="18" charset="0"/>
                <a:cs typeface="Times New Roman" panose="02020603050405020304" pitchFamily="18" charset="0"/>
              </a:rPr>
              <a:t>table – which there is no cause to light).</a:t>
            </a:r>
            <a:endParaRPr lang="en-US" sz="1100" dirty="0">
              <a:solidFill>
                <a:prstClr val="black"/>
              </a:solidFill>
              <a:latin typeface="Times New Roman" panose="02020603050405020304" pitchFamily="18" charset="0"/>
              <a:cs typeface="Times New Roman" panose="02020603050405020304" pitchFamily="18" charset="0"/>
            </a:endParaRPr>
          </a:p>
          <a:p>
            <a:pPr>
              <a:lnSpc>
                <a:spcPct val="120000"/>
              </a:lnSpc>
              <a:spcBef>
                <a:spcPts val="0"/>
              </a:spcBef>
              <a:buClrTx/>
              <a:buSzTx/>
            </a:pPr>
            <a:r>
              <a:rPr lang="en-US" sz="1100" dirty="0">
                <a:solidFill>
                  <a:prstClr val="black"/>
                </a:solidFill>
                <a:latin typeface="Times New Roman" panose="02020603050405020304" pitchFamily="18" charset="0"/>
                <a:cs typeface="Times New Roman" panose="02020603050405020304" pitchFamily="18" charset="0"/>
              </a:rPr>
              <a:t>The voice is the hydro-nervous system’s Co2 breakdown of hydrogen.  Due in masts (Function F (blood cells are time reactors by volume.  Sheaths weigh to the atrium by time).  Sheaths wrap around the blood </a:t>
            </a:r>
            <a:r>
              <a:rPr lang="en-US" sz="1100" dirty="0" smtClean="0">
                <a:solidFill>
                  <a:prstClr val="black"/>
                </a:solidFill>
                <a:latin typeface="Times New Roman" panose="02020603050405020304" pitchFamily="18" charset="0"/>
                <a:cs typeface="Times New Roman" panose="02020603050405020304" pitchFamily="18" charset="0"/>
              </a:rPr>
              <a:t>vessels by saturation properties, GI. </a:t>
            </a:r>
            <a:r>
              <a:rPr lang="en-US" sz="1100" dirty="0">
                <a:solidFill>
                  <a:prstClr val="black"/>
                </a:solidFill>
                <a:latin typeface="Times New Roman" panose="02020603050405020304" pitchFamily="18" charset="0"/>
                <a:cs typeface="Times New Roman" panose="02020603050405020304" pitchFamily="18" charset="0"/>
              </a:rPr>
              <a:t>#refraction</a:t>
            </a:r>
          </a:p>
          <a:p>
            <a:endParaRPr lang="en-US" sz="11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983670"/>
            <a:ext cx="2812473" cy="2109355"/>
          </a:xfrm>
          <a:prstGeom prst="rect">
            <a:avLst/>
          </a:prstGeom>
          <a:ln w="3175">
            <a:solidFill>
              <a:schemeClr val="tx1"/>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7135" y="819148"/>
            <a:ext cx="1249304" cy="1219200"/>
          </a:xfrm>
          <a:prstGeom prst="rect">
            <a:avLst/>
          </a:prstGeom>
        </p:spPr>
      </p:pic>
    </p:spTree>
    <p:extLst>
      <p:ext uri="{BB962C8B-B14F-4D97-AF65-F5344CB8AC3E}">
        <p14:creationId xmlns:p14="http://schemas.microsoft.com/office/powerpoint/2010/main" val="33021313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987" y="778059"/>
            <a:ext cx="1063213" cy="14037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Unit R.  Reality.</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371600"/>
            <a:ext cx="8229600" cy="5105400"/>
          </a:xfrm>
        </p:spPr>
        <p:txBody>
          <a:bodyPr>
            <a:noAutofit/>
          </a:bodyPr>
          <a:lstStyle/>
          <a:p>
            <a:pPr marL="0" lvl="0" indent="0" algn="ctr">
              <a:buClrTx/>
              <a:buSzTx/>
              <a:buNone/>
            </a:pPr>
            <a:r>
              <a:rPr lang="en-US" sz="1000" u="sng" dirty="0">
                <a:solidFill>
                  <a:prstClr val="black">
                    <a:lumMod val="50000"/>
                    <a:lumOff val="50000"/>
                  </a:prstClr>
                </a:solidFill>
                <a:latin typeface="Times New Roman" panose="02020603050405020304" pitchFamily="18" charset="0"/>
                <a:cs typeface="Times New Roman" panose="02020603050405020304" pitchFamily="18" charset="0"/>
              </a:rPr>
              <a:t>Male ≠ Female</a:t>
            </a:r>
          </a:p>
          <a:p>
            <a:pPr marL="0" lvl="0" indent="0" algn="ctr">
              <a:buClrTx/>
              <a:buSzTx/>
              <a:buNone/>
            </a:pPr>
            <a:r>
              <a:rPr lang="en-US" sz="1000" dirty="0">
                <a:solidFill>
                  <a:prstClr val="black">
                    <a:lumMod val="50000"/>
                    <a:lumOff val="50000"/>
                  </a:prstClr>
                </a:solidFill>
                <a:latin typeface="Times New Roman" panose="02020603050405020304" pitchFamily="18" charset="0"/>
                <a:cs typeface="Times New Roman" panose="02020603050405020304" pitchFamily="18" charset="0"/>
              </a:rPr>
              <a:t>Male + Female = 1 Nitrate Cell </a:t>
            </a:r>
          </a:p>
          <a:p>
            <a:pPr marL="0" lvl="0" indent="0" algn="ctr">
              <a:buClrTx/>
              <a:buSzTx/>
              <a:buNone/>
            </a:pPr>
            <a:r>
              <a:rPr lang="en-US" sz="1000" dirty="0">
                <a:solidFill>
                  <a:prstClr val="black">
                    <a:lumMod val="50000"/>
                    <a:lumOff val="50000"/>
                  </a:prstClr>
                </a:solidFill>
                <a:latin typeface="Times New Roman" panose="02020603050405020304" pitchFamily="18" charset="0"/>
                <a:cs typeface="Times New Roman" panose="02020603050405020304" pitchFamily="18" charset="0"/>
              </a:rPr>
              <a:t>(for proper understanding of measurement)</a:t>
            </a:r>
          </a:p>
          <a:p>
            <a:pPr marL="342900" lvl="0" indent="-342900">
              <a:buClrTx/>
              <a:buSzTx/>
            </a:pPr>
            <a:r>
              <a:rPr lang="en-US" sz="1000" dirty="0">
                <a:solidFill>
                  <a:prstClr val="black">
                    <a:lumMod val="50000"/>
                    <a:lumOff val="50000"/>
                  </a:prstClr>
                </a:solidFill>
                <a:latin typeface="Times New Roman" panose="02020603050405020304" pitchFamily="18" charset="0"/>
                <a:cs typeface="Times New Roman" panose="02020603050405020304" pitchFamily="18" charset="0"/>
              </a:rPr>
              <a:t>Which </a:t>
            </a:r>
            <a:r>
              <a:rPr lang="en-US" sz="1000" dirty="0">
                <a:solidFill>
                  <a:srgbClr val="444340"/>
                </a:solidFill>
                <a:latin typeface="Times New Roman" panose="02020603050405020304" pitchFamily="18" charset="0"/>
                <a:cs typeface="Times New Roman" panose="02020603050405020304" pitchFamily="18" charset="0"/>
              </a:rPr>
              <a:t>C18H24</a:t>
            </a:r>
            <a:r>
              <a:rPr lang="en-US" sz="1000" b="1" i="1" u="sng" dirty="0">
                <a:solidFill>
                  <a:srgbClr val="444340"/>
                </a:solidFill>
                <a:latin typeface="Times New Roman" panose="02020603050405020304" pitchFamily="18" charset="0"/>
                <a:cs typeface="Times New Roman" panose="02020603050405020304" pitchFamily="18" charset="0"/>
              </a:rPr>
              <a:t>O2</a:t>
            </a:r>
          </a:p>
          <a:p>
            <a:pPr marL="342900" lvl="0" indent="-342900">
              <a:buClrTx/>
              <a:buSzTx/>
            </a:pPr>
            <a:r>
              <a:rPr lang="en-US" sz="1000" dirty="0">
                <a:solidFill>
                  <a:prstClr val="black">
                    <a:lumMod val="50000"/>
                    <a:lumOff val="50000"/>
                  </a:prstClr>
                </a:solidFill>
                <a:latin typeface="Times New Roman" panose="02020603050405020304" pitchFamily="18" charset="0"/>
                <a:cs typeface="Times New Roman" panose="02020603050405020304" pitchFamily="18" charset="0"/>
              </a:rPr>
              <a:t>Which </a:t>
            </a:r>
            <a:r>
              <a:rPr lang="en-US" sz="1000" dirty="0">
                <a:solidFill>
                  <a:srgbClr val="444340"/>
                </a:solidFill>
                <a:latin typeface="Times New Roman" panose="02020603050405020304" pitchFamily="18" charset="0"/>
                <a:cs typeface="Times New Roman" panose="02020603050405020304" pitchFamily="18" charset="0"/>
              </a:rPr>
              <a:t>C19H28</a:t>
            </a:r>
            <a:r>
              <a:rPr lang="en-US" sz="1000" b="1" i="1" u="sng" dirty="0">
                <a:solidFill>
                  <a:srgbClr val="444340"/>
                </a:solidFill>
                <a:latin typeface="Times New Roman" panose="02020603050405020304" pitchFamily="18" charset="0"/>
                <a:cs typeface="Times New Roman" panose="02020603050405020304" pitchFamily="18" charset="0"/>
              </a:rPr>
              <a:t>O2</a:t>
            </a:r>
          </a:p>
          <a:p>
            <a:pPr marL="342900" lvl="0" indent="-342900">
              <a:buClrTx/>
              <a:buSzTx/>
            </a:pPr>
            <a:r>
              <a:rPr lang="en-US" sz="1000" b="1" i="1" dirty="0">
                <a:solidFill>
                  <a:srgbClr val="444340"/>
                </a:solidFill>
                <a:latin typeface="Times New Roman" panose="02020603050405020304" pitchFamily="18" charset="0"/>
                <a:cs typeface="Times New Roman" panose="02020603050405020304" pitchFamily="18" charset="0"/>
              </a:rPr>
              <a:t>Which gains understanding Format Y of </a:t>
            </a:r>
            <a:r>
              <a:rPr lang="en-US" sz="1000" b="1" i="1" dirty="0" smtClean="0">
                <a:solidFill>
                  <a:srgbClr val="444340"/>
                </a:solidFill>
                <a:latin typeface="Times New Roman" panose="02020603050405020304" pitchFamily="18" charset="0"/>
                <a:cs typeface="Times New Roman" panose="02020603050405020304" pitchFamily="18" charset="0"/>
              </a:rPr>
              <a:t>C</a:t>
            </a:r>
            <a:r>
              <a:rPr lang="en-US" sz="1000" b="1" i="1" u="sng" dirty="0" smtClean="0">
                <a:solidFill>
                  <a:srgbClr val="444340"/>
                </a:solidFill>
                <a:latin typeface="Times New Roman" panose="02020603050405020304" pitchFamily="18" charset="0"/>
                <a:cs typeface="Times New Roman" panose="02020603050405020304" pitchFamily="18" charset="0"/>
              </a:rPr>
              <a:t>o2</a:t>
            </a:r>
            <a:r>
              <a:rPr lang="en-US" sz="1000" b="1" i="1" dirty="0" smtClean="0">
                <a:solidFill>
                  <a:srgbClr val="444340"/>
                </a:solidFill>
                <a:latin typeface="Times New Roman" panose="02020603050405020304" pitchFamily="18" charset="0"/>
                <a:cs typeface="Times New Roman" panose="02020603050405020304" pitchFamily="18" charset="0"/>
              </a:rPr>
              <a:t> as a principle of moisture.</a:t>
            </a:r>
            <a:endParaRPr lang="en-US" sz="1000" b="1" u="sng" dirty="0">
              <a:solidFill>
                <a:prstClr val="black">
                  <a:lumMod val="50000"/>
                  <a:lumOff val="50000"/>
                </a:prstClr>
              </a:solidFill>
              <a:latin typeface="Times New Roman" panose="02020603050405020304" pitchFamily="18" charset="0"/>
              <a:cs typeface="Times New Roman" panose="02020603050405020304" pitchFamily="18" charset="0"/>
            </a:endParaRPr>
          </a:p>
          <a:p>
            <a:pPr marL="342900" lvl="0" indent="-342900">
              <a:buClrTx/>
              <a:buSzTx/>
            </a:pPr>
            <a:r>
              <a:rPr lang="en-US" sz="1000" dirty="0">
                <a:solidFill>
                  <a:prstClr val="black">
                    <a:lumMod val="50000"/>
                    <a:lumOff val="50000"/>
                  </a:prstClr>
                </a:solidFill>
                <a:latin typeface="Times New Roman" panose="02020603050405020304" pitchFamily="18" charset="0"/>
                <a:cs typeface="Times New Roman" panose="02020603050405020304" pitchFamily="18" charset="0"/>
              </a:rPr>
              <a:t>Which [</a:t>
            </a:r>
            <a:r>
              <a:rPr lang="en-US" sz="1000" dirty="0" err="1">
                <a:solidFill>
                  <a:prstClr val="black">
                    <a:lumMod val="50000"/>
                    <a:lumOff val="50000"/>
                  </a:prstClr>
                </a:solidFill>
                <a:latin typeface="Times New Roman" panose="02020603050405020304" pitchFamily="18" charset="0"/>
                <a:cs typeface="Times New Roman" panose="02020603050405020304" pitchFamily="18" charset="0"/>
              </a:rPr>
              <a:t>pii</a:t>
            </a:r>
            <a:r>
              <a:rPr lang="en-US" sz="1000" dirty="0">
                <a:solidFill>
                  <a:prstClr val="black">
                    <a:lumMod val="50000"/>
                    <a:lumOff val="50000"/>
                  </a:prstClr>
                </a:solidFill>
                <a:latin typeface="Times New Roman" panose="02020603050405020304" pitchFamily="18" charset="0"/>
                <a:cs typeface="Times New Roman" panose="02020603050405020304" pitchFamily="18" charset="0"/>
              </a:rPr>
              <a:t>º] = weight to serotonin: </a:t>
            </a:r>
            <a:r>
              <a:rPr lang="en-US" sz="1000" dirty="0" smtClean="0">
                <a:solidFill>
                  <a:prstClr val="black">
                    <a:lumMod val="50000"/>
                    <a:lumOff val="50000"/>
                  </a:prstClr>
                </a:solidFill>
                <a:latin typeface="Times New Roman" panose="02020603050405020304" pitchFamily="18" charset="0"/>
                <a:cs typeface="Times New Roman" panose="02020603050405020304" pitchFamily="18" charset="0"/>
              </a:rPr>
              <a:t>causes evaporation into </a:t>
            </a:r>
            <a:r>
              <a:rPr lang="en-US" sz="1000" dirty="0">
                <a:solidFill>
                  <a:prstClr val="black">
                    <a:lumMod val="50000"/>
                    <a:lumOff val="50000"/>
                  </a:prstClr>
                </a:solidFill>
                <a:latin typeface="Times New Roman" panose="02020603050405020304" pitchFamily="18" charset="0"/>
                <a:cs typeface="Times New Roman" panose="02020603050405020304" pitchFamily="18" charset="0"/>
              </a:rPr>
              <a:t>the blood </a:t>
            </a:r>
            <a:r>
              <a:rPr lang="en-US" sz="1000" dirty="0" smtClean="0">
                <a:solidFill>
                  <a:prstClr val="black">
                    <a:lumMod val="50000"/>
                    <a:lumOff val="50000"/>
                  </a:prstClr>
                </a:solidFill>
                <a:latin typeface="Times New Roman" panose="02020603050405020304" pitchFamily="18" charset="0"/>
                <a:cs typeface="Times New Roman" panose="02020603050405020304" pitchFamily="18" charset="0"/>
              </a:rPr>
              <a:t>stream; Proton exponential; C13H16N2</a:t>
            </a:r>
            <a:r>
              <a:rPr lang="en-US" sz="1000" b="1" u="sng" dirty="0" smtClean="0">
                <a:solidFill>
                  <a:prstClr val="black">
                    <a:lumMod val="50000"/>
                    <a:lumOff val="50000"/>
                  </a:prstClr>
                </a:solidFill>
                <a:latin typeface="Times New Roman" panose="02020603050405020304" pitchFamily="18" charset="0"/>
                <a:cs typeface="Times New Roman" panose="02020603050405020304" pitchFamily="18" charset="0"/>
              </a:rPr>
              <a:t>O2</a:t>
            </a:r>
            <a:r>
              <a:rPr lang="en-US" sz="1000" dirty="0">
                <a:solidFill>
                  <a:prstClr val="black">
                    <a:lumMod val="50000"/>
                    <a:lumOff val="50000"/>
                  </a:prstClr>
                </a:solidFill>
                <a:latin typeface="Times New Roman" panose="02020603050405020304" pitchFamily="18" charset="0"/>
                <a:cs typeface="Times New Roman" panose="02020603050405020304" pitchFamily="18" charset="0"/>
              </a:rPr>
              <a:t>.  (X – cornea is a division of principle N6).</a:t>
            </a:r>
          </a:p>
          <a:p>
            <a:pPr lvl="2"/>
            <a:r>
              <a:rPr lang="en-US" sz="1000" u="sng" dirty="0" smtClean="0">
                <a:latin typeface="Times New Roman" panose="02020603050405020304" pitchFamily="18" charset="0"/>
                <a:cs typeface="Times New Roman" panose="02020603050405020304" pitchFamily="18" charset="0"/>
              </a:rPr>
              <a:t>cx</a:t>
            </a:r>
          </a:p>
          <a:p>
            <a:pPr lvl="1"/>
            <a:r>
              <a:rPr lang="en-US" sz="1000" dirty="0" err="1">
                <a:latin typeface="Times New Roman" panose="02020603050405020304" pitchFamily="18" charset="0"/>
                <a:cs typeface="Times New Roman" panose="02020603050405020304" pitchFamily="18" charset="0"/>
              </a:rPr>
              <a:t>A</a:t>
            </a:r>
            <a:r>
              <a:rPr lang="en-US" sz="1000" dirty="0" err="1" smtClean="0">
                <a:latin typeface="Times New Roman" panose="02020603050405020304" pitchFamily="18" charset="0"/>
                <a:cs typeface="Times New Roman" panose="02020603050405020304" pitchFamily="18" charset="0"/>
              </a:rPr>
              <a:t>r</a:t>
            </a:r>
            <a:endParaRPr lang="en-US" sz="1000" dirty="0">
              <a:latin typeface="Times New Roman" panose="02020603050405020304" pitchFamily="18" charset="0"/>
              <a:cs typeface="Times New Roman" panose="02020603050405020304" pitchFamily="18" charset="0"/>
            </a:endParaRPr>
          </a:p>
          <a:p>
            <a:r>
              <a:rPr lang="en-US" sz="1000" dirty="0" smtClean="0">
                <a:latin typeface="Times New Roman" panose="02020603050405020304" pitchFamily="18" charset="0"/>
                <a:cs typeface="Times New Roman" panose="02020603050405020304" pitchFamily="18" charset="0"/>
              </a:rPr>
              <a:t>c7</a:t>
            </a:r>
            <a:endParaRPr lang="en-US" sz="1000" u="sng" dirty="0">
              <a:latin typeface="Times New Roman" panose="02020603050405020304" pitchFamily="18" charset="0"/>
              <a:cs typeface="Times New Roman" panose="02020603050405020304" pitchFamily="18" charset="0"/>
            </a:endParaRPr>
          </a:p>
          <a:p>
            <a:pPr marL="0" indent="0">
              <a:buNone/>
            </a:pPr>
            <a:r>
              <a:rPr lang="en-US" sz="1000" dirty="0" smtClean="0">
                <a:latin typeface="Times New Roman" panose="02020603050405020304" pitchFamily="18" charset="0"/>
                <a:cs typeface="Times New Roman" panose="02020603050405020304" pitchFamily="18" charset="0"/>
              </a:rPr>
              <a:t>-3.</a:t>
            </a:r>
          </a:p>
          <a:p>
            <a:pPr marL="0" indent="0">
              <a:buNone/>
            </a:pPr>
            <a:r>
              <a:rPr lang="en-US" sz="1000" u="sng" dirty="0" smtClean="0">
                <a:latin typeface="Times New Roman" panose="02020603050405020304" pitchFamily="18" charset="0"/>
                <a:cs typeface="Times New Roman" panose="02020603050405020304" pitchFamily="18" charset="0"/>
              </a:rPr>
              <a:t>C @ -1 </a:t>
            </a:r>
            <a:r>
              <a:rPr lang="en-US" sz="1000" i="1" u="sng" dirty="0" smtClean="0">
                <a:latin typeface="Times New Roman" panose="02020603050405020304" pitchFamily="18" charset="0"/>
                <a:cs typeface="Times New Roman" panose="02020603050405020304" pitchFamily="18" charset="0"/>
              </a:rPr>
              <a:t>[testosterone – estrogen].</a:t>
            </a:r>
            <a:r>
              <a:rPr lang="en-US" sz="1000" dirty="0" smtClean="0">
                <a:latin typeface="Times New Roman" panose="02020603050405020304" pitchFamily="18" charset="0"/>
                <a:cs typeface="Times New Roman" panose="02020603050405020304" pitchFamily="18" charset="0"/>
              </a:rPr>
              <a:t>			</a:t>
            </a:r>
            <a:r>
              <a:rPr lang="en-US" sz="1000" u="sng" dirty="0" smtClean="0">
                <a:latin typeface="Times New Roman" panose="02020603050405020304" pitchFamily="18" charset="0"/>
                <a:cs typeface="Times New Roman" panose="02020603050405020304" pitchFamily="18" charset="0"/>
              </a:rPr>
              <a:t>H @ -4</a:t>
            </a:r>
            <a:r>
              <a:rPr lang="en-US" sz="1000" i="1" u="sng" dirty="0" smtClean="0">
                <a:latin typeface="Times New Roman" panose="02020603050405020304" pitchFamily="18" charset="0"/>
                <a:cs typeface="Times New Roman" panose="02020603050405020304" pitchFamily="18" charset="0"/>
              </a:rPr>
              <a:t> [testosterone – estrogen]</a:t>
            </a:r>
            <a:endParaRPr lang="en-US" sz="1000" u="sng" dirty="0" smtClean="0">
              <a:latin typeface="Times New Roman" panose="02020603050405020304" pitchFamily="18" charset="0"/>
              <a:cs typeface="Times New Roman" panose="02020603050405020304" pitchFamily="18" charset="0"/>
            </a:endParaRPr>
          </a:p>
          <a:p>
            <a:pPr marL="0" indent="0">
              <a:buNone/>
            </a:pPr>
            <a:r>
              <a:rPr lang="en-US" sz="1000" dirty="0" smtClean="0">
                <a:latin typeface="Times New Roman" panose="02020603050405020304" pitchFamily="18" charset="0"/>
                <a:cs typeface="Times New Roman" panose="02020603050405020304" pitchFamily="18" charset="0"/>
              </a:rPr>
              <a:t>C = Root diameter 			H = Root hole to conjunction in (2) levels of 4.</a:t>
            </a:r>
          </a:p>
          <a:p>
            <a:pPr marL="0" indent="0">
              <a:buNone/>
            </a:pPr>
            <a:r>
              <a:rPr lang="en-US" sz="1000" i="1" dirty="0" err="1" smtClean="0">
                <a:latin typeface="Times New Roman" panose="02020603050405020304" pitchFamily="18" charset="0"/>
                <a:cs typeface="Times New Roman" panose="02020603050405020304" pitchFamily="18" charset="0"/>
              </a:rPr>
              <a:t>Subametrixs</a:t>
            </a:r>
            <a:r>
              <a:rPr lang="en-US" sz="1000" i="1" dirty="0" smtClean="0">
                <a:latin typeface="Times New Roman" panose="02020603050405020304" pitchFamily="18" charset="0"/>
                <a:cs typeface="Times New Roman" panose="02020603050405020304" pitchFamily="18" charset="0"/>
              </a:rPr>
              <a:t> to form 2.			“Oncology” to radius pH [219].</a:t>
            </a:r>
          </a:p>
          <a:p>
            <a:pPr lvl="8"/>
            <a:endParaRPr lang="en-US" sz="1000" i="1" dirty="0" smtClean="0">
              <a:latin typeface="Times New Roman" panose="02020603050405020304" pitchFamily="18" charset="0"/>
              <a:cs typeface="Times New Roman" panose="02020603050405020304" pitchFamily="18" charset="0"/>
            </a:endParaRPr>
          </a:p>
          <a:p>
            <a:pPr lvl="8"/>
            <a:endParaRPr lang="en-US" sz="1000" i="1" u="sng" dirty="0" smtClean="0">
              <a:latin typeface="Times New Roman" panose="02020603050405020304" pitchFamily="18" charset="0"/>
              <a:cs typeface="Times New Roman" panose="02020603050405020304" pitchFamily="18" charset="0"/>
            </a:endParaRPr>
          </a:p>
          <a:p>
            <a:pPr marL="1737360" lvl="8" indent="0">
              <a:buNone/>
            </a:pPr>
            <a:r>
              <a:rPr lang="en-US" sz="1000" i="1" u="sng" dirty="0" smtClean="0">
                <a:latin typeface="Times New Roman" panose="02020603050405020304" pitchFamily="18" charset="0"/>
                <a:cs typeface="Times New Roman" panose="02020603050405020304" pitchFamily="18" charset="0"/>
              </a:rPr>
              <a:t>Root 4:</a:t>
            </a:r>
          </a:p>
          <a:p>
            <a:pPr marL="0" indent="0">
              <a:buNone/>
            </a:pPr>
            <a:r>
              <a:rPr lang="en-US" sz="1000" i="1" u="sng" dirty="0" smtClean="0">
                <a:latin typeface="Times New Roman" panose="02020603050405020304" pitchFamily="18" charset="0"/>
                <a:cs typeface="Times New Roman" panose="02020603050405020304" pitchFamily="18" charset="0"/>
              </a:rPr>
              <a:t>[Y13]:</a:t>
            </a:r>
            <a:r>
              <a:rPr lang="en-US" sz="1000" i="1"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The sun.</a:t>
            </a:r>
          </a:p>
          <a:p>
            <a:pPr marL="0" indent="0">
              <a:buNone/>
            </a:pPr>
            <a:r>
              <a:rPr lang="en-US" sz="1000" i="1" dirty="0" smtClean="0">
                <a:solidFill>
                  <a:srgbClr val="00B0F0"/>
                </a:solidFill>
                <a:latin typeface="Times New Roman" panose="02020603050405020304" pitchFamily="18" charset="0"/>
                <a:cs typeface="Times New Roman" panose="02020603050405020304" pitchFamily="18" charset="0"/>
              </a:rPr>
              <a:t> 				</a:t>
            </a:r>
          </a:p>
          <a:p>
            <a:pPr marL="0" indent="0">
              <a:buNone/>
            </a:pPr>
            <a:r>
              <a:rPr lang="en-US" sz="1000" i="1" dirty="0">
                <a:solidFill>
                  <a:srgbClr val="00B0F0"/>
                </a:solidFill>
                <a:latin typeface="Times New Roman" panose="02020603050405020304" pitchFamily="18" charset="0"/>
                <a:cs typeface="Times New Roman" panose="02020603050405020304" pitchFamily="18" charset="0"/>
              </a:rPr>
              <a:t>	</a:t>
            </a:r>
            <a:r>
              <a:rPr lang="en-US" sz="1000" i="1" dirty="0" smtClean="0">
                <a:solidFill>
                  <a:srgbClr val="00B0F0"/>
                </a:solidFill>
                <a:latin typeface="Times New Roman" panose="02020603050405020304" pitchFamily="18" charset="0"/>
                <a:cs typeface="Times New Roman" panose="02020603050405020304" pitchFamily="18" charset="0"/>
              </a:rPr>
              <a:t>		</a:t>
            </a:r>
          </a:p>
          <a:p>
            <a:pPr marL="0" indent="0">
              <a:buNone/>
            </a:pPr>
            <a:r>
              <a:rPr lang="en-US" sz="1000" i="1" dirty="0">
                <a:solidFill>
                  <a:srgbClr val="00B0F0"/>
                </a:solidFill>
                <a:latin typeface="Times New Roman" panose="02020603050405020304" pitchFamily="18" charset="0"/>
                <a:cs typeface="Times New Roman" panose="02020603050405020304" pitchFamily="18" charset="0"/>
              </a:rPr>
              <a:t>	</a:t>
            </a:r>
            <a:r>
              <a:rPr lang="en-US" sz="1000" i="1" dirty="0" smtClean="0">
                <a:solidFill>
                  <a:srgbClr val="00B0F0"/>
                </a:solidFill>
                <a:latin typeface="Times New Roman" panose="02020603050405020304" pitchFamily="18" charset="0"/>
                <a:cs typeface="Times New Roman" panose="02020603050405020304" pitchFamily="18" charset="0"/>
              </a:rPr>
              <a:t>				</a:t>
            </a:r>
          </a:p>
          <a:p>
            <a:pPr marL="0" indent="0">
              <a:buNone/>
            </a:pPr>
            <a:r>
              <a:rPr lang="en-US" sz="1000" i="1" dirty="0">
                <a:solidFill>
                  <a:srgbClr val="00B0F0"/>
                </a:solidFill>
                <a:latin typeface="Times New Roman" panose="02020603050405020304" pitchFamily="18" charset="0"/>
                <a:cs typeface="Times New Roman" panose="02020603050405020304" pitchFamily="18" charset="0"/>
              </a:rPr>
              <a:t>	</a:t>
            </a:r>
            <a:r>
              <a:rPr lang="en-US" sz="1000" i="1" dirty="0" smtClean="0">
                <a:solidFill>
                  <a:srgbClr val="00B0F0"/>
                </a:solidFill>
                <a:latin typeface="Times New Roman" panose="02020603050405020304" pitchFamily="18" charset="0"/>
                <a:cs typeface="Times New Roman" panose="02020603050405020304" pitchFamily="18" charset="0"/>
              </a:rPr>
              <a:t>			</a:t>
            </a:r>
          </a:p>
          <a:p>
            <a:pPr marL="0" indent="0">
              <a:buNone/>
            </a:pPr>
            <a:r>
              <a:rPr lang="en-US" sz="1000" i="1" dirty="0">
                <a:solidFill>
                  <a:srgbClr val="00B0F0"/>
                </a:solidFill>
                <a:latin typeface="Times New Roman" panose="02020603050405020304" pitchFamily="18" charset="0"/>
                <a:cs typeface="Times New Roman" panose="02020603050405020304" pitchFamily="18" charset="0"/>
              </a:rPr>
              <a:t>	</a:t>
            </a:r>
            <a:r>
              <a:rPr lang="en-US" sz="1000" i="1" dirty="0" smtClean="0">
                <a:solidFill>
                  <a:srgbClr val="00B0F0"/>
                </a:solidFill>
                <a:latin typeface="Times New Roman" panose="02020603050405020304" pitchFamily="18" charset="0"/>
                <a:cs typeface="Times New Roman" panose="02020603050405020304" pitchFamily="18" charset="0"/>
              </a:rPr>
              <a:t>			</a:t>
            </a:r>
          </a:p>
          <a:p>
            <a:pPr marL="0" indent="0">
              <a:buNone/>
            </a:pPr>
            <a:r>
              <a:rPr lang="en-US" sz="1000" i="1" dirty="0">
                <a:solidFill>
                  <a:srgbClr val="00B0F0"/>
                </a:solidFill>
                <a:latin typeface="Times New Roman" panose="02020603050405020304" pitchFamily="18" charset="0"/>
                <a:cs typeface="Times New Roman" panose="02020603050405020304" pitchFamily="18" charset="0"/>
              </a:rPr>
              <a:t>	</a:t>
            </a:r>
            <a:r>
              <a:rPr lang="en-US" sz="1000" i="1" dirty="0" smtClean="0">
                <a:solidFill>
                  <a:srgbClr val="00B0F0"/>
                </a:solidFill>
                <a:latin typeface="Times New Roman" panose="02020603050405020304" pitchFamily="18" charset="0"/>
                <a:cs typeface="Times New Roman" panose="02020603050405020304" pitchFamily="18" charset="0"/>
              </a:rPr>
              <a:t>				Melatonin to the Ra</a:t>
            </a:r>
            <a:r>
              <a:rPr lang="en-US" sz="1000" i="1" dirty="0" smtClean="0">
                <a:solidFill>
                  <a:srgbClr val="C00000"/>
                </a:solidFill>
                <a:latin typeface="Times New Roman" panose="02020603050405020304" pitchFamily="18" charset="0"/>
                <a:cs typeface="Times New Roman" panose="02020603050405020304" pitchFamily="18" charset="0"/>
              </a:rPr>
              <a:t>d</a:t>
            </a:r>
            <a:r>
              <a:rPr lang="en-US" sz="1000" i="1" dirty="0" smtClean="0">
                <a:solidFill>
                  <a:srgbClr val="00B0F0"/>
                </a:solidFill>
                <a:latin typeface="Times New Roman" panose="02020603050405020304" pitchFamily="18" charset="0"/>
                <a:cs typeface="Times New Roman" panose="02020603050405020304" pitchFamily="18" charset="0"/>
              </a:rPr>
              <a:t>ius is distinct.</a:t>
            </a:r>
          </a:p>
          <a:p>
            <a:pPr marL="0" indent="0">
              <a:buNone/>
            </a:pPr>
            <a:r>
              <a:rPr lang="en-US" sz="1000" i="1" dirty="0">
                <a:solidFill>
                  <a:srgbClr val="00B0F0"/>
                </a:solidFill>
                <a:latin typeface="Times New Roman" panose="02020603050405020304" pitchFamily="18" charset="0"/>
                <a:cs typeface="Times New Roman" panose="02020603050405020304" pitchFamily="18" charset="0"/>
              </a:rPr>
              <a:t>	</a:t>
            </a:r>
            <a:r>
              <a:rPr lang="en-US" sz="1000" i="1" dirty="0" smtClean="0">
                <a:solidFill>
                  <a:srgbClr val="00B0F0"/>
                </a:solidFill>
                <a:latin typeface="Times New Roman" panose="02020603050405020304" pitchFamily="18" charset="0"/>
                <a:cs typeface="Times New Roman" panose="02020603050405020304" pitchFamily="18" charset="0"/>
              </a:rPr>
              <a:t>				Latitudes:  c:(-6, -5), h:(12, 8) </a:t>
            </a:r>
          </a:p>
          <a:p>
            <a:pPr marL="0" indent="0">
              <a:buNone/>
            </a:pPr>
            <a:r>
              <a:rPr lang="en-US" sz="1000" i="1" dirty="0" smtClean="0">
                <a:solidFill>
                  <a:srgbClr val="00B0F0"/>
                </a:solidFill>
                <a:latin typeface="Times New Roman" panose="02020603050405020304" pitchFamily="18" charset="0"/>
                <a:cs typeface="Times New Roman" panose="02020603050405020304" pitchFamily="18" charset="0"/>
              </a:rPr>
              <a:t>					Longitude: N2.  </a:t>
            </a:r>
          </a:p>
          <a:p>
            <a:pPr marL="0" indent="0">
              <a:buNone/>
            </a:pPr>
            <a:r>
              <a:rPr lang="en-US" sz="1000" i="1" dirty="0">
                <a:solidFill>
                  <a:srgbClr val="00B0F0"/>
                </a:solidFill>
                <a:latin typeface="Times New Roman" panose="02020603050405020304" pitchFamily="18" charset="0"/>
                <a:cs typeface="Times New Roman" panose="02020603050405020304" pitchFamily="18" charset="0"/>
              </a:rPr>
              <a:t>	</a:t>
            </a:r>
            <a:r>
              <a:rPr lang="en-US" sz="1000" i="1" dirty="0" smtClean="0">
                <a:solidFill>
                  <a:srgbClr val="00B0F0"/>
                </a:solidFill>
                <a:latin typeface="Times New Roman" panose="02020603050405020304" pitchFamily="18" charset="0"/>
                <a:cs typeface="Times New Roman" panose="02020603050405020304" pitchFamily="18" charset="0"/>
              </a:rPr>
              <a:t>				L @ 0</a:t>
            </a:r>
            <a:endParaRPr lang="en-US" sz="1000" i="1" dirty="0">
              <a:solidFill>
                <a:srgbClr val="00B0F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4510136"/>
            <a:ext cx="762000" cy="898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4267200"/>
            <a:ext cx="1197704" cy="1141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4357772"/>
            <a:ext cx="1012920" cy="1050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6599" y="4344500"/>
            <a:ext cx="1121199" cy="10827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24155" t="29283" r="51690" b="35359"/>
          <a:stretch/>
        </p:blipFill>
        <p:spPr>
          <a:xfrm>
            <a:off x="7696200" y="762000"/>
            <a:ext cx="1371600" cy="1524000"/>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24040" t="64461" r="48925" b="8462"/>
          <a:stretch/>
        </p:blipFill>
        <p:spPr>
          <a:xfrm>
            <a:off x="0" y="5529992"/>
            <a:ext cx="1676400" cy="1276350"/>
          </a:xfrm>
          <a:prstGeom prst="rect">
            <a:avLst/>
          </a:prstGeom>
        </p:spPr>
      </p:pic>
      <p:sp>
        <p:nvSpPr>
          <p:cNvPr id="11" name="Rectangle 10"/>
          <p:cNvSpPr/>
          <p:nvPr/>
        </p:nvSpPr>
        <p:spPr>
          <a:xfrm>
            <a:off x="1828800" y="4114800"/>
            <a:ext cx="6172200" cy="1524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83982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The </a:t>
            </a:r>
            <a:r>
              <a:rPr lang="en-US" dirty="0" err="1" smtClean="0">
                <a:latin typeface="Times New Roman" panose="02020603050405020304" pitchFamily="18" charset="0"/>
                <a:cs typeface="Times New Roman" panose="02020603050405020304" pitchFamily="18" charset="0"/>
              </a:rPr>
              <a:t>Ecto-tomic</a:t>
            </a:r>
            <a:r>
              <a:rPr lang="en-US" dirty="0" smtClean="0">
                <a:latin typeface="Times New Roman" panose="02020603050405020304" pitchFamily="18" charset="0"/>
                <a:cs typeface="Times New Roman" panose="02020603050405020304" pitchFamily="18" charset="0"/>
              </a:rPr>
              <a:t> breakdown</a:t>
            </a: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tangle 7"/>
              <p:cNvSpPr/>
              <p:nvPr/>
            </p:nvSpPr>
            <p:spPr>
              <a:xfrm>
                <a:off x="609600" y="2918465"/>
                <a:ext cx="8001000" cy="3428246"/>
              </a:xfrm>
              <a:prstGeom prst="rect">
                <a:avLst/>
              </a:prstGeom>
            </p:spPr>
            <p:txBody>
              <a:bodyPr wrap="square">
                <a:spAutoFit/>
              </a:bodyPr>
              <a:lstStyle/>
              <a:p>
                <a:pPr>
                  <a:lnSpc>
                    <a:spcPct val="115000"/>
                  </a:lnSpc>
                </a:pPr>
                <a:r>
                  <a:rPr lang="en-US" sz="1050" b="1" u="sng" dirty="0" smtClean="0">
                    <a:solidFill>
                      <a:prstClr val="black"/>
                    </a:solidFill>
                    <a:latin typeface="Times New Roman" panose="02020603050405020304" pitchFamily="18" charset="0"/>
                    <a:ea typeface="Arial"/>
                    <a:cs typeface="Times New Roman" panose="02020603050405020304" pitchFamily="18" charset="0"/>
                  </a:rPr>
                  <a:t>6√° ¼ </a:t>
                </a:r>
                <a:r>
                  <a:rPr lang="en-US" sz="1050" b="1" dirty="0" smtClean="0">
                    <a:solidFill>
                      <a:prstClr val="black"/>
                    </a:solidFill>
                    <a:latin typeface="Times New Roman" panose="02020603050405020304" pitchFamily="18" charset="0"/>
                    <a:ea typeface="Arial"/>
                    <a:cs typeface="Times New Roman" panose="02020603050405020304" pitchFamily="18" charset="0"/>
                  </a:rPr>
                  <a:t>In G=I </a:t>
                </a:r>
                <a:r>
                  <a:rPr lang="en-US" sz="1050" i="1" dirty="0" smtClean="0">
                    <a:solidFill>
                      <a:prstClr val="black"/>
                    </a:solidFill>
                    <a:latin typeface="Times New Roman" panose="02020603050405020304" pitchFamily="18" charset="0"/>
                    <a:ea typeface="Arial"/>
                    <a:cs typeface="Times New Roman" panose="02020603050405020304" pitchFamily="18" charset="0"/>
                  </a:rPr>
                  <a:t>how radiations to sunlight form  (Absorbents to sunlight).</a:t>
                </a:r>
                <a:endParaRPr lang="en-US" sz="1050" dirty="0" smtClean="0">
                  <a:solidFill>
                    <a:prstClr val="black"/>
                  </a:solidFill>
                  <a:latin typeface="Times New Roman" panose="02020603050405020304" pitchFamily="18" charset="0"/>
                  <a:ea typeface="Arial"/>
                  <a:cs typeface="Times New Roman" panose="02020603050405020304" pitchFamily="18" charset="0"/>
                </a:endParaRPr>
              </a:p>
              <a:p>
                <a:pPr>
                  <a:lnSpc>
                    <a:spcPct val="115000"/>
                  </a:lnSpc>
                </a:pPr>
                <a:r>
                  <a:rPr lang="en-US" sz="1050" dirty="0" smtClean="0">
                    <a:solidFill>
                      <a:prstClr val="black"/>
                    </a:solidFill>
                    <a:latin typeface="Times New Roman" panose="02020603050405020304" pitchFamily="18" charset="0"/>
                    <a:ea typeface="Arial"/>
                    <a:cs typeface="Times New Roman" panose="02020603050405020304" pitchFamily="18" charset="0"/>
                  </a:rPr>
                  <a:t>Based on time release (blood vessels), so are chemical weights to compounds (light re-storage systems P).  </a:t>
                </a:r>
                <a:r>
                  <a:rPr lang="en-US" sz="1050" dirty="0">
                    <a:solidFill>
                      <a:prstClr val="black"/>
                    </a:solidFill>
                    <a:latin typeface="Times New Roman" panose="02020603050405020304" pitchFamily="18" charset="0"/>
                    <a:ea typeface="Arial"/>
                    <a:cs typeface="Times New Roman" panose="02020603050405020304" pitchFamily="18" charset="0"/>
                  </a:rPr>
                  <a:t>R</a:t>
                </a:r>
                <a:r>
                  <a:rPr lang="en-US" sz="1050" dirty="0" smtClean="0">
                    <a:solidFill>
                      <a:prstClr val="black"/>
                    </a:solidFill>
                    <a:latin typeface="Times New Roman" panose="02020603050405020304" pitchFamily="18" charset="0"/>
                    <a:ea typeface="Arial"/>
                    <a:cs typeface="Times New Roman" panose="02020603050405020304" pitchFamily="18" charset="0"/>
                  </a:rPr>
                  <a:t>efractions are (bonds) hidden in the bloodstream. Oxygen levels </a:t>
                </a:r>
                <a:r>
                  <a:rPr lang="en-US" sz="1050" dirty="0">
                    <a:solidFill>
                      <a:prstClr val="black"/>
                    </a:solidFill>
                    <a:latin typeface="Times New Roman" panose="02020603050405020304" pitchFamily="18" charset="0"/>
                    <a:ea typeface="Arial"/>
                    <a:cs typeface="Times New Roman" panose="02020603050405020304" pitchFamily="18" charset="0"/>
                  </a:rPr>
                  <a:t> </a:t>
                </a:r>
                <a:r>
                  <a:rPr lang="en-US" sz="1050" dirty="0" smtClean="0">
                    <a:solidFill>
                      <a:prstClr val="black"/>
                    </a:solidFill>
                    <a:latin typeface="Times New Roman" panose="02020603050405020304" pitchFamily="18" charset="0"/>
                    <a:ea typeface="Arial"/>
                    <a:cs typeface="Times New Roman" panose="02020603050405020304" pitchFamily="18" charset="0"/>
                  </a:rPr>
                  <a:t>maintain system’s blood pressure by leaving traces </a:t>
                </a:r>
                <a:r>
                  <a:rPr lang="en-US" sz="1050" dirty="0">
                    <a:solidFill>
                      <a:prstClr val="black"/>
                    </a:solidFill>
                    <a:latin typeface="Times New Roman" panose="02020603050405020304" pitchFamily="18" charset="0"/>
                    <a:ea typeface="Arial"/>
                    <a:cs typeface="Times New Roman" panose="02020603050405020304" pitchFamily="18" charset="0"/>
                  </a:rPr>
                  <a:t>(</a:t>
                </a:r>
                <a:r>
                  <a:rPr lang="en-US" sz="1050" dirty="0" smtClean="0">
                    <a:solidFill>
                      <a:prstClr val="black"/>
                    </a:solidFill>
                    <a:latin typeface="Times New Roman" panose="02020603050405020304" pitchFamily="18" charset="0"/>
                    <a:ea typeface="Arial"/>
                    <a:cs typeface="Times New Roman" panose="02020603050405020304" pitchFamily="18" charset="0"/>
                  </a:rPr>
                  <a:t>membrane) in the mouth. </a:t>
                </a:r>
                <a:r>
                  <a:rPr lang="en-US" sz="1050" dirty="0">
                    <a:solidFill>
                      <a:prstClr val="black"/>
                    </a:solidFill>
                    <a:latin typeface="Times New Roman" panose="02020603050405020304" pitchFamily="18" charset="0"/>
                    <a:ea typeface="Arial"/>
                    <a:cs typeface="Times New Roman" panose="02020603050405020304" pitchFamily="18" charset="0"/>
                  </a:rPr>
                  <a:t>T</a:t>
                </a:r>
                <a:r>
                  <a:rPr lang="en-US" sz="1050" dirty="0" smtClean="0">
                    <a:solidFill>
                      <a:prstClr val="black"/>
                    </a:solidFill>
                    <a:latin typeface="Times New Roman" panose="02020603050405020304" pitchFamily="18" charset="0"/>
                    <a:ea typeface="Arial"/>
                    <a:cs typeface="Times New Roman" panose="02020603050405020304" pitchFamily="18" charset="0"/>
                  </a:rPr>
                  <a:t>o oxidized cancer cells, is </a:t>
                </a:r>
                <a:r>
                  <a:rPr lang="en-US" sz="1050" dirty="0" err="1" smtClean="0">
                    <a:solidFill>
                      <a:prstClr val="black"/>
                    </a:solidFill>
                    <a:latin typeface="Times New Roman" panose="02020603050405020304" pitchFamily="18" charset="0"/>
                    <a:ea typeface="Arial"/>
                    <a:cs typeface="Times New Roman" panose="02020603050405020304" pitchFamily="18" charset="0"/>
                  </a:rPr>
                  <a:t>red:red</a:t>
                </a:r>
                <a:r>
                  <a:rPr lang="en-US" sz="1050" dirty="0" smtClean="0">
                    <a:solidFill>
                      <a:prstClr val="black"/>
                    </a:solidFill>
                    <a:latin typeface="Times New Roman" panose="02020603050405020304" pitchFamily="18" charset="0"/>
                    <a:ea typeface="Arial"/>
                    <a:cs typeface="Times New Roman" panose="02020603050405020304" pitchFamily="18" charset="0"/>
                  </a:rPr>
                  <a:t> volume x height (</a:t>
                </a:r>
                <a:r>
                  <a:rPr lang="en-US" sz="1050" u="sng" dirty="0" smtClean="0">
                    <a:solidFill>
                      <a:prstClr val="black"/>
                    </a:solidFill>
                    <a:latin typeface="Times New Roman" panose="02020603050405020304" pitchFamily="18" charset="0"/>
                    <a:ea typeface="Arial"/>
                    <a:cs typeface="Times New Roman" panose="02020603050405020304" pitchFamily="18" charset="0"/>
                  </a:rPr>
                  <a:t>a red </a:t>
                </a:r>
                <a:r>
                  <a:rPr lang="en-US" sz="1050" b="1" u="sng" dirty="0" smtClean="0">
                    <a:solidFill>
                      <a:prstClr val="black"/>
                    </a:solidFill>
                    <a:latin typeface="Times New Roman" panose="02020603050405020304" pitchFamily="18" charset="0"/>
                    <a:ea typeface="Arial"/>
                    <a:cs typeface="Times New Roman" panose="02020603050405020304" pitchFamily="18" charset="0"/>
                  </a:rPr>
                  <a:t>velocity</a:t>
                </a:r>
                <a:r>
                  <a:rPr lang="en-US" sz="1050" u="sng" dirty="0" smtClean="0">
                    <a:solidFill>
                      <a:prstClr val="black"/>
                    </a:solidFill>
                    <a:latin typeface="Times New Roman" panose="02020603050405020304" pitchFamily="18" charset="0"/>
                    <a:ea typeface="Arial"/>
                    <a:cs typeface="Times New Roman" panose="02020603050405020304" pitchFamily="18" charset="0"/>
                  </a:rPr>
                  <a:t> (charge hormonal growth [radioactivity])</a:t>
                </a:r>
                <a:r>
                  <a:rPr lang="en-US" sz="1050" dirty="0" smtClean="0">
                    <a:solidFill>
                      <a:prstClr val="black"/>
                    </a:solidFill>
                    <a:latin typeface="Times New Roman" panose="02020603050405020304" pitchFamily="18" charset="0"/>
                    <a:ea typeface="Arial"/>
                    <a:cs typeface="Times New Roman" panose="02020603050405020304" pitchFamily="18" charset="0"/>
                  </a:rPr>
                  <a:t>:r</a:t>
                </a:r>
                <a:r>
                  <a:rPr lang="en-US" sz="1050" u="sng" dirty="0" smtClean="0">
                    <a:solidFill>
                      <a:prstClr val="black"/>
                    </a:solidFill>
                    <a:latin typeface="Times New Roman" panose="02020603050405020304" pitchFamily="18" charset="0"/>
                    <a:ea typeface="Arial"/>
                    <a:cs typeface="Times New Roman" panose="02020603050405020304" pitchFamily="18" charset="0"/>
                  </a:rPr>
                  <a:t>ed rations in proportions of visible light</a:t>
                </a:r>
                <a:r>
                  <a:rPr lang="en-US" sz="1050" dirty="0" smtClean="0">
                    <a:solidFill>
                      <a:prstClr val="black"/>
                    </a:solidFill>
                    <a:latin typeface="Times New Roman" panose="02020603050405020304" pitchFamily="18" charset="0"/>
                    <a:ea typeface="Arial"/>
                    <a:cs typeface="Times New Roman" panose="02020603050405020304" pitchFamily="18" charset="0"/>
                  </a:rPr>
                  <a:t>); because of light decay, its protons </a:t>
                </a:r>
                <a:r>
                  <a:rPr lang="en-US" sz="1050" dirty="0">
                    <a:solidFill>
                      <a:prstClr val="black"/>
                    </a:solidFill>
                    <a:latin typeface="Times New Roman" panose="02020603050405020304" pitchFamily="18" charset="0"/>
                    <a:ea typeface="Arial"/>
                    <a:cs typeface="Times New Roman" panose="02020603050405020304" pitchFamily="18" charset="0"/>
                  </a:rPr>
                  <a:t>must come out </a:t>
                </a:r>
                <a:r>
                  <a:rPr lang="en-US" sz="1050" dirty="0" smtClean="0">
                    <a:solidFill>
                      <a:prstClr val="black"/>
                    </a:solidFill>
                    <a:latin typeface="Times New Roman" panose="02020603050405020304" pitchFamily="18" charset="0"/>
                    <a:ea typeface="Arial"/>
                    <a:cs typeface="Times New Roman" panose="02020603050405020304" pitchFamily="18" charset="0"/>
                  </a:rPr>
                  <a:t>of the threshold (</a:t>
                </a:r>
                <a:r>
                  <a:rPr lang="en-US" sz="1050" dirty="0" err="1" smtClean="0">
                    <a:solidFill>
                      <a:prstClr val="black"/>
                    </a:solidFill>
                    <a:latin typeface="Times New Roman" panose="02020603050405020304" pitchFamily="18" charset="0"/>
                    <a:ea typeface="Arial"/>
                    <a:cs typeface="Times New Roman" panose="02020603050405020304" pitchFamily="18" charset="0"/>
                  </a:rPr>
                  <a:t>vp</a:t>
                </a:r>
                <a:r>
                  <a:rPr lang="en-US" sz="1050" dirty="0" smtClean="0">
                    <a:solidFill>
                      <a:prstClr val="black"/>
                    </a:solidFill>
                    <a:latin typeface="Times New Roman" panose="02020603050405020304" pitchFamily="18" charset="0"/>
                    <a:ea typeface="Arial"/>
                    <a:cs typeface="Times New Roman" panose="02020603050405020304" pitchFamily="18" charset="0"/>
                  </a:rPr>
                  <a:t>) [thorax].  On a limited timeline, the electromagnetic  spectrum </a:t>
                </a:r>
                <a:r>
                  <a:rPr lang="en-US" sz="1050" dirty="0">
                    <a:solidFill>
                      <a:prstClr val="black"/>
                    </a:solidFill>
                    <a:latin typeface="Times New Roman" panose="02020603050405020304" pitchFamily="18" charset="0"/>
                    <a:ea typeface="Arial"/>
                    <a:cs typeface="Times New Roman" panose="02020603050405020304" pitchFamily="18" charset="0"/>
                  </a:rPr>
                  <a:t>[</a:t>
                </a:r>
                <a:r>
                  <a:rPr lang="en-US" sz="1050" dirty="0" smtClean="0">
                    <a:solidFill>
                      <a:prstClr val="black"/>
                    </a:solidFill>
                    <a:latin typeface="Times New Roman" panose="02020603050405020304" pitchFamily="18" charset="0"/>
                    <a:ea typeface="Arial"/>
                    <a:cs typeface="Times New Roman" panose="02020603050405020304" pitchFamily="18" charset="0"/>
                  </a:rPr>
                  <a:t>sperm] has a job to do: with other organisms (Na):[serotonin].  </a:t>
                </a:r>
                <a:r>
                  <a:rPr lang="en-US" sz="1050" dirty="0">
                    <a:solidFill>
                      <a:prstClr val="black"/>
                    </a:solidFill>
                    <a:latin typeface="Times New Roman" panose="02020603050405020304" pitchFamily="18" charset="0"/>
                    <a:ea typeface="Arial"/>
                    <a:cs typeface="Times New Roman" panose="02020603050405020304" pitchFamily="18" charset="0"/>
                  </a:rPr>
                  <a:t>I</a:t>
                </a:r>
                <a:r>
                  <a:rPr lang="en-US" sz="1050" dirty="0" smtClean="0">
                    <a:solidFill>
                      <a:prstClr val="black"/>
                    </a:solidFill>
                    <a:latin typeface="Times New Roman" panose="02020603050405020304" pitchFamily="18" charset="0"/>
                    <a:ea typeface="Arial"/>
                    <a:cs typeface="Times New Roman" panose="02020603050405020304" pitchFamily="18" charset="0"/>
                  </a:rPr>
                  <a:t>t must pull white blood cells (extraction x heat) [compound] out [phosphorus] (sugars) equaling as it pulls in sheets of layers as a divisible to shells [death].  A reversal axis to the membrane is a 3/4</a:t>
                </a:r>
                <a:r>
                  <a:rPr lang="en-US" sz="1050" baseline="30000" dirty="0" smtClean="0">
                    <a:solidFill>
                      <a:prstClr val="black"/>
                    </a:solidFill>
                    <a:latin typeface="Times New Roman" panose="02020603050405020304" pitchFamily="18" charset="0"/>
                    <a:ea typeface="Arial"/>
                    <a:cs typeface="Times New Roman" panose="02020603050405020304" pitchFamily="18" charset="0"/>
                  </a:rPr>
                  <a:t>th</a:t>
                </a:r>
                <a:r>
                  <a:rPr lang="en-US" sz="1050" dirty="0" smtClean="0">
                    <a:solidFill>
                      <a:prstClr val="black"/>
                    </a:solidFill>
                    <a:latin typeface="Times New Roman" panose="02020603050405020304" pitchFamily="18" charset="0"/>
                    <a:ea typeface="Arial"/>
                    <a:cs typeface="Times New Roman" panose="02020603050405020304" pitchFamily="18" charset="0"/>
                  </a:rPr>
                  <a:t> derivative to blood cell culture.  In tissues, as </a:t>
                </a:r>
                <a:r>
                  <a:rPr lang="en-US" sz="1050" i="1" dirty="0" smtClean="0">
                    <a:solidFill>
                      <a:prstClr val="black"/>
                    </a:solidFill>
                    <a:latin typeface="Times New Roman" panose="02020603050405020304" pitchFamily="18" charset="0"/>
                    <a:ea typeface="Arial"/>
                    <a:cs typeface="Times New Roman" panose="02020603050405020304" pitchFamily="18" charset="0"/>
                  </a:rPr>
                  <a:t>sheaths </a:t>
                </a:r>
                <a:r>
                  <a:rPr lang="en-US" sz="1050" dirty="0" smtClean="0">
                    <a:solidFill>
                      <a:prstClr val="black"/>
                    </a:solidFill>
                    <a:latin typeface="Times New Roman" panose="02020603050405020304" pitchFamily="18" charset="0"/>
                    <a:ea typeface="Arial"/>
                    <a:cs typeface="Times New Roman" panose="02020603050405020304" pitchFamily="18" charset="0"/>
                  </a:rPr>
                  <a:t>[sulfurous] is squared in the main component of the body (compound) – Nitrogen</a:t>
                </a:r>
                <a:r>
                  <a:rPr lang="en-US" sz="1050" dirty="0">
                    <a:solidFill>
                      <a:prstClr val="black"/>
                    </a:solidFill>
                    <a:latin typeface="Times New Roman" panose="02020603050405020304" pitchFamily="18" charset="0"/>
                    <a:ea typeface="Arial"/>
                    <a:cs typeface="Times New Roman" panose="02020603050405020304" pitchFamily="18" charset="0"/>
                  </a:rPr>
                  <a:t> </a:t>
                </a:r>
                <a:r>
                  <a:rPr lang="en-US" sz="1050" dirty="0" smtClean="0">
                    <a:solidFill>
                      <a:prstClr val="black"/>
                    </a:solidFill>
                    <a:latin typeface="Times New Roman" panose="02020603050405020304" pitchFamily="18" charset="0"/>
                    <a:ea typeface="Arial"/>
                    <a:cs typeface="Times New Roman" panose="02020603050405020304" pitchFamily="18" charset="0"/>
                  </a:rPr>
                  <a:t>is its wavelength to the derivative. It is a single [stem] by Nitrogen as a nitrate ¼ conversion to the human time relapse [Type A] (axis) = oxygen.  </a:t>
                </a:r>
                <a:r>
                  <a:rPr lang="en-US" sz="1050" dirty="0">
                    <a:solidFill>
                      <a:prstClr val="black"/>
                    </a:solidFill>
                    <a:latin typeface="Times New Roman" panose="02020603050405020304" pitchFamily="18" charset="0"/>
                    <a:ea typeface="Arial"/>
                    <a:cs typeface="Times New Roman" panose="02020603050405020304" pitchFamily="18" charset="0"/>
                  </a:rPr>
                  <a:t>T</a:t>
                </a:r>
                <a:r>
                  <a:rPr lang="en-US" sz="1050" dirty="0" smtClean="0">
                    <a:solidFill>
                      <a:prstClr val="black"/>
                    </a:solidFill>
                    <a:latin typeface="Times New Roman" panose="02020603050405020304" pitchFamily="18" charset="0"/>
                    <a:ea typeface="Arial"/>
                    <a:cs typeface="Times New Roman" panose="02020603050405020304" pitchFamily="18" charset="0"/>
                  </a:rPr>
                  <a:t>ime releases air pressure in its states of (endorphins) vision as reproductive cells [organs].  Under visible light, it carries light over as a </a:t>
                </a:r>
                <a:r>
                  <a:rPr lang="en-US" sz="1050" dirty="0">
                    <a:solidFill>
                      <a:prstClr val="black"/>
                    </a:solidFill>
                    <a:latin typeface="Times New Roman" panose="02020603050405020304" pitchFamily="18" charset="0"/>
                    <a:ea typeface="Arial"/>
                    <a:cs typeface="Times New Roman" panose="02020603050405020304" pitchFamily="18" charset="0"/>
                  </a:rPr>
                  <a:t>weight (96º sub-vertex) </a:t>
                </a:r>
                <a:r>
                  <a:rPr lang="en-US" sz="1050" u="sng" dirty="0" smtClean="0">
                    <a:solidFill>
                      <a:prstClr val="black"/>
                    </a:solidFill>
                    <a:latin typeface="Times New Roman" panose="02020603050405020304" pitchFamily="18" charset="0"/>
                    <a:ea typeface="Arial"/>
                    <a:cs typeface="Times New Roman" panose="02020603050405020304" pitchFamily="18" charset="0"/>
                  </a:rPr>
                  <a:t>1</a:t>
                </a:r>
                <a14:m>
                  <m:oMath xmlns:m="http://schemas.openxmlformats.org/officeDocument/2006/math">
                    <m:r>
                      <a:rPr lang="en-US" sz="1050" i="1" u="sng" smtClean="0">
                        <a:solidFill>
                          <a:prstClr val="black"/>
                        </a:solidFill>
                        <a:latin typeface="Cambria Math"/>
                        <a:ea typeface="Arial"/>
                      </a:rPr>
                      <m:t>º </m:t>
                    </m:r>
                    <m:r>
                      <a:rPr lang="en-US" sz="1050" i="1" u="sng" smtClean="0">
                        <a:solidFill>
                          <a:prstClr val="black"/>
                        </a:solidFill>
                        <a:latin typeface="Cambria Math"/>
                        <a:ea typeface="Arial"/>
                      </a:rPr>
                      <m:t>𝑛𝑒𝑡</m:t>
                    </m:r>
                    <m:r>
                      <a:rPr lang="en-US" sz="1050" i="1" u="sng" smtClean="0">
                        <a:solidFill>
                          <a:prstClr val="black"/>
                        </a:solidFill>
                        <a:latin typeface="Cambria Math"/>
                        <a:ea typeface="Arial"/>
                      </a:rPr>
                      <m:t> </m:t>
                    </m:r>
                    <m:r>
                      <a:rPr lang="en-US" sz="1050" i="1" u="sng" smtClean="0">
                        <a:solidFill>
                          <a:prstClr val="black"/>
                        </a:solidFill>
                        <a:latin typeface="Cambria Math"/>
                        <a:ea typeface="Arial"/>
                      </a:rPr>
                      <m:t>𝑤𝑒𝑖𝑔h𝑡</m:t>
                    </m:r>
                    <m:r>
                      <a:rPr lang="en-US" sz="1050" i="1" u="sng" smtClean="0">
                        <a:solidFill>
                          <a:prstClr val="black"/>
                        </a:solidFill>
                        <a:latin typeface="Cambria Math"/>
                        <a:ea typeface="Arial"/>
                      </a:rPr>
                      <m:t> [</m:t>
                    </m:r>
                    <m:r>
                      <a:rPr lang="en-US" sz="1050" i="1" u="sng" smtClean="0">
                        <a:solidFill>
                          <a:prstClr val="black"/>
                        </a:solidFill>
                        <a:latin typeface="Cambria Math"/>
                        <a:ea typeface="Arial"/>
                      </a:rPr>
                      <m:t>𝑠𝑢𝑏</m:t>
                    </m:r>
                    <m:r>
                      <a:rPr lang="en-US" sz="1050" i="1" u="sng" smtClean="0">
                        <a:solidFill>
                          <a:prstClr val="black"/>
                        </a:solidFill>
                        <a:latin typeface="Cambria Math"/>
                        <a:ea typeface="Arial"/>
                      </a:rPr>
                      <m:t>−</m:t>
                    </m:r>
                    <m:r>
                      <a:rPr lang="en-US" sz="1050" i="1" u="sng" smtClean="0">
                        <a:solidFill>
                          <a:prstClr val="black"/>
                        </a:solidFill>
                        <a:latin typeface="Cambria Math"/>
                        <a:ea typeface="Arial"/>
                      </a:rPr>
                      <m:t>𝑣𝑜𝑟𝑡𝑒𝑥</m:t>
                    </m:r>
                    <m:r>
                      <a:rPr lang="en-US" sz="1050" i="1" u="sng" smtClean="0">
                        <a:solidFill>
                          <a:prstClr val="black"/>
                        </a:solidFill>
                        <a:latin typeface="Cambria Math"/>
                        <a:ea typeface="Arial"/>
                      </a:rPr>
                      <m:t>]</m:t>
                    </m:r>
                  </m:oMath>
                </a14:m>
                <a:r>
                  <a:rPr lang="en-US" sz="1050" dirty="0" smtClean="0">
                    <a:solidFill>
                      <a:prstClr val="black"/>
                    </a:solidFill>
                    <a:latin typeface="Times New Roman" panose="02020603050405020304" pitchFamily="18" charset="0"/>
                    <a:ea typeface="Arial"/>
                    <a:cs typeface="Times New Roman" panose="02020603050405020304" pitchFamily="18" charset="0"/>
                  </a:rPr>
                  <a:t> and as a spectrum (proton) to aerial division [nucleus]; it is elevated in the membrane by 3/3rds volume by (-Na) the spinal cord at unique measurements (of gases); [(cl): cells burn width to heat at (– charge [</a:t>
                </a:r>
                <a:r>
                  <a:rPr lang="en-US" sz="1050" dirty="0" err="1" smtClean="0">
                    <a:solidFill>
                      <a:prstClr val="black"/>
                    </a:solidFill>
                    <a:latin typeface="Times New Roman" panose="02020603050405020304" pitchFamily="18" charset="0"/>
                    <a:ea typeface="Arial"/>
                    <a:cs typeface="Times New Roman" panose="02020603050405020304" pitchFamily="18" charset="0"/>
                  </a:rPr>
                  <a:t>ly</a:t>
                </a:r>
                <a:r>
                  <a:rPr lang="en-US" sz="1050" dirty="0" smtClean="0">
                    <a:solidFill>
                      <a:prstClr val="black"/>
                    </a:solidFill>
                    <a:latin typeface="Times New Roman" panose="02020603050405020304" pitchFamily="18" charset="0"/>
                    <a:ea typeface="Arial"/>
                    <a:cs typeface="Times New Roman" panose="02020603050405020304" pitchFamily="18" charset="0"/>
                  </a:rPr>
                  <a:t>]</a:t>
                </a:r>
                <a14:m>
                  <m:oMath xmlns:m="http://schemas.openxmlformats.org/officeDocument/2006/math">
                    <m:r>
                      <a:rPr lang="en-US" sz="1050" dirty="0" smtClean="0">
                        <a:solidFill>
                          <a:prstClr val="black"/>
                        </a:solidFill>
                        <a:latin typeface="Cambria Math"/>
                        <a:ea typeface="Arial"/>
                      </a:rPr>
                      <m:t> </m:t>
                    </m:r>
                    <m:r>
                      <a:rPr lang="en-US" sz="1050" i="1" dirty="0" smtClean="0">
                        <a:solidFill>
                          <a:prstClr val="black"/>
                        </a:solidFill>
                        <a:latin typeface="Cambria Math"/>
                        <a:ea typeface="Arial"/>
                      </a:rPr>
                      <m:t>[</m:t>
                    </m:r>
                    <m:r>
                      <a:rPr lang="en-US" sz="1050" i="1" dirty="0" err="1" smtClean="0">
                        <a:solidFill>
                          <a:prstClr val="black"/>
                        </a:solidFill>
                        <a:latin typeface="Cambria Math"/>
                        <a:ea typeface="Arial"/>
                      </a:rPr>
                      <m:t>𝑓𝑌</m:t>
                    </m:r>
                    <m:r>
                      <a:rPr lang="en-US" sz="1050" i="1" dirty="0" err="1" smtClean="0">
                        <a:solidFill>
                          <a:prstClr val="black"/>
                        </a:solidFill>
                        <a:latin typeface="Cambria Math"/>
                        <a:ea typeface="Arial"/>
                      </a:rPr>
                      <m:t>^</m:t>
                    </m:r>
                    <m:r>
                      <a:rPr lang="en-US" sz="1050" i="1" dirty="0" err="1" smtClean="0">
                        <a:solidFill>
                          <a:prstClr val="black"/>
                        </a:solidFill>
                        <a:latin typeface="Cambria Math"/>
                        <a:ea typeface="Arial"/>
                      </a:rPr>
                      <m:t>𝐼</m:t>
                    </m:r>
                    <m:r>
                      <a:rPr lang="en-US" sz="1050" i="1" dirty="0" smtClean="0">
                        <a:solidFill>
                          <a:prstClr val="black"/>
                        </a:solidFill>
                        <a:latin typeface="Cambria Math"/>
                        <a:ea typeface="Arial"/>
                      </a:rPr>
                      <m:t> </m:t>
                    </m:r>
                    <m:r>
                      <a:rPr lang="en-US" sz="1050" i="1" dirty="0" smtClean="0">
                        <a:solidFill>
                          <a:prstClr val="black"/>
                        </a:solidFill>
                        <a:latin typeface="Cambria Math"/>
                        <a:ea typeface="Arial"/>
                      </a:rPr>
                      <m:t>𝑤𝑖𝑡h𝑖𝑛</m:t>
                    </m:r>
                    <m:r>
                      <a:rPr lang="en-US" sz="1050" i="1" dirty="0" smtClean="0">
                        <a:solidFill>
                          <a:prstClr val="black"/>
                        </a:solidFill>
                        <a:latin typeface="Cambria Math"/>
                        <a:ea typeface="Arial"/>
                      </a:rPr>
                      <m:t> </m:t>
                    </m:r>
                    <m:r>
                      <a:rPr lang="en-US" sz="1050" i="1" dirty="0" smtClean="0">
                        <a:solidFill>
                          <a:prstClr val="black"/>
                        </a:solidFill>
                        <a:latin typeface="Cambria Math"/>
                        <a:ea typeface="Arial"/>
                      </a:rPr>
                      <m:t>𝑡h𝑒</m:t>
                    </m:r>
                    <m:r>
                      <a:rPr lang="en-US" sz="1050" i="1" dirty="0" smtClean="0">
                        <a:solidFill>
                          <a:prstClr val="black"/>
                        </a:solidFill>
                        <a:latin typeface="Cambria Math"/>
                        <a:ea typeface="Arial"/>
                      </a:rPr>
                      <m:t> </m:t>
                    </m:r>
                    <m:r>
                      <a:rPr lang="en-US" sz="1050" i="1" dirty="0" smtClean="0">
                        <a:solidFill>
                          <a:prstClr val="black"/>
                        </a:solidFill>
                        <a:latin typeface="Cambria Math"/>
                        <a:ea typeface="Arial"/>
                      </a:rPr>
                      <m:t>𝑙𝑖𝑔h𝑡</m:t>
                    </m:r>
                    <m:r>
                      <a:rPr lang="en-US" sz="1050" i="1" dirty="0" smtClean="0">
                        <a:solidFill>
                          <a:prstClr val="black"/>
                        </a:solidFill>
                        <a:latin typeface="Cambria Math"/>
                        <a:ea typeface="Arial"/>
                      </a:rPr>
                      <m:t> </m:t>
                    </m:r>
                    <m:r>
                      <a:rPr lang="en-US" sz="1050" b="1" i="1" dirty="0" smtClean="0">
                        <a:solidFill>
                          <a:prstClr val="black"/>
                        </a:solidFill>
                        <a:latin typeface="Cambria Math"/>
                        <a:ea typeface="Arial"/>
                      </a:rPr>
                      <m:t>𝒔𝒑𝒆𝒄𝒕𝒓𝒖𝒎</m:t>
                    </m:r>
                    <m:r>
                      <a:rPr lang="en-US" sz="1050" i="1" dirty="0" smtClean="0">
                        <a:solidFill>
                          <a:prstClr val="black"/>
                        </a:solidFill>
                        <a:latin typeface="Cambria Math"/>
                        <a:ea typeface="Arial"/>
                      </a:rPr>
                      <m:t> [</m:t>
                    </m:r>
                    <m:r>
                      <a:rPr lang="en-US" sz="1050" i="1" dirty="0" smtClean="0">
                        <a:solidFill>
                          <a:prstClr val="black"/>
                        </a:solidFill>
                        <a:latin typeface="Cambria Math"/>
                        <a:ea typeface="Arial"/>
                      </a:rPr>
                      <m:t>𝐸𝑔𝑜</m:t>
                    </m:r>
                    <m:r>
                      <a:rPr lang="en-US" sz="1050" i="1" dirty="0" smtClean="0">
                        <a:solidFill>
                          <a:prstClr val="black"/>
                        </a:solidFill>
                        <a:latin typeface="Cambria Math"/>
                        <a:ea typeface="Arial"/>
                      </a:rPr>
                      <m:t>} </m:t>
                    </m:r>
                    <m:r>
                      <a:rPr lang="en-US" sz="1050" i="1" dirty="0" smtClean="0">
                        <a:solidFill>
                          <a:prstClr val="black"/>
                        </a:solidFill>
                        <a:latin typeface="Cambria Math"/>
                        <a:ea typeface="Arial"/>
                      </a:rPr>
                      <m:t>𝑑𝑒𝑐𝑎𝑦</m:t>
                    </m:r>
                    <m:r>
                      <a:rPr lang="en-US" sz="1050" i="1" dirty="0" smtClean="0">
                        <a:solidFill>
                          <a:prstClr val="black"/>
                        </a:solidFill>
                        <a:latin typeface="Cambria Math"/>
                        <a:ea typeface="Arial"/>
                      </a:rPr>
                      <m:t>].  </m:t>
                    </m:r>
                  </m:oMath>
                </a14:m>
                <a:r>
                  <a:rPr lang="en-US" sz="1050" dirty="0" smtClean="0">
                    <a:solidFill>
                      <a:prstClr val="black"/>
                    </a:solidFill>
                    <a:latin typeface="Times New Roman" panose="02020603050405020304" pitchFamily="18" charset="0"/>
                    <a:ea typeface="Arial"/>
                    <a:cs typeface="Times New Roman" panose="02020603050405020304" pitchFamily="18" charset="0"/>
                  </a:rPr>
                  <a:t> Radio waves react to the same reactants; red blood cells over white is the shell’s refraction (half-life), and the heart’s nitrogen-base (inertia energy) is the body’s rations to (f) as the </a:t>
                </a:r>
                <a:r>
                  <a:rPr lang="en-US" sz="1050" i="1" dirty="0" smtClean="0">
                    <a:solidFill>
                      <a:prstClr val="black"/>
                    </a:solidFill>
                    <a:latin typeface="Times New Roman" panose="02020603050405020304" pitchFamily="18" charset="0"/>
                    <a:ea typeface="Arial"/>
                    <a:cs typeface="Times New Roman" panose="02020603050405020304" pitchFamily="18" charset="0"/>
                  </a:rPr>
                  <a:t>fibers remain consistent to X, </a:t>
                </a:r>
                <a:r>
                  <a:rPr lang="en-US" sz="1050" dirty="0" smtClean="0">
                    <a:solidFill>
                      <a:prstClr val="black"/>
                    </a:solidFill>
                    <a:latin typeface="Times New Roman" panose="02020603050405020304" pitchFamily="18" charset="0"/>
                    <a:ea typeface="Arial"/>
                    <a:cs typeface="Times New Roman" panose="02020603050405020304" pitchFamily="18" charset="0"/>
                  </a:rPr>
                  <a:t>the benefactor to the [electron]:  (1) Sex organs are to red bloods cells as shell breakage or in 3D cell division. (2) Distortion of eye sight is the same as electronic weight found  [veins](posterior) in density to the torso or to the index [pulmonary 1]; (3) Because of [sheaths] the pituitary gland, and of her ovaries, timed speeds to wavelengths are = to sound waves to decay in day cycles found in left symmetry or left body cell division as a whole body unit.</a:t>
                </a:r>
              </a:p>
              <a:p>
                <a:pPr>
                  <a:lnSpc>
                    <a:spcPct val="115000"/>
                  </a:lnSpc>
                </a:pPr>
                <a:r>
                  <a:rPr lang="en-US" sz="1000" dirty="0" smtClean="0">
                    <a:solidFill>
                      <a:prstClr val="black"/>
                    </a:solidFill>
                    <a:latin typeface="Source Sans Pro"/>
                    <a:ea typeface="Arial"/>
                  </a:rPr>
                  <a:t> </a:t>
                </a:r>
                <a:endParaRPr lang="en-US" sz="1000" dirty="0">
                  <a:solidFill>
                    <a:prstClr val="black"/>
                  </a:solidFill>
                  <a:latin typeface="Source Sans Pro"/>
                  <a:ea typeface="Arial"/>
                </a:endParaRPr>
              </a:p>
            </p:txBody>
          </p:sp>
        </mc:Choice>
        <mc:Fallback xmlns="">
          <p:sp>
            <p:nvSpPr>
              <p:cNvPr id="8" name="Rectangle 7"/>
              <p:cNvSpPr>
                <a:spLocks noRot="1" noChangeAspect="1" noMove="1" noResize="1" noEditPoints="1" noAdjustHandles="1" noChangeArrowheads="1" noChangeShapeType="1" noTextEdit="1"/>
              </p:cNvSpPr>
              <p:nvPr/>
            </p:nvSpPr>
            <p:spPr>
              <a:xfrm>
                <a:off x="609600" y="2918465"/>
                <a:ext cx="8001000" cy="3428246"/>
              </a:xfrm>
              <a:prstGeom prst="rect">
                <a:avLst/>
              </a:prstGeom>
              <a:blipFill rotWithShape="1">
                <a:blip r:embed="rId3"/>
                <a:stretch>
                  <a:fillRect r="-152"/>
                </a:stretch>
              </a:blipFill>
            </p:spPr>
            <p:txBody>
              <a:bodyPr/>
              <a:lstStyle/>
              <a:p>
                <a:r>
                  <a:rPr lang="en-US">
                    <a:noFill/>
                  </a:rPr>
                  <a:t> </a:t>
                </a:r>
              </a:p>
            </p:txBody>
          </p:sp>
        </mc:Fallback>
      </mc:AlternateContent>
      <p:sp>
        <p:nvSpPr>
          <p:cNvPr id="4" name="Rectangle 3"/>
          <p:cNvSpPr/>
          <p:nvPr/>
        </p:nvSpPr>
        <p:spPr>
          <a:xfrm>
            <a:off x="637309" y="1295400"/>
            <a:ext cx="6248400" cy="5410712"/>
          </a:xfrm>
          <a:prstGeom prst="rect">
            <a:avLst/>
          </a:prstGeom>
        </p:spPr>
        <p:txBody>
          <a:bodyPr wrap="square">
            <a:spAutoFit/>
          </a:bodyPr>
          <a:lstStyle/>
          <a:p>
            <a:pPr marL="182880" lvl="0" indent="-182880">
              <a:lnSpc>
                <a:spcPct val="120000"/>
              </a:lnSpc>
              <a:buFont typeface="Arial" pitchFamily="34" charset="0"/>
              <a:buChar char="•"/>
            </a:pPr>
            <a:r>
              <a:rPr lang="en-US" sz="3000" dirty="0">
                <a:solidFill>
                  <a:prstClr val="black"/>
                </a:solidFill>
                <a:latin typeface="Times New Roman" panose="02020603050405020304" pitchFamily="18" charset="0"/>
                <a:cs typeface="Times New Roman" panose="02020603050405020304" pitchFamily="18" charset="0"/>
              </a:rPr>
              <a:t>“Plantations” of the hair (follicles) – are reduced by fats from heat waves: [unique cell division]. [Ne20</a:t>
            </a:r>
            <a:r>
              <a:rPr lang="en-US" sz="3000" dirty="0" smtClean="0">
                <a:solidFill>
                  <a:prstClr val="black"/>
                </a:solidFill>
                <a:latin typeface="Times New Roman" panose="02020603050405020304" pitchFamily="18" charset="0"/>
                <a:cs typeface="Times New Roman" panose="02020603050405020304" pitchFamily="18" charset="0"/>
              </a:rPr>
              <a:t>]. </a:t>
            </a:r>
          </a:p>
          <a:p>
            <a:pPr lvl="0">
              <a:lnSpc>
                <a:spcPct val="120000"/>
              </a:lnSpc>
            </a:pPr>
            <a:endParaRPr lang="en-US" sz="3000" dirty="0">
              <a:solidFill>
                <a:prstClr val="black"/>
              </a:solidFill>
              <a:latin typeface="Times New Roman" panose="02020603050405020304" pitchFamily="18" charset="0"/>
              <a:cs typeface="Times New Roman" panose="02020603050405020304" pitchFamily="18" charset="0"/>
            </a:endParaRPr>
          </a:p>
          <a:p>
            <a:pPr lvl="0">
              <a:lnSpc>
                <a:spcPct val="120000"/>
              </a:lnSpc>
            </a:pPr>
            <a:endParaRPr lang="en-US" sz="3000" dirty="0" smtClean="0">
              <a:solidFill>
                <a:prstClr val="black"/>
              </a:solidFill>
              <a:latin typeface="Times New Roman" panose="02020603050405020304" pitchFamily="18" charset="0"/>
              <a:cs typeface="Times New Roman" panose="02020603050405020304" pitchFamily="18" charset="0"/>
            </a:endParaRPr>
          </a:p>
          <a:p>
            <a:pPr lvl="0">
              <a:lnSpc>
                <a:spcPct val="120000"/>
              </a:lnSpc>
            </a:pPr>
            <a:endParaRPr lang="en-US" sz="3000" dirty="0">
              <a:solidFill>
                <a:prstClr val="black"/>
              </a:solidFill>
              <a:latin typeface="Times New Roman" panose="02020603050405020304" pitchFamily="18" charset="0"/>
              <a:cs typeface="Times New Roman" panose="02020603050405020304" pitchFamily="18" charset="0"/>
            </a:endParaRPr>
          </a:p>
          <a:p>
            <a:pPr lvl="0">
              <a:lnSpc>
                <a:spcPct val="120000"/>
              </a:lnSpc>
            </a:pPr>
            <a:endParaRPr lang="en-US" sz="3000" dirty="0" smtClean="0">
              <a:solidFill>
                <a:prstClr val="black"/>
              </a:solidFill>
              <a:latin typeface="Times New Roman" panose="02020603050405020304" pitchFamily="18" charset="0"/>
              <a:cs typeface="Times New Roman" panose="02020603050405020304" pitchFamily="18" charset="0"/>
            </a:endParaRPr>
          </a:p>
          <a:p>
            <a:pPr lvl="0">
              <a:lnSpc>
                <a:spcPct val="120000"/>
              </a:lnSpc>
            </a:pPr>
            <a:endParaRPr lang="en-US" sz="3000" dirty="0">
              <a:solidFill>
                <a:prstClr val="black"/>
              </a:solidFill>
              <a:latin typeface="Times New Roman" panose="02020603050405020304" pitchFamily="18" charset="0"/>
              <a:cs typeface="Times New Roman" panose="02020603050405020304" pitchFamily="18" charset="0"/>
            </a:endParaRPr>
          </a:p>
          <a:p>
            <a:pPr lvl="0">
              <a:lnSpc>
                <a:spcPct val="120000"/>
              </a:lnSpc>
            </a:pPr>
            <a:r>
              <a:rPr lang="en-US" sz="3000" dirty="0">
                <a:solidFill>
                  <a:prstClr val="black"/>
                </a:solidFill>
                <a:latin typeface="Times New Roman" panose="02020603050405020304" pitchFamily="18" charset="0"/>
                <a:cs typeface="Times New Roman" panose="02020603050405020304" pitchFamily="18" charset="0"/>
              </a:rPr>
              <a:t>	</a:t>
            </a:r>
            <a:r>
              <a:rPr lang="en-US" sz="3000" dirty="0" smtClean="0">
                <a:solidFill>
                  <a:prstClr val="black"/>
                </a:solidFill>
                <a:latin typeface="Times New Roman" panose="02020603050405020304" pitchFamily="18" charset="0"/>
                <a:cs typeface="Times New Roman" panose="02020603050405020304" pitchFamily="18" charset="0"/>
              </a:rPr>
              <a:t>		.5	</a:t>
            </a:r>
            <a:r>
              <a:rPr lang="en-US" sz="4800" dirty="0" smtClean="0">
                <a:solidFill>
                  <a:srgbClr val="7030A0"/>
                </a:solidFill>
                <a:latin typeface="Times New Roman" panose="02020603050405020304" pitchFamily="18" charset="0"/>
                <a:cs typeface="Times New Roman" panose="02020603050405020304" pitchFamily="18" charset="0"/>
              </a:rPr>
              <a:t>Root 2</a:t>
            </a:r>
            <a:endParaRPr lang="en-US" sz="4800" dirty="0">
              <a:solidFill>
                <a:prstClr val="black"/>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0950" y="605992"/>
            <a:ext cx="1543050"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52156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9782" y="1524000"/>
            <a:ext cx="5376863" cy="412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42765" y="5651500"/>
            <a:ext cx="8183880" cy="1051560"/>
          </a:xfrm>
        </p:spPr>
        <p:txBody>
          <a:bodyPr/>
          <a:lstStyle/>
          <a:p>
            <a:r>
              <a:rPr lang="en-US" dirty="0" smtClean="0">
                <a:latin typeface="Times New Roman" panose="02020603050405020304" pitchFamily="18" charset="0"/>
                <a:cs typeface="Times New Roman" panose="02020603050405020304" pitchFamily="18" charset="0"/>
              </a:rPr>
              <a:t>Type A [AB form refraction]</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02920" y="762000"/>
            <a:ext cx="2926080" cy="5337048"/>
          </a:xfrm>
        </p:spPr>
        <p:txBody>
          <a:bodyPr>
            <a:normAutofit fontScale="77500" lnSpcReduction="20000"/>
          </a:bodyPr>
          <a:lstStyle/>
          <a:p>
            <a:pPr marL="0" indent="0">
              <a:buNone/>
            </a:pPr>
            <a:r>
              <a:rPr lang="en-US" sz="1800" u="sng" dirty="0">
                <a:latin typeface="Times New Roman" panose="02020603050405020304" pitchFamily="18" charset="0"/>
                <a:cs typeface="Times New Roman" panose="02020603050405020304" pitchFamily="18" charset="0"/>
              </a:rPr>
              <a:t>[Atmosphere 1] </a:t>
            </a:r>
            <a:r>
              <a:rPr lang="en-US" sz="1800" u="sng" dirty="0" smtClean="0">
                <a:latin typeface="Times New Roman" panose="02020603050405020304" pitchFamily="18" charset="0"/>
                <a:cs typeface="Times New Roman" panose="02020603050405020304" pitchFamily="18" charset="0"/>
              </a:rPr>
              <a:t> Radio waves to animal instinct (“the third eye”).</a:t>
            </a:r>
          </a:p>
          <a:p>
            <a:pPr marL="0" indent="0">
              <a:buNone/>
            </a:pPr>
            <a:endParaRPr lang="en-US" sz="1800" dirty="0">
              <a:latin typeface="Times New Roman" panose="02020603050405020304" pitchFamily="18" charset="0"/>
              <a:cs typeface="Times New Roman" panose="02020603050405020304" pitchFamily="18" charset="0"/>
            </a:endParaRPr>
          </a:p>
          <a:p>
            <a:r>
              <a:rPr lang="en-US" sz="1800" dirty="0" smtClean="0">
                <a:latin typeface="Times New Roman" panose="02020603050405020304" pitchFamily="18" charset="0"/>
                <a:cs typeface="Times New Roman" panose="02020603050405020304" pitchFamily="18" charset="0"/>
              </a:rPr>
              <a:t>Lightning 89</a:t>
            </a:r>
            <a:r>
              <a:rPr lang="en-US" sz="1800" baseline="30000" dirty="0" smtClean="0">
                <a:latin typeface="Times New Roman" panose="02020603050405020304" pitchFamily="18" charset="0"/>
                <a:cs typeface="Times New Roman" panose="02020603050405020304" pitchFamily="18" charset="0"/>
              </a:rPr>
              <a:t>th</a:t>
            </a:r>
            <a:r>
              <a:rPr lang="en-US" sz="1800" dirty="0" smtClean="0">
                <a:latin typeface="Times New Roman" panose="02020603050405020304" pitchFamily="18" charset="0"/>
                <a:cs typeface="Times New Roman" panose="02020603050405020304" pitchFamily="18" charset="0"/>
              </a:rPr>
              <a:t> to </a:t>
            </a:r>
            <a:r>
              <a:rPr lang="en-US" sz="1800" dirty="0">
                <a:latin typeface="Times New Roman" panose="02020603050405020304" pitchFamily="18" charset="0"/>
                <a:cs typeface="Times New Roman" panose="02020603050405020304" pitchFamily="18" charset="0"/>
              </a:rPr>
              <a:t>electron </a:t>
            </a:r>
            <a:r>
              <a:rPr lang="en-US" sz="1800" dirty="0" smtClean="0">
                <a:latin typeface="Times New Roman" panose="02020603050405020304" pitchFamily="18" charset="0"/>
                <a:cs typeface="Times New Roman" panose="02020603050405020304" pitchFamily="18" charset="0"/>
              </a:rPr>
              <a:t>10</a:t>
            </a:r>
            <a:r>
              <a:rPr lang="en-US" sz="1800" baseline="30000" dirty="0" smtClean="0">
                <a:latin typeface="Times New Roman" panose="02020603050405020304" pitchFamily="18" charset="0"/>
                <a:cs typeface="Times New Roman" panose="02020603050405020304" pitchFamily="18" charset="0"/>
              </a:rPr>
              <a:t>th</a:t>
            </a:r>
            <a:r>
              <a:rPr lang="en-US" sz="1800" dirty="0" smtClean="0">
                <a:latin typeface="Times New Roman" panose="02020603050405020304" pitchFamily="18" charset="0"/>
                <a:cs typeface="Times New Roman" panose="02020603050405020304" pitchFamily="18" charset="0"/>
              </a:rPr>
              <a:t> of the hidden factors in the [boron’s] bloodstream: are cell division properties of UI cultures – from left; the membrane is its sound resource C; and serotonin, in left, as asymmetrical sides of the body create units in the nervous system that hydrate blood cells by valence to speeds (88</a:t>
            </a:r>
            <a:r>
              <a:rPr lang="en-US" sz="1800" baseline="30000" dirty="0" smtClean="0">
                <a:latin typeface="Times New Roman" panose="02020603050405020304" pitchFamily="18" charset="0"/>
                <a:cs typeface="Times New Roman" panose="02020603050405020304" pitchFamily="18" charset="0"/>
              </a:rPr>
              <a:t>th</a:t>
            </a:r>
            <a:r>
              <a:rPr lang="en-US" sz="1800" dirty="0" smtClean="0">
                <a:latin typeface="Times New Roman" panose="02020603050405020304" pitchFamily="18" charset="0"/>
                <a:cs typeface="Times New Roman" panose="02020603050405020304" pitchFamily="18" charset="0"/>
              </a:rPr>
              <a:t> structures to blood types are shared resources P).  Nitrogen is the variable structure in 7 major components of sound dynamics that distribute to the membrane, in the nervous system at 8x8~~ (An infinite amount of octagons into a net weight at 1/6 – a hexagon [format Y]).  This is serotonin’s reliance to T cells (their structures according to carbon dioxide [left ventricle]).</a:t>
            </a:r>
          </a:p>
          <a:p>
            <a:endParaRPr lang="en-US" sz="1800" dirty="0">
              <a:latin typeface="Times New Roman" panose="02020603050405020304" pitchFamily="18" charset="0"/>
              <a:cs typeface="Times New Roman" panose="02020603050405020304" pitchFamily="18" charset="0"/>
            </a:endParaRPr>
          </a:p>
          <a:p>
            <a:r>
              <a:rPr lang="en-US" sz="1800" u="sng" dirty="0" smtClean="0">
                <a:latin typeface="Times New Roman" panose="02020603050405020304" pitchFamily="18" charset="0"/>
                <a:cs typeface="Times New Roman" panose="02020603050405020304" pitchFamily="18" charset="0"/>
              </a:rPr>
              <a:t>Blood speeds heavily rely on this [</a:t>
            </a:r>
            <a:r>
              <a:rPr lang="en-US" sz="1800" u="sng" dirty="0" err="1" smtClean="0">
                <a:latin typeface="Times New Roman" panose="02020603050405020304" pitchFamily="18" charset="0"/>
                <a:cs typeface="Times New Roman" panose="02020603050405020304" pitchFamily="18" charset="0"/>
              </a:rPr>
              <a:t>soundwave</a:t>
            </a:r>
            <a:r>
              <a:rPr lang="en-US" sz="1800" u="sng" dirty="0" smtClean="0">
                <a:latin typeface="Times New Roman" panose="02020603050405020304" pitchFamily="18" charset="0"/>
                <a:cs typeface="Times New Roman" panose="02020603050405020304" pitchFamily="18" charset="0"/>
              </a:rPr>
              <a:t>] = Type A of outer Atmospheric Ranges of Y1 (fluid):</a:t>
            </a:r>
            <a:r>
              <a:rPr lang="en-US" sz="1800" dirty="0" smtClean="0">
                <a:latin typeface="Times New Roman" panose="02020603050405020304" pitchFamily="18" charset="0"/>
                <a:cs typeface="Times New Roman" panose="02020603050405020304" pitchFamily="18" charset="0"/>
              </a:rPr>
              <a:t> </a:t>
            </a:r>
            <a:r>
              <a:rPr lang="en-US" sz="1800" i="1" dirty="0" smtClean="0">
                <a:latin typeface="Times New Roman" panose="02020603050405020304" pitchFamily="18" charset="0"/>
                <a:cs typeface="Times New Roman" panose="02020603050405020304" pitchFamily="18" charset="0"/>
              </a:rPr>
              <a:t>0-3. </a:t>
            </a:r>
            <a:endParaRPr lang="en-US" sz="1800" u="sng" dirty="0" smtClean="0">
              <a:latin typeface="Times New Roman" panose="02020603050405020304" pitchFamily="18" charset="0"/>
              <a:cs typeface="Times New Roman" panose="02020603050405020304" pitchFamily="18" charset="0"/>
            </a:endParaRPr>
          </a:p>
          <a:p>
            <a:endParaRPr lang="en-US" sz="1800" u="sng" dirty="0"/>
          </a:p>
        </p:txBody>
      </p:sp>
      <p:sp>
        <p:nvSpPr>
          <p:cNvPr id="4" name="TextBox 3"/>
          <p:cNvSpPr txBox="1"/>
          <p:nvPr/>
        </p:nvSpPr>
        <p:spPr>
          <a:xfrm>
            <a:off x="3962400" y="609600"/>
            <a:ext cx="4953000" cy="646331"/>
          </a:xfrm>
          <a:prstGeom prst="rect">
            <a:avLst/>
          </a:prstGeom>
          <a:noFill/>
        </p:spPr>
        <p:txBody>
          <a:bodyPr wrap="square" rtlCol="0">
            <a:spAutoFit/>
          </a:bodyPr>
          <a:lstStyle/>
          <a:p>
            <a:r>
              <a:rPr lang="en-US" sz="3600" i="1" dirty="0" smtClean="0">
                <a:solidFill>
                  <a:srgbClr val="C00000"/>
                </a:solidFill>
                <a:latin typeface="Times New Roman" panose="02020603050405020304" pitchFamily="18" charset="0"/>
                <a:cs typeface="Times New Roman" panose="02020603050405020304" pitchFamily="18" charset="0"/>
              </a:rPr>
              <a:t>Brainwaves to Impulses </a:t>
            </a:r>
            <a:endParaRPr lang="en-US" sz="3600"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7610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Time expels endorphins [frontal lobe].</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US" sz="1600" dirty="0" smtClean="0">
                <a:latin typeface="Times New Roman" panose="02020603050405020304" pitchFamily="18" charset="0"/>
                <a:cs typeface="Times New Roman" panose="02020603050405020304" pitchFamily="18" charset="0"/>
              </a:rPr>
              <a:t>First degree measurement existing in brain weight is time passing through to the cerebellum as heat conjunction.</a:t>
            </a:r>
          </a:p>
          <a:p>
            <a:r>
              <a:rPr lang="en-US" sz="1600" dirty="0" smtClean="0">
                <a:latin typeface="Times New Roman" panose="02020603050405020304" pitchFamily="18" charset="0"/>
                <a:cs typeface="Times New Roman" panose="02020603050405020304" pitchFamily="18" charset="0"/>
              </a:rPr>
              <a:t>3/3</a:t>
            </a:r>
            <a:r>
              <a:rPr lang="en-US" sz="1600" baseline="30000" dirty="0" smtClean="0">
                <a:latin typeface="Times New Roman" panose="02020603050405020304" pitchFamily="18" charset="0"/>
                <a:cs typeface="Times New Roman" panose="02020603050405020304" pitchFamily="18" charset="0"/>
              </a:rPr>
              <a:t>rd</a:t>
            </a:r>
            <a:r>
              <a:rPr lang="en-US" sz="1600" dirty="0" smtClean="0">
                <a:latin typeface="Times New Roman" panose="02020603050405020304" pitchFamily="18" charset="0"/>
                <a:cs typeface="Times New Roman" panose="02020603050405020304" pitchFamily="18" charset="0"/>
              </a:rPr>
              <a:t> is at your post-modular extraction of water {testicular artery] sound proportions}. </a:t>
            </a:r>
            <a:endParaRPr lang="en-US" sz="1600"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198" y="2716696"/>
            <a:ext cx="2885411" cy="3985780"/>
          </a:xfrm>
          <a:prstGeom prst="rect">
            <a:avLst/>
          </a:prstGeom>
          <a:solidFill>
            <a:srgbClr val="FFC000"/>
          </a:solidFill>
          <a:ln>
            <a:noFill/>
          </a:ln>
          <a:effectLst/>
          <a:extLst/>
        </p:spPr>
      </p:pic>
      <p:sp>
        <p:nvSpPr>
          <p:cNvPr id="4" name="Rectangle 3"/>
          <p:cNvSpPr/>
          <p:nvPr/>
        </p:nvSpPr>
        <p:spPr>
          <a:xfrm>
            <a:off x="457200" y="2409866"/>
            <a:ext cx="4724400" cy="4468916"/>
          </a:xfrm>
          <a:prstGeom prst="rect">
            <a:avLst/>
          </a:prstGeom>
        </p:spPr>
        <p:txBody>
          <a:bodyPr wrap="square">
            <a:spAutoFit/>
          </a:bodyPr>
          <a:lstStyle/>
          <a:p>
            <a:pPr lvl="0" algn="ctr" fontAlgn="base">
              <a:spcBef>
                <a:spcPct val="20000"/>
              </a:spcBef>
            </a:pPr>
            <a:r>
              <a:rPr lang="en-US" sz="900" u="sng" dirty="0" smtClean="0">
                <a:solidFill>
                  <a:prstClr val="black">
                    <a:lumMod val="50000"/>
                    <a:lumOff val="50000"/>
                  </a:prstClr>
                </a:solidFill>
                <a:latin typeface="Times New Roman" panose="02020603050405020304" pitchFamily="18" charset="0"/>
                <a:cs typeface="Times New Roman" panose="02020603050405020304" pitchFamily="18" charset="0"/>
              </a:rPr>
              <a:t>A </a:t>
            </a:r>
            <a:r>
              <a:rPr lang="en-US" sz="900" u="sng" dirty="0">
                <a:solidFill>
                  <a:prstClr val="black">
                    <a:lumMod val="50000"/>
                    <a:lumOff val="50000"/>
                  </a:prstClr>
                </a:solidFill>
                <a:latin typeface="Times New Roman" panose="02020603050405020304" pitchFamily="18" charset="0"/>
                <a:cs typeface="Times New Roman" panose="02020603050405020304" pitchFamily="18" charset="0"/>
              </a:rPr>
              <a:t>little piece of the pi.  The cerebellum</a:t>
            </a:r>
            <a:r>
              <a:rPr lang="en-US" sz="900" u="sng" dirty="0" smtClean="0">
                <a:solidFill>
                  <a:prstClr val="black">
                    <a:lumMod val="50000"/>
                    <a:lumOff val="50000"/>
                  </a:prstClr>
                </a:solidFill>
                <a:latin typeface="Source Sans Pro"/>
              </a:rPr>
              <a:t>.</a:t>
            </a:r>
          </a:p>
          <a:p>
            <a:pPr lvl="0" algn="ctr" fontAlgn="base">
              <a:spcBef>
                <a:spcPct val="20000"/>
              </a:spcBef>
            </a:pPr>
            <a:endParaRPr lang="en-US" sz="900" dirty="0">
              <a:solidFill>
                <a:prstClr val="black">
                  <a:lumMod val="50000"/>
                  <a:lumOff val="50000"/>
                </a:prstClr>
              </a:solidFill>
              <a:latin typeface="inherit"/>
            </a:endParaRPr>
          </a:p>
          <a:p>
            <a:pPr lvl="0" fontAlgn="base">
              <a:spcBef>
                <a:spcPct val="20000"/>
              </a:spcBef>
            </a:pPr>
            <a:r>
              <a:rPr lang="en-US" sz="900" dirty="0" smtClean="0">
                <a:solidFill>
                  <a:srgbClr val="444340"/>
                </a:solidFill>
                <a:latin typeface="Source Sans Pro"/>
              </a:rPr>
              <a:t>The neuron:  Longitude </a:t>
            </a:r>
            <a:r>
              <a:rPr lang="en-US" sz="900" dirty="0">
                <a:solidFill>
                  <a:srgbClr val="444340"/>
                </a:solidFill>
                <a:latin typeface="Source Sans Pro"/>
              </a:rPr>
              <a:t>= (</a:t>
            </a:r>
            <a:r>
              <a:rPr lang="en-US" sz="900" dirty="0" err="1">
                <a:solidFill>
                  <a:srgbClr val="444340"/>
                </a:solidFill>
                <a:latin typeface="Source Sans Pro"/>
              </a:rPr>
              <a:t>Lg</a:t>
            </a:r>
            <a:r>
              <a:rPr lang="en-US" sz="900" dirty="0">
                <a:solidFill>
                  <a:srgbClr val="444340"/>
                </a:solidFill>
                <a:latin typeface="Source Sans Pro"/>
              </a:rPr>
              <a:t>(h</a:t>
            </a:r>
            <a:r>
              <a:rPr lang="he-IL" sz="900" dirty="0">
                <a:solidFill>
                  <a:srgbClr val="444340"/>
                </a:solidFill>
                <a:latin typeface="Source Sans Pro"/>
                <a:cs typeface="Times New Roman"/>
              </a:rPr>
              <a:t>ע/-</a:t>
            </a:r>
            <a:r>
              <a:rPr lang="en-US" sz="900" dirty="0">
                <a:solidFill>
                  <a:srgbClr val="444340"/>
                </a:solidFill>
                <a:latin typeface="Source Sans Pro"/>
              </a:rPr>
              <a:t> @</a:t>
            </a:r>
            <a:r>
              <a:rPr lang="en-US" sz="900" dirty="0" smtClean="0">
                <a:solidFill>
                  <a:srgbClr val="444340"/>
                </a:solidFill>
                <a:latin typeface="Source Sans Pro"/>
              </a:rPr>
              <a:t>1/3. </a:t>
            </a:r>
            <a:endParaRPr lang="en-US" sz="900" dirty="0">
              <a:solidFill>
                <a:srgbClr val="444340"/>
              </a:solidFill>
              <a:latin typeface="Source Sans Pro"/>
            </a:endParaRPr>
          </a:p>
          <a:p>
            <a:pPr lvl="0" fontAlgn="base">
              <a:spcBef>
                <a:spcPct val="20000"/>
              </a:spcBef>
            </a:pPr>
            <a:r>
              <a:rPr lang="he-IL" sz="900" dirty="0">
                <a:solidFill>
                  <a:srgbClr val="444340"/>
                </a:solidFill>
                <a:latin typeface="Source Sans Pro"/>
                <a:cs typeface="Times New Roman"/>
              </a:rPr>
              <a:t/>
            </a:r>
            <a:br>
              <a:rPr lang="he-IL" sz="900" dirty="0">
                <a:solidFill>
                  <a:srgbClr val="444340"/>
                </a:solidFill>
                <a:latin typeface="Source Sans Pro"/>
                <a:cs typeface="Times New Roman"/>
              </a:rPr>
            </a:br>
            <a:r>
              <a:rPr lang="en-US" sz="900" dirty="0">
                <a:solidFill>
                  <a:srgbClr val="444340"/>
                </a:solidFill>
                <a:latin typeface="Source Sans Pro"/>
              </a:rPr>
              <a:t>Nucleic acid. Found in teeth. To neurotic cells [cholesterol levels]: the cavity adjusts by cell division: The central cavity is the hydration level to the natural neuron (melatonin), a neutralized malfunction to time, as time [holds</a:t>
            </a:r>
            <a:r>
              <a:rPr lang="he-IL" sz="900" dirty="0">
                <a:solidFill>
                  <a:srgbClr val="444340"/>
                </a:solidFill>
                <a:latin typeface="Source Sans Pro"/>
                <a:cs typeface="Times New Roman"/>
              </a:rPr>
              <a:t>ן (</a:t>
            </a:r>
            <a:r>
              <a:rPr lang="en-US" sz="900" dirty="0">
                <a:solidFill>
                  <a:srgbClr val="444340"/>
                </a:solidFill>
                <a:latin typeface="Source Sans Pro"/>
              </a:rPr>
              <a:t>mitosis)[ 36 degrees]  (the vertex) according to proportion (the photon).; which is as shared to gravity as the properties of the ion.  [Y1].</a:t>
            </a:r>
          </a:p>
          <a:p>
            <a:pPr lvl="0" fontAlgn="base">
              <a:spcBef>
                <a:spcPct val="20000"/>
              </a:spcBef>
            </a:pPr>
            <a:endParaRPr lang="en-US" sz="900" b="1" dirty="0">
              <a:solidFill>
                <a:srgbClr val="444340"/>
              </a:solidFill>
              <a:latin typeface="Times New Roman" panose="02020603050405020304" pitchFamily="18" charset="0"/>
            </a:endParaRPr>
          </a:p>
          <a:p>
            <a:pPr lvl="0" fontAlgn="base">
              <a:spcBef>
                <a:spcPct val="20000"/>
              </a:spcBef>
            </a:pPr>
            <a:r>
              <a:rPr lang="en-US" sz="900" dirty="0">
                <a:solidFill>
                  <a:srgbClr val="444340"/>
                </a:solidFill>
                <a:latin typeface="Times New Roman" panose="02020603050405020304" pitchFamily="18" charset="0"/>
                <a:cs typeface="Times New Roman" panose="02020603050405020304" pitchFamily="18" charset="0"/>
              </a:rPr>
              <a:t>Before time dissolves </a:t>
            </a:r>
            <a:r>
              <a:rPr lang="en-US" sz="900" dirty="0" smtClean="0">
                <a:solidFill>
                  <a:srgbClr val="444340"/>
                </a:solidFill>
                <a:latin typeface="Times New Roman" panose="02020603050405020304" pitchFamily="18" charset="0"/>
                <a:cs typeface="Times New Roman" panose="02020603050405020304" pitchFamily="18" charset="0"/>
              </a:rPr>
              <a:t>its concentrations </a:t>
            </a:r>
            <a:r>
              <a:rPr lang="en-US" sz="900" dirty="0">
                <a:solidFill>
                  <a:srgbClr val="444340"/>
                </a:solidFill>
                <a:latin typeface="Times New Roman" panose="02020603050405020304" pitchFamily="18" charset="0"/>
                <a:cs typeface="Times New Roman" panose="02020603050405020304" pitchFamily="18" charset="0"/>
              </a:rPr>
              <a:t>into the thalamus, the nucleic Value already exists, and with nitrogen, as its central unit in autonomic nitrate division (atmospheric proportion [c cells]),  the cavity  holds the equal weight that adjusts at the eye (endorphins).  The center that time adjusts is as important to the nervous system (space within the cavity) and will increase as the volume in the [atrium] is profound to the pulmonary within kinetics by magnetics holding by 0 degree placement of the lungs [He]. This causes thermic reactants to hold as bone density and expel as existing force [electrons], which is quadrilateral and to [cell division]. By reading the vanishing points to conductors [Ne]20: </a:t>
            </a:r>
            <a:r>
              <a:rPr lang="en-US" sz="900" i="1" dirty="0">
                <a:solidFill>
                  <a:srgbClr val="444340"/>
                </a:solidFill>
                <a:latin typeface="Times New Roman" panose="02020603050405020304" pitchFamily="18" charset="0"/>
                <a:cs typeface="Times New Roman" panose="02020603050405020304" pitchFamily="18" charset="0"/>
              </a:rPr>
              <a:t>beta</a:t>
            </a:r>
            <a:r>
              <a:rPr lang="en-US" sz="900" dirty="0">
                <a:solidFill>
                  <a:srgbClr val="444340"/>
                </a:solidFill>
                <a:latin typeface="Times New Roman" panose="02020603050405020304" pitchFamily="18" charset="0"/>
                <a:cs typeface="Times New Roman" panose="02020603050405020304" pitchFamily="18" charset="0"/>
              </a:rPr>
              <a:t>[between time and its aspect position [at 3 inert to mal1 [</a:t>
            </a:r>
            <a:r>
              <a:rPr lang="en-US" sz="900" u="sng" dirty="0" err="1">
                <a:solidFill>
                  <a:srgbClr val="737016"/>
                </a:solidFill>
                <a:latin typeface="Times New Roman" panose="02020603050405020304" pitchFamily="18" charset="0"/>
                <a:cs typeface="Times New Roman" panose="02020603050405020304" pitchFamily="18" charset="0"/>
                <a:hlinkClick r:id="rId3"/>
              </a:rPr>
              <a:t>fe</a:t>
            </a:r>
            <a:r>
              <a:rPr lang="en-US" sz="900" dirty="0">
                <a:solidFill>
                  <a:srgbClr val="444340"/>
                </a:solidFill>
                <a:latin typeface="Times New Roman" panose="02020603050405020304" pitchFamily="18" charset="0"/>
                <a:cs typeface="Times New Roman" panose="02020603050405020304" pitchFamily="18" charset="0"/>
              </a:rPr>
              <a:t>]] F1; the inert then falls light into cell formation (thorax); and reduces the need for friction.  An example is the minerals found in fats, and the magnetic proportions that validate  them [</a:t>
            </a:r>
            <a:r>
              <a:rPr lang="en-US" sz="900" dirty="0" err="1">
                <a:solidFill>
                  <a:srgbClr val="444340"/>
                </a:solidFill>
                <a:latin typeface="Times New Roman" panose="02020603050405020304" pitchFamily="18" charset="0"/>
                <a:cs typeface="Times New Roman" panose="02020603050405020304" pitchFamily="18" charset="0"/>
              </a:rPr>
              <a:t>rH</a:t>
            </a:r>
            <a:r>
              <a:rPr lang="en-US" sz="900" dirty="0">
                <a:solidFill>
                  <a:srgbClr val="444340"/>
                </a:solidFill>
                <a:latin typeface="Times New Roman" panose="02020603050405020304" pitchFamily="18" charset="0"/>
                <a:cs typeface="Times New Roman" panose="02020603050405020304" pitchFamily="18" charset="0"/>
              </a:rPr>
              <a:t> levels] and into p[ph.1 connectivity resources (as a gray scale).  </a:t>
            </a:r>
            <a:r>
              <a:rPr lang="en-US" sz="900" b="1" dirty="0">
                <a:solidFill>
                  <a:srgbClr val="444340"/>
                </a:solidFill>
                <a:latin typeface="Times New Roman" panose="02020603050405020304" pitchFamily="18" charset="0"/>
                <a:cs typeface="Times New Roman" panose="02020603050405020304" pitchFamily="18" charset="0"/>
              </a:rPr>
              <a:t>They are then switched and thus evaporated [phosphorus] as reproductive wastes of the </a:t>
            </a:r>
            <a:r>
              <a:rPr lang="en-US" sz="900" b="1" i="1" dirty="0" err="1">
                <a:solidFill>
                  <a:srgbClr val="444340"/>
                </a:solidFill>
                <a:latin typeface="Times New Roman" panose="02020603050405020304" pitchFamily="18" charset="0"/>
                <a:cs typeface="Times New Roman" panose="02020603050405020304" pitchFamily="18" charset="0"/>
              </a:rPr>
              <a:t>glote</a:t>
            </a:r>
            <a:r>
              <a:rPr lang="en-US" sz="900" b="1" dirty="0">
                <a:solidFill>
                  <a:srgbClr val="444340"/>
                </a:solidFill>
                <a:latin typeface="Times New Roman" panose="02020603050405020304" pitchFamily="18" charset="0"/>
                <a:cs typeface="Times New Roman" panose="02020603050405020304" pitchFamily="18" charset="0"/>
              </a:rPr>
              <a:t> from form vision: (viruses).  </a:t>
            </a:r>
            <a:r>
              <a:rPr lang="en-US" sz="900" dirty="0">
                <a:solidFill>
                  <a:srgbClr val="444340"/>
                </a:solidFill>
                <a:latin typeface="Times New Roman" panose="02020603050405020304" pitchFamily="18" charset="0"/>
                <a:cs typeface="Times New Roman" panose="02020603050405020304" pitchFamily="18" charset="0"/>
              </a:rPr>
              <a:t>To reduce time wastes, it must be understood that the friction between [T cells] are to the hypothalamus and to the body as inert (burned fuels); and are just as similar to the cerebellum and to the </a:t>
            </a:r>
            <a:r>
              <a:rPr lang="en-US" sz="900" i="1" dirty="0" err="1">
                <a:solidFill>
                  <a:srgbClr val="444340"/>
                </a:solidFill>
                <a:latin typeface="Times New Roman" panose="02020603050405020304" pitchFamily="18" charset="0"/>
                <a:cs typeface="Times New Roman" panose="02020603050405020304" pitchFamily="18" charset="0"/>
              </a:rPr>
              <a:t>glote</a:t>
            </a:r>
            <a:r>
              <a:rPr lang="en-US" sz="900" dirty="0">
                <a:solidFill>
                  <a:srgbClr val="444340"/>
                </a:solidFill>
                <a:latin typeface="Times New Roman" panose="02020603050405020304" pitchFamily="18" charset="0"/>
                <a:cs typeface="Times New Roman" panose="02020603050405020304" pitchFamily="18" charset="0"/>
              </a:rPr>
              <a:t> as the common denominator; [the diameter 6.6].  Fibers soluble and insoluble are equal reactors in parallel, to such density that [brainwaves] extract; Form R. </a:t>
            </a:r>
          </a:p>
          <a:p>
            <a:pPr lvl="0" fontAlgn="base">
              <a:spcBef>
                <a:spcPct val="20000"/>
              </a:spcBef>
            </a:pPr>
            <a:endParaRPr lang="en-US" sz="900" dirty="0">
              <a:solidFill>
                <a:srgbClr val="444340"/>
              </a:solidFill>
              <a:latin typeface="Source Sans Pro"/>
            </a:endParaRPr>
          </a:p>
          <a:p>
            <a:pPr lvl="0" fontAlgn="base">
              <a:spcBef>
                <a:spcPct val="20000"/>
              </a:spcBef>
            </a:pPr>
            <a:r>
              <a:rPr lang="en-US" sz="900" dirty="0">
                <a:solidFill>
                  <a:srgbClr val="444340"/>
                </a:solidFill>
                <a:latin typeface="Times New Roman" panose="02020603050405020304" pitchFamily="18" charset="0"/>
                <a:cs typeface="Times New Roman" panose="02020603050405020304" pitchFamily="18" charset="0"/>
              </a:rPr>
              <a:t>This can be factored in the red blood cell by use of pi. </a:t>
            </a:r>
            <a:r>
              <a:rPr lang="en-US" sz="900" u="sng" dirty="0">
                <a:solidFill>
                  <a:srgbClr val="737016"/>
                </a:solidFill>
                <a:latin typeface="Times New Roman" panose="02020603050405020304" pitchFamily="18" charset="0"/>
                <a:cs typeface="Times New Roman" panose="02020603050405020304" pitchFamily="18" charset="0"/>
                <a:hlinkClick r:id="rId4"/>
              </a:rPr>
              <a:t>Alpha = 3</a:t>
            </a:r>
            <a:r>
              <a:rPr lang="en-US" sz="900" u="sng" dirty="0">
                <a:solidFill>
                  <a:srgbClr val="737016"/>
                </a:solidFill>
                <a:latin typeface="Times New Roman" panose="02020603050405020304" pitchFamily="18" charset="0"/>
                <a:cs typeface="Times New Roman" panose="02020603050405020304" pitchFamily="18" charset="0"/>
              </a:rPr>
              <a:t>, (3/4 cell division) </a:t>
            </a:r>
            <a:r>
              <a:rPr lang="en-US" sz="900" dirty="0">
                <a:solidFill>
                  <a:srgbClr val="444340"/>
                </a:solidFill>
                <a:latin typeface="Times New Roman" panose="02020603050405020304" pitchFamily="18" charset="0"/>
                <a:cs typeface="Times New Roman" panose="02020603050405020304" pitchFamily="18" charset="0"/>
              </a:rPr>
              <a:t>Beta .14+——*&gt; neoplasm culture </a:t>
            </a:r>
            <a:r>
              <a:rPr lang="en-US" sz="900" dirty="0" smtClean="0">
                <a:solidFill>
                  <a:srgbClr val="444340"/>
                </a:solidFill>
                <a:latin typeface="Times New Roman" panose="02020603050405020304" pitchFamily="18" charset="0"/>
                <a:cs typeface="Times New Roman" panose="02020603050405020304" pitchFamily="18" charset="0"/>
              </a:rPr>
              <a:t>S.  Red </a:t>
            </a:r>
            <a:r>
              <a:rPr lang="en-US" sz="900" dirty="0">
                <a:solidFill>
                  <a:srgbClr val="444340"/>
                </a:solidFill>
                <a:latin typeface="Times New Roman" panose="02020603050405020304" pitchFamily="18" charset="0"/>
                <a:cs typeface="Times New Roman" panose="02020603050405020304" pitchFamily="18" charset="0"/>
              </a:rPr>
              <a:t>over white in ([Nr+] nucleus) = calculus. (E- k in thermal dynamics).</a:t>
            </a:r>
          </a:p>
        </p:txBody>
      </p:sp>
      <p:sp>
        <p:nvSpPr>
          <p:cNvPr id="5" name="Oval 4"/>
          <p:cNvSpPr/>
          <p:nvPr/>
        </p:nvSpPr>
        <p:spPr>
          <a:xfrm>
            <a:off x="7010400" y="3200400"/>
            <a:ext cx="1066800" cy="838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056408" y="3357890"/>
            <a:ext cx="983411" cy="523220"/>
          </a:xfrm>
          <a:prstGeom prst="rect">
            <a:avLst/>
          </a:prstGeom>
          <a:noFill/>
        </p:spPr>
        <p:txBody>
          <a:bodyPr wrap="square" rtlCol="0">
            <a:spAutoFit/>
          </a:bodyPr>
          <a:lstStyle/>
          <a:p>
            <a:r>
              <a:rPr lang="en-US" dirty="0" smtClean="0">
                <a:solidFill>
                  <a:srgbClr val="C00000"/>
                </a:solidFill>
                <a:latin typeface="Times New Roman" panose="02020603050405020304" pitchFamily="18" charset="0"/>
                <a:cs typeface="Times New Roman" panose="02020603050405020304" pitchFamily="18" charset="0"/>
              </a:rPr>
              <a:t>Q </a:t>
            </a:r>
            <a:r>
              <a:rPr lang="en-US" sz="1000" dirty="0" smtClean="0">
                <a:solidFill>
                  <a:srgbClr val="C00000"/>
                </a:solidFill>
                <a:latin typeface="Times New Roman" panose="02020603050405020304" pitchFamily="18" charset="0"/>
                <a:cs typeface="Times New Roman" panose="02020603050405020304" pitchFamily="18" charset="0"/>
              </a:rPr>
              <a:t>from Right Eye              </a:t>
            </a:r>
            <a:r>
              <a:rPr lang="en-US" sz="1000" dirty="0" smtClean="0">
                <a:solidFill>
                  <a:srgbClr val="00B0F0"/>
                </a:solidFill>
                <a:latin typeface="Times New Roman" panose="02020603050405020304" pitchFamily="18" charset="0"/>
                <a:cs typeface="Times New Roman" panose="02020603050405020304" pitchFamily="18" charset="0"/>
              </a:rPr>
              <a:t>A1</a:t>
            </a:r>
            <a:endParaRPr lang="en-US" sz="1000" dirty="0">
              <a:solidFill>
                <a:srgbClr val="00B0F0"/>
              </a:solidFill>
              <a:latin typeface="Times New Roman" panose="02020603050405020304" pitchFamily="18" charset="0"/>
              <a:cs typeface="Times New Roman" panose="02020603050405020304" pitchFamily="18" charset="0"/>
            </a:endParaRPr>
          </a:p>
        </p:txBody>
      </p:sp>
      <p:sp>
        <p:nvSpPr>
          <p:cNvPr id="7" name="Oval 6"/>
          <p:cNvSpPr/>
          <p:nvPr/>
        </p:nvSpPr>
        <p:spPr>
          <a:xfrm>
            <a:off x="7696200" y="3581400"/>
            <a:ext cx="609600" cy="5334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8" name="Oval 7"/>
          <p:cNvSpPr/>
          <p:nvPr/>
        </p:nvSpPr>
        <p:spPr>
          <a:xfrm>
            <a:off x="7391400" y="5791200"/>
            <a:ext cx="990600" cy="9112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9" name="TextBox 8"/>
          <p:cNvSpPr txBox="1"/>
          <p:nvPr/>
        </p:nvSpPr>
        <p:spPr>
          <a:xfrm>
            <a:off x="7467600" y="6246838"/>
            <a:ext cx="9906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width</a:t>
            </a:r>
            <a:endParaRPr lang="en-US" dirty="0">
              <a:latin typeface="Times New Roman" panose="02020603050405020304" pitchFamily="18" charset="0"/>
              <a:cs typeface="Times New Roman" panose="02020603050405020304" pitchFamily="18" charset="0"/>
            </a:endParaRPr>
          </a:p>
        </p:txBody>
      </p:sp>
      <p:sp>
        <p:nvSpPr>
          <p:cNvPr id="10" name="Oval 9"/>
          <p:cNvSpPr/>
          <p:nvPr/>
        </p:nvSpPr>
        <p:spPr>
          <a:xfrm>
            <a:off x="6781800" y="6019800"/>
            <a:ext cx="762000" cy="59637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96000" y="6172200"/>
            <a:ext cx="1177506" cy="584775"/>
          </a:xfrm>
          <a:prstGeom prst="rect">
            <a:avLst/>
          </a:prstGeom>
          <a:noFill/>
        </p:spPr>
        <p:txBody>
          <a:bodyPr wrap="square" rtlCol="0">
            <a:spAutoFit/>
          </a:bodyPr>
          <a:lstStyle/>
          <a:p>
            <a:r>
              <a:rPr lang="en-US" sz="800" dirty="0" smtClean="0">
                <a:solidFill>
                  <a:schemeClr val="tx2">
                    <a:lumMod val="50000"/>
                  </a:schemeClr>
                </a:solidFill>
                <a:latin typeface="Times New Roman" panose="02020603050405020304" pitchFamily="18" charset="0"/>
                <a:cs typeface="Times New Roman" panose="02020603050405020304" pitchFamily="18" charset="0"/>
              </a:rPr>
              <a:t>leº of ion to Atrium (Perplex R = voice). Voice causes fluctuation of Eye sight.</a:t>
            </a:r>
            <a:endParaRPr lang="en-US" sz="800"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108585" y="3173224"/>
            <a:ext cx="699230" cy="369332"/>
          </a:xfrm>
          <a:prstGeom prst="rect">
            <a:avLst/>
          </a:prstGeom>
          <a:noFill/>
        </p:spPr>
        <p:txBody>
          <a:bodyPr wrap="none" rtlCol="0">
            <a:spAutoFit/>
          </a:bodyPr>
          <a:lstStyle/>
          <a:p>
            <a:r>
              <a:rPr lang="en-US" dirty="0" smtClean="0"/>
              <a:t>+:|</a:t>
            </a:r>
            <a:r>
              <a:rPr lang="en-US" dirty="0" err="1" smtClean="0"/>
              <a:t>oo</a:t>
            </a:r>
            <a:endParaRPr lang="en-US" dirty="0"/>
          </a:p>
        </p:txBody>
      </p:sp>
      <p:sp>
        <p:nvSpPr>
          <p:cNvPr id="13" name="Rectangle 12"/>
          <p:cNvSpPr/>
          <p:nvPr/>
        </p:nvSpPr>
        <p:spPr>
          <a:xfrm>
            <a:off x="8305800" y="5948653"/>
            <a:ext cx="577402" cy="369332"/>
          </a:xfrm>
          <a:prstGeom prst="rect">
            <a:avLst/>
          </a:prstGeom>
        </p:spPr>
        <p:txBody>
          <a:bodyPr wrap="none">
            <a:spAutoFit/>
          </a:bodyPr>
          <a:lstStyle/>
          <a:p>
            <a:pPr lvl="0"/>
            <a:r>
              <a:rPr lang="en-US" dirty="0">
                <a:solidFill>
                  <a:srgbClr val="292934"/>
                </a:solidFill>
              </a:rPr>
              <a:t>-</a:t>
            </a:r>
            <a:r>
              <a:rPr lang="en-US" dirty="0" smtClean="0">
                <a:solidFill>
                  <a:srgbClr val="292934"/>
                </a:solidFill>
              </a:rPr>
              <a:t>|</a:t>
            </a:r>
            <a:r>
              <a:rPr lang="en-US" dirty="0" err="1">
                <a:solidFill>
                  <a:srgbClr val="292934"/>
                </a:solidFill>
              </a:rPr>
              <a:t>oo</a:t>
            </a:r>
            <a:endParaRPr lang="en-US" dirty="0">
              <a:solidFill>
                <a:srgbClr val="292934"/>
              </a:solidFill>
            </a:endParaRPr>
          </a:p>
        </p:txBody>
      </p:sp>
    </p:spTree>
    <p:extLst>
      <p:ext uri="{BB962C8B-B14F-4D97-AF65-F5344CB8AC3E}">
        <p14:creationId xmlns:p14="http://schemas.microsoft.com/office/powerpoint/2010/main" val="24227410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Frequencies to water extraction (bleed). </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smtClean="0">
                <a:latin typeface="Times New Roman" panose="02020603050405020304" pitchFamily="18" charset="0"/>
                <a:cs typeface="Times New Roman" panose="02020603050405020304" pitchFamily="18" charset="0"/>
              </a:rPr>
              <a:t>20 degrees Ne (pH system) </a:t>
            </a:r>
            <a:r>
              <a:rPr lang="en-US" dirty="0" smtClean="0">
                <a:latin typeface="Times New Roman" panose="02020603050405020304" pitchFamily="18" charset="0"/>
                <a:cs typeface="Times New Roman" panose="02020603050405020304" pitchFamily="18" charset="0"/>
                <a:sym typeface="Wingdings" panose="05000000000000000000" pitchFamily="2" charset="2"/>
              </a:rPr>
              <a:t> Al (gravitational waves [hypothalamus} lungs  blood pressure.</a:t>
            </a:r>
          </a:p>
          <a:p>
            <a:endParaRPr lang="en-US" dirty="0">
              <a:latin typeface="Times New Roman" panose="02020603050405020304" pitchFamily="18" charset="0"/>
              <a:cs typeface="Times New Roman" panose="02020603050405020304" pitchFamily="18" charset="0"/>
              <a:sym typeface="Wingdings" panose="05000000000000000000" pitchFamily="2" charset="2"/>
            </a:endParaRPr>
          </a:p>
          <a:p>
            <a:r>
              <a:rPr lang="en-US" dirty="0" smtClean="0">
                <a:latin typeface="Times New Roman" panose="02020603050405020304" pitchFamily="18" charset="0"/>
                <a:cs typeface="Times New Roman" panose="02020603050405020304" pitchFamily="18" charset="0"/>
                <a:sym typeface="Wingdings" panose="05000000000000000000" pitchFamily="2" charset="2"/>
              </a:rPr>
              <a:t>Extraction of Level A: ([</a:t>
            </a:r>
            <a:r>
              <a:rPr lang="en-US" dirty="0" err="1" smtClean="0">
                <a:latin typeface="Times New Roman" panose="02020603050405020304" pitchFamily="18" charset="0"/>
                <a:cs typeface="Times New Roman" panose="02020603050405020304" pitchFamily="18" charset="0"/>
                <a:sym typeface="Wingdings" panose="05000000000000000000" pitchFamily="2" charset="2"/>
              </a:rPr>
              <a:t>gY</a:t>
            </a:r>
            <a:r>
              <a:rPr lang="en-US" dirty="0" smtClean="0">
                <a:latin typeface="Times New Roman" panose="02020603050405020304" pitchFamily="18" charset="0"/>
                <a:cs typeface="Times New Roman" panose="02020603050405020304" pitchFamily="18" charset="0"/>
                <a:sym typeface="Wingdings" panose="05000000000000000000" pitchFamily="2" charset="2"/>
              </a:rPr>
              <a:t>] scales adjunction: tooth = electricity).  Hormones extract width to pull form from the atrium in [</a:t>
            </a:r>
            <a:r>
              <a:rPr lang="en-US" dirty="0" err="1" smtClean="0">
                <a:latin typeface="Times New Roman" panose="02020603050405020304" pitchFamily="18" charset="0"/>
                <a:cs typeface="Times New Roman" panose="02020603050405020304" pitchFamily="18" charset="0"/>
                <a:sym typeface="Wingdings" panose="05000000000000000000" pitchFamily="2" charset="2"/>
              </a:rPr>
              <a:t>gY</a:t>
            </a:r>
            <a:r>
              <a:rPr lang="en-US" dirty="0" smtClean="0">
                <a:latin typeface="Times New Roman" panose="02020603050405020304" pitchFamily="18" charset="0"/>
                <a:cs typeface="Times New Roman" panose="02020603050405020304" pitchFamily="18" charset="0"/>
                <a:sym typeface="Wingdings" panose="05000000000000000000" pitchFamily="2" charset="2"/>
              </a:rPr>
              <a:t>].  Areas – throat cause [Ly cultures] to </a:t>
            </a:r>
            <a:r>
              <a:rPr lang="en-US" dirty="0">
                <a:latin typeface="Times New Roman" panose="02020603050405020304" pitchFamily="18" charset="0"/>
                <a:cs typeface="Times New Roman" panose="02020603050405020304" pitchFamily="18" charset="0"/>
                <a:sym typeface="Wingdings" panose="05000000000000000000" pitchFamily="2" charset="2"/>
              </a:rPr>
              <a:t>r</a:t>
            </a:r>
            <a:r>
              <a:rPr lang="en-US" dirty="0" smtClean="0">
                <a:latin typeface="Times New Roman" panose="02020603050405020304" pitchFamily="18" charset="0"/>
                <a:cs typeface="Times New Roman" panose="02020603050405020304" pitchFamily="18" charset="0"/>
                <a:sym typeface="Wingdings" panose="05000000000000000000" pitchFamily="2" charset="2"/>
              </a:rPr>
              <a:t>educe friction in water (-i).</a:t>
            </a:r>
          </a:p>
          <a:p>
            <a:endParaRPr lang="en-US" dirty="0">
              <a:latin typeface="Times New Roman" panose="02020603050405020304" pitchFamily="18" charset="0"/>
              <a:cs typeface="Times New Roman" panose="02020603050405020304" pitchFamily="18" charset="0"/>
              <a:sym typeface="Wingdings" panose="05000000000000000000" pitchFamily="2" charset="2"/>
            </a:endParaRPr>
          </a:p>
          <a:p>
            <a:r>
              <a:rPr lang="en-US" dirty="0" smtClean="0">
                <a:latin typeface="Times New Roman" panose="02020603050405020304" pitchFamily="18" charset="0"/>
                <a:cs typeface="Times New Roman" panose="02020603050405020304" pitchFamily="18" charset="0"/>
                <a:sym typeface="Wingdings" panose="05000000000000000000" pitchFamily="2" charset="2"/>
              </a:rPr>
              <a:t>Caused by Levels A (hormonal pressure  lung  cavity). </a:t>
            </a:r>
          </a:p>
          <a:p>
            <a:r>
              <a:rPr lang="en-US" dirty="0" smtClean="0">
                <a:latin typeface="Times New Roman" panose="02020603050405020304" pitchFamily="18" charset="0"/>
                <a:cs typeface="Times New Roman" panose="02020603050405020304" pitchFamily="18" charset="0"/>
                <a:sym typeface="Wingdings" panose="05000000000000000000" pitchFamily="2" charset="2"/>
              </a:rPr>
              <a:t>Split 2|0 (deduction of Eye sight = fluid).</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08" y="5912679"/>
            <a:ext cx="800100" cy="9429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2402" y="5912677"/>
            <a:ext cx="881598" cy="9429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6212714"/>
            <a:ext cx="4686300" cy="342900"/>
          </a:xfrm>
          <a:prstGeom prst="rect">
            <a:avLst/>
          </a:prstGeom>
        </p:spPr>
      </p:pic>
      <p:sp>
        <p:nvSpPr>
          <p:cNvPr id="7" name="TextBox 6"/>
          <p:cNvSpPr txBox="1"/>
          <p:nvPr/>
        </p:nvSpPr>
        <p:spPr>
          <a:xfrm>
            <a:off x="3711233" y="5744543"/>
            <a:ext cx="2057400" cy="369332"/>
          </a:xfrm>
          <a:prstGeom prst="rect">
            <a:avLst/>
          </a:prstGeom>
          <a:noFill/>
        </p:spPr>
        <p:txBody>
          <a:bodyPr wrap="square" rtlCol="0">
            <a:spAutoFit/>
          </a:bodyPr>
          <a:lstStyle/>
          <a:p>
            <a:r>
              <a:rPr lang="en-US" u="sng" dirty="0" smtClean="0">
                <a:latin typeface="Times New Roman" panose="02020603050405020304" pitchFamily="18" charset="0"/>
                <a:cs typeface="Times New Roman" panose="02020603050405020304" pitchFamily="18" charset="0"/>
              </a:rPr>
              <a:t>Levels C</a:t>
            </a:r>
            <a:endParaRPr lang="en-US" u="sng"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962150" y="6519446"/>
            <a:ext cx="4876800"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-c (gravitational composites [</a:t>
            </a:r>
            <a:r>
              <a:rPr lang="en-US" sz="1600" dirty="0" err="1" smtClean="0">
                <a:latin typeface="Times New Roman" panose="02020603050405020304" pitchFamily="18" charset="0"/>
                <a:cs typeface="Times New Roman" panose="02020603050405020304" pitchFamily="18" charset="0"/>
              </a:rPr>
              <a:t>gY</a:t>
            </a:r>
            <a:r>
              <a:rPr lang="en-US" sz="1600" dirty="0" smtClean="0">
                <a:latin typeface="Times New Roman" panose="02020603050405020304" pitchFamily="18" charset="0"/>
                <a:cs typeface="Times New Roman" panose="02020603050405020304" pitchFamily="18" charset="0"/>
              </a:rPr>
              <a:t>] gradation scale U2):.3</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71794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574130"/>
            <a:ext cx="3713163" cy="271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81000" y="1595510"/>
            <a:ext cx="8229600" cy="5110090"/>
          </a:xfrm>
        </p:spPr>
        <p:txBody>
          <a:bodyPr>
            <a:normAutofit fontScale="92500" lnSpcReduction="20000"/>
          </a:bodyPr>
          <a:lstStyle/>
          <a:p>
            <a:r>
              <a:rPr lang="en-US" dirty="0" smtClean="0">
                <a:latin typeface="Times New Roman" panose="02020603050405020304" pitchFamily="18" charset="0"/>
                <a:cs typeface="Times New Roman" panose="02020603050405020304" pitchFamily="18" charset="0"/>
              </a:rPr>
              <a:t>El </a:t>
            </a:r>
            <a:r>
              <a:rPr lang="en-US"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dirty="0" err="1" smtClean="0">
                <a:latin typeface="Times New Roman" panose="02020603050405020304" pitchFamily="18" charset="0"/>
                <a:cs typeface="Times New Roman" panose="02020603050405020304" pitchFamily="18" charset="0"/>
                <a:sym typeface="Wingdings" panose="05000000000000000000" pitchFamily="2" charset="2"/>
              </a:rPr>
              <a:t>Hy</a:t>
            </a:r>
            <a:r>
              <a:rPr lang="en-US" dirty="0" smtClean="0">
                <a:latin typeface="Times New Roman" panose="02020603050405020304" pitchFamily="18" charset="0"/>
                <a:cs typeface="Times New Roman" panose="02020603050405020304" pitchFamily="18" charset="0"/>
                <a:sym typeface="Wingdings" panose="05000000000000000000" pitchFamily="2" charset="2"/>
              </a:rPr>
              <a:t> &gt; *+-O (^     ).</a:t>
            </a:r>
          </a:p>
          <a:p>
            <a:r>
              <a:rPr lang="en-US" dirty="0" smtClean="0">
                <a:latin typeface="Times New Roman" panose="02020603050405020304" pitchFamily="18" charset="0"/>
                <a:cs typeface="Times New Roman" panose="02020603050405020304" pitchFamily="18" charset="0"/>
                <a:sym typeface="Wingdings" panose="05000000000000000000" pitchFamily="2" charset="2"/>
              </a:rPr>
              <a:t>* = composites</a:t>
            </a:r>
            <a:endParaRPr lang="en-US" dirty="0">
              <a:latin typeface="Times New Roman" panose="02020603050405020304" pitchFamily="18" charset="0"/>
              <a:cs typeface="Times New Roman" panose="02020603050405020304" pitchFamily="18" charset="0"/>
              <a:sym typeface="Wingdings" panose="05000000000000000000" pitchFamily="2" charset="2"/>
            </a:endParaRPr>
          </a:p>
          <a:p>
            <a:r>
              <a:rPr lang="en-US" dirty="0" smtClean="0">
                <a:latin typeface="Times New Roman" panose="02020603050405020304" pitchFamily="18" charset="0"/>
                <a:cs typeface="Times New Roman" panose="02020603050405020304" pitchFamily="18" charset="0"/>
              </a:rPr>
              <a:t>#4</a:t>
            </a:r>
          </a:p>
          <a:p>
            <a:endParaRPr lang="en-US" dirty="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pPr marL="0" indent="0">
              <a:buNone/>
            </a:pPr>
            <a:endParaRPr lang="en-US" u="sng" dirty="0" smtClean="0">
              <a:latin typeface="Times New Roman" panose="02020603050405020304" pitchFamily="18" charset="0"/>
              <a:cs typeface="Times New Roman" panose="02020603050405020304" pitchFamily="18" charset="0"/>
            </a:endParaRPr>
          </a:p>
          <a:p>
            <a:pPr marL="0" indent="0">
              <a:buNone/>
            </a:pPr>
            <a:endParaRPr lang="en-US" u="sng" dirty="0" smtClean="0">
              <a:latin typeface="Times New Roman" panose="02020603050405020304" pitchFamily="18" charset="0"/>
              <a:cs typeface="Times New Roman" panose="02020603050405020304" pitchFamily="18" charset="0"/>
            </a:endParaRPr>
          </a:p>
          <a:p>
            <a:pPr marL="0" indent="0">
              <a:buNone/>
            </a:pPr>
            <a:endParaRPr lang="en-US" u="sng" dirty="0" smtClean="0">
              <a:latin typeface="Times New Roman" panose="02020603050405020304" pitchFamily="18" charset="0"/>
              <a:cs typeface="Times New Roman" panose="02020603050405020304" pitchFamily="18" charset="0"/>
            </a:endParaRPr>
          </a:p>
          <a:p>
            <a:pPr marL="0" indent="0">
              <a:buNone/>
            </a:pPr>
            <a:r>
              <a:rPr lang="en-US" u="sng" dirty="0" smtClean="0">
                <a:latin typeface="Times New Roman" panose="02020603050405020304" pitchFamily="18" charset="0"/>
                <a:cs typeface="Times New Roman" panose="02020603050405020304" pitchFamily="18" charset="0"/>
              </a:rPr>
              <a:t>Unique waves to refraction:</a:t>
            </a:r>
            <a:r>
              <a:rPr lang="en-US" sz="3600" spc="-100" dirty="0">
                <a:solidFill>
                  <a:srgbClr val="D2533C"/>
                </a:solidFill>
                <a:ea typeface="+mj-ea"/>
                <a:cs typeface="+mj-cs"/>
              </a:rPr>
              <a:t> </a:t>
            </a:r>
            <a:r>
              <a:rPr lang="en-US" sz="3600" spc="-100" dirty="0" smtClean="0">
                <a:solidFill>
                  <a:srgbClr val="D2533C"/>
                </a:solidFill>
                <a:ea typeface="+mj-ea"/>
                <a:cs typeface="+mj-cs"/>
              </a:rPr>
              <a:t>	</a:t>
            </a:r>
            <a:r>
              <a:rPr lang="en-US" sz="4800" spc="-100" dirty="0" smtClean="0">
                <a:solidFill>
                  <a:srgbClr val="D2533C"/>
                </a:solidFill>
                <a:latin typeface="Times New Roman" panose="02020603050405020304" pitchFamily="18" charset="0"/>
                <a:ea typeface="+mj-ea"/>
                <a:cs typeface="Times New Roman" panose="02020603050405020304" pitchFamily="18" charset="0"/>
              </a:rPr>
              <a:t>Compounds</a:t>
            </a:r>
            <a:endParaRPr lang="en-US" sz="4800" u="sng"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(P, X, R) squared A1 [vertex]</a:t>
            </a:r>
            <a:r>
              <a:rPr lang="en-US" dirty="0" err="1" smtClean="0">
                <a:latin typeface="Times New Roman" panose="02020603050405020304" pitchFamily="18" charset="0"/>
                <a:cs typeface="Times New Roman" panose="02020603050405020304" pitchFamily="18" charset="0"/>
              </a:rPr>
              <a:t>aP</a:t>
            </a:r>
            <a:r>
              <a:rPr lang="en-US" dirty="0" smtClean="0">
                <a:latin typeface="Times New Roman" panose="02020603050405020304" pitchFamily="18" charset="0"/>
                <a:cs typeface="Times New Roman" panose="02020603050405020304" pitchFamily="18" charset="0"/>
              </a:rPr>
              <a:t> (shell) </a:t>
            </a:r>
            <a:r>
              <a:rPr lang="en-US" i="1" dirty="0" smtClean="0">
                <a:latin typeface="Times New Roman" panose="02020603050405020304" pitchFamily="18" charset="0"/>
                <a:cs typeface="Times New Roman" panose="02020603050405020304" pitchFamily="18" charset="0"/>
              </a:rPr>
              <a:t>applied as calculus </a:t>
            </a:r>
            <a:r>
              <a:rPr lang="en-US" dirty="0" smtClean="0">
                <a:latin typeface="Times New Roman" panose="02020603050405020304" pitchFamily="18" charset="0"/>
                <a:cs typeface="Times New Roman" panose="02020603050405020304" pitchFamily="18" charset="0"/>
              </a:rPr>
              <a:t>= Areas waves (in </a:t>
            </a:r>
            <a:r>
              <a:rPr lang="en-US" i="1" dirty="0" smtClean="0">
                <a:latin typeface="Times New Roman" panose="02020603050405020304" pitchFamily="18" charset="0"/>
                <a:cs typeface="Times New Roman" panose="02020603050405020304" pitchFamily="18" charset="0"/>
              </a:rPr>
              <a:t>sub-”</a:t>
            </a:r>
            <a:r>
              <a:rPr lang="en-US" i="1" dirty="0" err="1" smtClean="0">
                <a:latin typeface="Times New Roman" panose="02020603050405020304" pitchFamily="18" charset="0"/>
                <a:cs typeface="Times New Roman" panose="02020603050405020304" pitchFamily="18" charset="0"/>
              </a:rPr>
              <a:t>motonic</a:t>
            </a:r>
            <a:r>
              <a:rPr lang="en-US" i="1"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light)(.4) [teeth].  #Nervous system to Co2.</a:t>
            </a:r>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138" y="1241473"/>
            <a:ext cx="5295643" cy="3676650"/>
          </a:xfrm>
          <a:prstGeom prst="rect">
            <a:avLst/>
          </a:prstGeom>
          <a:ln w="3175">
            <a:solidFill>
              <a:schemeClr val="tx1"/>
            </a:solidFill>
          </a:ln>
        </p:spPr>
      </p:pic>
      <p:sp>
        <p:nvSpPr>
          <p:cNvPr id="2" name="Title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Deduction of Molecules (left brain expansive), [f performance b].</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9641" t="27363" b="49603"/>
          <a:stretch/>
        </p:blipFill>
        <p:spPr>
          <a:xfrm>
            <a:off x="2667000" y="1524000"/>
            <a:ext cx="872637" cy="71745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71800"/>
            <a:ext cx="1457325" cy="1924050"/>
          </a:xfrm>
          <a:prstGeom prst="rect">
            <a:avLst/>
          </a:prstGeom>
        </p:spPr>
      </p:pic>
    </p:spTree>
    <p:extLst>
      <p:ext uri="{BB962C8B-B14F-4D97-AF65-F5344CB8AC3E}">
        <p14:creationId xmlns:p14="http://schemas.microsoft.com/office/powerpoint/2010/main" val="24918264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486400"/>
            <a:ext cx="8183880" cy="1051560"/>
          </a:xfrm>
        </p:spPr>
        <p:txBody>
          <a:bodyPr>
            <a:normAutofit/>
          </a:bodyPr>
          <a:lstStyle/>
          <a:p>
            <a:r>
              <a:rPr lang="en-US" dirty="0" smtClean="0">
                <a:latin typeface="Times New Roman" panose="02020603050405020304" pitchFamily="18" charset="0"/>
                <a:cs typeface="Times New Roman" panose="02020603050405020304" pitchFamily="18" charset="0"/>
              </a:rPr>
              <a:t>The destruction of white blood cells</a:t>
            </a:r>
            <a:endParaRPr lang="en-US"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a:xfrm>
            <a:off x="502920" y="530352"/>
            <a:ext cx="7879080" cy="5870448"/>
          </a:xfrm>
        </p:spPr>
        <p:txBody>
          <a:bodyPr>
            <a:normAutofit fontScale="55000" lnSpcReduction="20000"/>
          </a:bodyPr>
          <a:lstStyle/>
          <a:p>
            <a:pPr marL="0" lvl="0" indent="0">
              <a:lnSpc>
                <a:spcPct val="115000"/>
              </a:lnSpc>
              <a:spcBef>
                <a:spcPts val="0"/>
              </a:spcBef>
              <a:buClrTx/>
              <a:buSzTx/>
              <a:buNone/>
            </a:pPr>
            <a:r>
              <a:rPr lang="en-US" sz="2200" b="1" dirty="0">
                <a:solidFill>
                  <a:prstClr val="black">
                    <a:lumMod val="50000"/>
                    <a:lumOff val="50000"/>
                  </a:prstClr>
                </a:solidFill>
                <a:latin typeface="Times New Roman" panose="02020603050405020304" pitchFamily="18" charset="0"/>
                <a:ea typeface="Arial"/>
                <a:cs typeface="Times New Roman" panose="02020603050405020304" pitchFamily="18" charset="0"/>
              </a:rPr>
              <a:t>6.√° (highly cerebral); Conjunctiva U.</a:t>
            </a:r>
          </a:p>
          <a:p>
            <a:pPr marL="0" lvl="0" indent="0">
              <a:lnSpc>
                <a:spcPct val="115000"/>
              </a:lnSpc>
              <a:spcBef>
                <a:spcPts val="0"/>
              </a:spcBef>
              <a:buClrTx/>
              <a:buSzTx/>
              <a:buNone/>
            </a:pPr>
            <a:r>
              <a:rPr lang="en-US" sz="2200" dirty="0">
                <a:solidFill>
                  <a:prstClr val="black">
                    <a:lumMod val="50000"/>
                    <a:lumOff val="50000"/>
                  </a:prstClr>
                </a:solidFill>
                <a:latin typeface="Times New Roman" panose="02020603050405020304" pitchFamily="18" charset="0"/>
                <a:ea typeface="Arial"/>
                <a:cs typeface="Times New Roman" panose="02020603050405020304" pitchFamily="18" charset="0"/>
              </a:rPr>
              <a:t>How the left eye works, form b: </a:t>
            </a:r>
            <a:r>
              <a:rPr lang="en-US" sz="2200" i="1" dirty="0">
                <a:solidFill>
                  <a:prstClr val="black">
                    <a:lumMod val="50000"/>
                    <a:lumOff val="50000"/>
                  </a:prstClr>
                </a:solidFill>
                <a:latin typeface="Times New Roman" panose="02020603050405020304" pitchFamily="18" charset="0"/>
                <a:ea typeface="Arial"/>
                <a:cs typeface="Times New Roman" panose="02020603050405020304" pitchFamily="18" charset="0"/>
              </a:rPr>
              <a:t>“Glucose levels under sunlight require (force fields) to collide under (1) system weight” [purple 1].</a:t>
            </a:r>
            <a:r>
              <a:rPr lang="en-US" sz="2200" dirty="0">
                <a:solidFill>
                  <a:prstClr val="black">
                    <a:lumMod val="50000"/>
                    <a:lumOff val="50000"/>
                  </a:prstClr>
                </a:solidFill>
                <a:latin typeface="Times New Roman" panose="02020603050405020304" pitchFamily="18" charset="0"/>
                <a:ea typeface="Arial"/>
                <a:cs typeface="Times New Roman" panose="02020603050405020304" pitchFamily="18" charset="0"/>
              </a:rPr>
              <a:t> Based in psychology - (refraction) - from the cerebellum [hydro-nucleic acids found] in the [Angular vein (vertex)]; is the membrane at a general belonging to hypoglycemic index cultures [receptors]; and is acidity based on levels controlled by Nitrogen, in unique frequencies and intensified by (1) = memory.  Memory is a pulled platform reliant on a molecular structure and as a nuclear muscle [nucleotides] it must contract to refract; it must be used as a conductor to form [electricity], (Law of I). The </a:t>
            </a:r>
            <a:r>
              <a:rPr lang="en-US" sz="4400" dirty="0">
                <a:solidFill>
                  <a:prstClr val="black">
                    <a:lumMod val="50000"/>
                    <a:lumOff val="50000"/>
                  </a:prstClr>
                </a:solidFill>
                <a:latin typeface="Times New Roman" panose="02020603050405020304" pitchFamily="18" charset="0"/>
                <a:ea typeface="Arial"/>
                <a:cs typeface="Times New Roman" panose="02020603050405020304" pitchFamily="18" charset="0"/>
              </a:rPr>
              <a:t>spine passes light through the cerebellum and mass splits by combustion </a:t>
            </a:r>
            <a:r>
              <a:rPr lang="en-US" sz="2200" dirty="0">
                <a:solidFill>
                  <a:prstClr val="black">
                    <a:lumMod val="50000"/>
                    <a:lumOff val="50000"/>
                  </a:prstClr>
                </a:solidFill>
                <a:latin typeface="Times New Roman" panose="02020603050405020304" pitchFamily="18" charset="0"/>
                <a:ea typeface="Arial"/>
                <a:cs typeface="Times New Roman" panose="02020603050405020304" pitchFamily="18" charset="0"/>
              </a:rPr>
              <a:t>during uneven tones of moisture [vertex] (sunlight) to measurement [Li]. Waves within the human axis are already forms for solidity under gravity, [growth].  The radius supplies the velocity in the radial alignment for nutrition as rotational effects [composites] of consciousness under 0 degrees and is pulled in unit weight (:</a:t>
            </a:r>
            <a:r>
              <a:rPr lang="en-US" sz="2200" dirty="0" err="1">
                <a:solidFill>
                  <a:prstClr val="black">
                    <a:lumMod val="50000"/>
                    <a:lumOff val="50000"/>
                  </a:prstClr>
                </a:solidFill>
                <a:latin typeface="Times New Roman" panose="02020603050405020304" pitchFamily="18" charset="0"/>
                <a:ea typeface="Arial"/>
                <a:cs typeface="Times New Roman" panose="02020603050405020304" pitchFamily="18" charset="0"/>
              </a:rPr>
              <a:t>Ioo</a:t>
            </a:r>
            <a:r>
              <a:rPr lang="en-US" sz="2200" dirty="0">
                <a:solidFill>
                  <a:prstClr val="black">
                    <a:lumMod val="50000"/>
                    <a:lumOff val="50000"/>
                  </a:prstClr>
                </a:solidFill>
                <a:latin typeface="Times New Roman" panose="02020603050405020304" pitchFamily="18" charset="0"/>
                <a:ea typeface="Arial"/>
                <a:cs typeface="Times New Roman" panose="02020603050405020304" pitchFamily="18" charset="0"/>
              </a:rPr>
              <a:t>+) </a:t>
            </a:r>
            <a:r>
              <a:rPr lang="en-US" sz="2200" dirty="0" smtClean="0">
                <a:solidFill>
                  <a:prstClr val="black">
                    <a:lumMod val="50000"/>
                    <a:lumOff val="50000"/>
                  </a:prstClr>
                </a:solidFill>
                <a:latin typeface="Times New Roman" panose="02020603050405020304" pitchFamily="18" charset="0"/>
                <a:ea typeface="Arial"/>
                <a:cs typeface="Times New Roman" panose="02020603050405020304" pitchFamily="18" charset="0"/>
              </a:rPr>
              <a:t>[Se] out </a:t>
            </a:r>
            <a:r>
              <a:rPr lang="en-US" sz="2200" dirty="0">
                <a:solidFill>
                  <a:prstClr val="black">
                    <a:lumMod val="50000"/>
                    <a:lumOff val="50000"/>
                  </a:prstClr>
                </a:solidFill>
                <a:latin typeface="Times New Roman" panose="02020603050405020304" pitchFamily="18" charset="0"/>
                <a:ea typeface="Arial"/>
                <a:cs typeface="Times New Roman" panose="02020603050405020304" pitchFamily="18" charset="0"/>
              </a:rPr>
              <a:t>during gravitational rotations of the axis (light under a 1º squared unit equals refraction), [OD]. </a:t>
            </a:r>
          </a:p>
          <a:p>
            <a:pPr marL="0" lvl="0" indent="0">
              <a:lnSpc>
                <a:spcPct val="115000"/>
              </a:lnSpc>
              <a:spcBef>
                <a:spcPts val="0"/>
              </a:spcBef>
              <a:buClrTx/>
              <a:buSzTx/>
              <a:buNone/>
            </a:pPr>
            <a:endParaRPr lang="en-US" sz="2200" dirty="0">
              <a:solidFill>
                <a:prstClr val="black">
                  <a:lumMod val="50000"/>
                  <a:lumOff val="50000"/>
                </a:prstClr>
              </a:solidFill>
              <a:latin typeface="Times New Roman" panose="02020603050405020304" pitchFamily="18" charset="0"/>
              <a:ea typeface="Arial"/>
              <a:cs typeface="Times New Roman" panose="02020603050405020304" pitchFamily="18" charset="0"/>
            </a:endParaRPr>
          </a:p>
          <a:p>
            <a:pPr marL="0" lvl="0" indent="0">
              <a:lnSpc>
                <a:spcPct val="115000"/>
              </a:lnSpc>
              <a:spcBef>
                <a:spcPts val="0"/>
              </a:spcBef>
              <a:buClrTx/>
              <a:buSzTx/>
              <a:buNone/>
            </a:pPr>
            <a:r>
              <a:rPr lang="en-US" sz="2200" dirty="0">
                <a:solidFill>
                  <a:prstClr val="black">
                    <a:lumMod val="50000"/>
                    <a:lumOff val="50000"/>
                  </a:prstClr>
                </a:solidFill>
                <a:latin typeface="Times New Roman" panose="02020603050405020304" pitchFamily="18" charset="0"/>
                <a:ea typeface="Arial"/>
                <a:cs typeface="Times New Roman" panose="02020603050405020304" pitchFamily="18" charset="0"/>
              </a:rPr>
              <a:t>The diameter of the eye; it’s net weight, is carried through stages of sight and into its 10</a:t>
            </a:r>
            <a:r>
              <a:rPr lang="en-US" sz="2200" baseline="30000" dirty="0">
                <a:solidFill>
                  <a:prstClr val="black">
                    <a:lumMod val="50000"/>
                    <a:lumOff val="50000"/>
                  </a:prstClr>
                </a:solidFill>
                <a:latin typeface="Times New Roman" panose="02020603050405020304" pitchFamily="18" charset="0"/>
                <a:ea typeface="Arial"/>
                <a:cs typeface="Times New Roman" panose="02020603050405020304" pitchFamily="18" charset="0"/>
              </a:rPr>
              <a:t>th</a:t>
            </a:r>
            <a:r>
              <a:rPr lang="en-US" sz="2200" dirty="0">
                <a:solidFill>
                  <a:prstClr val="black">
                    <a:lumMod val="50000"/>
                    <a:lumOff val="50000"/>
                  </a:prstClr>
                </a:solidFill>
                <a:latin typeface="Times New Roman" panose="02020603050405020304" pitchFamily="18" charset="0"/>
                <a:ea typeface="Arial"/>
                <a:cs typeface="Times New Roman" panose="02020603050405020304" pitchFamily="18" charset="0"/>
              </a:rPr>
              <a:t>, as time melts by serotonin; the electromagnetic pulls have the ability to meet at a specific circumference [(water) |</a:t>
            </a:r>
            <a:r>
              <a:rPr lang="en-US" sz="2200" dirty="0" err="1">
                <a:solidFill>
                  <a:prstClr val="black">
                    <a:lumMod val="50000"/>
                    <a:lumOff val="50000"/>
                  </a:prstClr>
                </a:solidFill>
                <a:latin typeface="Times New Roman" panose="02020603050405020304" pitchFamily="18" charset="0"/>
                <a:ea typeface="Arial"/>
                <a:cs typeface="Times New Roman" panose="02020603050405020304" pitchFamily="18" charset="0"/>
              </a:rPr>
              <a:t>oo</a:t>
            </a:r>
            <a:r>
              <a:rPr lang="en-US" sz="2200" dirty="0">
                <a:solidFill>
                  <a:prstClr val="black">
                    <a:lumMod val="50000"/>
                    <a:lumOff val="50000"/>
                  </a:prstClr>
                </a:solidFill>
                <a:latin typeface="Times New Roman" panose="02020603050405020304" pitchFamily="18" charset="0"/>
                <a:ea typeface="Arial"/>
                <a:cs typeface="Times New Roman" panose="02020603050405020304" pitchFamily="18" charset="0"/>
              </a:rPr>
              <a:t>].  At certain index, (1/4</a:t>
            </a:r>
            <a:r>
              <a:rPr lang="en-US" sz="2200" baseline="30000" dirty="0">
                <a:solidFill>
                  <a:prstClr val="black">
                    <a:lumMod val="50000"/>
                    <a:lumOff val="50000"/>
                  </a:prstClr>
                </a:solidFill>
                <a:latin typeface="Times New Roman" panose="02020603050405020304" pitchFamily="18" charset="0"/>
                <a:ea typeface="Arial"/>
                <a:cs typeface="Times New Roman" panose="02020603050405020304" pitchFamily="18" charset="0"/>
              </a:rPr>
              <a:t>th</a:t>
            </a:r>
            <a:r>
              <a:rPr lang="en-US" sz="2200" dirty="0">
                <a:solidFill>
                  <a:prstClr val="black">
                    <a:lumMod val="50000"/>
                    <a:lumOff val="50000"/>
                  </a:prstClr>
                </a:solidFill>
                <a:latin typeface="Times New Roman" panose="02020603050405020304" pitchFamily="18" charset="0"/>
                <a:ea typeface="Arial"/>
                <a:cs typeface="Times New Roman" panose="02020603050405020304" pitchFamily="18" charset="0"/>
              </a:rPr>
              <a:t> degrees will vanish); and the nucleic fields form value and will over-generate units to split specific [lens] by formable degrees of sunlight (UV); and under properties (gases), the sun will be the exponential found at the radius at  X amount of pressure [X ray - (the diameter)].  </a:t>
            </a:r>
          </a:p>
          <a:p>
            <a:pPr marL="0" lvl="0" indent="-342900">
              <a:lnSpc>
                <a:spcPct val="115000"/>
              </a:lnSpc>
              <a:spcBef>
                <a:spcPts val="0"/>
              </a:spcBef>
              <a:buClrTx/>
              <a:buSzTx/>
            </a:pPr>
            <a:endParaRPr lang="en-US" sz="2200" dirty="0">
              <a:solidFill>
                <a:prstClr val="black">
                  <a:lumMod val="50000"/>
                  <a:lumOff val="50000"/>
                </a:prstClr>
              </a:solidFill>
              <a:latin typeface="Times New Roman" panose="02020603050405020304" pitchFamily="18" charset="0"/>
              <a:ea typeface="Arial"/>
              <a:cs typeface="Times New Roman" panose="02020603050405020304" pitchFamily="18" charset="0"/>
            </a:endParaRPr>
          </a:p>
          <a:p>
            <a:pPr marL="0" lvl="0" indent="0">
              <a:lnSpc>
                <a:spcPct val="115000"/>
              </a:lnSpc>
              <a:spcBef>
                <a:spcPts val="0"/>
              </a:spcBef>
              <a:buClrTx/>
              <a:buSzTx/>
              <a:buNone/>
            </a:pPr>
            <a:r>
              <a:rPr lang="en-US" sz="2200" dirty="0">
                <a:solidFill>
                  <a:prstClr val="black">
                    <a:lumMod val="50000"/>
                    <a:lumOff val="50000"/>
                  </a:prstClr>
                </a:solidFill>
                <a:latin typeface="Times New Roman" panose="02020603050405020304" pitchFamily="18" charset="0"/>
                <a:ea typeface="Arial"/>
                <a:cs typeface="Times New Roman" panose="02020603050405020304" pitchFamily="18" charset="0"/>
              </a:rPr>
              <a:t>Electromagnetic fields to pulls of the nervous system (pulse rates) gravitate outward as electricity pulls intricate light </a:t>
            </a:r>
            <a:r>
              <a:rPr lang="en-US" sz="2200" dirty="0" smtClean="0">
                <a:solidFill>
                  <a:prstClr val="black">
                    <a:lumMod val="50000"/>
                    <a:lumOff val="50000"/>
                  </a:prstClr>
                </a:solidFill>
                <a:latin typeface="Times New Roman" panose="02020603050405020304" pitchFamily="18" charset="0"/>
                <a:ea typeface="Arial"/>
                <a:cs typeface="Times New Roman" panose="02020603050405020304" pitchFamily="18" charset="0"/>
              </a:rPr>
              <a:t>in [magnetics]; </a:t>
            </a:r>
            <a:r>
              <a:rPr lang="en-US" sz="2200" dirty="0">
                <a:solidFill>
                  <a:prstClr val="black">
                    <a:lumMod val="50000"/>
                    <a:lumOff val="50000"/>
                  </a:prstClr>
                </a:solidFill>
                <a:latin typeface="Times New Roman" panose="02020603050405020304" pitchFamily="18" charset="0"/>
                <a:ea typeface="Arial"/>
                <a:cs typeface="Times New Roman" panose="02020603050405020304" pitchFamily="18" charset="0"/>
              </a:rPr>
              <a:t>the lung will hold the same vacuum weight to volume as cells do to electricity  [frontal lobe 1º - (mitosis @36º) to form instinct : the sun (bonds [</a:t>
            </a:r>
            <a:r>
              <a:rPr lang="en-US" sz="2200" i="1" dirty="0" err="1">
                <a:solidFill>
                  <a:prstClr val="black">
                    <a:lumMod val="50000"/>
                    <a:lumOff val="50000"/>
                  </a:prstClr>
                </a:solidFill>
                <a:latin typeface="Times New Roman" panose="02020603050405020304" pitchFamily="18" charset="0"/>
                <a:ea typeface="Arial"/>
                <a:cs typeface="Times New Roman" panose="02020603050405020304" pitchFamily="18" charset="0"/>
              </a:rPr>
              <a:t>ero</a:t>
            </a:r>
            <a:r>
              <a:rPr lang="en-US" sz="2200" i="1" dirty="0">
                <a:solidFill>
                  <a:prstClr val="black">
                    <a:lumMod val="50000"/>
                    <a:lumOff val="50000"/>
                  </a:prstClr>
                </a:solidFill>
                <a:latin typeface="Times New Roman" panose="02020603050405020304" pitchFamily="18" charset="0"/>
                <a:ea typeface="Arial"/>
                <a:cs typeface="Times New Roman" panose="02020603050405020304" pitchFamily="18" charset="0"/>
              </a:rPr>
              <a:t>-plasticity:[17]</a:t>
            </a:r>
            <a:r>
              <a:rPr lang="en-US" sz="2200" dirty="0">
                <a:solidFill>
                  <a:prstClr val="black">
                    <a:lumMod val="50000"/>
                    <a:lumOff val="50000"/>
                  </a:prstClr>
                </a:solidFill>
                <a:latin typeface="Times New Roman" panose="02020603050405020304" pitchFamily="18" charset="0"/>
                <a:ea typeface="Arial"/>
                <a:cs typeface="Times New Roman" panose="02020603050405020304" pitchFamily="18" charset="0"/>
              </a:rPr>
              <a:t>]); which electricity pulls up (from the radius) into ([uterus]Y1); and into blood cells (format </a:t>
            </a:r>
            <a:r>
              <a:rPr lang="bg-BG" sz="2200" dirty="0">
                <a:solidFill>
                  <a:prstClr val="black">
                    <a:lumMod val="50000"/>
                    <a:lumOff val="50000"/>
                  </a:prstClr>
                </a:solidFill>
                <a:latin typeface="Times New Roman" panose="02020603050405020304" pitchFamily="18" charset="0"/>
                <a:ea typeface="Arial"/>
                <a:cs typeface="Times New Roman" panose="02020603050405020304" pitchFamily="18" charset="0"/>
              </a:rPr>
              <a:t>ъ</a:t>
            </a:r>
            <a:r>
              <a:rPr lang="en-US" sz="2200" dirty="0">
                <a:solidFill>
                  <a:prstClr val="black">
                    <a:lumMod val="50000"/>
                    <a:lumOff val="50000"/>
                  </a:prstClr>
                </a:solidFill>
                <a:latin typeface="Times New Roman" panose="02020603050405020304" pitchFamily="18" charset="0"/>
                <a:ea typeface="Arial"/>
                <a:cs typeface="Times New Roman" panose="02020603050405020304" pitchFamily="18" charset="0"/>
              </a:rPr>
              <a:t>, -c perception).</a:t>
            </a:r>
          </a:p>
          <a:p>
            <a:pPr marL="0" lvl="0" indent="-342900">
              <a:lnSpc>
                <a:spcPct val="115000"/>
              </a:lnSpc>
              <a:spcBef>
                <a:spcPts val="0"/>
              </a:spcBef>
              <a:buClrTx/>
              <a:buSzTx/>
            </a:pPr>
            <a:endParaRPr lang="en-US" sz="1300" dirty="0">
              <a:solidFill>
                <a:prstClr val="black">
                  <a:lumMod val="50000"/>
                  <a:lumOff val="50000"/>
                </a:prstClr>
              </a:solidFill>
              <a:latin typeface="Times New Roman" panose="02020603050405020304" pitchFamily="18" charset="0"/>
              <a:ea typeface="Arial"/>
              <a:cs typeface="Times New Roman" panose="02020603050405020304" pitchFamily="18" charset="0"/>
            </a:endParaRPr>
          </a:p>
          <a:p>
            <a:pPr marL="0" lvl="0" indent="0">
              <a:lnSpc>
                <a:spcPct val="115000"/>
              </a:lnSpc>
              <a:spcBef>
                <a:spcPts val="0"/>
              </a:spcBef>
              <a:buClrTx/>
              <a:buSzTx/>
              <a:buNone/>
            </a:pPr>
            <a:r>
              <a:rPr lang="en-US" sz="3500" dirty="0">
                <a:solidFill>
                  <a:prstClr val="black">
                    <a:lumMod val="50000"/>
                    <a:lumOff val="50000"/>
                  </a:prstClr>
                </a:solidFill>
                <a:latin typeface="Times New Roman" panose="02020603050405020304" pitchFamily="18" charset="0"/>
                <a:ea typeface="Arial"/>
                <a:cs typeface="Times New Roman" panose="02020603050405020304" pitchFamily="18" charset="0"/>
              </a:rPr>
              <a:t>The entire memory platform driven within a single unit is a system that can be </a:t>
            </a:r>
            <a:r>
              <a:rPr lang="en-US" sz="5700" dirty="0">
                <a:solidFill>
                  <a:prstClr val="black">
                    <a:lumMod val="50000"/>
                    <a:lumOff val="50000"/>
                  </a:prstClr>
                </a:solidFill>
                <a:latin typeface="Times New Roman" panose="02020603050405020304" pitchFamily="18" charset="0"/>
                <a:ea typeface="Arial"/>
                <a:cs typeface="Times New Roman" panose="02020603050405020304" pitchFamily="18" charset="0"/>
              </a:rPr>
              <a:t>checked under the Eye at certain fields of axis</a:t>
            </a:r>
            <a:r>
              <a:rPr lang="en-US" sz="5700" dirty="0" smtClean="0">
                <a:solidFill>
                  <a:prstClr val="black">
                    <a:lumMod val="50000"/>
                    <a:lumOff val="50000"/>
                  </a:prstClr>
                </a:solidFill>
                <a:latin typeface="Times New Roman" panose="02020603050405020304" pitchFamily="18" charset="0"/>
                <a:ea typeface="Arial"/>
                <a:cs typeface="Times New Roman" panose="02020603050405020304" pitchFamily="18" charset="0"/>
              </a:rPr>
              <a:t>.</a:t>
            </a:r>
            <a:endParaRPr lang="en-US" sz="4200" i="1" dirty="0" smtClean="0">
              <a:latin typeface="Times New Roman" panose="02020603050405020304" pitchFamily="18" charset="0"/>
              <a:cs typeface="Times New Roman" panose="02020603050405020304" pitchFamily="18" charset="0"/>
            </a:endParaRPr>
          </a:p>
          <a:p>
            <a:pPr marL="0" indent="0">
              <a:buNone/>
            </a:pPr>
            <a:r>
              <a:rPr lang="en-US" sz="4200" i="1" dirty="0" smtClean="0">
                <a:latin typeface="Times New Roman" panose="02020603050405020304" pitchFamily="18" charset="0"/>
                <a:cs typeface="Times New Roman" panose="02020603050405020304" pitchFamily="18" charset="0"/>
              </a:rPr>
              <a:t>And watch how sheath’s growth are consistent to</a:t>
            </a:r>
            <a:endParaRPr lang="en-US" sz="4200" i="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1704" y="5638800"/>
            <a:ext cx="1347536" cy="1219199"/>
          </a:xfrm>
          <a:prstGeom prst="rect">
            <a:avLst/>
          </a:prstGeom>
        </p:spPr>
      </p:pic>
      <p:sp>
        <p:nvSpPr>
          <p:cNvPr id="5" name="TextBox 4"/>
          <p:cNvSpPr txBox="1"/>
          <p:nvPr/>
        </p:nvSpPr>
        <p:spPr>
          <a:xfrm>
            <a:off x="7924800" y="5269468"/>
            <a:ext cx="1219200" cy="369332"/>
          </a:xfrm>
          <a:prstGeom prst="rect">
            <a:avLst/>
          </a:prstGeom>
          <a:noFill/>
        </p:spPr>
        <p:txBody>
          <a:bodyPr wrap="square" rtlCol="0">
            <a:spAutoFit/>
          </a:bodyPr>
          <a:lstStyle/>
          <a:p>
            <a:r>
              <a:rPr lang="en-US" u="sng" dirty="0" smtClean="0">
                <a:latin typeface="Times New Roman" panose="02020603050405020304" pitchFamily="18" charset="0"/>
                <a:cs typeface="Times New Roman" panose="02020603050405020304" pitchFamily="18" charset="0"/>
              </a:rPr>
              <a:t>-</a:t>
            </a:r>
            <a:r>
              <a:rPr lang="bg-BG" u="sng" dirty="0" smtClean="0">
                <a:latin typeface="Times New Roman" panose="02020603050405020304" pitchFamily="18" charset="0"/>
                <a:cs typeface="Times New Roman" panose="02020603050405020304" pitchFamily="18" charset="0"/>
              </a:rPr>
              <a:t>ъ</a:t>
            </a:r>
            <a:r>
              <a:rPr lang="en-US" u="sng" dirty="0" smtClean="0">
                <a:latin typeface="Times New Roman" panose="02020603050405020304" pitchFamily="18" charset="0"/>
                <a:cs typeface="Times New Roman" panose="02020603050405020304" pitchFamily="18" charset="0"/>
              </a:rPr>
              <a:t> levels</a:t>
            </a:r>
            <a:endParaRPr lang="en-US" u="sng"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6248399"/>
            <a:ext cx="420052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51949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906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(-i) is your derivative to pulled sheets as peptides (hormones to the brain in light [3/4ths]Areas width, root conjunction H)</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2133600"/>
            <a:ext cx="3962400" cy="4572000"/>
          </a:xfrm>
        </p:spPr>
        <p:txBody>
          <a:bodyPr>
            <a:normAutofit/>
          </a:bodyPr>
          <a:lstStyle/>
          <a:p>
            <a:r>
              <a:rPr lang="en-US" sz="1400" u="sng" dirty="0" smtClean="0">
                <a:latin typeface="Times New Roman" panose="02020603050405020304" pitchFamily="18" charset="0"/>
                <a:cs typeface="Times New Roman" panose="02020603050405020304" pitchFamily="18" charset="0"/>
              </a:rPr>
              <a:t>Cortex</a:t>
            </a:r>
            <a:r>
              <a:rPr lang="en-US" sz="1400" dirty="0" smtClean="0">
                <a:latin typeface="Times New Roman" panose="02020603050405020304" pitchFamily="18" charset="0"/>
                <a:cs typeface="Times New Roman" panose="02020603050405020304" pitchFamily="18" charset="0"/>
              </a:rPr>
              <a:t> </a:t>
            </a:r>
          </a:p>
          <a:p>
            <a:pPr lvl="1"/>
            <a:r>
              <a:rPr lang="en-US" sz="1400" dirty="0" smtClean="0">
                <a:latin typeface="Times New Roman" panose="02020603050405020304" pitchFamily="18" charset="0"/>
                <a:cs typeface="Times New Roman" panose="02020603050405020304" pitchFamily="18" charset="0"/>
              </a:rPr>
              <a:t>HC/50.</a:t>
            </a:r>
          </a:p>
          <a:p>
            <a:pPr lvl="1"/>
            <a:r>
              <a:rPr lang="en-US" sz="1400" dirty="0" smtClean="0">
                <a:latin typeface="Times New Roman" panose="02020603050405020304" pitchFamily="18" charset="0"/>
                <a:cs typeface="Times New Roman" panose="02020603050405020304" pitchFamily="18" charset="0"/>
              </a:rPr>
              <a:t>C-15. (c-16-5)[Atrium].</a:t>
            </a:r>
          </a:p>
          <a:p>
            <a:pPr lvl="1"/>
            <a:endParaRPr lang="en-US" sz="1400" dirty="0">
              <a:latin typeface="Times New Roman" panose="02020603050405020304" pitchFamily="18" charset="0"/>
              <a:cs typeface="Times New Roman" panose="02020603050405020304" pitchFamily="18" charset="0"/>
            </a:endParaRPr>
          </a:p>
          <a:p>
            <a:pPr lvl="1"/>
            <a:r>
              <a:rPr lang="en-US" sz="1400" u="sng" dirty="0" smtClean="0">
                <a:latin typeface="Times New Roman" panose="02020603050405020304" pitchFamily="18" charset="0"/>
                <a:cs typeface="Times New Roman" panose="02020603050405020304" pitchFamily="18" charset="0"/>
              </a:rPr>
              <a:t>Sheet 3:</a:t>
            </a:r>
            <a:r>
              <a:rPr lang="en-US" sz="1400" dirty="0" smtClean="0">
                <a:latin typeface="Times New Roman" panose="02020603050405020304" pitchFamily="18" charset="0"/>
                <a:cs typeface="Times New Roman" panose="02020603050405020304" pitchFamily="18" charset="0"/>
              </a:rPr>
              <a:t> Shell mitosis lifts from the Atrium [exact]:</a:t>
            </a:r>
          </a:p>
          <a:p>
            <a:pPr lvl="1"/>
            <a:r>
              <a:rPr lang="en-US" sz="1400" dirty="0" smtClean="0">
                <a:latin typeface="Times New Roman" panose="02020603050405020304" pitchFamily="18" charset="0"/>
                <a:cs typeface="Times New Roman" panose="02020603050405020304" pitchFamily="18" charset="0"/>
              </a:rPr>
              <a:t>Blood vessels (b) extract width </a:t>
            </a:r>
            <a:r>
              <a:rPr lang="en-US" sz="1400" dirty="0" smtClean="0">
                <a:latin typeface="Times New Roman" panose="02020603050405020304" pitchFamily="18" charset="0"/>
                <a:cs typeface="Times New Roman" panose="02020603050405020304" pitchFamily="18" charset="0"/>
                <a:sym typeface="Wingdings" panose="05000000000000000000" pitchFamily="2" charset="2"/>
              </a:rPr>
              <a:t> [li] plate tectonics  .4  shells  hormonal breakage _c² (hormonal damage becomes a fixed ration in Atrium): [sheet 2], S.</a:t>
            </a:r>
          </a:p>
          <a:p>
            <a:pPr lvl="1"/>
            <a:r>
              <a:rPr lang="en-US" sz="1400" dirty="0" smtClean="0">
                <a:latin typeface="Times New Roman" panose="02020603050405020304" pitchFamily="18" charset="0"/>
                <a:cs typeface="Times New Roman" panose="02020603050405020304" pitchFamily="18" charset="0"/>
                <a:sym typeface="Wingdings" panose="05000000000000000000" pitchFamily="2" charset="2"/>
              </a:rPr>
              <a:t>AV node = Mass to helium function b+-Hu, @ sternum; N7 weight proportion ([</a:t>
            </a:r>
            <a:r>
              <a:rPr lang="en-US" sz="1400" dirty="0" err="1" smtClean="0">
                <a:latin typeface="Times New Roman" panose="02020603050405020304" pitchFamily="18" charset="0"/>
                <a:cs typeface="Times New Roman" panose="02020603050405020304" pitchFamily="18" charset="0"/>
                <a:sym typeface="Wingdings" panose="05000000000000000000" pitchFamily="2" charset="2"/>
              </a:rPr>
              <a:t>explodion</a:t>
            </a:r>
            <a:r>
              <a:rPr lang="en-US" sz="14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1400" dirty="0" err="1" smtClean="0">
                <a:latin typeface="Times New Roman" panose="02020603050405020304" pitchFamily="18" charset="0"/>
                <a:cs typeface="Times New Roman" panose="02020603050405020304" pitchFamily="18" charset="0"/>
                <a:sym typeface="Wingdings" panose="05000000000000000000" pitchFamily="2" charset="2"/>
              </a:rPr>
              <a:t>HpH</a:t>
            </a:r>
            <a:r>
              <a:rPr lang="en-US" sz="1400" dirty="0" smtClean="0">
                <a:latin typeface="Times New Roman" panose="02020603050405020304" pitchFamily="18" charset="0"/>
                <a:cs typeface="Times New Roman" panose="02020603050405020304" pitchFamily="18" charset="0"/>
                <a:sym typeface="Wingdings" panose="05000000000000000000" pitchFamily="2" charset="2"/>
              </a:rPr>
              <a:t>  replaces radius @ aerial light and are Helium replacements to the proton). </a:t>
            </a:r>
            <a:r>
              <a:rPr lang="en-US" sz="1400" i="1" dirty="0" err="1" smtClean="0">
                <a:latin typeface="Times New Roman" panose="02020603050405020304" pitchFamily="18" charset="0"/>
                <a:cs typeface="Times New Roman" panose="02020603050405020304" pitchFamily="18" charset="0"/>
                <a:sym typeface="Wingdings" panose="05000000000000000000" pitchFamily="2" charset="2"/>
              </a:rPr>
              <a:t>Subatmetrixs</a:t>
            </a:r>
            <a:r>
              <a:rPr lang="en-US" sz="1400" i="1" dirty="0" smtClean="0">
                <a:latin typeface="Times New Roman" panose="02020603050405020304" pitchFamily="18" charset="0"/>
                <a:cs typeface="Times New Roman" panose="02020603050405020304" pitchFamily="18" charset="0"/>
                <a:sym typeface="Wingdings" panose="05000000000000000000" pitchFamily="2" charset="2"/>
              </a:rPr>
              <a:t> H.</a:t>
            </a:r>
            <a:endParaRPr lang="en-US" sz="1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2133600"/>
            <a:ext cx="3781293" cy="461088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33802"/>
            <a:ext cx="1247775" cy="447675"/>
          </a:xfrm>
          <a:prstGeom prst="rect">
            <a:avLst/>
          </a:prstGeom>
        </p:spPr>
      </p:pic>
    </p:spTree>
    <p:extLst>
      <p:ext uri="{BB962C8B-B14F-4D97-AF65-F5344CB8AC3E}">
        <p14:creationId xmlns:p14="http://schemas.microsoft.com/office/powerpoint/2010/main" val="41342915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429000"/>
            <a:ext cx="3075698" cy="2863215"/>
          </a:xfrm>
          <a:prstGeom prst="rect">
            <a:avLst/>
          </a:prstGeom>
        </p:spPr>
      </p:pic>
      <p:sp>
        <p:nvSpPr>
          <p:cNvPr id="2" name="Title 1"/>
          <p:cNvSpPr>
            <a:spLocks noGrp="1"/>
          </p:cNvSpPr>
          <p:nvPr>
            <p:ph type="title"/>
          </p:nvPr>
        </p:nvSpPr>
        <p:spPr>
          <a:xfrm>
            <a:off x="457200" y="762000"/>
            <a:ext cx="8229600" cy="990600"/>
          </a:xfrm>
        </p:spPr>
        <p:txBody>
          <a:bodyPr>
            <a:normAutofit fontScale="90000"/>
          </a:bodyPr>
          <a:lstStyle/>
          <a:p>
            <a:r>
              <a:rPr lang="en-US" dirty="0" smtClean="0">
                <a:solidFill>
                  <a:srgbClr val="D2533C"/>
                </a:solidFill>
                <a:latin typeface="Times New Roman" panose="02020603050405020304" pitchFamily="18" charset="0"/>
                <a:cs typeface="Times New Roman" panose="02020603050405020304" pitchFamily="18" charset="0"/>
              </a:rPr>
              <a:t>Sheaths – receptors.  To find the hidden  growth in degrees for regrowth of their points. </a:t>
            </a:r>
            <a:br>
              <a:rPr lang="en-US" dirty="0" smtClean="0">
                <a:solidFill>
                  <a:srgbClr val="D2533C"/>
                </a:solidFill>
                <a:latin typeface="Times New Roman" panose="02020603050405020304" pitchFamily="18" charset="0"/>
                <a:cs typeface="Times New Roman" panose="02020603050405020304" pitchFamily="18" charset="0"/>
              </a:rPr>
            </a:br>
            <a:endParaRPr lang="en-US" dirty="0"/>
          </a:p>
        </p:txBody>
      </p:sp>
      <p:sp>
        <p:nvSpPr>
          <p:cNvPr id="3" name="Content Placeholder 2"/>
          <p:cNvSpPr>
            <a:spLocks noGrp="1"/>
          </p:cNvSpPr>
          <p:nvPr>
            <p:ph idx="1"/>
          </p:nvPr>
        </p:nvSpPr>
        <p:spPr/>
        <p:txBody>
          <a:bodyPr>
            <a:normAutofit fontScale="55000" lnSpcReduction="20000"/>
          </a:bodyPr>
          <a:lstStyle/>
          <a:p>
            <a:pPr lvl="0">
              <a:buClr>
                <a:srgbClr val="F07F09"/>
              </a:buClr>
            </a:pPr>
            <a:r>
              <a:rPr lang="en-US" dirty="0">
                <a:solidFill>
                  <a:prstClr val="black"/>
                </a:solidFill>
                <a:latin typeface="Times New Roman" panose="02020603050405020304" pitchFamily="18" charset="0"/>
                <a:cs typeface="Times New Roman" panose="02020603050405020304" pitchFamily="18" charset="0"/>
              </a:rPr>
              <a:t>The </a:t>
            </a:r>
            <a:r>
              <a:rPr lang="en-US" dirty="0" smtClean="0">
                <a:solidFill>
                  <a:prstClr val="black"/>
                </a:solidFill>
                <a:latin typeface="Times New Roman" panose="02020603050405020304" pitchFamily="18" charset="0"/>
                <a:cs typeface="Times New Roman" panose="02020603050405020304" pitchFamily="18" charset="0"/>
              </a:rPr>
              <a:t>[Root 1}[uterus] </a:t>
            </a:r>
            <a:r>
              <a:rPr lang="en-US" dirty="0">
                <a:solidFill>
                  <a:prstClr val="black"/>
                </a:solidFill>
                <a:latin typeface="Times New Roman" panose="02020603050405020304" pitchFamily="18" charset="0"/>
                <a:cs typeface="Times New Roman" panose="02020603050405020304" pitchFamily="18" charset="0"/>
              </a:rPr>
              <a:t>interacts with </a:t>
            </a:r>
            <a:r>
              <a:rPr lang="en-US" dirty="0" smtClean="0">
                <a:solidFill>
                  <a:prstClr val="black"/>
                </a:solidFill>
                <a:latin typeface="Times New Roman" panose="02020603050405020304" pitchFamily="18" charset="0"/>
                <a:cs typeface="Times New Roman" panose="02020603050405020304" pitchFamily="18" charset="0"/>
              </a:rPr>
              <a:t>wastes:</a:t>
            </a:r>
            <a:endParaRPr lang="en-US" dirty="0">
              <a:solidFill>
                <a:prstClr val="black"/>
              </a:solidFill>
              <a:latin typeface="Times New Roman" panose="02020603050405020304" pitchFamily="18" charset="0"/>
              <a:cs typeface="Times New Roman" panose="02020603050405020304" pitchFamily="18" charset="0"/>
            </a:endParaRPr>
          </a:p>
          <a:p>
            <a:pPr lvl="0">
              <a:buClr>
                <a:srgbClr val="F07F09"/>
              </a:buClr>
            </a:pPr>
            <a:r>
              <a:rPr lang="en-US" u="sng" dirty="0">
                <a:solidFill>
                  <a:prstClr val="black"/>
                </a:solidFill>
                <a:latin typeface="Times New Roman" panose="02020603050405020304" pitchFamily="18" charset="0"/>
                <a:cs typeface="Times New Roman" panose="02020603050405020304" pitchFamily="18" charset="0"/>
              </a:rPr>
              <a:t>Inert formula = Hydrogen </a:t>
            </a:r>
            <a:r>
              <a:rPr lang="en-US" u="sng" dirty="0" smtClean="0">
                <a:solidFill>
                  <a:prstClr val="black"/>
                </a:solidFill>
                <a:latin typeface="Times New Roman" panose="02020603050405020304" pitchFamily="18" charset="0"/>
                <a:cs typeface="Times New Roman" panose="02020603050405020304" pitchFamily="18" charset="0"/>
              </a:rPr>
              <a:t>P</a:t>
            </a:r>
          </a:p>
          <a:p>
            <a:pPr lvl="1">
              <a:buClr>
                <a:srgbClr val="F07F09"/>
              </a:buClr>
            </a:pPr>
            <a:r>
              <a:rPr lang="en-US" dirty="0">
                <a:solidFill>
                  <a:prstClr val="black"/>
                </a:solidFill>
                <a:latin typeface="Times New Roman" panose="02020603050405020304" pitchFamily="18" charset="0"/>
                <a:cs typeface="Times New Roman" panose="02020603050405020304" pitchFamily="18" charset="0"/>
              </a:rPr>
              <a:t>G = </a:t>
            </a:r>
            <a:r>
              <a:rPr lang="en-US" dirty="0" err="1">
                <a:solidFill>
                  <a:prstClr val="black"/>
                </a:solidFill>
                <a:latin typeface="Times New Roman" panose="02020603050405020304" pitchFamily="18" charset="0"/>
                <a:cs typeface="Times New Roman" panose="02020603050405020304" pitchFamily="18" charset="0"/>
              </a:rPr>
              <a:t>m^e</a:t>
            </a:r>
            <a:r>
              <a:rPr lang="en-US" dirty="0">
                <a:solidFill>
                  <a:prstClr val="black"/>
                </a:solidFill>
                <a:latin typeface="Times New Roman" panose="02020603050405020304" pitchFamily="18" charset="0"/>
                <a:cs typeface="Times New Roman" panose="02020603050405020304" pitchFamily="18" charset="0"/>
              </a:rPr>
              <a:t> (z)^p2: </a:t>
            </a:r>
            <a:r>
              <a:rPr lang="en-US" dirty="0" smtClean="0">
                <a:solidFill>
                  <a:prstClr val="black"/>
                </a:solidFill>
                <a:latin typeface="Times New Roman" panose="02020603050405020304" pitchFamily="18" charset="0"/>
                <a:cs typeface="Times New Roman" panose="02020603050405020304" pitchFamily="18" charset="0"/>
              </a:rPr>
              <a:t>2  [</a:t>
            </a:r>
            <a:r>
              <a:rPr lang="en-US" i="1" dirty="0" smtClean="0">
                <a:solidFill>
                  <a:prstClr val="black"/>
                </a:solidFill>
                <a:latin typeface="Times New Roman" panose="02020603050405020304" pitchFamily="18" charset="0"/>
                <a:cs typeface="Times New Roman" panose="02020603050405020304" pitchFamily="18" charset="0"/>
              </a:rPr>
              <a:t>(equipped to serotonin)N:D3] = </a:t>
            </a:r>
            <a:r>
              <a:rPr lang="en-US" i="1" dirty="0" err="1" smtClean="0">
                <a:solidFill>
                  <a:prstClr val="black"/>
                </a:solidFill>
                <a:latin typeface="Times New Roman" panose="02020603050405020304" pitchFamily="18" charset="0"/>
                <a:cs typeface="Times New Roman" panose="02020603050405020304" pitchFamily="18" charset="0"/>
              </a:rPr>
              <a:t>xY</a:t>
            </a:r>
            <a:r>
              <a:rPr lang="en-US" i="1" dirty="0" smtClean="0">
                <a:solidFill>
                  <a:prstClr val="black"/>
                </a:solidFill>
                <a:latin typeface="Times New Roman" panose="02020603050405020304" pitchFamily="18" charset="0"/>
                <a:cs typeface="Times New Roman" panose="02020603050405020304" pitchFamily="18" charset="0"/>
              </a:rPr>
              <a:t> light at equal matter.</a:t>
            </a:r>
            <a:endParaRPr lang="en-US" dirty="0">
              <a:solidFill>
                <a:prstClr val="black"/>
              </a:solidFill>
              <a:latin typeface="Times New Roman" panose="02020603050405020304" pitchFamily="18" charset="0"/>
              <a:cs typeface="Times New Roman" panose="02020603050405020304" pitchFamily="18" charset="0"/>
            </a:endParaRPr>
          </a:p>
          <a:p>
            <a:pPr lvl="1">
              <a:buClr>
                <a:srgbClr val="F07F09"/>
              </a:buClr>
            </a:pPr>
            <a:r>
              <a:rPr lang="en-US" dirty="0">
                <a:solidFill>
                  <a:prstClr val="black"/>
                </a:solidFill>
                <a:latin typeface="Times New Roman" panose="02020603050405020304" pitchFamily="18" charset="0"/>
                <a:cs typeface="Times New Roman" panose="02020603050405020304" pitchFamily="18" charset="0"/>
              </a:rPr>
              <a:t>P= extremely </a:t>
            </a:r>
            <a:r>
              <a:rPr lang="en-US" dirty="0" smtClean="0">
                <a:solidFill>
                  <a:prstClr val="black"/>
                </a:solidFill>
                <a:latin typeface="Times New Roman" panose="02020603050405020304" pitchFamily="18" charset="0"/>
                <a:cs typeface="Times New Roman" panose="02020603050405020304" pitchFamily="18" charset="0"/>
              </a:rPr>
              <a:t>negative </a:t>
            </a:r>
            <a:endParaRPr lang="en-US" dirty="0">
              <a:solidFill>
                <a:prstClr val="black"/>
              </a:solidFill>
              <a:latin typeface="Times New Roman" panose="02020603050405020304" pitchFamily="18" charset="0"/>
              <a:cs typeface="Times New Roman" panose="02020603050405020304" pitchFamily="18" charset="0"/>
            </a:endParaRPr>
          </a:p>
          <a:p>
            <a:pPr lvl="0">
              <a:buClr>
                <a:srgbClr val="F07F09"/>
              </a:buClr>
            </a:pPr>
            <a:endParaRPr lang="en-US" dirty="0">
              <a:solidFill>
                <a:prstClr val="black"/>
              </a:solidFill>
              <a:latin typeface="Times New Roman" panose="02020603050405020304" pitchFamily="18" charset="0"/>
              <a:cs typeface="Times New Roman" panose="02020603050405020304" pitchFamily="18" charset="0"/>
            </a:endParaRPr>
          </a:p>
          <a:p>
            <a:pPr lvl="0">
              <a:buClr>
                <a:srgbClr val="F07F09"/>
              </a:buClr>
            </a:pPr>
            <a:r>
              <a:rPr lang="en-US" dirty="0">
                <a:solidFill>
                  <a:prstClr val="black"/>
                </a:solidFill>
                <a:latin typeface="Times New Roman" panose="02020603050405020304" pitchFamily="18" charset="0"/>
                <a:cs typeface="Times New Roman" panose="02020603050405020304" pitchFamily="18" charset="0"/>
              </a:rPr>
              <a:t>In </a:t>
            </a:r>
            <a:r>
              <a:rPr lang="en-US" dirty="0" err="1">
                <a:solidFill>
                  <a:prstClr val="black"/>
                </a:solidFill>
                <a:latin typeface="Times New Roman" panose="02020603050405020304" pitchFamily="18" charset="0"/>
                <a:cs typeface="Times New Roman" panose="02020603050405020304" pitchFamily="18" charset="0"/>
              </a:rPr>
              <a:t>xY</a:t>
            </a:r>
            <a:r>
              <a:rPr lang="en-US" dirty="0">
                <a:solidFill>
                  <a:prstClr val="black"/>
                </a:solidFill>
                <a:latin typeface="Times New Roman" panose="02020603050405020304" pitchFamily="18" charset="0"/>
                <a:cs typeface="Times New Roman" panose="02020603050405020304" pitchFamily="18" charset="0"/>
              </a:rPr>
              <a:t> Light that undergoes absorption by mineral adjacency exert X of its squared light by </a:t>
            </a:r>
            <a:r>
              <a:rPr lang="en-US" dirty="0" smtClean="0">
                <a:solidFill>
                  <a:prstClr val="black"/>
                </a:solidFill>
                <a:latin typeface="Times New Roman" panose="02020603050405020304" pitchFamily="18" charset="0"/>
                <a:cs typeface="Times New Roman" panose="02020603050405020304" pitchFamily="18" charset="0"/>
              </a:rPr>
              <a:t>sub-</a:t>
            </a:r>
            <a:r>
              <a:rPr lang="en-US" dirty="0" err="1" smtClean="0">
                <a:solidFill>
                  <a:prstClr val="black"/>
                </a:solidFill>
                <a:latin typeface="Times New Roman" panose="02020603050405020304" pitchFamily="18" charset="0"/>
                <a:cs typeface="Times New Roman" panose="02020603050405020304" pitchFamily="18" charset="0"/>
              </a:rPr>
              <a:t>motonic</a:t>
            </a:r>
            <a:r>
              <a:rPr lang="en-US" dirty="0" smtClean="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color value. Gray scale of the membrane (z)XY. This inherits psychology in levels </a:t>
            </a:r>
            <a:r>
              <a:rPr lang="en-US" dirty="0" smtClean="0">
                <a:solidFill>
                  <a:prstClr val="black"/>
                </a:solidFill>
                <a:latin typeface="Times New Roman" panose="02020603050405020304" pitchFamily="18" charset="0"/>
                <a:cs typeface="Times New Roman" panose="02020603050405020304" pitchFamily="18" charset="0"/>
              </a:rPr>
              <a:t>[f] </a:t>
            </a:r>
            <a:r>
              <a:rPr lang="en-US" dirty="0">
                <a:solidFill>
                  <a:prstClr val="black"/>
                </a:solidFill>
                <a:latin typeface="Times New Roman" panose="02020603050405020304" pitchFamily="18" charset="0"/>
                <a:cs typeface="Times New Roman" panose="02020603050405020304" pitchFamily="18" charset="0"/>
              </a:rPr>
              <a:t>by force by mineral placement </a:t>
            </a:r>
            <a:r>
              <a:rPr lang="en-US" dirty="0" smtClean="0">
                <a:solidFill>
                  <a:prstClr val="black"/>
                </a:solidFill>
                <a:latin typeface="Times New Roman" panose="02020603050405020304" pitchFamily="18" charset="0"/>
                <a:cs typeface="Times New Roman" panose="02020603050405020304" pitchFamily="18" charset="0"/>
              </a:rPr>
              <a:t>[x] </a:t>
            </a:r>
            <a:r>
              <a:rPr lang="en-US" dirty="0">
                <a:solidFill>
                  <a:prstClr val="black"/>
                </a:solidFill>
                <a:latin typeface="Times New Roman" panose="02020603050405020304" pitchFamily="18" charset="0"/>
                <a:cs typeface="Times New Roman" panose="02020603050405020304" pitchFamily="18" charset="0"/>
              </a:rPr>
              <a:t>by color value (extremely negative [x dividend squared DNA). Seen in x day (Gravitational speeds = psychological speeds) in </a:t>
            </a:r>
            <a:r>
              <a:rPr lang="en-US" dirty="0" smtClean="0">
                <a:solidFill>
                  <a:prstClr val="black"/>
                </a:solidFill>
                <a:latin typeface="Times New Roman" panose="02020603050405020304" pitchFamily="18" charset="0"/>
                <a:cs typeface="Times New Roman" panose="02020603050405020304" pitchFamily="18" charset="0"/>
              </a:rPr>
              <a:t>[x] </a:t>
            </a:r>
            <a:r>
              <a:rPr lang="en-US" dirty="0">
                <a:solidFill>
                  <a:prstClr val="black"/>
                </a:solidFill>
                <a:latin typeface="Times New Roman" panose="02020603050405020304" pitchFamily="18" charset="0"/>
                <a:cs typeface="Times New Roman" panose="02020603050405020304" pitchFamily="18" charset="0"/>
              </a:rPr>
              <a:t>night (magnetic pulls). Y1 subjective. To absorbance C nitrogen replaces color value (filtration) to form b of breathing over its dividend to light by X Ray od in </a:t>
            </a:r>
            <a:r>
              <a:rPr lang="en-US" dirty="0" err="1">
                <a:solidFill>
                  <a:prstClr val="black"/>
                </a:solidFill>
                <a:latin typeface="Times New Roman" panose="02020603050405020304" pitchFamily="18" charset="0"/>
                <a:cs typeface="Times New Roman" panose="02020603050405020304" pitchFamily="18" charset="0"/>
              </a:rPr>
              <a:t>xLight</a:t>
            </a:r>
            <a:r>
              <a:rPr lang="en-US" dirty="0">
                <a:solidFill>
                  <a:prstClr val="black"/>
                </a:solidFill>
                <a:latin typeface="Times New Roman" panose="02020603050405020304" pitchFamily="18" charset="0"/>
                <a:cs typeface="Times New Roman" panose="02020603050405020304" pitchFamily="18" charset="0"/>
              </a:rPr>
              <a:t> hydrogen P</a:t>
            </a:r>
            <a:r>
              <a:rPr lang="en-US" dirty="0" smtClean="0">
                <a:solidFill>
                  <a:prstClr val="black"/>
                </a:solidFill>
                <a:latin typeface="Times New Roman" panose="02020603050405020304" pitchFamily="18" charset="0"/>
                <a:cs typeface="Times New Roman" panose="02020603050405020304" pitchFamily="18" charset="0"/>
              </a:rPr>
              <a:t>. (</a:t>
            </a:r>
            <a:r>
              <a:rPr lang="en-US" u="sng" dirty="0" err="1" smtClean="0">
                <a:solidFill>
                  <a:prstClr val="black"/>
                </a:solidFill>
                <a:latin typeface="Times New Roman" panose="02020603050405020304" pitchFamily="18" charset="0"/>
                <a:cs typeface="Times New Roman" panose="02020603050405020304" pitchFamily="18" charset="0"/>
              </a:rPr>
              <a:t>gS</a:t>
            </a:r>
            <a:r>
              <a:rPr lang="en-US" dirty="0" smtClean="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a:p>
            <a:pPr lvl="0">
              <a:buClr>
                <a:srgbClr val="F07F09"/>
              </a:buClr>
            </a:pPr>
            <a:endParaRPr lang="en-US" dirty="0" smtClean="0">
              <a:solidFill>
                <a:prstClr val="black"/>
              </a:solidFill>
              <a:latin typeface="Times New Roman" panose="02020603050405020304" pitchFamily="18" charset="0"/>
              <a:cs typeface="Times New Roman" panose="02020603050405020304" pitchFamily="18" charset="0"/>
            </a:endParaRPr>
          </a:p>
          <a:p>
            <a:pPr lvl="0">
              <a:buClr>
                <a:srgbClr val="F07F09"/>
              </a:buClr>
            </a:pPr>
            <a:r>
              <a:rPr lang="en-US" u="sng" dirty="0" smtClean="0">
                <a:solidFill>
                  <a:prstClr val="black"/>
                </a:solidFill>
                <a:latin typeface="Times New Roman" panose="02020603050405020304" pitchFamily="18" charset="0"/>
                <a:cs typeface="Times New Roman" panose="02020603050405020304" pitchFamily="18" charset="0"/>
              </a:rPr>
              <a:t>Hormonal extractions to water (pH: +glucose):</a:t>
            </a:r>
          </a:p>
          <a:p>
            <a:pPr marL="457200" lvl="0" indent="-457200">
              <a:buAutoNum type="arabicPeriod"/>
            </a:pPr>
            <a:r>
              <a:rPr lang="en-US" dirty="0" smtClean="0">
                <a:solidFill>
                  <a:prstClr val="black">
                    <a:lumMod val="50000"/>
                    <a:lumOff val="50000"/>
                  </a:prstClr>
                </a:solidFill>
                <a:latin typeface="Times New Roman" panose="02020603050405020304" pitchFamily="18" charset="0"/>
                <a:cs typeface="Times New Roman" panose="02020603050405020304" pitchFamily="18" charset="0"/>
              </a:rPr>
              <a:t>Cornea </a:t>
            </a:r>
            <a:r>
              <a:rPr lang="en-US" dirty="0">
                <a:solidFill>
                  <a:prstClr val="black">
                    <a:lumMod val="50000"/>
                    <a:lumOff val="50000"/>
                  </a:prstClr>
                </a:solidFill>
                <a:latin typeface="Times New Roman" panose="02020603050405020304" pitchFamily="18" charset="0"/>
                <a:cs typeface="Times New Roman" panose="02020603050405020304" pitchFamily="18" charset="0"/>
              </a:rPr>
              <a:t>wraps around </a:t>
            </a:r>
            <a:r>
              <a:rPr lang="en-US" dirty="0" smtClean="0">
                <a:solidFill>
                  <a:prstClr val="black">
                    <a:lumMod val="50000"/>
                    <a:lumOff val="50000"/>
                  </a:prstClr>
                </a:solidFill>
                <a:latin typeface="Times New Roman" panose="02020603050405020304" pitchFamily="18" charset="0"/>
                <a:cs typeface="Times New Roman" panose="02020603050405020304" pitchFamily="18" charset="0"/>
              </a:rPr>
              <a:t>c7</a:t>
            </a:r>
          </a:p>
          <a:p>
            <a:pPr marL="457200" lvl="0" indent="-457200">
              <a:buAutoNum type="arabicPeriod"/>
            </a:pPr>
            <a:r>
              <a:rPr lang="en-US" dirty="0" smtClean="0">
                <a:solidFill>
                  <a:prstClr val="black">
                    <a:lumMod val="50000"/>
                    <a:lumOff val="50000"/>
                  </a:prstClr>
                </a:solidFill>
                <a:latin typeface="Times New Roman" panose="02020603050405020304" pitchFamily="18" charset="0"/>
                <a:cs typeface="Times New Roman" panose="02020603050405020304" pitchFamily="18" charset="0"/>
              </a:rPr>
              <a:t>Temperatures drop (c6) [ovarian to the fallopian tube].</a:t>
            </a:r>
          </a:p>
          <a:p>
            <a:pPr marL="457200" lvl="0" indent="-457200">
              <a:buAutoNum type="arabicPeriod"/>
            </a:pPr>
            <a:r>
              <a:rPr lang="en-US" dirty="0" smtClean="0">
                <a:solidFill>
                  <a:prstClr val="black">
                    <a:lumMod val="50000"/>
                    <a:lumOff val="50000"/>
                  </a:prstClr>
                </a:solidFill>
                <a:latin typeface="Times New Roman" panose="02020603050405020304" pitchFamily="18" charset="0"/>
                <a:cs typeface="Times New Roman" panose="02020603050405020304" pitchFamily="18" charset="0"/>
              </a:rPr>
              <a:t>C3 wraps around: the cervix [</a:t>
            </a:r>
            <a:r>
              <a:rPr lang="en-US" dirty="0" err="1" smtClean="0">
                <a:solidFill>
                  <a:prstClr val="black">
                    <a:lumMod val="50000"/>
                    <a:lumOff val="50000"/>
                  </a:prstClr>
                </a:solidFill>
                <a:latin typeface="Times New Roman" panose="02020603050405020304" pitchFamily="18" charset="0"/>
                <a:cs typeface="Times New Roman" panose="02020603050405020304" pitchFamily="18" charset="0"/>
              </a:rPr>
              <a:t>hy</a:t>
            </a:r>
            <a:r>
              <a:rPr lang="en-US" dirty="0" smtClean="0">
                <a:solidFill>
                  <a:prstClr val="black">
                    <a:lumMod val="50000"/>
                    <a:lumOff val="50000"/>
                  </a:prstClr>
                </a:solidFill>
                <a:latin typeface="Times New Roman" panose="02020603050405020304" pitchFamily="18" charset="0"/>
                <a:cs typeface="Times New Roman" panose="02020603050405020304" pitchFamily="18" charset="0"/>
              </a:rPr>
              <a:t>-h]</a:t>
            </a:r>
          </a:p>
          <a:p>
            <a:pPr marL="457200" lvl="0" indent="-457200">
              <a:buAutoNum type="arabicPeriod"/>
            </a:pPr>
            <a:r>
              <a:rPr lang="en-US" dirty="0" smtClean="0">
                <a:solidFill>
                  <a:prstClr val="black">
                    <a:lumMod val="50000"/>
                    <a:lumOff val="50000"/>
                  </a:prstClr>
                </a:solidFill>
                <a:latin typeface="Times New Roman" panose="02020603050405020304" pitchFamily="18" charset="0"/>
                <a:cs typeface="Times New Roman" panose="02020603050405020304" pitchFamily="18" charset="0"/>
              </a:rPr>
              <a:t>C4 cleans (circumference of the mouth).</a:t>
            </a:r>
          </a:p>
          <a:p>
            <a:pPr marL="457200" lvl="0" indent="-457200">
              <a:buAutoNum type="arabicPeriod"/>
            </a:pPr>
            <a:r>
              <a:rPr lang="en-US" dirty="0" smtClean="0">
                <a:solidFill>
                  <a:prstClr val="black">
                    <a:lumMod val="50000"/>
                    <a:lumOff val="50000"/>
                  </a:prstClr>
                </a:solidFill>
                <a:latin typeface="Times New Roman" panose="02020603050405020304" pitchFamily="18" charset="0"/>
                <a:cs typeface="Times New Roman" panose="02020603050405020304" pitchFamily="18" charset="0"/>
              </a:rPr>
              <a:t>Water’s parallel:ºº1(**melatonin)HR</a:t>
            </a:r>
          </a:p>
          <a:p>
            <a:pPr marL="457200" lvl="0" indent="-457200">
              <a:buAutoNum type="arabicPeriod"/>
            </a:pPr>
            <a:r>
              <a:rPr lang="en-US" dirty="0" smtClean="0">
                <a:solidFill>
                  <a:prstClr val="black">
                    <a:lumMod val="50000"/>
                    <a:lumOff val="50000"/>
                  </a:prstClr>
                </a:solidFill>
                <a:latin typeface="Times New Roman" panose="02020603050405020304" pitchFamily="18" charset="0"/>
                <a:cs typeface="Times New Roman" panose="02020603050405020304" pitchFamily="18" charset="0"/>
              </a:rPr>
              <a:t>Energy’s eclipse to muscles = membrane</a:t>
            </a:r>
            <a:endParaRPr lang="en-US" dirty="0">
              <a:solidFill>
                <a:prstClr val="black">
                  <a:lumMod val="50000"/>
                  <a:lumOff val="50000"/>
                </a:prstClr>
              </a:solidFill>
              <a:latin typeface="Times New Roman" panose="02020603050405020304" pitchFamily="18" charset="0"/>
              <a:cs typeface="Times New Roman" panose="02020603050405020304" pitchFamily="18" charset="0"/>
            </a:endParaRPr>
          </a:p>
          <a:p>
            <a:pPr marL="457200" lvl="0" indent="-457200">
              <a:buAutoNum type="arabicPeriod"/>
            </a:pPr>
            <a:r>
              <a:rPr lang="en-US" dirty="0" smtClean="0">
                <a:solidFill>
                  <a:prstClr val="black">
                    <a:lumMod val="50000"/>
                    <a:lumOff val="50000"/>
                  </a:prstClr>
                </a:solidFill>
                <a:latin typeface="Times New Roman" panose="02020603050405020304" pitchFamily="18" charset="0"/>
                <a:cs typeface="Times New Roman" panose="02020603050405020304" pitchFamily="18" charset="0"/>
              </a:rPr>
              <a:t>Heart </a:t>
            </a:r>
            <a:r>
              <a:rPr lang="en-US" dirty="0">
                <a:solidFill>
                  <a:prstClr val="black">
                    <a:lumMod val="50000"/>
                    <a:lumOff val="50000"/>
                  </a:prstClr>
                </a:solidFill>
                <a:latin typeface="Times New Roman" panose="02020603050405020304" pitchFamily="18" charset="0"/>
                <a:cs typeface="Times New Roman" panose="02020603050405020304" pitchFamily="18" charset="0"/>
              </a:rPr>
              <a:t>wraps </a:t>
            </a:r>
            <a:r>
              <a:rPr lang="en-US" dirty="0" smtClean="0">
                <a:solidFill>
                  <a:prstClr val="black">
                    <a:lumMod val="50000"/>
                    <a:lumOff val="50000"/>
                  </a:prstClr>
                </a:solidFill>
                <a:latin typeface="Times New Roman" panose="02020603050405020304" pitchFamily="18" charset="0"/>
                <a:cs typeface="Times New Roman" panose="02020603050405020304" pitchFamily="18" charset="0"/>
              </a:rPr>
              <a:t>around </a:t>
            </a:r>
            <a:r>
              <a:rPr lang="en-US" dirty="0">
                <a:solidFill>
                  <a:prstClr val="black">
                    <a:lumMod val="50000"/>
                    <a:lumOff val="50000"/>
                  </a:prstClr>
                </a:solidFill>
                <a:latin typeface="Times New Roman" panose="02020603050405020304" pitchFamily="18" charset="0"/>
                <a:cs typeface="Times New Roman" panose="02020603050405020304" pitchFamily="18" charset="0"/>
              </a:rPr>
              <a:t>lungs [cervix]. </a:t>
            </a:r>
            <a:r>
              <a:rPr lang="en-US" dirty="0" err="1">
                <a:solidFill>
                  <a:prstClr val="black">
                    <a:lumMod val="50000"/>
                    <a:lumOff val="50000"/>
                  </a:prstClr>
                </a:solidFill>
                <a:latin typeface="Times New Roman" panose="02020603050405020304" pitchFamily="18" charset="0"/>
                <a:cs typeface="Times New Roman" panose="02020603050405020304" pitchFamily="18" charset="0"/>
              </a:rPr>
              <a:t>pr</a:t>
            </a:r>
            <a:r>
              <a:rPr lang="en-US" dirty="0">
                <a:solidFill>
                  <a:prstClr val="black">
                    <a:lumMod val="50000"/>
                    <a:lumOff val="50000"/>
                  </a:prstClr>
                </a:solidFill>
                <a:latin typeface="Times New Roman" panose="02020603050405020304" pitchFamily="18" charset="0"/>
                <a:cs typeface="Times New Roman" panose="02020603050405020304" pitchFamily="18" charset="0"/>
              </a:rPr>
              <a:t>º [90:1] blood vessels</a:t>
            </a:r>
            <a:endParaRPr lang="en-US" dirty="0" smtClean="0">
              <a:solidFill>
                <a:prstClr val="black">
                  <a:lumMod val="50000"/>
                  <a:lumOff val="50000"/>
                </a:prstClr>
              </a:solidFill>
              <a:latin typeface="Times New Roman" panose="02020603050405020304" pitchFamily="18" charset="0"/>
              <a:cs typeface="Times New Roman" panose="02020603050405020304" pitchFamily="18" charset="0"/>
            </a:endParaRPr>
          </a:p>
          <a:p>
            <a:pPr marL="457200" lvl="0" indent="-457200">
              <a:buAutoNum type="arabicPeriod"/>
            </a:pPr>
            <a:r>
              <a:rPr lang="en-US" sz="7000" i="1" dirty="0" smtClean="0">
                <a:solidFill>
                  <a:prstClr val="black">
                    <a:lumMod val="50000"/>
                    <a:lumOff val="50000"/>
                  </a:prstClr>
                </a:solidFill>
                <a:latin typeface="Times New Roman" panose="02020603050405020304" pitchFamily="18" charset="0"/>
                <a:cs typeface="Times New Roman" panose="02020603050405020304" pitchFamily="18" charset="0"/>
              </a:rPr>
              <a:t>Now find your </a:t>
            </a:r>
          </a:p>
          <a:p>
            <a:pPr marL="0" lvl="0" indent="0">
              <a:buNone/>
            </a:pPr>
            <a:r>
              <a:rPr lang="en-US" sz="7000" i="1" dirty="0" smtClean="0">
                <a:solidFill>
                  <a:prstClr val="black">
                    <a:lumMod val="50000"/>
                    <a:lumOff val="50000"/>
                  </a:prstClr>
                </a:solidFill>
                <a:latin typeface="Times New Roman" panose="02020603050405020304" pitchFamily="18" charset="0"/>
                <a:cs typeface="Times New Roman" panose="02020603050405020304" pitchFamily="18" charset="0"/>
              </a:rPr>
              <a:t>valence</a:t>
            </a:r>
            <a:r>
              <a:rPr lang="en-US" sz="4400" dirty="0" smtClean="0">
                <a:solidFill>
                  <a:prstClr val="black">
                    <a:lumMod val="50000"/>
                    <a:lumOff val="50000"/>
                  </a:prstClr>
                </a:solidFill>
                <a:latin typeface="Times New Roman" panose="02020603050405020304" pitchFamily="18" charset="0"/>
                <a:cs typeface="Times New Roman" panose="02020603050405020304" pitchFamily="18" charset="0"/>
              </a:rPr>
              <a:t>.</a:t>
            </a:r>
            <a:endParaRPr lang="en-US" dirty="0">
              <a:solidFill>
                <a:prstClr val="black">
                  <a:lumMod val="50000"/>
                  <a:lumOff val="50000"/>
                </a:prstClr>
              </a:solidFill>
              <a:latin typeface="Times New Roman" panose="02020603050405020304" pitchFamily="18" charset="0"/>
              <a:cs typeface="Times New Roman" panose="02020603050405020304" pitchFamily="18" charset="0"/>
            </a:endParaRPr>
          </a:p>
          <a:p>
            <a:pPr marL="0" lvl="0" indent="0">
              <a:buNone/>
            </a:pPr>
            <a:endParaRPr lang="en-US" dirty="0">
              <a:solidFill>
                <a:prstClr val="black">
                  <a:lumMod val="50000"/>
                  <a:lumOff val="50000"/>
                </a:prstClr>
              </a:solidFill>
              <a:latin typeface="Times New Roman" panose="02020603050405020304" pitchFamily="18" charset="0"/>
              <a:cs typeface="Times New Roman" panose="02020603050405020304" pitchFamily="18" charset="0"/>
            </a:endParaRPr>
          </a:p>
          <a:p>
            <a:pPr lvl="0">
              <a:buClr>
                <a:srgbClr val="F07F09"/>
              </a:buClr>
            </a:pPr>
            <a:endParaRPr lang="en-US" dirty="0">
              <a:solidFill>
                <a:prstClr val="black"/>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6096000"/>
            <a:ext cx="5900737"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714999" y="1600200"/>
            <a:ext cx="3233737" cy="707886"/>
          </a:xfrm>
          <a:prstGeom prst="rect">
            <a:avLst/>
          </a:prstGeom>
        </p:spPr>
        <p:txBody>
          <a:bodyPr wrap="square">
            <a:spAutoFit/>
          </a:bodyPr>
          <a:lstStyle/>
          <a:p>
            <a:r>
              <a:rPr lang="en-US" sz="4000" i="1" spc="-100" dirty="0" smtClean="0">
                <a:solidFill>
                  <a:srgbClr val="92D050"/>
                </a:solidFill>
                <a:latin typeface="Times New Roman" panose="02020603050405020304" pitchFamily="18" charset="0"/>
                <a:ea typeface="+mj-ea"/>
                <a:cs typeface="Times New Roman" panose="02020603050405020304" pitchFamily="18" charset="0"/>
              </a:rPr>
              <a:t>“Planet A”</a:t>
            </a:r>
            <a:endParaRPr lang="en-US" i="1" dirty="0">
              <a:solidFill>
                <a:srgbClr val="92D050"/>
              </a:solidFill>
            </a:endParaRPr>
          </a:p>
        </p:txBody>
      </p:sp>
    </p:spTree>
    <p:extLst>
      <p:ext uri="{BB962C8B-B14F-4D97-AF65-F5344CB8AC3E}">
        <p14:creationId xmlns:p14="http://schemas.microsoft.com/office/powerpoint/2010/main" val="25304922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Proportion [Y:22] </a:t>
            </a:r>
            <a:r>
              <a:rPr lang="en-US" i="1" dirty="0" smtClean="0">
                <a:latin typeface="Times New Roman" panose="02020603050405020304" pitchFamily="18" charset="0"/>
                <a:cs typeface="Times New Roman" panose="02020603050405020304" pitchFamily="18" charset="0"/>
              </a:rPr>
              <a:t>molecules.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4419600" cy="4876800"/>
          </a:xfrm>
        </p:spPr>
        <p:txBody>
          <a:bodyPr>
            <a:normAutofit fontScale="77500" lnSpcReduction="20000"/>
          </a:bodyPr>
          <a:lstStyle/>
          <a:p>
            <a:pPr marL="0" indent="0">
              <a:buNone/>
            </a:pPr>
            <a:r>
              <a:rPr lang="en-US" dirty="0" smtClean="0">
                <a:latin typeface="Times New Roman" panose="02020603050405020304" pitchFamily="18" charset="0"/>
                <a:cs typeface="Times New Roman" panose="02020603050405020304" pitchFamily="18" charset="0"/>
              </a:rPr>
              <a:t>EVERY MUSCLE.</a:t>
            </a:r>
          </a:p>
          <a:p>
            <a:pPr marL="0" indent="0">
              <a:buNone/>
            </a:pPr>
            <a:endParaRPr lang="en-US" dirty="0" smtClean="0">
              <a:latin typeface="Times New Roman" panose="02020603050405020304" pitchFamily="18" charset="0"/>
              <a:cs typeface="Times New Roman" panose="02020603050405020304" pitchFamily="18" charset="0"/>
            </a:endParaRPr>
          </a:p>
          <a:p>
            <a:pPr lvl="1"/>
            <a:r>
              <a:rPr lang="en-US" u="sng" dirty="0" smtClean="0">
                <a:solidFill>
                  <a:srgbClr val="0070C0"/>
                </a:solidFill>
                <a:latin typeface="Times New Roman" panose="02020603050405020304" pitchFamily="18" charset="0"/>
                <a:cs typeface="Times New Roman" panose="02020603050405020304" pitchFamily="18" charset="0"/>
              </a:rPr>
              <a:t>Blue</a:t>
            </a:r>
            <a:r>
              <a:rPr lang="en-US" dirty="0" smtClean="0">
                <a:latin typeface="Times New Roman" panose="02020603050405020304" pitchFamily="18" charset="0"/>
                <a:cs typeface="Times New Roman" panose="02020603050405020304" pitchFamily="18" charset="0"/>
              </a:rPr>
              <a:t>:  extract 2+ ions to the radius at m x m culture GI</a:t>
            </a:r>
          </a:p>
          <a:p>
            <a:pPr lvl="1"/>
            <a:r>
              <a:rPr lang="en-US" u="sng" dirty="0" smtClean="0">
                <a:latin typeface="Times New Roman" panose="02020603050405020304" pitchFamily="18" charset="0"/>
                <a:cs typeface="Times New Roman" panose="02020603050405020304" pitchFamily="18" charset="0"/>
              </a:rPr>
              <a:t>Black</a:t>
            </a:r>
            <a:r>
              <a:rPr lang="en-US" dirty="0" smtClean="0">
                <a:latin typeface="Times New Roman" panose="02020603050405020304" pitchFamily="18" charset="0"/>
                <a:cs typeface="Times New Roman" panose="02020603050405020304" pitchFamily="18" charset="0"/>
              </a:rPr>
              <a:t>:  the given radius will expound as extraction cultures Q (nucleic values or instances [blood sheets]): divide that by time.</a:t>
            </a:r>
          </a:p>
          <a:p>
            <a:pPr lvl="1"/>
            <a:r>
              <a:rPr lang="en-US" u="sng" dirty="0" smtClean="0">
                <a:latin typeface="Times New Roman" panose="02020603050405020304" pitchFamily="18" charset="0"/>
                <a:cs typeface="Times New Roman" panose="02020603050405020304" pitchFamily="18" charset="0"/>
              </a:rPr>
              <a:t>White</a:t>
            </a:r>
            <a:r>
              <a:rPr lang="en-US" dirty="0" smtClean="0">
                <a:latin typeface="Times New Roman" panose="02020603050405020304" pitchFamily="18" charset="0"/>
                <a:cs typeface="Times New Roman" panose="02020603050405020304" pitchFamily="18" charset="0"/>
              </a:rPr>
              <a:t>:  the energy of the white blood cell will be provided.</a:t>
            </a:r>
          </a:p>
          <a:p>
            <a:pPr lvl="1"/>
            <a:endParaRPr lang="en-US" dirty="0">
              <a:latin typeface="Times New Roman" panose="02020603050405020304" pitchFamily="18" charset="0"/>
              <a:cs typeface="Times New Roman" panose="02020603050405020304" pitchFamily="18" charset="0"/>
            </a:endParaRPr>
          </a:p>
          <a:p>
            <a:pPr lvl="1"/>
            <a:r>
              <a:rPr lang="en-US" u="sng" dirty="0" smtClean="0">
                <a:solidFill>
                  <a:schemeClr val="accent6">
                    <a:lumMod val="75000"/>
                  </a:schemeClr>
                </a:solidFill>
                <a:latin typeface="Times New Roman" panose="02020603050405020304" pitchFamily="18" charset="0"/>
                <a:cs typeface="Times New Roman" panose="02020603050405020304" pitchFamily="18" charset="0"/>
              </a:rPr>
              <a:t>BROWN</a:t>
            </a:r>
            <a:r>
              <a:rPr lang="en-US" u="sng" dirty="0" smtClean="0">
                <a:latin typeface="Times New Roman" panose="02020603050405020304" pitchFamily="18" charset="0"/>
                <a:cs typeface="Times New Roman" panose="02020603050405020304" pitchFamily="18" charset="0"/>
              </a:rPr>
              <a:t>: +hair alignment to feet.</a:t>
            </a:r>
          </a:p>
          <a:p>
            <a:pPr lvl="2"/>
            <a:r>
              <a:rPr lang="en-US" dirty="0" smtClean="0">
                <a:latin typeface="Times New Roman" panose="02020603050405020304" pitchFamily="18" charset="0"/>
                <a:cs typeface="Times New Roman" panose="02020603050405020304" pitchFamily="18" charset="0"/>
              </a:rPr>
              <a:t>Equivocate the weather (+:|</a:t>
            </a:r>
            <a:r>
              <a:rPr lang="en-US" dirty="0" err="1" smtClean="0">
                <a:latin typeface="Times New Roman" panose="02020603050405020304" pitchFamily="18" charset="0"/>
                <a:cs typeface="Times New Roman" panose="02020603050405020304" pitchFamily="18" charset="0"/>
              </a:rPr>
              <a:t>oo</a:t>
            </a:r>
            <a:r>
              <a:rPr lang="en-US" dirty="0" smtClean="0">
                <a:latin typeface="Times New Roman" panose="02020603050405020304" pitchFamily="18" charset="0"/>
                <a:cs typeface="Times New Roman" panose="02020603050405020304" pitchFamily="18" charset="0"/>
              </a:rPr>
              <a:t>) to the sternum:[</a:t>
            </a:r>
            <a:r>
              <a:rPr lang="en-US" dirty="0" err="1" smtClean="0">
                <a:latin typeface="Times New Roman" panose="02020603050405020304" pitchFamily="18" charset="0"/>
                <a:cs typeface="Times New Roman" panose="02020603050405020304" pitchFamily="18" charset="0"/>
              </a:rPr>
              <a:t>Ca</a:t>
            </a:r>
            <a:r>
              <a:rPr lang="en-US" dirty="0" smtClean="0">
                <a:latin typeface="Times New Roman" panose="02020603050405020304" pitchFamily="18" charset="0"/>
                <a:cs typeface="Times New Roman" panose="02020603050405020304" pitchFamily="18" charset="0"/>
              </a:rPr>
              <a:t>} is holding at </a:t>
            </a:r>
            <a:r>
              <a:rPr lang="en-US" i="1" dirty="0" smtClean="0">
                <a:latin typeface="Times New Roman" panose="02020603050405020304" pitchFamily="18" charset="0"/>
                <a:cs typeface="Times New Roman" panose="02020603050405020304" pitchFamily="18" charset="0"/>
              </a:rPr>
              <a:t>the center of the cavity</a:t>
            </a:r>
            <a:r>
              <a:rPr lang="en-US" dirty="0" smtClean="0">
                <a:latin typeface="Times New Roman" panose="02020603050405020304" pitchFamily="18" charset="0"/>
                <a:cs typeface="Times New Roman" panose="02020603050405020304" pitchFamily="18" charset="0"/>
              </a:rPr>
              <a:t>: </a:t>
            </a:r>
          </a:p>
          <a:p>
            <a:pPr lvl="3"/>
            <a:r>
              <a:rPr lang="en-US" dirty="0" smtClean="0">
                <a:latin typeface="Times New Roman" panose="02020603050405020304" pitchFamily="18" charset="0"/>
                <a:cs typeface="Times New Roman" panose="02020603050405020304" pitchFamily="18" charset="0"/>
              </a:rPr>
              <a:t>1. the lung</a:t>
            </a:r>
          </a:p>
          <a:p>
            <a:pPr lvl="3"/>
            <a:r>
              <a:rPr lang="en-US" dirty="0" smtClean="0">
                <a:latin typeface="Times New Roman" panose="02020603050405020304" pitchFamily="18" charset="0"/>
                <a:cs typeface="Times New Roman" panose="02020603050405020304" pitchFamily="18" charset="0"/>
              </a:rPr>
              <a:t>2. the gene</a:t>
            </a:r>
          </a:p>
          <a:p>
            <a:pPr lvl="3"/>
            <a:r>
              <a:rPr lang="en-US" dirty="0" smtClean="0">
                <a:latin typeface="Times New Roman" panose="02020603050405020304" pitchFamily="18" charset="0"/>
                <a:cs typeface="Times New Roman" panose="02020603050405020304" pitchFamily="18" charset="0"/>
              </a:rPr>
              <a:t>3. the heaviness expounded at the sternum for c²x-N in the hormones.</a:t>
            </a:r>
          </a:p>
          <a:p>
            <a:pPr lvl="3"/>
            <a:r>
              <a:rPr lang="en-US" dirty="0" smtClean="0">
                <a:latin typeface="Times New Roman" panose="02020603050405020304" pitchFamily="18" charset="0"/>
                <a:cs typeface="Times New Roman" panose="02020603050405020304" pitchFamily="18" charset="0"/>
              </a:rPr>
              <a:t>4. ordinary digestive processes:  energy adjunct energy will be provided for a pH proportion at ground level. </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1600200"/>
            <a:ext cx="4267200" cy="32004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56" t="50000" r="86312" b="34306"/>
          <a:stretch/>
        </p:blipFill>
        <p:spPr>
          <a:xfrm>
            <a:off x="6781800" y="4724399"/>
            <a:ext cx="1114425" cy="1076325"/>
          </a:xfrm>
          <a:prstGeom prst="rect">
            <a:avLst/>
          </a:prstGeom>
        </p:spPr>
      </p:pic>
      <p:sp>
        <p:nvSpPr>
          <p:cNvPr id="7" name="Arc 6"/>
          <p:cNvSpPr/>
          <p:nvPr/>
        </p:nvSpPr>
        <p:spPr>
          <a:xfrm rot="4317080">
            <a:off x="7653336" y="4826102"/>
            <a:ext cx="485777" cy="595313"/>
          </a:xfrm>
          <a:prstGeom prst="arc">
            <a:avLst>
              <a:gd name="adj1" fmla="val 16200000"/>
              <a:gd name="adj2" fmla="val 245733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p:cNvSpPr/>
          <p:nvPr/>
        </p:nvSpPr>
        <p:spPr>
          <a:xfrm rot="20393559">
            <a:off x="7056884" y="4773514"/>
            <a:ext cx="1114043" cy="861986"/>
          </a:xfrm>
          <a:prstGeom prst="arc">
            <a:avLst>
              <a:gd name="adj1" fmla="val 16200000"/>
              <a:gd name="adj2" fmla="val 2140645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4914900" y="5943600"/>
            <a:ext cx="4191000" cy="830997"/>
          </a:xfrm>
          <a:prstGeom prst="rect">
            <a:avLst/>
          </a:prstGeom>
          <a:noFill/>
        </p:spPr>
        <p:txBody>
          <a:bodyPr wrap="square" rtlCol="0">
            <a:spAutoFit/>
          </a:bodyPr>
          <a:lstStyle/>
          <a:p>
            <a:r>
              <a:rPr lang="en-US" sz="1200" dirty="0" smtClean="0">
                <a:solidFill>
                  <a:schemeClr val="tx2">
                    <a:lumMod val="75000"/>
                  </a:schemeClr>
                </a:solidFill>
                <a:latin typeface="Times New Roman" panose="02020603050405020304" pitchFamily="18" charset="0"/>
                <a:cs typeface="Times New Roman" panose="02020603050405020304" pitchFamily="18" charset="0"/>
              </a:rPr>
              <a:t>The brain from calcium center at the sternum is the nucleotide formation R, Y1, pH² endorphins, B” activation energy [</a:t>
            </a:r>
            <a:r>
              <a:rPr lang="en-US" sz="1200" dirty="0" err="1" smtClean="0">
                <a:solidFill>
                  <a:schemeClr val="tx2">
                    <a:lumMod val="75000"/>
                  </a:schemeClr>
                </a:solidFill>
                <a:latin typeface="Times New Roman" panose="02020603050405020304" pitchFamily="18" charset="0"/>
                <a:cs typeface="Times New Roman" panose="02020603050405020304" pitchFamily="18" charset="0"/>
              </a:rPr>
              <a:t>gY</a:t>
            </a:r>
            <a:r>
              <a:rPr lang="en-US" sz="1200" dirty="0" smtClean="0">
                <a:solidFill>
                  <a:schemeClr val="tx2">
                    <a:lumMod val="75000"/>
                  </a:schemeClr>
                </a:solidFill>
                <a:latin typeface="Times New Roman" panose="02020603050405020304" pitchFamily="18" charset="0"/>
                <a:cs typeface="Times New Roman" panose="02020603050405020304" pitchFamily="18" charset="0"/>
              </a:rPr>
              <a:t>].  Root 2, [Platform A].</a:t>
            </a:r>
          </a:p>
          <a:p>
            <a:r>
              <a:rPr lang="en-US" sz="1200" b="1" dirty="0" smtClean="0">
                <a:latin typeface="Times New Roman" panose="02020603050405020304" pitchFamily="18" charset="0"/>
                <a:cs typeface="Times New Roman" panose="02020603050405020304" pitchFamily="18" charset="0"/>
              </a:rPr>
              <a:t>Proper function brainwaves: Calcium – Melatonin </a:t>
            </a:r>
            <a:endParaRPr lang="en-US"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184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Delivery Variable (Y distinct)</a:t>
            </a:r>
            <a:endParaRPr lang="en-US"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p:txBody>
          <a:bodyPr/>
          <a:lstStyle/>
          <a:p>
            <a:r>
              <a:rPr lang="en-US" dirty="0" smtClean="0">
                <a:latin typeface="Times New Roman" panose="02020603050405020304" pitchFamily="18" charset="0"/>
                <a:cs typeface="Times New Roman" panose="02020603050405020304" pitchFamily="18" charset="0"/>
              </a:rPr>
              <a:t>Reference Sheet: </a:t>
            </a:r>
            <a:r>
              <a:rPr lang="en-US" dirty="0" err="1" smtClean="0">
                <a:latin typeface="Times New Roman" panose="02020603050405020304" pitchFamily="18" charset="0"/>
                <a:cs typeface="Times New Roman" panose="02020603050405020304" pitchFamily="18" charset="0"/>
              </a:rPr>
              <a:t>xY</a:t>
            </a:r>
            <a:r>
              <a:rPr lang="en-US" dirty="0" smtClean="0">
                <a:latin typeface="Times New Roman" panose="02020603050405020304" pitchFamily="18" charset="0"/>
                <a:cs typeface="Times New Roman" panose="02020603050405020304" pitchFamily="18" charset="0"/>
              </a:rPr>
              <a:t> minerals to {di]corpus </a:t>
            </a:r>
            <a:r>
              <a:rPr lang="en-US" dirty="0" err="1" smtClean="0">
                <a:latin typeface="Times New Roman" panose="02020603050405020304" pitchFamily="18" charset="0"/>
                <a:cs typeface="Times New Roman" panose="02020603050405020304" pitchFamily="18" charset="0"/>
              </a:rPr>
              <a:t>collasum</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82960088"/>
              </p:ext>
            </p:extLst>
          </p:nvPr>
        </p:nvGraphicFramePr>
        <p:xfrm>
          <a:off x="1295400" y="2438400"/>
          <a:ext cx="6095999" cy="2839720"/>
        </p:xfrm>
        <a:graphic>
          <a:graphicData uri="http://schemas.openxmlformats.org/drawingml/2006/table">
            <a:tbl>
              <a:tblPr firstRow="1" bandRow="1">
                <a:tableStyleId>{5C22544A-7EE6-4342-B048-85BDC9FD1C3A}</a:tableStyleId>
              </a:tblPr>
              <a:tblGrid>
                <a:gridCol w="870857"/>
                <a:gridCol w="870857"/>
                <a:gridCol w="870857"/>
                <a:gridCol w="870857"/>
                <a:gridCol w="870857"/>
                <a:gridCol w="870857"/>
                <a:gridCol w="870857"/>
              </a:tblGrid>
              <a:tr h="370840">
                <a:tc>
                  <a:txBody>
                    <a:bodyPr/>
                    <a:lstStyle/>
                    <a:p>
                      <a:r>
                        <a:rPr lang="en-US" sz="900" dirty="0" smtClean="0"/>
                        <a:t>Radius</a:t>
                      </a:r>
                      <a:endParaRPr lang="en-US" sz="900" dirty="0"/>
                    </a:p>
                  </a:txBody>
                  <a:tcPr/>
                </a:tc>
                <a:tc>
                  <a:txBody>
                    <a:bodyPr/>
                    <a:lstStyle/>
                    <a:p>
                      <a:r>
                        <a:rPr lang="en-US" sz="1000" dirty="0" smtClean="0"/>
                        <a:t>Equal Air</a:t>
                      </a:r>
                      <a:endParaRPr lang="en-US" sz="1000" dirty="0"/>
                    </a:p>
                  </a:txBody>
                  <a:tcPr/>
                </a:tc>
                <a:tc>
                  <a:txBody>
                    <a:bodyPr/>
                    <a:lstStyle/>
                    <a:p>
                      <a:r>
                        <a:rPr lang="en-US" sz="1000" dirty="0" err="1" smtClean="0"/>
                        <a:t>Hyfer</a:t>
                      </a:r>
                      <a:r>
                        <a:rPr lang="en-US" sz="1000" dirty="0" smtClean="0"/>
                        <a:t> </a:t>
                      </a:r>
                      <a:r>
                        <a:rPr lang="en-US" sz="1000" dirty="0" err="1" smtClean="0"/>
                        <a:t>Xweight</a:t>
                      </a:r>
                      <a:r>
                        <a:rPr lang="en-US" sz="1000" baseline="0" dirty="0" smtClean="0"/>
                        <a:t> (g net-(Leg A)+:|</a:t>
                      </a:r>
                      <a:r>
                        <a:rPr lang="en-US" sz="1000" baseline="0" dirty="0" err="1" smtClean="0"/>
                        <a:t>oo</a:t>
                      </a:r>
                      <a:r>
                        <a:rPr lang="en-US" sz="1000" baseline="0" dirty="0" smtClean="0"/>
                        <a:t> pull</a:t>
                      </a:r>
                      <a:endParaRPr lang="en-US" sz="1000" dirty="0"/>
                    </a:p>
                  </a:txBody>
                  <a:tcPr/>
                </a:tc>
                <a:tc>
                  <a:txBody>
                    <a:bodyPr/>
                    <a:lstStyle/>
                    <a:p>
                      <a:r>
                        <a:rPr lang="en-US" sz="1000" dirty="0" smtClean="0"/>
                        <a:t>Attraction</a:t>
                      </a:r>
                      <a:endParaRPr lang="en-US" sz="1000" dirty="0"/>
                    </a:p>
                  </a:txBody>
                  <a:tcPr/>
                </a:tc>
                <a:tc>
                  <a:txBody>
                    <a:bodyPr/>
                    <a:lstStyle/>
                    <a:p>
                      <a:r>
                        <a:rPr lang="en-US" sz="1000" dirty="0" smtClean="0"/>
                        <a:t>Radius level (APR hydrogen level)</a:t>
                      </a:r>
                      <a:endParaRPr lang="en-US" sz="1000" dirty="0"/>
                    </a:p>
                  </a:txBody>
                  <a:tcPr/>
                </a:tc>
                <a:tc>
                  <a:txBody>
                    <a:bodyPr/>
                    <a:lstStyle/>
                    <a:p>
                      <a:r>
                        <a:rPr lang="en-US" sz="1000" dirty="0" smtClean="0"/>
                        <a:t>Sin/cosine</a:t>
                      </a:r>
                      <a:endParaRPr lang="en-US" sz="1000" dirty="0"/>
                    </a:p>
                  </a:txBody>
                  <a:tcPr/>
                </a:tc>
                <a:tc>
                  <a:txBody>
                    <a:bodyPr/>
                    <a:lstStyle/>
                    <a:p>
                      <a:r>
                        <a:rPr lang="en-US" sz="1000" dirty="0" smtClean="0"/>
                        <a:t>tangent</a:t>
                      </a:r>
                      <a:endParaRPr lang="en-US" sz="1000" dirty="0"/>
                    </a:p>
                  </a:txBody>
                  <a:tcPr/>
                </a:tc>
              </a:tr>
              <a:tr h="370840">
                <a:tc>
                  <a:txBody>
                    <a:bodyPr/>
                    <a:lstStyle/>
                    <a:p>
                      <a:r>
                        <a:rPr lang="en-US" sz="900" dirty="0" smtClean="0"/>
                        <a:t>|</a:t>
                      </a:r>
                      <a:r>
                        <a:rPr lang="en-US" sz="900" dirty="0" err="1" smtClean="0"/>
                        <a:t>oo</a:t>
                      </a:r>
                      <a:r>
                        <a:rPr lang="en-US" sz="900" dirty="0" smtClean="0"/>
                        <a:t> Serotonin</a:t>
                      </a:r>
                      <a:endParaRPr lang="en-US" sz="900"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r>
              <a:tr h="370840">
                <a:tc>
                  <a:txBody>
                    <a:bodyPr/>
                    <a:lstStyle/>
                    <a:p>
                      <a:r>
                        <a:rPr lang="en-US" sz="900" dirty="0" smtClean="0"/>
                        <a:t>10 x 10 x 10 ~~</a:t>
                      </a:r>
                      <a:endParaRPr lang="en-US" sz="900"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sz="900" dirty="0" smtClean="0"/>
                        <a:t>Atrium</a:t>
                      </a:r>
                      <a:endParaRPr lang="en-US" sz="900"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sz="900" dirty="0" smtClean="0"/>
                        <a:t>Spilled weight (cortex)</a:t>
                      </a:r>
                      <a:endParaRPr lang="en-US" sz="900"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sz="900" dirty="0" smtClean="0"/>
                        <a:t>Friction (ion) 0D mm</a:t>
                      </a:r>
                      <a:endParaRPr lang="en-US" sz="900"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5" name="TextBox 4"/>
          <p:cNvSpPr txBox="1"/>
          <p:nvPr/>
        </p:nvSpPr>
        <p:spPr>
          <a:xfrm>
            <a:off x="1371600" y="5410200"/>
            <a:ext cx="6019800" cy="261610"/>
          </a:xfrm>
          <a:prstGeom prst="rect">
            <a:avLst/>
          </a:prstGeom>
          <a:noFill/>
        </p:spPr>
        <p:txBody>
          <a:bodyPr wrap="square" rtlCol="0">
            <a:spAutoFit/>
          </a:bodyPr>
          <a:lstStyle/>
          <a:p>
            <a:r>
              <a:rPr lang="en-US" sz="1100" dirty="0" smtClean="0">
                <a:latin typeface="Times New Roman" panose="02020603050405020304" pitchFamily="18" charset="0"/>
                <a:cs typeface="Times New Roman" panose="02020603050405020304" pitchFamily="18" charset="0"/>
              </a:rPr>
              <a:t>Inert cerebellum to refraction: in the bloodstream X (gradation levels Co2) _________</a:t>
            </a:r>
            <a:r>
              <a:rPr lang="en-US" sz="1100" dirty="0" err="1" smtClean="0">
                <a:latin typeface="Times New Roman" panose="02020603050405020304" pitchFamily="18" charset="0"/>
                <a:cs typeface="Times New Roman" panose="02020603050405020304" pitchFamily="18" charset="0"/>
              </a:rPr>
              <a:t>flatlines</a:t>
            </a:r>
            <a:r>
              <a:rPr lang="en-US" sz="1100" dirty="0" smtClean="0">
                <a:latin typeface="Times New Roman" panose="02020603050405020304" pitchFamily="18" charset="0"/>
                <a:cs typeface="Times New Roman" panose="02020603050405020304" pitchFamily="18" charset="0"/>
              </a:rPr>
              <a:t> </a:t>
            </a:r>
            <a:r>
              <a:rPr lang="en-US" sz="1100" dirty="0" err="1" smtClean="0">
                <a:latin typeface="Times New Roman" panose="02020603050405020304" pitchFamily="18" charset="0"/>
                <a:cs typeface="Times New Roman" panose="02020603050405020304" pitchFamily="18" charset="0"/>
              </a:rPr>
              <a:t>gX</a:t>
            </a:r>
            <a:r>
              <a:rPr lang="en-US" sz="1100" dirty="0" smtClean="0">
                <a:latin typeface="Times New Roman" panose="02020603050405020304" pitchFamily="18" charset="0"/>
                <a:cs typeface="Times New Roman" panose="02020603050405020304" pitchFamily="18" charset="0"/>
              </a:rPr>
              <a:t> --&gt; H</a:t>
            </a:r>
            <a:endParaRPr lang="en-US" sz="1100" dirty="0">
              <a:latin typeface="Times New Roman" panose="02020603050405020304" pitchFamily="18" charset="0"/>
              <a:cs typeface="Times New Roman" panose="02020603050405020304" pitchFamily="18" charset="0"/>
            </a:endParaRPr>
          </a:p>
        </p:txBody>
      </p:sp>
      <p:sp>
        <p:nvSpPr>
          <p:cNvPr id="6" name="Rectangle 5"/>
          <p:cNvSpPr/>
          <p:nvPr/>
        </p:nvSpPr>
        <p:spPr>
          <a:xfrm>
            <a:off x="533400" y="2428429"/>
            <a:ext cx="700833" cy="3000821"/>
          </a:xfrm>
          <a:prstGeom prst="rect">
            <a:avLst/>
          </a:prstGeom>
        </p:spPr>
        <p:txBody>
          <a:bodyPr wrap="none">
            <a:spAutoFit/>
          </a:bodyPr>
          <a:lstStyle/>
          <a:p>
            <a:pPr lvl="0"/>
            <a:r>
              <a:rPr lang="en-US" sz="900" dirty="0" smtClean="0">
                <a:solidFill>
                  <a:srgbClr val="292934"/>
                </a:solidFill>
                <a:latin typeface="Times New Roman" panose="02020603050405020304" pitchFamily="18" charset="0"/>
                <a:cs typeface="Times New Roman" panose="02020603050405020304" pitchFamily="18" charset="0"/>
              </a:rPr>
              <a:t>[H – mg}</a:t>
            </a:r>
          </a:p>
          <a:p>
            <a:pPr lvl="0"/>
            <a:r>
              <a:rPr lang="en-US" sz="900" dirty="0" smtClean="0">
                <a:solidFill>
                  <a:srgbClr val="292934"/>
                </a:solidFill>
                <a:latin typeface="Times New Roman" panose="02020603050405020304" pitchFamily="18" charset="0"/>
                <a:cs typeface="Times New Roman" panose="02020603050405020304" pitchFamily="18" charset="0"/>
              </a:rPr>
              <a:t>(colors </a:t>
            </a:r>
          </a:p>
          <a:p>
            <a:pPr lvl="0"/>
            <a:r>
              <a:rPr lang="en-US" sz="900" dirty="0" smtClean="0">
                <a:solidFill>
                  <a:srgbClr val="292934"/>
                </a:solidFill>
                <a:latin typeface="Times New Roman" panose="02020603050405020304" pitchFamily="18" charset="0"/>
                <a:cs typeface="Times New Roman" panose="02020603050405020304" pitchFamily="18" charset="0"/>
              </a:rPr>
              <a:t>in </a:t>
            </a:r>
            <a:r>
              <a:rPr lang="en-US" sz="900" dirty="0" err="1" smtClean="0">
                <a:solidFill>
                  <a:srgbClr val="292934"/>
                </a:solidFill>
                <a:latin typeface="Times New Roman" panose="02020603050405020304" pitchFamily="18" charset="0"/>
                <a:cs typeface="Times New Roman" panose="02020603050405020304" pitchFamily="18" charset="0"/>
              </a:rPr>
              <a:t>gY</a:t>
            </a:r>
            <a:r>
              <a:rPr lang="en-US" sz="900" dirty="0" smtClean="0">
                <a:solidFill>
                  <a:srgbClr val="292934"/>
                </a:solidFill>
                <a:latin typeface="Times New Roman" panose="02020603050405020304" pitchFamily="18" charset="0"/>
                <a:cs typeface="Times New Roman" panose="02020603050405020304" pitchFamily="18" charset="0"/>
              </a:rPr>
              <a:t> </a:t>
            </a:r>
          </a:p>
          <a:p>
            <a:pPr lvl="0"/>
            <a:r>
              <a:rPr lang="en-US" sz="900" dirty="0" smtClean="0">
                <a:solidFill>
                  <a:srgbClr val="292934"/>
                </a:solidFill>
                <a:latin typeface="Times New Roman" panose="02020603050405020304" pitchFamily="18" charset="0"/>
                <a:cs typeface="Times New Roman" panose="02020603050405020304" pitchFamily="18" charset="0"/>
              </a:rPr>
              <a:t>sub </a:t>
            </a:r>
          </a:p>
          <a:p>
            <a:pPr lvl="0"/>
            <a:r>
              <a:rPr lang="en-US" sz="900" dirty="0" smtClean="0">
                <a:solidFill>
                  <a:srgbClr val="292934"/>
                </a:solidFill>
                <a:latin typeface="Times New Roman" panose="02020603050405020304" pitchFamily="18" charset="0"/>
                <a:cs typeface="Times New Roman" panose="02020603050405020304" pitchFamily="18" charset="0"/>
              </a:rPr>
              <a:t>vertex Y</a:t>
            </a:r>
          </a:p>
          <a:p>
            <a:pPr lvl="0"/>
            <a:r>
              <a:rPr lang="en-US" sz="900" dirty="0" smtClean="0">
                <a:solidFill>
                  <a:srgbClr val="292934"/>
                </a:solidFill>
                <a:latin typeface="Times New Roman" panose="02020603050405020304" pitchFamily="18" charset="0"/>
                <a:cs typeface="Times New Roman" panose="02020603050405020304" pitchFamily="18" charset="0"/>
              </a:rPr>
              <a:t>(pH levels)</a:t>
            </a:r>
          </a:p>
          <a:p>
            <a:pPr lvl="0"/>
            <a:r>
              <a:rPr lang="en-US" sz="900" dirty="0" smtClean="0">
                <a:solidFill>
                  <a:srgbClr val="292934"/>
                </a:solidFill>
                <a:latin typeface="Times New Roman" panose="02020603050405020304" pitchFamily="18" charset="0"/>
                <a:cs typeface="Times New Roman" panose="02020603050405020304" pitchFamily="18" charset="0"/>
              </a:rPr>
              <a:t>60º Co2</a:t>
            </a:r>
          </a:p>
          <a:p>
            <a:pPr lvl="0"/>
            <a:endParaRPr lang="en-US" sz="900" dirty="0">
              <a:solidFill>
                <a:srgbClr val="292934"/>
              </a:solidFill>
              <a:latin typeface="Times New Roman" panose="02020603050405020304" pitchFamily="18" charset="0"/>
              <a:cs typeface="Times New Roman" panose="02020603050405020304" pitchFamily="18" charset="0"/>
            </a:endParaRPr>
          </a:p>
          <a:p>
            <a:pPr lvl="0"/>
            <a:r>
              <a:rPr lang="en-US" sz="900" dirty="0" smtClean="0">
                <a:solidFill>
                  <a:srgbClr val="292934"/>
                </a:solidFill>
                <a:latin typeface="Times New Roman" panose="02020603050405020304" pitchFamily="18" charset="0"/>
                <a:cs typeface="Times New Roman" panose="02020603050405020304" pitchFamily="18" charset="0"/>
              </a:rPr>
              <a:t>Color </a:t>
            </a:r>
          </a:p>
          <a:p>
            <a:pPr lvl="0"/>
            <a:r>
              <a:rPr lang="en-US" sz="900" dirty="0" smtClean="0">
                <a:solidFill>
                  <a:srgbClr val="292934"/>
                </a:solidFill>
                <a:latin typeface="Times New Roman" panose="02020603050405020304" pitchFamily="18" charset="0"/>
                <a:cs typeface="Times New Roman" panose="02020603050405020304" pitchFamily="18" charset="0"/>
              </a:rPr>
              <a:t>Weight</a:t>
            </a:r>
          </a:p>
          <a:p>
            <a:pPr lvl="0"/>
            <a:r>
              <a:rPr lang="en-US" sz="900" dirty="0" smtClean="0">
                <a:solidFill>
                  <a:srgbClr val="292934"/>
                </a:solidFill>
                <a:latin typeface="Times New Roman" panose="02020603050405020304" pitchFamily="18" charset="0"/>
                <a:cs typeface="Times New Roman" panose="02020603050405020304" pitchFamily="18" charset="0"/>
              </a:rPr>
              <a:t>Extracts </a:t>
            </a:r>
          </a:p>
          <a:p>
            <a:pPr lvl="0"/>
            <a:r>
              <a:rPr lang="en-US" sz="900" dirty="0" smtClean="0">
                <a:solidFill>
                  <a:srgbClr val="292934"/>
                </a:solidFill>
                <a:latin typeface="Times New Roman" panose="02020603050405020304" pitchFamily="18" charset="0"/>
                <a:cs typeface="Times New Roman" panose="02020603050405020304" pitchFamily="18" charset="0"/>
              </a:rPr>
              <a:t>To </a:t>
            </a:r>
          </a:p>
          <a:p>
            <a:pPr lvl="0"/>
            <a:r>
              <a:rPr lang="en-US" sz="900" dirty="0" smtClean="0">
                <a:solidFill>
                  <a:srgbClr val="292934"/>
                </a:solidFill>
                <a:latin typeface="Times New Roman" panose="02020603050405020304" pitchFamily="18" charset="0"/>
                <a:cs typeface="Times New Roman" panose="02020603050405020304" pitchFamily="18" charset="0"/>
              </a:rPr>
              <a:t>The </a:t>
            </a:r>
          </a:p>
          <a:p>
            <a:pPr lvl="0"/>
            <a:r>
              <a:rPr lang="en-US" sz="900" dirty="0" smtClean="0">
                <a:solidFill>
                  <a:srgbClr val="292934"/>
                </a:solidFill>
                <a:latin typeface="Times New Roman" panose="02020603050405020304" pitchFamily="18" charset="0"/>
                <a:cs typeface="Times New Roman" panose="02020603050405020304" pitchFamily="18" charset="0"/>
              </a:rPr>
              <a:t>Atrium.</a:t>
            </a:r>
          </a:p>
          <a:p>
            <a:pPr lvl="0"/>
            <a:r>
              <a:rPr lang="en-US" sz="900" dirty="0" smtClean="0">
                <a:solidFill>
                  <a:srgbClr val="292934"/>
                </a:solidFill>
                <a:latin typeface="Times New Roman" panose="02020603050405020304" pitchFamily="18" charset="0"/>
                <a:cs typeface="Times New Roman" panose="02020603050405020304" pitchFamily="18" charset="0"/>
              </a:rPr>
              <a:t>^</a:t>
            </a:r>
            <a:endParaRPr lang="en-US" sz="900" dirty="0">
              <a:solidFill>
                <a:srgbClr val="292934"/>
              </a:solidFill>
              <a:latin typeface="Times New Roman" panose="02020603050405020304" pitchFamily="18" charset="0"/>
              <a:cs typeface="Times New Roman" panose="02020603050405020304" pitchFamily="18" charset="0"/>
            </a:endParaRPr>
          </a:p>
          <a:p>
            <a:pPr lvl="0"/>
            <a:r>
              <a:rPr lang="en-US" sz="900" dirty="0" smtClean="0">
                <a:solidFill>
                  <a:srgbClr val="292934"/>
                </a:solidFill>
                <a:latin typeface="Times New Roman" panose="02020603050405020304" pitchFamily="18" charset="0"/>
                <a:cs typeface="Times New Roman" panose="02020603050405020304" pitchFamily="18" charset="0"/>
              </a:rPr>
              <a:t>|</a:t>
            </a:r>
          </a:p>
          <a:p>
            <a:pPr lvl="0"/>
            <a:r>
              <a:rPr lang="en-US" sz="900" dirty="0" smtClean="0">
                <a:solidFill>
                  <a:srgbClr val="292934"/>
                </a:solidFill>
                <a:latin typeface="Times New Roman" panose="02020603050405020304" pitchFamily="18" charset="0"/>
                <a:cs typeface="Times New Roman" panose="02020603050405020304" pitchFamily="18" charset="0"/>
              </a:rPr>
              <a:t>|</a:t>
            </a:r>
            <a:endParaRPr lang="en-US" sz="900" dirty="0">
              <a:solidFill>
                <a:srgbClr val="292934"/>
              </a:solidFill>
              <a:latin typeface="Times New Roman" panose="02020603050405020304" pitchFamily="18" charset="0"/>
              <a:cs typeface="Times New Roman" panose="02020603050405020304" pitchFamily="18" charset="0"/>
            </a:endParaRPr>
          </a:p>
          <a:p>
            <a:pPr lvl="0"/>
            <a:r>
              <a:rPr lang="en-US" sz="900" dirty="0" smtClean="0">
                <a:solidFill>
                  <a:srgbClr val="292934"/>
                </a:solidFill>
                <a:latin typeface="Times New Roman" panose="02020603050405020304" pitchFamily="18" charset="0"/>
                <a:cs typeface="Times New Roman" panose="02020603050405020304" pitchFamily="18" charset="0"/>
              </a:rPr>
              <a:t>|</a:t>
            </a:r>
          </a:p>
          <a:p>
            <a:pPr lvl="0"/>
            <a:r>
              <a:rPr lang="en-US" sz="900" dirty="0" smtClean="0">
                <a:solidFill>
                  <a:srgbClr val="292934"/>
                </a:solidFill>
                <a:latin typeface="Times New Roman" panose="02020603050405020304" pitchFamily="18" charset="0"/>
                <a:cs typeface="Times New Roman" panose="02020603050405020304" pitchFamily="18" charset="0"/>
              </a:rPr>
              <a:t>|</a:t>
            </a:r>
            <a:endParaRPr lang="en-US" sz="900" dirty="0">
              <a:solidFill>
                <a:srgbClr val="292934"/>
              </a:solidFill>
              <a:latin typeface="Times New Roman" panose="02020603050405020304" pitchFamily="18" charset="0"/>
              <a:cs typeface="Times New Roman" panose="02020603050405020304" pitchFamily="18" charset="0"/>
            </a:endParaRPr>
          </a:p>
          <a:p>
            <a:pPr lvl="0"/>
            <a:r>
              <a:rPr lang="en-US" sz="900" dirty="0" smtClean="0">
                <a:solidFill>
                  <a:srgbClr val="292934"/>
                </a:solidFill>
                <a:latin typeface="Times New Roman" panose="02020603050405020304" pitchFamily="18" charset="0"/>
                <a:cs typeface="Times New Roman" panose="02020603050405020304" pitchFamily="18" charset="0"/>
              </a:rPr>
              <a:t>|</a:t>
            </a:r>
          </a:p>
          <a:p>
            <a:pPr lvl="0"/>
            <a:r>
              <a:rPr lang="en-US" sz="900" dirty="0" smtClean="0">
                <a:solidFill>
                  <a:srgbClr val="292934"/>
                </a:solidFill>
                <a:latin typeface="Times New Roman" panose="02020603050405020304" pitchFamily="18" charset="0"/>
                <a:cs typeface="Times New Roman" panose="02020603050405020304" pitchFamily="18" charset="0"/>
              </a:rPr>
              <a:t>Y axis</a:t>
            </a:r>
            <a:endParaRPr lang="en-US" sz="900" dirty="0">
              <a:solidFill>
                <a:srgbClr val="292934"/>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3518"/>
          <a:stretch/>
        </p:blipFill>
        <p:spPr>
          <a:xfrm>
            <a:off x="7534275" y="371475"/>
            <a:ext cx="1600200" cy="1828800"/>
          </a:xfrm>
          <a:prstGeom prst="rect">
            <a:avLst/>
          </a:prstGeom>
        </p:spPr>
      </p:pic>
    </p:spTree>
    <p:extLst>
      <p:ext uri="{BB962C8B-B14F-4D97-AF65-F5344CB8AC3E}">
        <p14:creationId xmlns:p14="http://schemas.microsoft.com/office/powerpoint/2010/main" val="7323451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205" y="5363095"/>
            <a:ext cx="8183880" cy="961505"/>
          </a:xfrm>
        </p:spPr>
        <p:txBody>
          <a:bodyPr>
            <a:normAutofit/>
          </a:bodyPr>
          <a:lstStyle/>
          <a:p>
            <a:pPr algn="ctr"/>
            <a:r>
              <a:rPr lang="en-US" sz="3200" dirty="0" smtClean="0">
                <a:latin typeface="Times New Roman" panose="02020603050405020304" pitchFamily="18" charset="0"/>
                <a:cs typeface="Times New Roman" panose="02020603050405020304" pitchFamily="18" charset="0"/>
              </a:rPr>
              <a:t>A multiplication derivative to Eye Sight</a:t>
            </a:r>
            <a:br>
              <a:rPr lang="en-US" sz="3200" dirty="0" smtClean="0">
                <a:latin typeface="Times New Roman" panose="02020603050405020304" pitchFamily="18" charset="0"/>
                <a:cs typeface="Times New Roman" panose="02020603050405020304" pitchFamily="18" charset="0"/>
              </a:rPr>
            </a:br>
            <a:r>
              <a:rPr lang="en-US" sz="1200" dirty="0" smtClean="0">
                <a:latin typeface="Times New Roman" panose="02020603050405020304" pitchFamily="18" charset="0"/>
                <a:cs typeface="Times New Roman" panose="02020603050405020304" pitchFamily="18" charset="0"/>
              </a:rPr>
              <a:t>To the subatomic weight of oxygen (8) by the energy (caloric intake) by 3</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 (serotonin by cholesterol by</a:t>
            </a:r>
            <a:br>
              <a:rPr lang="en-US" sz="1200" dirty="0" smtClean="0">
                <a:latin typeface="Times New Roman" panose="02020603050405020304" pitchFamily="18" charset="0"/>
                <a:cs typeface="Times New Roman" panose="02020603050405020304" pitchFamily="18" charset="0"/>
              </a:rPr>
            </a:br>
            <a:r>
              <a:rPr lang="en-US" sz="1200" dirty="0" smtClean="0">
                <a:latin typeface="Times New Roman" panose="02020603050405020304" pitchFamily="18" charset="0"/>
                <a:cs typeface="Times New Roman" panose="02020603050405020304" pitchFamily="18" charset="0"/>
              </a:rPr>
              <a:t>nerve endings) by the sulfur squared (of oxytocin) before the day</a:t>
            </a:r>
            <a:endParaRPr lang="en-US" dirty="0">
              <a:latin typeface="Times New Roman" panose="02020603050405020304" pitchFamily="18" charset="0"/>
              <a:cs typeface="Times New Roman" panose="02020603050405020304" pitchFamily="18"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00310429"/>
              </p:ext>
            </p:extLst>
          </p:nvPr>
        </p:nvGraphicFramePr>
        <p:xfrm>
          <a:off x="466725" y="4343400"/>
          <a:ext cx="8183563"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31135" t="7170" r="51763" b="50000"/>
          <a:stretch/>
        </p:blipFill>
        <p:spPr>
          <a:xfrm>
            <a:off x="7588149" y="6156685"/>
            <a:ext cx="867980" cy="374148"/>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360" y="533401"/>
            <a:ext cx="8370932" cy="3085894"/>
          </a:xfrm>
          <a:prstGeom prst="rect">
            <a:avLst/>
          </a:prstGeom>
        </p:spPr>
      </p:pic>
    </p:spTree>
    <p:extLst>
      <p:ext uri="{BB962C8B-B14F-4D97-AF65-F5344CB8AC3E}">
        <p14:creationId xmlns:p14="http://schemas.microsoft.com/office/powerpoint/2010/main" val="20404941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66" r="53682" b="61127"/>
          <a:stretch/>
        </p:blipFill>
        <p:spPr>
          <a:xfrm>
            <a:off x="6553200" y="466725"/>
            <a:ext cx="2590800" cy="1609725"/>
          </a:xfrm>
          <a:prstGeom prst="rect">
            <a:avLst/>
          </a:prstGeom>
        </p:spPr>
      </p:pic>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1/6</a:t>
            </a:r>
            <a:r>
              <a:rPr lang="en-US" baseline="30000" dirty="0" smtClean="0">
                <a:latin typeface="Times New Roman" panose="02020603050405020304" pitchFamily="18" charset="0"/>
                <a:cs typeface="Times New Roman" panose="02020603050405020304" pitchFamily="18" charset="0"/>
              </a:rPr>
              <a:t>TH</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TO THE ATRIUM</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828800"/>
            <a:ext cx="8229600" cy="4876800"/>
          </a:xfrm>
        </p:spPr>
        <p:txBody>
          <a:bodyPr>
            <a:normAutofit fontScale="62500" lnSpcReduction="20000"/>
          </a:bodyPr>
          <a:lstStyle/>
          <a:p>
            <a:pPr marL="0" indent="0">
              <a:buNone/>
            </a:pPr>
            <a:r>
              <a:rPr lang="en-US" b="1" u="sng" dirty="0" smtClean="0">
                <a:latin typeface="Times New Roman" panose="02020603050405020304" pitchFamily="18" charset="0"/>
                <a:cs typeface="Times New Roman" panose="02020603050405020304" pitchFamily="18" charset="0"/>
              </a:rPr>
              <a:t>The Bee.</a:t>
            </a:r>
            <a:r>
              <a:rPr lang="en-US" dirty="0" smtClean="0">
                <a:latin typeface="Times New Roman" panose="02020603050405020304" pitchFamily="18" charset="0"/>
                <a:cs typeface="Times New Roman" panose="02020603050405020304" pitchFamily="18" charset="0"/>
              </a:rPr>
              <a:t> </a:t>
            </a:r>
            <a:endParaRPr lang="en-US" b="1" u="sng" dirty="0" smtClean="0">
              <a:latin typeface="Times New Roman" panose="02020603050405020304" pitchFamily="18" charset="0"/>
              <a:cs typeface="Times New Roman" panose="02020603050405020304" pitchFamily="18" charset="0"/>
            </a:endParaRPr>
          </a:p>
          <a:p>
            <a:r>
              <a:rPr lang="en-US" i="1" dirty="0" smtClean="0">
                <a:latin typeface="Times New Roman" panose="02020603050405020304" pitchFamily="18" charset="0"/>
                <a:cs typeface="Times New Roman" panose="02020603050405020304" pitchFamily="18" charset="0"/>
              </a:rPr>
              <a:t>“</a:t>
            </a:r>
            <a:r>
              <a:rPr lang="en-US" i="1" dirty="0" err="1" smtClean="0">
                <a:latin typeface="Times New Roman" panose="02020603050405020304" pitchFamily="18" charset="0"/>
                <a:cs typeface="Times New Roman" panose="02020603050405020304" pitchFamily="18" charset="0"/>
              </a:rPr>
              <a:t>Hyptosis</a:t>
            </a:r>
            <a:r>
              <a:rPr lang="en-US" i="1"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the hypotenuse</a:t>
            </a:r>
            <a:r>
              <a:rPr lang="en-US" i="1"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The scales divide TIME as width provides pressure to the atrium (He).</a:t>
            </a:r>
          </a:p>
          <a:p>
            <a:r>
              <a:rPr lang="en-US" i="1" dirty="0" smtClean="0">
                <a:latin typeface="Times New Roman" panose="02020603050405020304" pitchFamily="18" charset="0"/>
                <a:cs typeface="Times New Roman" panose="02020603050405020304" pitchFamily="18" charset="0"/>
              </a:rPr>
              <a:t>The scales: </a:t>
            </a:r>
            <a:r>
              <a:rPr lang="en-US" dirty="0" smtClean="0">
                <a:latin typeface="Times New Roman" panose="02020603050405020304" pitchFamily="18" charset="0"/>
                <a:cs typeface="Times New Roman" panose="02020603050405020304" pitchFamily="18" charset="0"/>
              </a:rPr>
              <a:t>the magnetic make-up. Are in [</a:t>
            </a:r>
            <a:r>
              <a:rPr lang="en-US" dirty="0" err="1" smtClean="0">
                <a:latin typeface="Times New Roman" panose="02020603050405020304" pitchFamily="18" charset="0"/>
                <a:cs typeface="Times New Roman" panose="02020603050405020304" pitchFamily="18" charset="0"/>
              </a:rPr>
              <a:t>gY</a:t>
            </a:r>
            <a:r>
              <a:rPr lang="en-US" dirty="0" smtClean="0">
                <a:latin typeface="Times New Roman" panose="02020603050405020304" pitchFamily="18" charset="0"/>
                <a:cs typeface="Times New Roman" panose="02020603050405020304" pitchFamily="18" charset="0"/>
              </a:rPr>
              <a:t>] and in </a:t>
            </a:r>
            <a:r>
              <a:rPr lang="en-US" dirty="0" err="1" smtClean="0">
                <a:latin typeface="Times New Roman" panose="02020603050405020304" pitchFamily="18" charset="0"/>
                <a:cs typeface="Times New Roman" panose="02020603050405020304" pitchFamily="18" charset="0"/>
              </a:rPr>
              <a:t>Ecto-tomic</a:t>
            </a:r>
            <a:r>
              <a:rPr lang="en-US" dirty="0" smtClean="0">
                <a:latin typeface="Times New Roman" panose="02020603050405020304" pitchFamily="18" charset="0"/>
                <a:cs typeface="Times New Roman" panose="02020603050405020304" pitchFamily="18" charset="0"/>
              </a:rPr>
              <a:t> electronic congruence's to Group R in mathematics between hydration and light.  </a:t>
            </a:r>
          </a:p>
          <a:p>
            <a:r>
              <a:rPr lang="en-US" dirty="0" smtClean="0">
                <a:latin typeface="Times New Roman" panose="02020603050405020304" pitchFamily="18" charset="0"/>
                <a:cs typeface="Times New Roman" panose="02020603050405020304" pitchFamily="18" charset="0"/>
              </a:rPr>
              <a:t>Serotonin relies on the energy (caloric intake) to fall under blood pressure in order to supply oxygen and properly align the blood with resource [b type] proportion with glucose (moisture); [</a:t>
            </a:r>
            <a:r>
              <a:rPr lang="en-US" dirty="0" err="1" smtClean="0">
                <a:latin typeface="Times New Roman" panose="02020603050405020304" pitchFamily="18" charset="0"/>
                <a:cs typeface="Times New Roman" panose="02020603050405020304" pitchFamily="18" charset="0"/>
              </a:rPr>
              <a:t>gY</a:t>
            </a:r>
            <a:r>
              <a:rPr lang="en-US" dirty="0" smtClean="0">
                <a:latin typeface="Times New Roman" panose="02020603050405020304" pitchFamily="18" charset="0"/>
                <a:cs typeface="Times New Roman" panose="02020603050405020304" pitchFamily="18" charset="0"/>
              </a:rPr>
              <a:t>], as the generated [Ego] (gas to units) are given in the full circumference of the Eye (its integrity: </a:t>
            </a:r>
            <a:r>
              <a:rPr lang="en-US" u="sng" dirty="0" smtClean="0">
                <a:latin typeface="Times New Roman" panose="02020603050405020304" pitchFamily="18" charset="0"/>
                <a:cs typeface="Times New Roman" panose="02020603050405020304" pitchFamily="18" charset="0"/>
              </a:rPr>
              <a:t>Leg A</a:t>
            </a:r>
            <a:r>
              <a:rPr lang="en-US" dirty="0" smtClean="0">
                <a:latin typeface="Times New Roman" panose="02020603050405020304" pitchFamily="18" charset="0"/>
                <a:cs typeface="Times New Roman" panose="02020603050405020304" pitchFamily="18" charset="0"/>
              </a:rPr>
              <a:t>) as the Ion forms into solidity [N:d3]. (split root proportion to conjunction </a:t>
            </a:r>
            <a:r>
              <a:rPr lang="en-US" dirty="0" err="1" smtClean="0">
                <a:latin typeface="Times New Roman" panose="02020603050405020304" pitchFamily="18" charset="0"/>
                <a:cs typeface="Times New Roman" panose="02020603050405020304" pitchFamily="18" charset="0"/>
              </a:rPr>
              <a:t>Pp</a:t>
            </a:r>
            <a:r>
              <a:rPr lang="en-US" dirty="0" smtClean="0">
                <a:latin typeface="Times New Roman" panose="02020603050405020304" pitchFamily="18" charset="0"/>
                <a:cs typeface="Times New Roman" panose="02020603050405020304" pitchFamily="18" charset="0"/>
              </a:rPr>
              <a:t>º). </a:t>
            </a:r>
          </a:p>
          <a:p>
            <a:r>
              <a:rPr lang="en-US" i="1" dirty="0" smtClean="0">
                <a:latin typeface="Times New Roman" panose="02020603050405020304" pitchFamily="18" charset="0"/>
                <a:cs typeface="Times New Roman" panose="02020603050405020304" pitchFamily="18" charset="0"/>
              </a:rPr>
              <a:t>Any fixed number </a:t>
            </a:r>
            <a:r>
              <a:rPr lang="en-US" dirty="0" smtClean="0">
                <a:latin typeface="Times New Roman" panose="02020603050405020304" pitchFamily="18" charset="0"/>
                <a:cs typeface="Times New Roman" panose="02020603050405020304" pitchFamily="18" charset="0"/>
              </a:rPr>
              <a:t>BETA that will vanish at an “Indigo” amount of lightning is increasing speeds as time [sternum] revolves around the sun: meaning Area 1-A </a:t>
            </a:r>
            <a:r>
              <a:rPr lang="en-US" sz="4400" dirty="0" smtClean="0">
                <a:solidFill>
                  <a:srgbClr val="7030A0"/>
                </a:solidFill>
                <a:latin typeface="Times New Roman" panose="02020603050405020304" pitchFamily="18" charset="0"/>
                <a:cs typeface="Times New Roman" panose="02020603050405020304" pitchFamily="18" charset="0"/>
              </a:rPr>
              <a:t>I+</a:t>
            </a:r>
            <a:r>
              <a:rPr lang="en-US" dirty="0" smtClean="0">
                <a:latin typeface="Times New Roman" panose="02020603050405020304" pitchFamily="18" charset="0"/>
                <a:cs typeface="Times New Roman" panose="02020603050405020304" pitchFamily="18" charset="0"/>
              </a:rPr>
              <a:t> is conjunctiva and is a distinctive Y (behavior) that is a Group R{plantation or hormone in the hair (2-x valence c)].  Its platform to levels at R are from the </a:t>
            </a:r>
            <a:r>
              <a:rPr lang="en-US" dirty="0" err="1" smtClean="0">
                <a:latin typeface="Times New Roman" panose="02020603050405020304" pitchFamily="18" charset="0"/>
                <a:cs typeface="Times New Roman" panose="02020603050405020304" pitchFamily="18" charset="0"/>
              </a:rPr>
              <a:t>glote</a:t>
            </a:r>
            <a:r>
              <a:rPr lang="en-US" dirty="0" smtClean="0">
                <a:latin typeface="Times New Roman" panose="02020603050405020304" pitchFamily="18" charset="0"/>
                <a:cs typeface="Times New Roman" panose="02020603050405020304" pitchFamily="18" charset="0"/>
              </a:rPr>
              <a:t> which gets into the blood vessels (y growth) to extricate moisture from the cerebellum (Right atrium); the atrium is time’s existing standpoint and can fall as a plateau because it cannot be generated without the help of its lung.  #The body: (c cells)~~[Platform A].</a:t>
            </a:r>
            <a:r>
              <a:rPr lang="en-US" i="1" dirty="0" smtClean="0">
                <a:latin typeface="Times New Roman" panose="02020603050405020304" pitchFamily="18" charset="0"/>
                <a:cs typeface="Times New Roman" panose="02020603050405020304" pitchFamily="18" charset="0"/>
              </a:rPr>
              <a:t> </a:t>
            </a:r>
          </a:p>
          <a:p>
            <a:r>
              <a:rPr lang="en-US" i="1" dirty="0" smtClean="0">
                <a:latin typeface="Times New Roman" panose="02020603050405020304" pitchFamily="18" charset="0"/>
                <a:cs typeface="Times New Roman" panose="02020603050405020304" pitchFamily="18" charset="0"/>
              </a:rPr>
              <a:t>Velocity’s carbon to melanocytes			</a:t>
            </a:r>
          </a:p>
          <a:p>
            <a:pPr marL="0" indent="0">
              <a:buNone/>
            </a:pPr>
            <a:r>
              <a:rPr lang="en-US" sz="3800" i="1" dirty="0">
                <a:solidFill>
                  <a:srgbClr val="C00000"/>
                </a:solidFill>
                <a:latin typeface="Times New Roman" panose="02020603050405020304" pitchFamily="18" charset="0"/>
                <a:cs typeface="Times New Roman" panose="02020603050405020304" pitchFamily="18" charset="0"/>
              </a:rPr>
              <a:t>	</a:t>
            </a:r>
            <a:r>
              <a:rPr lang="en-US" sz="3800" i="1" dirty="0" smtClean="0">
                <a:solidFill>
                  <a:srgbClr val="C00000"/>
                </a:solidFill>
                <a:latin typeface="Times New Roman" panose="02020603050405020304" pitchFamily="18" charset="0"/>
                <a:cs typeface="Times New Roman" panose="02020603050405020304" pitchFamily="18" charset="0"/>
              </a:rPr>
              <a:t>			The Hypotenuse.  </a:t>
            </a:r>
          </a:p>
          <a:p>
            <a:pPr marL="0" indent="0">
              <a:buNone/>
            </a:pPr>
            <a:r>
              <a:rPr lang="en-US" sz="3800" i="1" dirty="0" smtClean="0">
                <a:solidFill>
                  <a:srgbClr val="7030A0"/>
                </a:solidFill>
                <a:latin typeface="Times New Roman" panose="02020603050405020304" pitchFamily="18" charset="0"/>
                <a:cs typeface="Times New Roman" panose="02020603050405020304" pitchFamily="18" charset="0"/>
              </a:rPr>
              <a:t>Formula A</a:t>
            </a:r>
            <a:endParaRPr lang="en-US" sz="3800"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80576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The Polygon [-1].</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371600"/>
            <a:ext cx="8229600" cy="5105400"/>
          </a:xfrm>
        </p:spPr>
        <p:txBody>
          <a:bodyPr>
            <a:normAutofit fontScale="47500" lnSpcReduction="20000"/>
          </a:bodyPr>
          <a:lstStyle/>
          <a:p>
            <a:r>
              <a:rPr lang="en-US" sz="2600" u="sng" dirty="0" smtClean="0">
                <a:latin typeface="Times New Roman" panose="02020603050405020304" pitchFamily="18" charset="0"/>
                <a:cs typeface="Times New Roman" panose="02020603050405020304" pitchFamily="18" charset="0"/>
              </a:rPr>
              <a:t>“Wrath” = 0P+ </a:t>
            </a:r>
          </a:p>
          <a:p>
            <a:pPr lvl="1"/>
            <a:r>
              <a:rPr lang="en-US" sz="2600" dirty="0" smtClean="0">
                <a:latin typeface="Times New Roman" panose="02020603050405020304" pitchFamily="18" charset="0"/>
                <a:cs typeface="Times New Roman" panose="02020603050405020304" pitchFamily="18" charset="0"/>
              </a:rPr>
              <a:t>same blood bonds to types but different organic compounds </a:t>
            </a:r>
          </a:p>
          <a:p>
            <a:pPr lvl="1"/>
            <a:r>
              <a:rPr lang="en-US" sz="2600" dirty="0" smtClean="0">
                <a:latin typeface="Times New Roman" panose="02020603050405020304" pitchFamily="18" charset="0"/>
                <a:cs typeface="Times New Roman" panose="02020603050405020304" pitchFamily="18" charset="0"/>
              </a:rPr>
              <a:t>[nucleus consistent X].</a:t>
            </a:r>
          </a:p>
          <a:p>
            <a:pPr lvl="1"/>
            <a:r>
              <a:rPr lang="en-US" sz="2600" dirty="0" smtClean="0">
                <a:latin typeface="Times New Roman" panose="02020603050405020304" pitchFamily="18" charset="0"/>
                <a:cs typeface="Times New Roman" panose="02020603050405020304" pitchFamily="18" charset="0"/>
              </a:rPr>
              <a:t>99</a:t>
            </a:r>
            <a:r>
              <a:rPr lang="en-US" sz="2600" baseline="30000" dirty="0" smtClean="0">
                <a:latin typeface="Times New Roman" panose="02020603050405020304" pitchFamily="18" charset="0"/>
                <a:cs typeface="Times New Roman" panose="02020603050405020304" pitchFamily="18" charset="0"/>
              </a:rPr>
              <a:t>th</a:t>
            </a:r>
            <a:r>
              <a:rPr lang="en-US" sz="2600" dirty="0" smtClean="0">
                <a:latin typeface="Times New Roman" panose="02020603050405020304" pitchFamily="18" charset="0"/>
                <a:cs typeface="Times New Roman" panose="02020603050405020304" pitchFamily="18" charset="0"/>
              </a:rPr>
              <a:t> degree as a melting gas [</a:t>
            </a:r>
            <a:r>
              <a:rPr lang="en-US" sz="2600" dirty="0" err="1" smtClean="0">
                <a:latin typeface="Times New Roman" panose="02020603050405020304" pitchFamily="18" charset="0"/>
                <a:cs typeface="Times New Roman" panose="02020603050405020304" pitchFamily="18" charset="0"/>
              </a:rPr>
              <a:t>aY</a:t>
            </a:r>
            <a:r>
              <a:rPr lang="en-US" sz="2600" dirty="0" smtClean="0">
                <a:latin typeface="Times New Roman" panose="02020603050405020304" pitchFamily="18" charset="0"/>
                <a:cs typeface="Times New Roman" panose="02020603050405020304" pitchFamily="18" charset="0"/>
              </a:rPr>
              <a:t>] – H of instance blood pressure (absorbance) = </a:t>
            </a:r>
            <a:r>
              <a:rPr lang="en-US" sz="2600" i="1" dirty="0" smtClean="0">
                <a:latin typeface="Times New Roman" panose="02020603050405020304" pitchFamily="18" charset="0"/>
                <a:cs typeface="Times New Roman" panose="02020603050405020304" pitchFamily="18" charset="0"/>
              </a:rPr>
              <a:t>wastes.</a:t>
            </a:r>
            <a:endParaRPr lang="en-US" sz="2600" dirty="0" smtClean="0">
              <a:latin typeface="Times New Roman" panose="02020603050405020304" pitchFamily="18" charset="0"/>
              <a:cs typeface="Times New Roman" panose="02020603050405020304" pitchFamily="18" charset="0"/>
            </a:endParaRPr>
          </a:p>
          <a:p>
            <a:pPr lvl="1"/>
            <a:r>
              <a:rPr lang="en-US" i="1" dirty="0" err="1" smtClean="0">
                <a:latin typeface="Times New Roman" panose="02020603050405020304" pitchFamily="18" charset="0"/>
                <a:cs typeface="Times New Roman" panose="02020603050405020304" pitchFamily="18" charset="0"/>
              </a:rPr>
              <a:t>Hydrogenetic</a:t>
            </a:r>
            <a:r>
              <a:rPr lang="en-US" i="1" dirty="0" smtClean="0">
                <a:latin typeface="Times New Roman" panose="02020603050405020304" pitchFamily="18" charset="0"/>
                <a:cs typeface="Times New Roman" panose="02020603050405020304" pitchFamily="18" charset="0"/>
              </a:rPr>
              <a:t> stages [</a:t>
            </a:r>
            <a:r>
              <a:rPr lang="en-US" i="1" dirty="0" err="1" smtClean="0">
                <a:latin typeface="Times New Roman" panose="02020603050405020304" pitchFamily="18" charset="0"/>
                <a:cs typeface="Times New Roman" panose="02020603050405020304" pitchFamily="18" charset="0"/>
              </a:rPr>
              <a:t>aY</a:t>
            </a:r>
            <a:r>
              <a:rPr lang="en-US" i="1" dirty="0" smtClean="0">
                <a:latin typeface="Times New Roman" panose="02020603050405020304" pitchFamily="18" charset="0"/>
                <a:cs typeface="Times New Roman" panose="02020603050405020304" pitchFamily="18" charset="0"/>
              </a:rPr>
              <a:t>] vanish.</a:t>
            </a:r>
          </a:p>
          <a:p>
            <a:pPr lvl="1"/>
            <a:r>
              <a:rPr lang="en-US" i="1" dirty="0" smtClean="0">
                <a:latin typeface="Times New Roman" panose="02020603050405020304" pitchFamily="18" charset="0"/>
                <a:cs typeface="Times New Roman" panose="02020603050405020304" pitchFamily="18" charset="0"/>
              </a:rPr>
              <a:t>Chlorine pulls energy in</a:t>
            </a:r>
          </a:p>
          <a:p>
            <a:pPr lvl="1"/>
            <a:r>
              <a:rPr lang="en-US" i="1" dirty="0" smtClean="0">
                <a:latin typeface="Times New Roman" panose="02020603050405020304" pitchFamily="18" charset="0"/>
                <a:cs typeface="Times New Roman" panose="02020603050405020304" pitchFamily="18" charset="0"/>
              </a:rPr>
              <a:t>Carbon pulls electricity in [melatonin].</a:t>
            </a:r>
          </a:p>
          <a:p>
            <a:pPr lvl="1"/>
            <a:r>
              <a:rPr lang="en-US" i="1" dirty="0" smtClean="0">
                <a:latin typeface="Times New Roman" panose="02020603050405020304" pitchFamily="18" charset="0"/>
                <a:cs typeface="Times New Roman" panose="02020603050405020304" pitchFamily="18" charset="0"/>
              </a:rPr>
              <a:t>Longitude of points relapse to c on the diameter (blood stream belongs o –c).</a:t>
            </a:r>
            <a:endParaRPr lang="en-US" i="1" dirty="0">
              <a:latin typeface="Times New Roman" panose="02020603050405020304" pitchFamily="18" charset="0"/>
              <a:cs typeface="Times New Roman" panose="02020603050405020304" pitchFamily="18" charset="0"/>
            </a:endParaRPr>
          </a:p>
          <a:p>
            <a:pPr lvl="1"/>
            <a:endParaRPr lang="en-US" i="1" dirty="0" smtClean="0">
              <a:latin typeface="Times New Roman" panose="02020603050405020304" pitchFamily="18" charset="0"/>
              <a:cs typeface="Times New Roman" panose="02020603050405020304" pitchFamily="18" charset="0"/>
            </a:endParaRPr>
          </a:p>
          <a:p>
            <a:pPr lvl="1"/>
            <a:endParaRPr lang="en-US" i="1" dirty="0">
              <a:latin typeface="Times New Roman" panose="02020603050405020304" pitchFamily="18" charset="0"/>
              <a:cs typeface="Times New Roman" panose="02020603050405020304" pitchFamily="18" charset="0"/>
            </a:endParaRPr>
          </a:p>
          <a:p>
            <a:pPr lvl="1"/>
            <a:endParaRPr lang="en-US" i="1" dirty="0" smtClean="0">
              <a:latin typeface="Times New Roman" panose="02020603050405020304" pitchFamily="18" charset="0"/>
              <a:cs typeface="Times New Roman" panose="02020603050405020304" pitchFamily="18" charset="0"/>
            </a:endParaRPr>
          </a:p>
          <a:p>
            <a:pPr lvl="1"/>
            <a:endParaRPr lang="en-US" i="1" dirty="0">
              <a:latin typeface="Times New Roman" panose="02020603050405020304" pitchFamily="18" charset="0"/>
              <a:cs typeface="Times New Roman" panose="02020603050405020304" pitchFamily="18" charset="0"/>
            </a:endParaRPr>
          </a:p>
          <a:p>
            <a:pPr lvl="1"/>
            <a:endParaRPr lang="en-US" i="1" dirty="0" smtClean="0">
              <a:latin typeface="Times New Roman" panose="02020603050405020304" pitchFamily="18" charset="0"/>
              <a:cs typeface="Times New Roman" panose="02020603050405020304" pitchFamily="18" charset="0"/>
            </a:endParaRPr>
          </a:p>
          <a:p>
            <a:pPr lvl="1"/>
            <a:endParaRPr lang="en-US" i="1" dirty="0">
              <a:latin typeface="Times New Roman" panose="02020603050405020304" pitchFamily="18" charset="0"/>
              <a:cs typeface="Times New Roman" panose="02020603050405020304" pitchFamily="18" charset="0"/>
            </a:endParaRPr>
          </a:p>
          <a:p>
            <a:pPr lvl="1"/>
            <a:endParaRPr lang="en-US" i="1" dirty="0" smtClean="0">
              <a:latin typeface="Times New Roman" panose="02020603050405020304" pitchFamily="18" charset="0"/>
              <a:cs typeface="Times New Roman" panose="02020603050405020304" pitchFamily="18" charset="0"/>
            </a:endParaRPr>
          </a:p>
          <a:p>
            <a:pPr marL="274320" lvl="1" indent="0">
              <a:buNone/>
            </a:pPr>
            <a:endParaRPr lang="en-US" sz="3600" i="1" dirty="0" smtClean="0">
              <a:latin typeface="Times New Roman" panose="02020603050405020304" pitchFamily="18" charset="0"/>
              <a:cs typeface="Times New Roman" panose="02020603050405020304" pitchFamily="18" charset="0"/>
            </a:endParaRPr>
          </a:p>
          <a:p>
            <a:pPr marL="274320" lvl="1" indent="0">
              <a:buNone/>
            </a:pPr>
            <a:endParaRPr lang="en-US" sz="3600" i="1" dirty="0" smtClean="0">
              <a:latin typeface="Times New Roman" panose="02020603050405020304" pitchFamily="18" charset="0"/>
              <a:cs typeface="Times New Roman" panose="02020603050405020304" pitchFamily="18" charset="0"/>
            </a:endParaRPr>
          </a:p>
          <a:p>
            <a:pPr marL="274320" lvl="1" indent="0">
              <a:buNone/>
            </a:pPr>
            <a:endParaRPr lang="en-US" sz="3600" i="1" dirty="0">
              <a:latin typeface="Times New Roman" panose="02020603050405020304" pitchFamily="18" charset="0"/>
              <a:cs typeface="Times New Roman" panose="02020603050405020304" pitchFamily="18" charset="0"/>
            </a:endParaRPr>
          </a:p>
          <a:p>
            <a:pPr marL="274320" lvl="1" indent="0">
              <a:buNone/>
            </a:pPr>
            <a:endParaRPr lang="en-US" sz="3600" i="1" dirty="0" smtClean="0">
              <a:latin typeface="Times New Roman" panose="02020603050405020304" pitchFamily="18" charset="0"/>
              <a:cs typeface="Times New Roman" panose="02020603050405020304" pitchFamily="18" charset="0"/>
            </a:endParaRPr>
          </a:p>
          <a:p>
            <a:pPr marL="274320" lvl="1" indent="0">
              <a:buNone/>
            </a:pPr>
            <a:endParaRPr lang="en-US" sz="3600" i="1" dirty="0">
              <a:latin typeface="Times New Roman" panose="02020603050405020304" pitchFamily="18" charset="0"/>
              <a:cs typeface="Times New Roman" panose="02020603050405020304" pitchFamily="18" charset="0"/>
            </a:endParaRPr>
          </a:p>
          <a:p>
            <a:pPr marL="274320" lvl="1" indent="0">
              <a:buNone/>
            </a:pPr>
            <a:endParaRPr lang="en-US" sz="5100" i="1" dirty="0" smtClean="0">
              <a:latin typeface="Times New Roman" panose="02020603050405020304" pitchFamily="18" charset="0"/>
              <a:cs typeface="Times New Roman" panose="02020603050405020304" pitchFamily="18" charset="0"/>
            </a:endParaRPr>
          </a:p>
          <a:p>
            <a:pPr marL="274320" lvl="1" indent="0">
              <a:buNone/>
            </a:pPr>
            <a:endParaRPr lang="en-US" sz="5100" i="1" dirty="0" smtClean="0">
              <a:latin typeface="Times New Roman" panose="02020603050405020304" pitchFamily="18" charset="0"/>
              <a:cs typeface="Times New Roman" panose="02020603050405020304" pitchFamily="18" charset="0"/>
            </a:endParaRPr>
          </a:p>
          <a:p>
            <a:pPr marL="274320" lvl="1" indent="0">
              <a:buNone/>
            </a:pPr>
            <a:r>
              <a:rPr lang="en-US" sz="5100" i="1" dirty="0" smtClean="0">
                <a:latin typeface="Times New Roman" panose="02020603050405020304" pitchFamily="18" charset="0"/>
                <a:cs typeface="Times New Roman" panose="02020603050405020304" pitchFamily="18" charset="0"/>
              </a:rPr>
              <a:t>Properties [</a:t>
            </a:r>
            <a:r>
              <a:rPr lang="en-US" sz="5100" i="1" dirty="0" err="1" smtClean="0">
                <a:latin typeface="Times New Roman" panose="02020603050405020304" pitchFamily="18" charset="0"/>
                <a:cs typeface="Times New Roman" panose="02020603050405020304" pitchFamily="18" charset="0"/>
              </a:rPr>
              <a:t>aii</a:t>
            </a:r>
            <a:r>
              <a:rPr lang="en-US" sz="5100" i="1" dirty="0" smtClean="0">
                <a:latin typeface="Times New Roman" panose="02020603050405020304" pitchFamily="18" charset="0"/>
                <a:cs typeface="Times New Roman" panose="02020603050405020304" pitchFamily="18" charset="0"/>
              </a:rPr>
              <a:t>]: Evaporative States S</a:t>
            </a:r>
            <a:endParaRPr lang="en-US" sz="5100" i="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399" y="2895600"/>
            <a:ext cx="2710739" cy="3733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2924175"/>
            <a:ext cx="3640640" cy="2787274"/>
          </a:xfrm>
          <a:prstGeom prst="rect">
            <a:avLst/>
          </a:prstGeom>
          <a:ln w="3175">
            <a:solidFill>
              <a:schemeClr val="tx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6781800" y="1143000"/>
            <a:ext cx="2362200" cy="770077"/>
          </a:xfrm>
          <a:prstGeom prst="rect">
            <a:avLst/>
          </a:prstGeom>
        </p:spPr>
      </p:pic>
      <p:sp>
        <p:nvSpPr>
          <p:cNvPr id="7" name="Regular Pentagon 6"/>
          <p:cNvSpPr/>
          <p:nvPr/>
        </p:nvSpPr>
        <p:spPr>
          <a:xfrm rot="19720387">
            <a:off x="5105400" y="2895600"/>
            <a:ext cx="3733800" cy="3429000"/>
          </a:xfrm>
          <a:prstGeom prst="pentag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33380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410200"/>
            <a:ext cx="8183880" cy="1051560"/>
          </a:xfrm>
          <a:ln w="3175">
            <a:solidFill>
              <a:schemeClr val="tx1"/>
            </a:solidFill>
          </a:ln>
        </p:spPr>
        <p:txBody>
          <a:bodyPr>
            <a:normAutofit fontScale="90000"/>
          </a:bodyPr>
          <a:lstStyle/>
          <a:p>
            <a:r>
              <a:rPr lang="en-US" dirty="0" smtClean="0">
                <a:latin typeface="Times New Roman" panose="02020603050405020304" pitchFamily="18" charset="0"/>
                <a:cs typeface="Times New Roman" panose="02020603050405020304" pitchFamily="18" charset="0"/>
              </a:rPr>
              <a:t>Step 2 </a:t>
            </a:r>
            <a:r>
              <a:rPr lang="en-US" i="1" dirty="0" smtClean="0">
                <a:solidFill>
                  <a:schemeClr val="tx1"/>
                </a:solidFill>
                <a:latin typeface="Times New Roman" panose="02020603050405020304" pitchFamily="18" charset="0"/>
                <a:cs typeface="Times New Roman" panose="02020603050405020304" pitchFamily="18" charset="0"/>
              </a:rPr>
              <a:t>look at </a:t>
            </a:r>
            <a:br>
              <a:rPr lang="en-US" i="1" dirty="0" smtClean="0">
                <a:solidFill>
                  <a:schemeClr val="tx1"/>
                </a:solidFill>
                <a:latin typeface="Times New Roman" panose="02020603050405020304" pitchFamily="18" charset="0"/>
                <a:cs typeface="Times New Roman" panose="02020603050405020304" pitchFamily="18" charset="0"/>
              </a:rPr>
            </a:br>
            <a:r>
              <a:rPr lang="en-US" i="1" dirty="0" smtClean="0">
                <a:solidFill>
                  <a:schemeClr val="tx1"/>
                </a:solidFill>
                <a:latin typeface="Times New Roman" panose="02020603050405020304" pitchFamily="18" charset="0"/>
                <a:cs typeface="Times New Roman" panose="02020603050405020304" pitchFamily="18" charset="0"/>
              </a:rPr>
              <a:t>the </a:t>
            </a:r>
            <a:r>
              <a:rPr lang="en-US" i="1" dirty="0" err="1" smtClean="0">
                <a:solidFill>
                  <a:schemeClr val="tx1"/>
                </a:solidFill>
                <a:latin typeface="Times New Roman" panose="02020603050405020304" pitchFamily="18" charset="0"/>
                <a:cs typeface="Times New Roman" panose="02020603050405020304" pitchFamily="18" charset="0"/>
              </a:rPr>
              <a:t>flatlines</a:t>
            </a:r>
            <a:r>
              <a:rPr lang="en-US" i="1" dirty="0" smtClean="0">
                <a:solidFill>
                  <a:schemeClr val="tx1"/>
                </a:solidFill>
                <a:latin typeface="Times New Roman" panose="02020603050405020304" pitchFamily="18" charset="0"/>
                <a:cs typeface="Times New Roman" panose="02020603050405020304" pitchFamily="18" charset="0"/>
              </a:rPr>
              <a:t> #z3</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02920" y="530352"/>
            <a:ext cx="2926080" cy="4956048"/>
          </a:xfrm>
        </p:spPr>
        <p:txBody>
          <a:bodyPr>
            <a:normAutofit fontScale="85000" lnSpcReduction="20000"/>
          </a:bodyPr>
          <a:lstStyle/>
          <a:p>
            <a:r>
              <a:rPr lang="en-US" sz="1800" u="sng" dirty="0" smtClean="0"/>
              <a:t>To equilibrium</a:t>
            </a:r>
          </a:p>
          <a:p>
            <a:r>
              <a:rPr lang="en-US" sz="1200" dirty="0" smtClean="0"/>
              <a:t>The proton </a:t>
            </a:r>
            <a:r>
              <a:rPr lang="en-US" sz="4300" dirty="0" smtClean="0"/>
              <a:t>releases</a:t>
            </a:r>
            <a:r>
              <a:rPr lang="en-US" sz="1200" dirty="0" smtClean="0"/>
              <a:t> unique energy to wrap around the sun by the cornea wrapping around c7 of the spinal cord.  This is how energy extracts to 3 degree timing in adjacency to water (energy in water).   Time must set an intricate standard like (glucose) to believe its expounded weight is in 1 degree standard of the cerebellum.  It must replace the </a:t>
            </a:r>
            <a:r>
              <a:rPr lang="en-US" sz="1200" dirty="0" smtClean="0">
                <a:solidFill>
                  <a:schemeClr val="accent1">
                    <a:lumMod val="75000"/>
                  </a:schemeClr>
                </a:solidFill>
              </a:rPr>
              <a:t>reciprocal *</a:t>
            </a:r>
            <a:r>
              <a:rPr lang="en-US" sz="1200" dirty="0" smtClean="0">
                <a:solidFill>
                  <a:schemeClr val="tx2"/>
                </a:solidFill>
              </a:rPr>
              <a:t>.  1 degree is to the spinal cord.  In this light, the heart wraps around the cervix [p-x1]^5. #</a:t>
            </a:r>
            <a:r>
              <a:rPr lang="en-US" sz="1200" i="1" dirty="0" smtClean="0">
                <a:solidFill>
                  <a:schemeClr val="tx2"/>
                </a:solidFill>
              </a:rPr>
              <a:t>embryology.</a:t>
            </a:r>
            <a:endParaRPr lang="en-US" sz="1200" dirty="0" smtClean="0">
              <a:solidFill>
                <a:schemeClr val="tx2"/>
              </a:solidFill>
            </a:endParaRPr>
          </a:p>
          <a:p>
            <a:r>
              <a:rPr lang="en-US" sz="1200" dirty="0" smtClean="0">
                <a:solidFill>
                  <a:schemeClr val="tx2"/>
                </a:solidFill>
              </a:rPr>
              <a:t>5x5x5x5~~+ standard.</a:t>
            </a:r>
            <a:endParaRPr lang="en-US" sz="1200" dirty="0" smtClean="0">
              <a:solidFill>
                <a:schemeClr val="accent1">
                  <a:lumMod val="75000"/>
                </a:schemeClr>
              </a:solidFill>
            </a:endParaRPr>
          </a:p>
          <a:p>
            <a:r>
              <a:rPr lang="en-US" sz="1800" u="sng" dirty="0" smtClean="0"/>
              <a:t>The ion</a:t>
            </a:r>
          </a:p>
          <a:p>
            <a:pPr marL="0" indent="0">
              <a:buNone/>
            </a:pPr>
            <a:r>
              <a:rPr lang="en-US" sz="1200" dirty="0" smtClean="0"/>
              <a:t>In hormonal (profound weight  to gravity) that </a:t>
            </a:r>
            <a:r>
              <a:rPr lang="en-US" sz="4700" dirty="0" smtClean="0"/>
              <a:t>time</a:t>
            </a:r>
            <a:r>
              <a:rPr lang="en-US" sz="1200" dirty="0" smtClean="0"/>
              <a:t> release is the reciprocal to expounded energy that ions use to (the epidermis) to extract infinite chemicals at light years to  condense into nitrogen.</a:t>
            </a:r>
          </a:p>
          <a:p>
            <a:r>
              <a:rPr lang="en-US" sz="1200" dirty="0" smtClean="0"/>
              <a:t>Melatonin extracts these risks at eye level (profound 4 [Intricate]).</a:t>
            </a:r>
          </a:p>
          <a:p>
            <a:endParaRPr lang="en-US" sz="1200" dirty="0"/>
          </a:p>
          <a:p>
            <a:r>
              <a:rPr lang="en-US" sz="1200" dirty="0" smtClean="0"/>
              <a:t>Blood sugars to wastes (basic levels psychology).4:</a:t>
            </a:r>
          </a:p>
          <a:p>
            <a:endParaRPr lang="en-US" sz="1200" dirty="0"/>
          </a:p>
          <a:p>
            <a:r>
              <a:rPr lang="en-US" sz="1200" dirty="0" smtClean="0"/>
              <a:t>I1 mass density</a:t>
            </a:r>
          </a:p>
          <a:p>
            <a:r>
              <a:rPr lang="en-US" sz="1200" dirty="0" smtClean="0"/>
              <a:t>I2 density</a:t>
            </a:r>
          </a:p>
          <a:p>
            <a:r>
              <a:rPr lang="en-US" sz="1200" dirty="0" smtClean="0"/>
              <a:t>I3  exact movement</a:t>
            </a:r>
          </a:p>
          <a:p>
            <a:r>
              <a:rPr lang="en-US" sz="1200" dirty="0" smtClean="0"/>
              <a:t>I4  awareness</a:t>
            </a:r>
          </a:p>
          <a:p>
            <a:endParaRPr lang="en-US" sz="1200" dirty="0"/>
          </a:p>
        </p:txBody>
      </p:sp>
      <p:sp>
        <p:nvSpPr>
          <p:cNvPr id="6" name="Rectangle 5"/>
          <p:cNvSpPr/>
          <p:nvPr/>
        </p:nvSpPr>
        <p:spPr>
          <a:xfrm>
            <a:off x="3810000" y="1739075"/>
            <a:ext cx="4572000" cy="5078313"/>
          </a:xfrm>
          <a:prstGeom prst="rect">
            <a:avLst/>
          </a:prstGeom>
        </p:spPr>
        <p:txBody>
          <a:bodyPr>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Check the cornea – </a:t>
            </a:r>
          </a:p>
          <a:p>
            <a:r>
              <a:rPr lang="en-US" dirty="0">
                <a:latin typeface="Times New Roman" panose="02020603050405020304" pitchFamily="18" charset="0"/>
                <a:cs typeface="Times New Roman" panose="02020603050405020304" pitchFamily="18" charset="0"/>
              </a:rPr>
              <a:t>see what wastes involve instance pressure from c7 (light waves will be in the third conjunction to light [measurement </a:t>
            </a:r>
            <a:r>
              <a:rPr lang="en-US" dirty="0" err="1">
                <a:latin typeface="Times New Roman" panose="02020603050405020304" pitchFamily="18" charset="0"/>
                <a:cs typeface="Times New Roman" panose="02020603050405020304" pitchFamily="18" charset="0"/>
              </a:rPr>
              <a:t>Ei</a:t>
            </a:r>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Abdomen – make this your threshold to evolving light around the cortex </a:t>
            </a:r>
            <a:endParaRPr lang="en-US"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Extract heat by holding the instance pressure up 3 degree.  Do this by aligning the vertex to the adjacent </a:t>
            </a:r>
            <a:r>
              <a:rPr lang="en-US" dirty="0" err="1" smtClean="0">
                <a:latin typeface="Times New Roman" panose="02020603050405020304" pitchFamily="18" charset="0"/>
                <a:cs typeface="Times New Roman" panose="02020603050405020304" pitchFamily="18" charset="0"/>
              </a:rPr>
              <a:t>rH</a:t>
            </a:r>
            <a:r>
              <a:rPr lang="en-US" dirty="0" smtClean="0">
                <a:latin typeface="Times New Roman" panose="02020603050405020304" pitchFamily="18" charset="0"/>
                <a:cs typeface="Times New Roman" panose="02020603050405020304" pitchFamily="18" charset="0"/>
              </a:rPr>
              <a:t> (heat ration [Radon]).  Square it.</a:t>
            </a: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Check the fibers of the cerebellum [–m];</a:t>
            </a:r>
          </a:p>
          <a:p>
            <a:r>
              <a:rPr lang="en-US" dirty="0" smtClean="0">
                <a:latin typeface="Times New Roman" panose="02020603050405020304" pitchFamily="18" charset="0"/>
                <a:cs typeface="Times New Roman" panose="02020603050405020304" pitchFamily="18" charset="0"/>
              </a:rPr>
              <a:t>See if they sustain width to the instance variable c (resistance)</a:t>
            </a: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Magnetic formulas c:</a:t>
            </a:r>
          </a:p>
          <a:p>
            <a:r>
              <a:rPr lang="en-US" dirty="0" smtClean="0">
                <a:latin typeface="Times New Roman" panose="02020603050405020304" pitchFamily="18" charset="0"/>
                <a:cs typeface="Times New Roman" panose="02020603050405020304" pitchFamily="18" charset="0"/>
              </a:rPr>
              <a:t>Heat waves </a:t>
            </a:r>
            <a:r>
              <a:rPr lang="en-US" dirty="0" smtClean="0">
                <a:latin typeface="Times New Roman" panose="02020603050405020304" pitchFamily="18" charset="0"/>
                <a:cs typeface="Times New Roman" panose="02020603050405020304" pitchFamily="18" charset="0"/>
                <a:sym typeface="Wingdings" panose="05000000000000000000" pitchFamily="2" charset="2"/>
              </a:rPr>
              <a:t> conjunction  3 degree light waves </a:t>
            </a:r>
          </a:p>
          <a:p>
            <a:r>
              <a:rPr lang="en-US" dirty="0" smtClean="0">
                <a:latin typeface="Times New Roman" panose="02020603050405020304" pitchFamily="18" charset="0"/>
                <a:cs typeface="Times New Roman" panose="02020603050405020304" pitchFamily="18" charset="0"/>
                <a:sym typeface="Wingdings" panose="05000000000000000000" pitchFamily="2" charset="2"/>
              </a:rPr>
              <a:t>(check UV [– c (temperature drops down)])</a:t>
            </a: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sym typeface="Wingdings" panose="05000000000000000000" pitchFamily="2" charset="2"/>
              </a:rPr>
              <a:t>Pull light out and into timing, (block 4 [Al]).</a:t>
            </a:r>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3810000" y="381000"/>
            <a:ext cx="2097049" cy="1323439"/>
          </a:xfrm>
          <a:prstGeom prst="rect">
            <a:avLst/>
          </a:prstGeom>
        </p:spPr>
        <p:txBody>
          <a:bodyPr wrap="none">
            <a:spAutoFit/>
          </a:bodyPr>
          <a:lstStyle/>
          <a:p>
            <a:r>
              <a:rPr lang="en-US" sz="4000" u="sng" spc="-100" dirty="0" smtClean="0">
                <a:latin typeface="Times New Roman" panose="02020603050405020304" pitchFamily="18" charset="0"/>
                <a:ea typeface="+mj-ea"/>
                <a:cs typeface="Times New Roman" panose="02020603050405020304" pitchFamily="18" charset="0"/>
              </a:rPr>
              <a:t>[</a:t>
            </a:r>
            <a:r>
              <a:rPr lang="en-US" sz="4000" u="sng" spc="-100" dirty="0" err="1" smtClean="0">
                <a:latin typeface="Times New Roman" panose="02020603050405020304" pitchFamily="18" charset="0"/>
                <a:ea typeface="+mj-ea"/>
                <a:cs typeface="Times New Roman" panose="02020603050405020304" pitchFamily="18" charset="0"/>
              </a:rPr>
              <a:t>fY</a:t>
            </a:r>
            <a:r>
              <a:rPr lang="en-US" sz="4000" u="sng" spc="-100" dirty="0" smtClean="0">
                <a:latin typeface="Times New Roman" panose="02020603050405020304" pitchFamily="18" charset="0"/>
                <a:ea typeface="+mj-ea"/>
                <a:cs typeface="Times New Roman" panose="02020603050405020304" pitchFamily="18" charset="0"/>
              </a:rPr>
              <a:t>] steps</a:t>
            </a:r>
          </a:p>
          <a:p>
            <a:r>
              <a:rPr lang="en-US" sz="4000" spc="-100" dirty="0" smtClean="0">
                <a:solidFill>
                  <a:srgbClr val="D2533C"/>
                </a:solidFill>
                <a:latin typeface="Times New Roman" panose="02020603050405020304" pitchFamily="18" charset="0"/>
                <a:ea typeface="+mj-ea"/>
                <a:cs typeface="Times New Roman" panose="02020603050405020304" pitchFamily="18" charset="0"/>
              </a:rPr>
              <a:t>Step 1</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25141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Group W</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55" y="1371600"/>
            <a:ext cx="3711596" cy="2717338"/>
          </a:xfrm>
        </p:spPr>
      </p:pic>
      <p:sp>
        <p:nvSpPr>
          <p:cNvPr id="5" name="TextBox 4"/>
          <p:cNvSpPr txBox="1"/>
          <p:nvPr/>
        </p:nvSpPr>
        <p:spPr>
          <a:xfrm>
            <a:off x="3200400" y="990600"/>
            <a:ext cx="5410200" cy="3785652"/>
          </a:xfrm>
          <a:prstGeom prst="rect">
            <a:avLst/>
          </a:prstGeom>
          <a:noFill/>
        </p:spPr>
        <p:txBody>
          <a:bodyPr wrap="square" rtlCol="0">
            <a:spAutoFit/>
          </a:bodyPr>
          <a:lstStyle/>
          <a:p>
            <a:r>
              <a:rPr lang="en-US" sz="1200" u="sng" dirty="0" smtClean="0">
                <a:latin typeface="Times New Roman" panose="02020603050405020304" pitchFamily="18" charset="0"/>
                <a:cs typeface="Times New Roman" panose="02020603050405020304" pitchFamily="18" charset="0"/>
              </a:rPr>
              <a:t>Isotopes </a:t>
            </a:r>
          </a:p>
          <a:p>
            <a:r>
              <a:rPr lang="en-US" sz="1200" dirty="0" smtClean="0">
                <a:latin typeface="Times New Roman" panose="02020603050405020304" pitchFamily="18" charset="0"/>
                <a:cs typeface="Times New Roman" panose="02020603050405020304" pitchFamily="18" charset="0"/>
              </a:rPr>
              <a:t>Variable cultures C – I. </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F</a:t>
            </a:r>
            <a:r>
              <a:rPr lang="en-US" sz="1200" dirty="0" smtClean="0">
                <a:latin typeface="Times New Roman" panose="02020603050405020304" pitchFamily="18" charset="0"/>
                <a:cs typeface="Times New Roman" panose="02020603050405020304" pitchFamily="18" charset="0"/>
              </a:rPr>
              <a:t>requently changing weight (Co2) driven by the derivative at the affect of Nitrogen’s distance, (I4).</a:t>
            </a:r>
          </a:p>
          <a:p>
            <a:pPr marL="285750" indent="-28575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I4 properties create Awareness in human visual (the cortex).</a:t>
            </a:r>
          </a:p>
          <a:p>
            <a:pPr marL="285750" indent="-28575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Malignant by lightning </a:t>
            </a:r>
          </a:p>
          <a:p>
            <a:pPr marL="285750" indent="-28575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Increasing speeds as decay</a:t>
            </a:r>
          </a:p>
          <a:p>
            <a:pPr marL="285750" indent="-28575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Extricated by compounds (33.3 degrees ~~ Platform A).</a:t>
            </a:r>
          </a:p>
          <a:p>
            <a:endParaRPr lang="en-US" u="sng" dirty="0" smtClean="0">
              <a:solidFill>
                <a:srgbClr val="C00000"/>
              </a:solidFill>
              <a:latin typeface="Times New Roman" panose="02020603050405020304" pitchFamily="18" charset="0"/>
              <a:cs typeface="Times New Roman" panose="02020603050405020304" pitchFamily="18" charset="0"/>
            </a:endParaRPr>
          </a:p>
          <a:p>
            <a:r>
              <a:rPr lang="en-US" sz="1400" u="sng" dirty="0" smtClean="0">
                <a:solidFill>
                  <a:srgbClr val="C00000"/>
                </a:solidFill>
                <a:latin typeface="Times New Roman" panose="02020603050405020304" pitchFamily="18" charset="0"/>
                <a:cs typeface="Times New Roman" panose="02020603050405020304" pitchFamily="18" charset="0"/>
              </a:rPr>
              <a:t>Sheets: </a:t>
            </a:r>
            <a:r>
              <a:rPr lang="en-US" sz="1400" u="sng" dirty="0" err="1" smtClean="0">
                <a:solidFill>
                  <a:srgbClr val="C00000"/>
                </a:solidFill>
                <a:latin typeface="Times New Roman" panose="02020603050405020304" pitchFamily="18" charset="0"/>
                <a:cs typeface="Times New Roman" panose="02020603050405020304" pitchFamily="18" charset="0"/>
              </a:rPr>
              <a:t>dianion</a:t>
            </a:r>
            <a:r>
              <a:rPr lang="en-US" sz="1400" u="sng" dirty="0" smtClean="0">
                <a:solidFill>
                  <a:srgbClr val="C00000"/>
                </a:solidFill>
                <a:latin typeface="Times New Roman" panose="02020603050405020304" pitchFamily="18" charset="0"/>
                <a:cs typeface="Times New Roman" panose="02020603050405020304" pitchFamily="18" charset="0"/>
              </a:rPr>
              <a:t> – metals </a:t>
            </a:r>
            <a:r>
              <a:rPr lang="en-US" sz="1400" b="1" u="sng" dirty="0" smtClean="0">
                <a:solidFill>
                  <a:srgbClr val="C00000"/>
                </a:solidFill>
                <a:latin typeface="Times New Roman" panose="02020603050405020304" pitchFamily="18" charset="0"/>
                <a:cs typeface="Times New Roman" panose="02020603050405020304" pitchFamily="18" charset="0"/>
              </a:rPr>
              <a:t>liquid 4.</a:t>
            </a:r>
            <a:r>
              <a:rPr lang="en-US" sz="1400" dirty="0">
                <a:latin typeface="Times New Roman" panose="02020603050405020304" pitchFamily="18" charset="0"/>
                <a:cs typeface="Times New Roman" panose="02020603050405020304" pitchFamily="18" charset="0"/>
              </a:rPr>
              <a:t>	</a:t>
            </a:r>
            <a:endParaRPr lang="en-US" sz="1400" dirty="0" smtClean="0">
              <a:latin typeface="Times New Roman" panose="02020603050405020304" pitchFamily="18" charset="0"/>
              <a:cs typeface="Times New Roman" panose="02020603050405020304" pitchFamily="18" charset="0"/>
            </a:endParaRPr>
          </a:p>
          <a:p>
            <a:r>
              <a:rPr lang="en-US" sz="1400" dirty="0" smtClean="0">
                <a:solidFill>
                  <a:srgbClr val="7030A0"/>
                </a:solidFill>
                <a:latin typeface="Times New Roman" panose="02020603050405020304" pitchFamily="18" charset="0"/>
                <a:cs typeface="Times New Roman" panose="02020603050405020304" pitchFamily="18" charset="0"/>
              </a:rPr>
              <a:t>Metals = -2 </a:t>
            </a:r>
          </a:p>
          <a:p>
            <a:r>
              <a:rPr lang="en-US" sz="1400" i="1" dirty="0" smtClean="0">
                <a:solidFill>
                  <a:srgbClr val="7030A0"/>
                </a:solidFill>
                <a:latin typeface="Times New Roman" panose="02020603050405020304" pitchFamily="18" charset="0"/>
                <a:cs typeface="Times New Roman" panose="02020603050405020304" pitchFamily="18" charset="0"/>
              </a:rPr>
              <a:t>the axon</a:t>
            </a:r>
            <a:endParaRPr lang="en-US" sz="1400" dirty="0" smtClean="0">
              <a:solidFill>
                <a:srgbClr val="7030A0"/>
              </a:solidFill>
              <a:latin typeface="Times New Roman" panose="02020603050405020304" pitchFamily="18" charset="0"/>
              <a:cs typeface="Times New Roman" panose="02020603050405020304" pitchFamily="18" charset="0"/>
            </a:endParaRPr>
          </a:p>
          <a:p>
            <a:r>
              <a:rPr lang="en-US" sz="1400" dirty="0" smtClean="0">
                <a:solidFill>
                  <a:srgbClr val="7030A0"/>
                </a:solidFill>
                <a:latin typeface="Times New Roman" panose="02020603050405020304" pitchFamily="18" charset="0"/>
                <a:cs typeface="Times New Roman" panose="02020603050405020304" pitchFamily="18" charset="0"/>
              </a:rPr>
              <a:t>(Helium to mass ratio [aerodynamics, t lung pressure, instance weight c (fortified)x lightning [N].</a:t>
            </a:r>
          </a:p>
          <a:p>
            <a:endParaRPr lang="en-US" sz="1400" dirty="0">
              <a:latin typeface="Times New Roman" panose="02020603050405020304" pitchFamily="18" charset="0"/>
              <a:cs typeface="Times New Roman" panose="02020603050405020304" pitchFamily="18" charset="0"/>
            </a:endParaRPr>
          </a:p>
          <a:p>
            <a:r>
              <a:rPr lang="en-US" sz="1400" dirty="0" smtClean="0">
                <a:solidFill>
                  <a:srgbClr val="00B050"/>
                </a:solidFill>
                <a:latin typeface="Times New Roman" panose="02020603050405020304" pitchFamily="18" charset="0"/>
                <a:cs typeface="Times New Roman" panose="02020603050405020304" pitchFamily="18" charset="0"/>
              </a:rPr>
              <a:t>Anatomy = 1 proton (y axis)C proportion (cl).</a:t>
            </a:r>
          </a:p>
          <a:p>
            <a:endParaRPr lang="en-US" sz="1400" dirty="0">
              <a:solidFill>
                <a:srgbClr val="00B050"/>
              </a:solidFill>
              <a:latin typeface="Times New Roman" panose="02020603050405020304" pitchFamily="18" charset="0"/>
              <a:cs typeface="Times New Roman" panose="02020603050405020304" pitchFamily="18" charset="0"/>
            </a:endParaRPr>
          </a:p>
          <a:p>
            <a:r>
              <a:rPr lang="en-US" sz="1400" i="1" dirty="0" smtClean="0">
                <a:solidFill>
                  <a:schemeClr val="bg1">
                    <a:lumMod val="50000"/>
                  </a:schemeClr>
                </a:solidFill>
                <a:latin typeface="Times New Roman" panose="02020603050405020304" pitchFamily="18" charset="0"/>
                <a:cs typeface="Times New Roman" panose="02020603050405020304" pitchFamily="18" charset="0"/>
              </a:rPr>
              <a:t>Minute refraction = Nr (1/8)</a:t>
            </a:r>
            <a:endParaRPr lang="en-US" sz="1400" i="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62000" y="4191000"/>
            <a:ext cx="1828800" cy="507831"/>
          </a:xfrm>
          <a:prstGeom prst="rect">
            <a:avLst/>
          </a:prstGeom>
          <a:noFill/>
        </p:spPr>
        <p:txBody>
          <a:bodyPr wrap="square" rtlCol="0">
            <a:spAutoFit/>
          </a:bodyPr>
          <a:lstStyle/>
          <a:p>
            <a:r>
              <a:rPr lang="en-US" sz="900" dirty="0" err="1" smtClean="0">
                <a:latin typeface="Times New Roman" panose="02020603050405020304" pitchFamily="18" charset="0"/>
                <a:cs typeface="Times New Roman" panose="02020603050405020304" pitchFamily="18" charset="0"/>
              </a:rPr>
              <a:t>Cavonic</a:t>
            </a:r>
            <a:r>
              <a:rPr lang="en-US" sz="900" dirty="0" smtClean="0">
                <a:latin typeface="Times New Roman" panose="02020603050405020304" pitchFamily="18" charset="0"/>
                <a:cs typeface="Times New Roman" panose="02020603050405020304" pitchFamily="18" charset="0"/>
              </a:rPr>
              <a:t> Systems.  +- involving light and its absorption dynamics.  Proper form A – B.</a:t>
            </a:r>
            <a:endParaRPr lang="en-US" sz="9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76300" y="4755981"/>
            <a:ext cx="7696200" cy="1938992"/>
          </a:xfrm>
          <a:prstGeom prst="rect">
            <a:avLst/>
          </a:prstGeom>
          <a:noFill/>
          <a:ln w="3175">
            <a:solidFill>
              <a:schemeClr val="tx1"/>
            </a:solidFill>
          </a:ln>
        </p:spPr>
        <p:txBody>
          <a:bodyPr wrap="square" rtlCol="0">
            <a:spAutoFit/>
          </a:bodyPr>
          <a:lstStyle/>
          <a:p>
            <a:r>
              <a:rPr lang="en-US" sz="1000" dirty="0" smtClean="0">
                <a:latin typeface="Times New Roman" panose="02020603050405020304" pitchFamily="18" charset="0"/>
                <a:cs typeface="Times New Roman" panose="02020603050405020304" pitchFamily="18" charset="0"/>
              </a:rPr>
              <a:t>Intricate to a Moving mass.  Difference factors: the neutron at 0 degrees to properties, pH:</a:t>
            </a:r>
          </a:p>
          <a:p>
            <a:r>
              <a:rPr lang="en-US" sz="1000" dirty="0" smtClean="0">
                <a:latin typeface="Times New Roman" panose="02020603050405020304" pitchFamily="18" charset="0"/>
                <a:cs typeface="Times New Roman" panose="02020603050405020304" pitchFamily="18" charset="0"/>
              </a:rPr>
              <a:t> –o1 Quadrilateral [western hemisphere] </a:t>
            </a:r>
          </a:p>
          <a:p>
            <a:r>
              <a:rPr lang="en-US" sz="1000" dirty="0" smtClean="0">
                <a:latin typeface="Times New Roman" panose="02020603050405020304" pitchFamily="18" charset="0"/>
                <a:cs typeface="Times New Roman" panose="02020603050405020304" pitchFamily="18" charset="0"/>
              </a:rPr>
              <a:t>--o2 Eyes [</a:t>
            </a:r>
            <a:r>
              <a:rPr lang="en-US" sz="1000" dirty="0" err="1" smtClean="0">
                <a:latin typeface="Times New Roman" panose="02020603050405020304" pitchFamily="18" charset="0"/>
                <a:cs typeface="Times New Roman" panose="02020603050405020304" pitchFamily="18" charset="0"/>
              </a:rPr>
              <a:t>dianion</a:t>
            </a:r>
            <a:r>
              <a:rPr lang="en-US" sz="1000" dirty="0" smtClean="0">
                <a:latin typeface="Times New Roman" panose="02020603050405020304" pitchFamily="18" charset="0"/>
                <a:cs typeface="Times New Roman" panose="02020603050405020304" pitchFamily="18" charset="0"/>
              </a:rPr>
              <a:t>] (K)</a:t>
            </a:r>
          </a:p>
          <a:p>
            <a:r>
              <a:rPr lang="en-US" sz="1000" dirty="0" smtClean="0">
                <a:latin typeface="Times New Roman" panose="02020603050405020304" pitchFamily="18" charset="0"/>
                <a:cs typeface="Times New Roman" panose="02020603050405020304" pitchFamily="18" charset="0"/>
              </a:rPr>
              <a:t>--o3 Heart</a:t>
            </a:r>
          </a:p>
          <a:p>
            <a:endParaRPr lang="en-US" sz="1000" dirty="0">
              <a:latin typeface="Times New Roman" panose="02020603050405020304" pitchFamily="18" charset="0"/>
              <a:cs typeface="Times New Roman" panose="02020603050405020304" pitchFamily="18" charset="0"/>
            </a:endParaRPr>
          </a:p>
          <a:p>
            <a:r>
              <a:rPr lang="en-US" sz="1000" dirty="0" smtClean="0">
                <a:latin typeface="Times New Roman" panose="02020603050405020304" pitchFamily="18" charset="0"/>
                <a:cs typeface="Times New Roman" panose="02020603050405020304" pitchFamily="18" charset="0"/>
              </a:rPr>
              <a:t>Therefore heart changes in pulse rate (the nucleon):</a:t>
            </a:r>
          </a:p>
          <a:p>
            <a:r>
              <a:rPr lang="en-US" sz="1000" dirty="0" smtClean="0">
                <a:latin typeface="Times New Roman" panose="02020603050405020304" pitchFamily="18" charset="0"/>
                <a:cs typeface="Times New Roman" panose="02020603050405020304" pitchFamily="18" charset="0"/>
              </a:rPr>
              <a:t>6 – pH(4) </a:t>
            </a:r>
            <a:r>
              <a:rPr lang="en-US" sz="1000" i="1" dirty="0" smtClean="0">
                <a:latin typeface="Times New Roman" panose="02020603050405020304" pitchFamily="18" charset="0"/>
                <a:cs typeface="Times New Roman" panose="02020603050405020304" pitchFamily="18" charset="0"/>
              </a:rPr>
              <a:t>serotonin ~~v </a:t>
            </a:r>
            <a:r>
              <a:rPr lang="en-US" sz="1000" dirty="0" smtClean="0">
                <a:latin typeface="Times New Roman" panose="02020603050405020304" pitchFamily="18" charset="0"/>
                <a:cs typeface="Times New Roman" panose="02020603050405020304" pitchFamily="18" charset="0"/>
              </a:rPr>
              <a:t>= 8.  Root hole conjunction platform to R’, fixed rates based on [</a:t>
            </a:r>
            <a:r>
              <a:rPr lang="en-US" sz="1000" dirty="0" err="1" smtClean="0">
                <a:latin typeface="Times New Roman" panose="02020603050405020304" pitchFamily="18" charset="0"/>
                <a:cs typeface="Times New Roman" panose="02020603050405020304" pitchFamily="18" charset="0"/>
              </a:rPr>
              <a:t>Ca</a:t>
            </a:r>
            <a:r>
              <a:rPr lang="en-US" sz="1000" dirty="0" smtClean="0">
                <a:latin typeface="Times New Roman" panose="02020603050405020304" pitchFamily="18" charset="0"/>
                <a:cs typeface="Times New Roman" panose="02020603050405020304" pitchFamily="18" charset="0"/>
              </a:rPr>
              <a:t>], undergo mitosis in strong degrees of sunlight [UV] to the atrium existing in all the same placements as a proton.  6 = brain’s nervous system [AH – pH] (deuterium to the lungs (98.6 degrees) </a:t>
            </a:r>
            <a:r>
              <a:rPr lang="en-US" sz="1000" i="1" dirty="0" smtClean="0">
                <a:latin typeface="Times New Roman" panose="02020603050405020304" pitchFamily="18" charset="0"/>
                <a:cs typeface="Times New Roman" panose="02020603050405020304" pitchFamily="18" charset="0"/>
              </a:rPr>
              <a:t>isotopes</a:t>
            </a:r>
            <a:r>
              <a:rPr lang="en-US" sz="1000" dirty="0" smtClean="0">
                <a:latin typeface="Times New Roman" panose="02020603050405020304" pitchFamily="18" charset="0"/>
                <a:cs typeface="Times New Roman" panose="02020603050405020304" pitchFamily="18" charset="0"/>
              </a:rPr>
              <a:t>.  Nutritional value:</a:t>
            </a:r>
          </a:p>
          <a:p>
            <a:r>
              <a:rPr lang="en-US" sz="1000" dirty="0" smtClean="0">
                <a:latin typeface="Times New Roman" panose="02020603050405020304" pitchFamily="18" charset="0"/>
                <a:cs typeface="Times New Roman" panose="02020603050405020304" pitchFamily="18" charset="0"/>
              </a:rPr>
              <a:t>pH = 2 _____________________16 (88.6 degrees)Root R</a:t>
            </a:r>
          </a:p>
          <a:p>
            <a:r>
              <a:rPr lang="en-US" sz="1000" dirty="0" smtClean="0">
                <a:latin typeface="Times New Roman" panose="02020603050405020304" pitchFamily="18" charset="0"/>
                <a:cs typeface="Times New Roman" panose="02020603050405020304" pitchFamily="18" charset="0"/>
              </a:rPr>
              <a:t>per 1 axis (Longitude) = oxide 3/2___________________lung pressure__[disease]___in Nitrogen length (oxide perpendicular): Area to 1 wavelength [axed]. </a:t>
            </a:r>
            <a:endParaRPr lang="en-US" sz="1000" dirty="0">
              <a:latin typeface="Times New Roman" panose="02020603050405020304" pitchFamily="18" charset="0"/>
              <a:cs typeface="Times New Roman" panose="02020603050405020304" pitchFamily="18" charset="0"/>
            </a:endParaRPr>
          </a:p>
        </p:txBody>
      </p:sp>
      <p:sp>
        <p:nvSpPr>
          <p:cNvPr id="8" name="Rectangle 7"/>
          <p:cNvSpPr/>
          <p:nvPr/>
        </p:nvSpPr>
        <p:spPr>
          <a:xfrm>
            <a:off x="4114800" y="5079146"/>
            <a:ext cx="4572000" cy="646331"/>
          </a:xfrm>
          <a:prstGeom prst="rect">
            <a:avLst/>
          </a:prstGeom>
        </p:spPr>
        <p:txBody>
          <a:bodyPr>
            <a:spAutoFit/>
          </a:bodyPr>
          <a:lstStyle/>
          <a:p>
            <a:r>
              <a:rPr lang="en-US" sz="3600" i="1" dirty="0" smtClean="0">
                <a:solidFill>
                  <a:srgbClr val="C00000"/>
                </a:solidFill>
                <a:latin typeface="Times New Roman" panose="02020603050405020304" pitchFamily="18" charset="0"/>
                <a:cs typeface="Times New Roman" panose="02020603050405020304" pitchFamily="18" charset="0"/>
              </a:rPr>
              <a:t>Macro-sheets </a:t>
            </a:r>
            <a:r>
              <a:rPr lang="en-US" sz="1400" u="sng" dirty="0" smtClean="0">
                <a:solidFill>
                  <a:srgbClr val="C00000"/>
                </a:solidFill>
                <a:latin typeface="Times New Roman" panose="02020603050405020304" pitchFamily="18" charset="0"/>
                <a:cs typeface="Times New Roman" panose="02020603050405020304" pitchFamily="18" charset="0"/>
              </a:rPr>
              <a:t>to red blood count</a:t>
            </a:r>
            <a:r>
              <a:rPr lang="en-US" sz="1400" u="sng" dirty="0">
                <a:solidFill>
                  <a:srgbClr val="C00000"/>
                </a:solidFill>
                <a:latin typeface="Times New Roman" panose="02020603050405020304" pitchFamily="18" charset="0"/>
                <a:cs typeface="Times New Roman" panose="02020603050405020304" pitchFamily="18" charset="0"/>
              </a:rPr>
              <a:t> </a:t>
            </a:r>
            <a:r>
              <a:rPr lang="en-US" sz="1400" u="sng" dirty="0" smtClean="0">
                <a:solidFill>
                  <a:srgbClr val="C00000"/>
                </a:solidFill>
                <a:latin typeface="Times New Roman" panose="02020603050405020304" pitchFamily="18" charset="0"/>
                <a:cs typeface="Times New Roman" panose="02020603050405020304" pitchFamily="18" charset="0"/>
              </a:rPr>
              <a:t>[</a:t>
            </a:r>
            <a:r>
              <a:rPr lang="en-US" sz="1400" u="sng" dirty="0" err="1" smtClean="0">
                <a:solidFill>
                  <a:srgbClr val="C00000"/>
                </a:solidFill>
                <a:latin typeface="Times New Roman" panose="02020603050405020304" pitchFamily="18" charset="0"/>
                <a:cs typeface="Times New Roman" panose="02020603050405020304" pitchFamily="18" charset="0"/>
              </a:rPr>
              <a:t>Tx</a:t>
            </a:r>
            <a:r>
              <a:rPr lang="en-US" sz="1400" u="sng" dirty="0" smtClean="0">
                <a:solidFill>
                  <a:srgbClr val="C00000"/>
                </a:solidFill>
                <a:latin typeface="Times New Roman" panose="02020603050405020304" pitchFamily="18" charset="0"/>
                <a:cs typeface="Times New Roman" panose="02020603050405020304" pitchFamily="18" charset="0"/>
              </a:rPr>
              <a:t>].</a:t>
            </a:r>
            <a:endParaRPr lang="en-US" sz="1400"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9448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Format Y</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20000"/>
          </a:bodyPr>
          <a:lstStyle/>
          <a:p>
            <a:r>
              <a:rPr lang="en-US" dirty="0" smtClean="0">
                <a:latin typeface="Times New Roman" panose="02020603050405020304" pitchFamily="18" charset="0"/>
                <a:cs typeface="Times New Roman" panose="02020603050405020304" pitchFamily="18" charset="0"/>
              </a:rPr>
              <a:t>To understand Y is to understand behavior.  To understand behavior, the Moon must be understood as </a:t>
            </a:r>
            <a:r>
              <a:rPr lang="en-US" u="sng" dirty="0" smtClean="0">
                <a:latin typeface="Times New Roman" panose="02020603050405020304" pitchFamily="18" charset="0"/>
                <a:cs typeface="Times New Roman" panose="02020603050405020304" pitchFamily="18" charset="0"/>
              </a:rPr>
              <a:t>Specific </a:t>
            </a:r>
            <a:r>
              <a:rPr lang="en-US" u="sng" dirty="0">
                <a:latin typeface="Times New Roman" panose="02020603050405020304" pitchFamily="18" charset="0"/>
                <a:cs typeface="Times New Roman" panose="02020603050405020304" pitchFamily="18" charset="0"/>
              </a:rPr>
              <a:t>C</a:t>
            </a:r>
            <a:r>
              <a:rPr lang="en-US" u="sng" dirty="0" smtClean="0">
                <a:latin typeface="Times New Roman" panose="02020603050405020304" pitchFamily="18" charset="0"/>
                <a:cs typeface="Times New Roman" panose="02020603050405020304" pitchFamily="18" charset="0"/>
              </a:rPr>
              <a:t>ontent</a:t>
            </a:r>
            <a:r>
              <a:rPr lang="en-US" dirty="0" smtClean="0">
                <a:latin typeface="Times New Roman" panose="02020603050405020304" pitchFamily="18" charset="0"/>
                <a:cs typeface="Times New Roman" panose="02020603050405020304" pitchFamily="18" charset="0"/>
              </a:rPr>
              <a:t> to aerodynamics.</a:t>
            </a:r>
          </a:p>
          <a:p>
            <a:pPr lvl="2"/>
            <a:r>
              <a:rPr lang="en-US" dirty="0" smtClean="0">
                <a:latin typeface="Times New Roman" panose="02020603050405020304" pitchFamily="18" charset="0"/>
                <a:cs typeface="Times New Roman" panose="02020603050405020304" pitchFamily="18" charset="0"/>
              </a:rPr>
              <a:t>Gravity gives to heat as absorbance gives to DHA.</a:t>
            </a:r>
          </a:p>
          <a:p>
            <a:pPr lvl="2"/>
            <a:r>
              <a:rPr lang="en-US" dirty="0" smtClean="0">
                <a:latin typeface="Times New Roman" panose="02020603050405020304" pitchFamily="18" charset="0"/>
                <a:cs typeface="Times New Roman" panose="02020603050405020304" pitchFamily="18" charset="0"/>
              </a:rPr>
              <a:t>Gravity dissolves in water because the pH is BOUND TO IT.</a:t>
            </a:r>
          </a:p>
          <a:p>
            <a:pPr lvl="2"/>
            <a:r>
              <a:rPr lang="en-US" dirty="0" smtClean="0">
                <a:latin typeface="Times New Roman" panose="02020603050405020304" pitchFamily="18" charset="0"/>
                <a:cs typeface="Times New Roman" panose="02020603050405020304" pitchFamily="18" charset="0"/>
              </a:rPr>
              <a:t>Hydrogen must divert its axis by any existing Energy in E.</a:t>
            </a:r>
          </a:p>
          <a:p>
            <a:pPr lvl="2"/>
            <a:r>
              <a:rPr lang="en-US" dirty="0" smtClean="0">
                <a:latin typeface="Times New Roman" panose="02020603050405020304" pitchFamily="18" charset="0"/>
                <a:cs typeface="Times New Roman" panose="02020603050405020304" pitchFamily="18" charset="0"/>
              </a:rPr>
              <a:t>Therefore, time squared is a image in the imagination (magnified proportions </a:t>
            </a:r>
            <a:r>
              <a:rPr lang="en-US" dirty="0" err="1" smtClean="0">
                <a:latin typeface="Times New Roman" panose="02020603050405020304" pitchFamily="18" charset="0"/>
                <a:cs typeface="Times New Roman" panose="02020603050405020304" pitchFamily="18" charset="0"/>
              </a:rPr>
              <a:t>Zq</a:t>
            </a:r>
            <a:r>
              <a:rPr lang="en-US" dirty="0" smtClean="0">
                <a:latin typeface="Times New Roman" panose="02020603050405020304" pitchFamily="18" charset="0"/>
                <a:cs typeface="Times New Roman" panose="02020603050405020304" pitchFamily="18" charset="0"/>
              </a:rPr>
              <a:t>, E²).</a:t>
            </a:r>
          </a:p>
          <a:p>
            <a:pPr marL="0" indent="0">
              <a:buNone/>
            </a:pPr>
            <a:r>
              <a:rPr lang="en-US" u="sng" dirty="0" smtClean="0">
                <a:latin typeface="Times New Roman" panose="02020603050405020304" pitchFamily="18" charset="0"/>
                <a:cs typeface="Times New Roman" panose="02020603050405020304" pitchFamily="18" charset="0"/>
              </a:rPr>
              <a:t>					</a:t>
            </a:r>
            <a:r>
              <a:rPr lang="en-US" i="1" u="sng" dirty="0" smtClean="0">
                <a:solidFill>
                  <a:srgbClr val="C00000"/>
                </a:solidFill>
                <a:latin typeface="Times New Roman" panose="02020603050405020304" pitchFamily="18" charset="0"/>
                <a:cs typeface="Times New Roman" panose="02020603050405020304" pitchFamily="18" charset="0"/>
              </a:rPr>
              <a:t>Astrophysics# ~ #Blood count.</a:t>
            </a:r>
            <a:endParaRPr lang="en-US" u="sng" dirty="0" smtClean="0">
              <a:latin typeface="Times New Roman" panose="02020603050405020304" pitchFamily="18" charset="0"/>
              <a:cs typeface="Times New Roman" panose="02020603050405020304" pitchFamily="18" charset="0"/>
            </a:endParaRPr>
          </a:p>
          <a:p>
            <a:pPr marL="0" indent="0">
              <a:buNone/>
            </a:pPr>
            <a:r>
              <a:rPr lang="en-US" u="sng" dirty="0" smtClean="0">
                <a:latin typeface="Times New Roman" panose="02020603050405020304" pitchFamily="18" charset="0"/>
                <a:cs typeface="Times New Roman" panose="02020603050405020304" pitchFamily="18" charset="0"/>
              </a:rPr>
              <a:t>The lung (how the body holds itself up) </a:t>
            </a:r>
            <a:r>
              <a:rPr lang="en-US" i="1" u="sng" dirty="0" smtClean="0">
                <a:latin typeface="Times New Roman" panose="02020603050405020304" pitchFamily="18" charset="0"/>
                <a:cs typeface="Times New Roman" panose="02020603050405020304" pitchFamily="18" charset="0"/>
              </a:rPr>
              <a:t>as peptides do</a:t>
            </a:r>
            <a:r>
              <a:rPr lang="en-US" u="sng"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gY</a:t>
            </a:r>
            <a:r>
              <a:rPr lang="en-US" dirty="0" smtClean="0">
                <a:latin typeface="Times New Roman" panose="02020603050405020304" pitchFamily="18" charset="0"/>
                <a:cs typeface="Times New Roman" panose="02020603050405020304" pitchFamily="18" charset="0"/>
              </a:rPr>
              <a:t>]- ion, structural space:</a:t>
            </a:r>
          </a:p>
          <a:p>
            <a:pPr lvl="2"/>
            <a:r>
              <a:rPr lang="en-US" dirty="0" smtClean="0">
                <a:latin typeface="Times New Roman" panose="02020603050405020304" pitchFamily="18" charset="0"/>
                <a:cs typeface="Times New Roman" panose="02020603050405020304" pitchFamily="18" charset="0"/>
              </a:rPr>
              <a:t>To understand behaviors and the moon; then the pH scale of the given Axis can be properly understood (at the mouth of the exertion point).</a:t>
            </a:r>
          </a:p>
          <a:p>
            <a:pPr lvl="2"/>
            <a:r>
              <a:rPr lang="en-US" dirty="0" smtClean="0">
                <a:latin typeface="Times New Roman" panose="02020603050405020304" pitchFamily="18" charset="0"/>
                <a:cs typeface="Times New Roman" panose="02020603050405020304" pitchFamily="18" charset="0"/>
              </a:rPr>
              <a:t>Behaviors MUST undergo a role in genetics in order to understand that timing is intricately </a:t>
            </a:r>
            <a:r>
              <a:rPr lang="en-US" dirty="0" smtClean="0">
                <a:solidFill>
                  <a:srgbClr val="C00000"/>
                </a:solidFill>
                <a:latin typeface="Times New Roman" panose="02020603050405020304" pitchFamily="18" charset="0"/>
                <a:cs typeface="Times New Roman" panose="02020603050405020304" pitchFamily="18" charset="0"/>
              </a:rPr>
              <a:t>involved with space.</a:t>
            </a:r>
          </a:p>
          <a:p>
            <a:pPr lvl="2"/>
            <a:r>
              <a:rPr lang="en-US" dirty="0" smtClean="0">
                <a:solidFill>
                  <a:srgbClr val="C00000"/>
                </a:solidFill>
                <a:latin typeface="Times New Roman" panose="02020603050405020304" pitchFamily="18" charset="0"/>
                <a:cs typeface="Times New Roman" panose="02020603050405020304" pitchFamily="18" charset="0"/>
              </a:rPr>
              <a:t>Therefore, the principle IS Y in GI kinetics, and properties of astrophysics in Einstein’s G = T.</a:t>
            </a:r>
          </a:p>
          <a:p>
            <a:pPr marL="548640" lvl="2" indent="0">
              <a:buNone/>
            </a:pPr>
            <a:r>
              <a:rPr lang="en-US" dirty="0">
                <a:solidFill>
                  <a:srgbClr val="C00000"/>
                </a:solidFill>
                <a:latin typeface="Times New Roman" panose="02020603050405020304" pitchFamily="18" charset="0"/>
                <a:cs typeface="Times New Roman" panose="02020603050405020304" pitchFamily="18" charset="0"/>
              </a:rPr>
              <a:t>	</a:t>
            </a:r>
            <a:r>
              <a:rPr lang="en-US" dirty="0" smtClean="0">
                <a:solidFill>
                  <a:srgbClr val="C00000"/>
                </a:solidFill>
                <a:latin typeface="Times New Roman" panose="02020603050405020304" pitchFamily="18" charset="0"/>
                <a:cs typeface="Times New Roman" panose="02020603050405020304" pitchFamily="18" charset="0"/>
              </a:rPr>
              <a:t>			*Root 1 - dynamics</a:t>
            </a:r>
            <a:endParaRPr lang="en-US"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08330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latin typeface="Times New Roman" panose="02020603050405020304" pitchFamily="18" charset="0"/>
                <a:cs typeface="Times New Roman" panose="02020603050405020304" pitchFamily="18" charset="0"/>
              </a:rPr>
              <a:t>How Subconscious Works:</a:t>
            </a:r>
            <a:endParaRPr lang="en-US" i="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 y="1600200"/>
            <a:ext cx="5960533" cy="4876800"/>
          </a:xfrm>
          <a:ln w="12700">
            <a:solidFill>
              <a:srgbClr val="7030A0"/>
            </a:solidFill>
          </a:ln>
        </p:spPr>
      </p:pic>
      <p:sp>
        <p:nvSpPr>
          <p:cNvPr id="5" name="Rectangle 4"/>
          <p:cNvSpPr/>
          <p:nvPr/>
        </p:nvSpPr>
        <p:spPr>
          <a:xfrm>
            <a:off x="5943600" y="1255328"/>
            <a:ext cx="2895600" cy="2697341"/>
          </a:xfrm>
          <a:prstGeom prst="rect">
            <a:avLst/>
          </a:prstGeom>
        </p:spPr>
        <p:txBody>
          <a:bodyPr wrap="square">
            <a:spAutoFit/>
          </a:bodyPr>
          <a:lstStyle/>
          <a:p>
            <a:pPr lvl="0">
              <a:lnSpc>
                <a:spcPct val="115000"/>
              </a:lnSpc>
            </a:pPr>
            <a:r>
              <a:rPr lang="en-US" sz="4400" b="1" dirty="0">
                <a:solidFill>
                  <a:srgbClr val="846648">
                    <a:lumMod val="75000"/>
                  </a:srgbClr>
                </a:solidFill>
                <a:latin typeface="Times New Roman" panose="02020603050405020304" pitchFamily="18" charset="0"/>
                <a:ea typeface="Arial"/>
                <a:cs typeface="Times New Roman" panose="02020603050405020304" pitchFamily="18" charset="0"/>
              </a:rPr>
              <a:t>In Law of I.</a:t>
            </a:r>
            <a:r>
              <a:rPr lang="en-US" sz="4400" dirty="0">
                <a:solidFill>
                  <a:srgbClr val="846648">
                    <a:lumMod val="75000"/>
                  </a:srgbClr>
                </a:solidFill>
                <a:latin typeface="Times New Roman" panose="02020603050405020304" pitchFamily="18" charset="0"/>
                <a:ea typeface="Arial"/>
                <a:cs typeface="Times New Roman" panose="02020603050405020304" pitchFamily="18" charset="0"/>
              </a:rPr>
              <a:t> </a:t>
            </a:r>
            <a:r>
              <a:rPr lang="en-US" sz="1000" dirty="0">
                <a:solidFill>
                  <a:srgbClr val="846648">
                    <a:lumMod val="75000"/>
                  </a:srgbClr>
                </a:solidFill>
                <a:latin typeface="Times New Roman" panose="02020603050405020304" pitchFamily="18" charset="0"/>
                <a:ea typeface="Arial"/>
                <a:cs typeface="Times New Roman" panose="02020603050405020304" pitchFamily="18" charset="0"/>
              </a:rPr>
              <a:t> In other words, if there are 8 men aware and </a:t>
            </a:r>
            <a:r>
              <a:rPr lang="en-US" sz="1000" dirty="0" smtClean="0">
                <a:solidFill>
                  <a:srgbClr val="846648">
                    <a:lumMod val="75000"/>
                  </a:srgbClr>
                </a:solidFill>
                <a:latin typeface="Times New Roman" panose="02020603050405020304" pitchFamily="18" charset="0"/>
                <a:ea typeface="Arial"/>
                <a:cs typeface="Times New Roman" panose="02020603050405020304" pitchFamily="18" charset="0"/>
              </a:rPr>
              <a:t>principle </a:t>
            </a:r>
            <a:r>
              <a:rPr lang="en-US" sz="1000" dirty="0">
                <a:solidFill>
                  <a:srgbClr val="846648">
                    <a:lumMod val="75000"/>
                  </a:srgbClr>
                </a:solidFill>
                <a:latin typeface="Times New Roman" panose="02020603050405020304" pitchFamily="18" charset="0"/>
                <a:ea typeface="Arial"/>
                <a:cs typeface="Times New Roman" panose="02020603050405020304" pitchFamily="18" charset="0"/>
              </a:rPr>
              <a:t>can only capacitate awareness at (ma) 3x, in mass</a:t>
            </a:r>
            <a:r>
              <a:rPr lang="he-IL" sz="1000" dirty="0">
                <a:solidFill>
                  <a:srgbClr val="846648">
                    <a:lumMod val="75000"/>
                  </a:srgbClr>
                </a:solidFill>
                <a:latin typeface="Times New Roman" panose="02020603050405020304" pitchFamily="18" charset="0"/>
                <a:ea typeface="Arial"/>
                <a:cs typeface="Times New Roman" panose="02020603050405020304" pitchFamily="18" charset="0"/>
              </a:rPr>
              <a:t>ן</a:t>
            </a:r>
            <a:r>
              <a:rPr lang="en-US" sz="1000" dirty="0">
                <a:solidFill>
                  <a:srgbClr val="846648">
                    <a:lumMod val="75000"/>
                  </a:srgbClr>
                </a:solidFill>
                <a:latin typeface="Times New Roman" panose="02020603050405020304" pitchFamily="18" charset="0"/>
                <a:ea typeface="Arial"/>
                <a:cs typeface="Times New Roman" panose="02020603050405020304" pitchFamily="18" charset="0"/>
              </a:rPr>
              <a:t> relativity there are 24 chances to </a:t>
            </a:r>
            <a:r>
              <a:rPr lang="en-US" sz="1000" dirty="0" smtClean="0">
                <a:solidFill>
                  <a:srgbClr val="846648">
                    <a:lumMod val="75000"/>
                  </a:srgbClr>
                </a:solidFill>
                <a:latin typeface="Times New Roman" panose="02020603050405020304" pitchFamily="18" charset="0"/>
                <a:ea typeface="Arial"/>
                <a:cs typeface="Times New Roman" panose="02020603050405020304" pitchFamily="18" charset="0"/>
              </a:rPr>
              <a:t>which </a:t>
            </a:r>
            <a:r>
              <a:rPr lang="en-US" sz="1000" dirty="0">
                <a:solidFill>
                  <a:srgbClr val="846648">
                    <a:lumMod val="75000"/>
                  </a:srgbClr>
                </a:solidFill>
                <a:latin typeface="Times New Roman" panose="02020603050405020304" pitchFamily="18" charset="0"/>
                <a:ea typeface="Arial"/>
                <a:cs typeface="Times New Roman" panose="02020603050405020304" pitchFamily="18" charset="0"/>
              </a:rPr>
              <a:t>are sustained, but due to brain capacity in </a:t>
            </a:r>
            <a:r>
              <a:rPr lang="en-US" sz="1000" b="1" dirty="0">
                <a:solidFill>
                  <a:srgbClr val="846648">
                    <a:lumMod val="75000"/>
                  </a:srgbClr>
                </a:solidFill>
                <a:latin typeface="Times New Roman" panose="02020603050405020304" pitchFamily="18" charset="0"/>
                <a:ea typeface="Arial"/>
                <a:cs typeface="Times New Roman" panose="02020603050405020304" pitchFamily="18" charset="0"/>
              </a:rPr>
              <a:t>entanglement</a:t>
            </a:r>
            <a:r>
              <a:rPr lang="en-US" sz="1000" dirty="0">
                <a:solidFill>
                  <a:srgbClr val="846648">
                    <a:lumMod val="75000"/>
                  </a:srgbClr>
                </a:solidFill>
                <a:latin typeface="Times New Roman" panose="02020603050405020304" pitchFamily="18" charset="0"/>
                <a:ea typeface="Arial"/>
                <a:cs typeface="Times New Roman" panose="02020603050405020304" pitchFamily="18" charset="0"/>
              </a:rPr>
              <a:t>, shows only half of 8 can maintain </a:t>
            </a:r>
            <a:r>
              <a:rPr lang="en-US" sz="1000" dirty="0" smtClean="0">
                <a:solidFill>
                  <a:srgbClr val="846648">
                    <a:lumMod val="75000"/>
                  </a:srgbClr>
                </a:solidFill>
                <a:latin typeface="Times New Roman" panose="02020603050405020304" pitchFamily="18" charset="0"/>
                <a:ea typeface="Arial"/>
                <a:cs typeface="Times New Roman" panose="02020603050405020304" pitchFamily="18" charset="0"/>
              </a:rPr>
              <a:t>its </a:t>
            </a:r>
            <a:r>
              <a:rPr lang="en-US" sz="1000" dirty="0">
                <a:solidFill>
                  <a:srgbClr val="846648">
                    <a:lumMod val="75000"/>
                  </a:srgbClr>
                </a:solidFill>
                <a:latin typeface="Times New Roman" panose="02020603050405020304" pitchFamily="18" charset="0"/>
                <a:ea typeface="Arial"/>
                <a:cs typeface="Times New Roman" panose="02020603050405020304" pitchFamily="18" charset="0"/>
              </a:rPr>
              <a:t>::system structural pressure, thus only 6 can be </a:t>
            </a:r>
            <a:r>
              <a:rPr lang="en-US" sz="1000" b="1" dirty="0">
                <a:solidFill>
                  <a:srgbClr val="846648">
                    <a:lumMod val="75000"/>
                  </a:srgbClr>
                </a:solidFill>
                <a:latin typeface="Times New Roman" panose="02020603050405020304" pitchFamily="18" charset="0"/>
                <a:ea typeface="Arial"/>
                <a:cs typeface="Times New Roman" panose="02020603050405020304" pitchFamily="18" charset="0"/>
              </a:rPr>
              <a:t>True</a:t>
            </a:r>
            <a:r>
              <a:rPr lang="en-US" sz="1000" dirty="0">
                <a:solidFill>
                  <a:srgbClr val="846648">
                    <a:lumMod val="75000"/>
                  </a:srgbClr>
                </a:solidFill>
                <a:latin typeface="Times New Roman" panose="02020603050405020304" pitchFamily="18" charset="0"/>
                <a:ea typeface="Arial"/>
                <a:cs typeface="Times New Roman" panose="02020603050405020304" pitchFamily="18" charset="0"/>
              </a:rPr>
              <a:t>.  2 would be in </a:t>
            </a:r>
            <a:r>
              <a:rPr lang="en-US" sz="1000" b="1" i="1" dirty="0" err="1">
                <a:solidFill>
                  <a:srgbClr val="846648">
                    <a:lumMod val="75000"/>
                  </a:srgbClr>
                </a:solidFill>
                <a:latin typeface="Times New Roman" panose="02020603050405020304" pitchFamily="18" charset="0"/>
                <a:ea typeface="Arial"/>
                <a:cs typeface="Times New Roman" panose="02020603050405020304" pitchFamily="18" charset="0"/>
              </a:rPr>
              <a:t>Ture</a:t>
            </a:r>
            <a:r>
              <a:rPr lang="en-US" sz="1000" b="1" i="1" dirty="0">
                <a:solidFill>
                  <a:srgbClr val="846648">
                    <a:lumMod val="75000"/>
                  </a:srgbClr>
                </a:solidFill>
                <a:latin typeface="Times New Roman" panose="02020603050405020304" pitchFamily="18" charset="0"/>
                <a:ea typeface="Arial"/>
                <a:cs typeface="Times New Roman" panose="02020603050405020304" pitchFamily="18" charset="0"/>
              </a:rPr>
              <a:t> </a:t>
            </a:r>
            <a:r>
              <a:rPr lang="en-US" sz="1000" i="1" dirty="0">
                <a:solidFill>
                  <a:srgbClr val="846648">
                    <a:lumMod val="75000"/>
                  </a:srgbClr>
                </a:solidFill>
                <a:latin typeface="Times New Roman" panose="02020603050405020304" pitchFamily="18" charset="0"/>
                <a:ea typeface="Arial"/>
                <a:cs typeface="Times New Roman" panose="02020603050405020304" pitchFamily="18" charset="0"/>
              </a:rPr>
              <a:t>(net principle weight S)</a:t>
            </a:r>
            <a:r>
              <a:rPr lang="en-US" sz="1000" dirty="0">
                <a:solidFill>
                  <a:srgbClr val="846648">
                    <a:lumMod val="75000"/>
                  </a:srgbClr>
                </a:solidFill>
                <a:latin typeface="Times New Roman" panose="02020603050405020304" pitchFamily="18" charset="0"/>
                <a:ea typeface="Arial"/>
                <a:cs typeface="Times New Roman" panose="02020603050405020304" pitchFamily="18" charset="0"/>
              </a:rPr>
              <a:t>.</a:t>
            </a:r>
          </a:p>
        </p:txBody>
      </p:sp>
      <p:sp>
        <p:nvSpPr>
          <p:cNvPr id="6" name="TextBox 5"/>
          <p:cNvSpPr txBox="1"/>
          <p:nvPr/>
        </p:nvSpPr>
        <p:spPr>
          <a:xfrm>
            <a:off x="6172200" y="4267200"/>
            <a:ext cx="2362200" cy="2308324"/>
          </a:xfrm>
          <a:prstGeom prst="rect">
            <a:avLst/>
          </a:prstGeom>
          <a:noFill/>
        </p:spPr>
        <p:txBody>
          <a:bodyPr wrap="square" rtlCol="0">
            <a:spAutoFit/>
          </a:bodyPr>
          <a:lstStyle/>
          <a:p>
            <a:r>
              <a:rPr lang="en-US" i="1" dirty="0" smtClean="0">
                <a:latin typeface="Times New Roman" panose="02020603050405020304" pitchFamily="18" charset="0"/>
                <a:cs typeface="Times New Roman" panose="02020603050405020304" pitchFamily="18" charset="0"/>
              </a:rPr>
              <a:t>In 21 – 2:</a:t>
            </a:r>
          </a:p>
          <a:p>
            <a:r>
              <a:rPr lang="en-US" i="1" dirty="0" smtClean="0">
                <a:latin typeface="Times New Roman" panose="02020603050405020304" pitchFamily="18" charset="0"/>
                <a:cs typeface="Times New Roman" panose="02020603050405020304" pitchFamily="18" charset="0"/>
              </a:rPr>
              <a:t>X = p</a:t>
            </a:r>
          </a:p>
          <a:p>
            <a:r>
              <a:rPr lang="en-US" i="1" dirty="0" smtClean="0">
                <a:latin typeface="Times New Roman" panose="02020603050405020304" pitchFamily="18" charset="0"/>
                <a:cs typeface="Times New Roman" panose="02020603050405020304" pitchFamily="18" charset="0"/>
              </a:rPr>
              <a:t>P – x</a:t>
            </a:r>
          </a:p>
          <a:p>
            <a:r>
              <a:rPr lang="en-US" i="1" dirty="0" smtClean="0">
                <a:latin typeface="Times New Roman" panose="02020603050405020304" pitchFamily="18" charset="0"/>
                <a:cs typeface="Times New Roman" panose="02020603050405020304" pitchFamily="18" charset="0"/>
              </a:rPr>
              <a:t>X = Y blood count Principle (</a:t>
            </a:r>
            <a:r>
              <a:rPr lang="en-US" i="1" dirty="0" err="1" smtClean="0">
                <a:latin typeface="Times New Roman" panose="02020603050405020304" pitchFamily="18" charset="0"/>
                <a:cs typeface="Times New Roman" panose="02020603050405020304" pitchFamily="18" charset="0"/>
              </a:rPr>
              <a:t>pX</a:t>
            </a:r>
            <a:r>
              <a:rPr lang="en-US" i="1" dirty="0" smtClean="0">
                <a:latin typeface="Times New Roman" panose="02020603050405020304" pitchFamily="18" charset="0"/>
                <a:cs typeface="Times New Roman" panose="02020603050405020304" pitchFamily="18" charset="0"/>
              </a:rPr>
              <a:t>) properties Nitrogen,</a:t>
            </a:r>
          </a:p>
          <a:p>
            <a:endParaRPr lang="en-US" i="1" dirty="0">
              <a:latin typeface="Times New Roman" panose="02020603050405020304" pitchFamily="18" charset="0"/>
              <a:cs typeface="Times New Roman" panose="02020603050405020304" pitchFamily="18" charset="0"/>
            </a:endParaRPr>
          </a:p>
          <a:p>
            <a:r>
              <a:rPr lang="en-US" i="1" dirty="0" smtClean="0">
                <a:latin typeface="Times New Roman" panose="02020603050405020304" pitchFamily="18" charset="0"/>
                <a:cs typeface="Times New Roman" panose="02020603050405020304" pitchFamily="18" charset="0"/>
              </a:rPr>
              <a:t>Subconscious = Y</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91605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Summary of Inert Energy F (causing friction).</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62500" lnSpcReduction="20000"/>
          </a:bodyPr>
          <a:lstStyle/>
          <a:p>
            <a:pPr lvl="2"/>
            <a:r>
              <a:rPr lang="en-US" dirty="0" smtClean="0">
                <a:latin typeface="Times New Roman" panose="02020603050405020304" pitchFamily="18" charset="0"/>
                <a:cs typeface="Times New Roman" panose="02020603050405020304" pitchFamily="18" charset="0"/>
              </a:rPr>
              <a:t>Any inert energy in F is cause for the lung to float.</a:t>
            </a:r>
          </a:p>
          <a:p>
            <a:pPr lvl="2"/>
            <a:r>
              <a:rPr lang="en-US" dirty="0" smtClean="0">
                <a:latin typeface="Times New Roman" panose="02020603050405020304" pitchFamily="18" charset="0"/>
                <a:cs typeface="Times New Roman" panose="02020603050405020304" pitchFamily="18" charset="0"/>
              </a:rPr>
              <a:t>The bounding principle to dynamics is gravity.</a:t>
            </a:r>
          </a:p>
          <a:p>
            <a:pPr lvl="2"/>
            <a:r>
              <a:rPr lang="en-US" dirty="0" smtClean="0">
                <a:latin typeface="Times New Roman" panose="02020603050405020304" pitchFamily="18" charset="0"/>
                <a:cs typeface="Times New Roman" panose="02020603050405020304" pitchFamily="18" charset="0"/>
              </a:rPr>
              <a:t>The energy dissolvent is the “plethora” of hidden fatty acids in the teeth (to + the lung = plasma).</a:t>
            </a:r>
          </a:p>
          <a:p>
            <a:endParaRPr lang="en-US" dirty="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Plasma: (width basic hydration points).</a:t>
            </a:r>
          </a:p>
          <a:p>
            <a:pPr lvl="1"/>
            <a:r>
              <a:rPr lang="en-US" dirty="0" smtClean="0">
                <a:latin typeface="Times New Roman" panose="02020603050405020304" pitchFamily="18" charset="0"/>
                <a:cs typeface="Times New Roman" panose="02020603050405020304" pitchFamily="18" charset="0"/>
              </a:rPr>
              <a:t>Hydrogen places a role in aerodynamics in molecules as interim to Q.</a:t>
            </a:r>
          </a:p>
          <a:p>
            <a:pPr lvl="1"/>
            <a:r>
              <a:rPr lang="en-US" dirty="0" smtClean="0">
                <a:latin typeface="Times New Roman" panose="02020603050405020304" pitchFamily="18" charset="0"/>
                <a:cs typeface="Times New Roman" panose="02020603050405020304" pitchFamily="18" charset="0"/>
              </a:rPr>
              <a:t>Friction causes vaccinations between molecules by Nitrogen.</a:t>
            </a:r>
          </a:p>
          <a:p>
            <a:pPr lvl="1"/>
            <a:r>
              <a:rPr lang="en-US" dirty="0" smtClean="0">
                <a:latin typeface="Times New Roman" panose="02020603050405020304" pitchFamily="18" charset="0"/>
                <a:cs typeface="Times New Roman" panose="02020603050405020304" pitchFamily="18" charset="0"/>
              </a:rPr>
              <a:t>Nitrogen is the dissolvent to stages as a fixed ration to timing under the sun.</a:t>
            </a:r>
          </a:p>
          <a:p>
            <a:pPr lvl="1"/>
            <a:r>
              <a:rPr lang="en-US" dirty="0" smtClean="0">
                <a:latin typeface="Times New Roman" panose="02020603050405020304" pitchFamily="18" charset="0"/>
                <a:cs typeface="Times New Roman" panose="02020603050405020304" pitchFamily="18" charset="0"/>
              </a:rPr>
              <a:t>Hydrogen equals sunlight if the Nitrogen base is the subatomic foundation to chloride.</a:t>
            </a:r>
          </a:p>
          <a:p>
            <a:pPr lvl="1"/>
            <a:r>
              <a:rPr lang="en-US" dirty="0" smtClean="0">
                <a:latin typeface="Times New Roman" panose="02020603050405020304" pitchFamily="18" charset="0"/>
                <a:cs typeface="Times New Roman" panose="02020603050405020304" pitchFamily="18" charset="0"/>
              </a:rPr>
              <a:t>Space in conjunction to ions are plural I in the overall human design, which is mathematical and evolving under gravity as 1 whole unit.</a:t>
            </a:r>
          </a:p>
          <a:p>
            <a:pPr lvl="1"/>
            <a:r>
              <a:rPr lang="en-US" dirty="0" smtClean="0">
                <a:latin typeface="Times New Roman" panose="02020603050405020304" pitchFamily="18" charset="0"/>
                <a:cs typeface="Times New Roman" panose="02020603050405020304" pitchFamily="18" charset="0"/>
              </a:rPr>
              <a:t>Inertia bound energy is cause to relapse itself according to the ion.</a:t>
            </a:r>
          </a:p>
          <a:p>
            <a:pPr lvl="1"/>
            <a:r>
              <a:rPr lang="en-US" dirty="0" smtClean="0">
                <a:latin typeface="Times New Roman" panose="02020603050405020304" pitchFamily="18" charset="0"/>
                <a:cs typeface="Times New Roman" panose="02020603050405020304" pitchFamily="18" charset="0"/>
              </a:rPr>
              <a:t>pH balance is found in unique replications that undergo a negative charge between it and a +sun.  4 + 4 is always unified by Nitrogen.</a:t>
            </a:r>
            <a:endParaRPr lang="en-US" dirty="0">
              <a:latin typeface="Times New Roman" panose="02020603050405020304" pitchFamily="18" charset="0"/>
              <a:cs typeface="Times New Roman" panose="02020603050405020304" pitchFamily="18" charset="0"/>
            </a:endParaRPr>
          </a:p>
          <a:p>
            <a:pPr marL="274320" lvl="1" indent="0">
              <a:buNone/>
            </a:pPr>
            <a:endParaRPr lang="en-US" dirty="0">
              <a:latin typeface="Times New Roman" panose="02020603050405020304" pitchFamily="18" charset="0"/>
              <a:cs typeface="Times New Roman" panose="02020603050405020304" pitchFamily="18" charset="0"/>
            </a:endParaRPr>
          </a:p>
          <a:p>
            <a:pPr marL="274320" lvl="1" indent="0">
              <a:buNone/>
            </a:pPr>
            <a:r>
              <a:rPr lang="en-US" dirty="0" smtClean="0">
                <a:latin typeface="Times New Roman" panose="02020603050405020304" pitchFamily="18" charset="0"/>
                <a:cs typeface="Times New Roman" panose="02020603050405020304" pitchFamily="18" charset="0"/>
              </a:rPr>
              <a:t>Basic latitude:</a:t>
            </a:r>
          </a:p>
          <a:p>
            <a:pPr lvl="1"/>
            <a:r>
              <a:rPr lang="en-US" dirty="0" err="1" smtClean="0">
                <a:latin typeface="Times New Roman" panose="02020603050405020304" pitchFamily="18" charset="0"/>
                <a:cs typeface="Times New Roman" panose="02020603050405020304" pitchFamily="18" charset="0"/>
              </a:rPr>
              <a:t>Th</a:t>
            </a:r>
            <a:r>
              <a:rPr lang="en-US" dirty="0" smtClean="0">
                <a:latin typeface="Times New Roman" panose="02020603050405020304" pitchFamily="18" charset="0"/>
                <a:cs typeface="Times New Roman" panose="02020603050405020304" pitchFamily="18" charset="0"/>
              </a:rPr>
              <a:t>* as an intricate to Co2.  The expounded weight of the hydro-chloric system is the inert bound as refraction to Q.</a:t>
            </a:r>
          </a:p>
          <a:p>
            <a:pPr lvl="1"/>
            <a:r>
              <a:rPr lang="en-US" dirty="0" smtClean="0">
                <a:latin typeface="Times New Roman" panose="02020603050405020304" pitchFamily="18" charset="0"/>
                <a:cs typeface="Times New Roman" panose="02020603050405020304" pitchFamily="18" charset="0"/>
              </a:rPr>
              <a:t>The existing weight is in the left side of the body and ends as a vacuum between time and space [</a:t>
            </a:r>
            <a:r>
              <a:rPr lang="en-US" dirty="0" err="1" smtClean="0">
                <a:latin typeface="Times New Roman" panose="02020603050405020304" pitchFamily="18" charset="0"/>
                <a:cs typeface="Times New Roman" panose="02020603050405020304" pitchFamily="18" charset="0"/>
              </a:rPr>
              <a:t>Optive</a:t>
            </a:r>
            <a:r>
              <a:rPr lang="en-US" dirty="0" smtClean="0">
                <a:latin typeface="Times New Roman" panose="02020603050405020304" pitchFamily="18" charset="0"/>
                <a:cs typeface="Times New Roman" panose="02020603050405020304" pitchFamily="18" charset="0"/>
              </a:rPr>
              <a:t> 1].</a:t>
            </a:r>
          </a:p>
          <a:p>
            <a:pPr lvl="1"/>
            <a:r>
              <a:rPr lang="en-US" dirty="0" smtClean="0">
                <a:latin typeface="Times New Roman" panose="02020603050405020304" pitchFamily="18" charset="0"/>
                <a:cs typeface="Times New Roman" panose="02020603050405020304" pitchFamily="18" charset="0"/>
              </a:rPr>
              <a:t>The undergone is the valve as a reactor to the thorax.</a:t>
            </a:r>
          </a:p>
          <a:p>
            <a:pPr lvl="1"/>
            <a:r>
              <a:rPr lang="en-US" dirty="0" smtClean="0">
                <a:latin typeface="Times New Roman" panose="02020603050405020304" pitchFamily="18" charset="0"/>
                <a:cs typeface="Times New Roman" panose="02020603050405020304" pitchFamily="18" charset="0"/>
              </a:rPr>
              <a:t>This places lightning 3/3rds the volume to weight.</a:t>
            </a:r>
          </a:p>
          <a:p>
            <a:pPr lvl="1"/>
            <a:r>
              <a:rPr lang="en-US" dirty="0" smtClean="0">
                <a:latin typeface="Times New Roman" panose="02020603050405020304" pitchFamily="18" charset="0"/>
                <a:cs typeface="Times New Roman" panose="02020603050405020304" pitchFamily="18" charset="0"/>
              </a:rPr>
              <a:t>The thorax then goes in logarithmic [GI] proportions to [the fallopian tube} as an electronic axis] in same relativity that the asteroid belt clings to circular pressure.  It’s a direct subjugation system that can be adjusted by chloride given cultures of alignment direct to vision and undergone division direct to **molecules.</a:t>
            </a:r>
          </a:p>
          <a:p>
            <a:pPr lvl="1"/>
            <a:r>
              <a:rPr lang="en-US" dirty="0" smtClean="0">
                <a:latin typeface="Times New Roman" panose="02020603050405020304" pitchFamily="18" charset="0"/>
                <a:cs typeface="Times New Roman" panose="02020603050405020304" pitchFamily="18" charset="0"/>
              </a:rPr>
              <a:t>It is a net principle to H = 1.</a:t>
            </a:r>
          </a:p>
        </p:txBody>
      </p:sp>
    </p:spTree>
    <p:extLst>
      <p:ext uri="{BB962C8B-B14F-4D97-AF65-F5344CB8AC3E}">
        <p14:creationId xmlns:p14="http://schemas.microsoft.com/office/powerpoint/2010/main" val="20279219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Balance Sheet (3) in hydraulic stages of sight; energy’s vortex to chemistry:</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smtClean="0">
                <a:latin typeface="Times New Roman" panose="02020603050405020304" pitchFamily="18" charset="0"/>
                <a:cs typeface="Times New Roman" panose="02020603050405020304" pitchFamily="18" charset="0"/>
              </a:rPr>
              <a:t>Hormones – deflective states of mass</a:t>
            </a:r>
          </a:p>
          <a:p>
            <a:r>
              <a:rPr lang="en-US" dirty="0" smtClean="0">
                <a:latin typeface="Times New Roman" panose="02020603050405020304" pitchFamily="18" charset="0"/>
                <a:cs typeface="Times New Roman" panose="02020603050405020304" pitchFamily="18" charset="0"/>
              </a:rPr>
              <a:t>Energy – the iodine to a specific parameter (I - )0P+.</a:t>
            </a:r>
          </a:p>
          <a:p>
            <a:r>
              <a:rPr lang="en-US" sz="1800" i="1" dirty="0" smtClean="0">
                <a:solidFill>
                  <a:srgbClr val="C00000"/>
                </a:solidFill>
                <a:latin typeface="Times New Roman" panose="02020603050405020304" pitchFamily="18" charset="0"/>
                <a:cs typeface="Times New Roman" panose="02020603050405020304" pitchFamily="18" charset="0"/>
              </a:rPr>
              <a:t>Pulls estrogen up		</a:t>
            </a:r>
            <a:r>
              <a:rPr lang="en-US" sz="1800" i="1" dirty="0" smtClean="0">
                <a:solidFill>
                  <a:srgbClr val="92D050"/>
                </a:solidFill>
                <a:latin typeface="Times New Roman" panose="02020603050405020304" pitchFamily="18" charset="0"/>
                <a:cs typeface="Times New Roman" panose="02020603050405020304" pitchFamily="18" charset="0"/>
              </a:rPr>
              <a:t>Chlorophyll systems (cornea concentrations – c7).</a:t>
            </a:r>
            <a:endParaRPr lang="en-US" sz="1800" i="1" dirty="0">
              <a:solidFill>
                <a:srgbClr val="92D05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025" y="2881798"/>
            <a:ext cx="4203700" cy="2744302"/>
          </a:xfrm>
          <a:prstGeom prst="rect">
            <a:avLst/>
          </a:prstGeom>
        </p:spPr>
      </p:pic>
      <p:sp>
        <p:nvSpPr>
          <p:cNvPr id="5" name="Rectangle 4"/>
          <p:cNvSpPr/>
          <p:nvPr/>
        </p:nvSpPr>
        <p:spPr>
          <a:xfrm>
            <a:off x="1524000" y="2590800"/>
            <a:ext cx="1600200" cy="30353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76400" y="2876550"/>
            <a:ext cx="1447800" cy="3108543"/>
          </a:xfrm>
          <a:prstGeom prst="rect">
            <a:avLst/>
          </a:prstGeom>
          <a:noFill/>
        </p:spPr>
        <p:txBody>
          <a:bodyPr wrap="square" rtlCol="0">
            <a:spAutoFit/>
          </a:bodyPr>
          <a:lstStyle/>
          <a:p>
            <a:r>
              <a:rPr lang="en-US" sz="1400" b="1" dirty="0">
                <a:solidFill>
                  <a:srgbClr val="C00000"/>
                </a:solidFill>
                <a:latin typeface="Times New Roman" panose="02020603050405020304" pitchFamily="18" charset="0"/>
                <a:cs typeface="Times New Roman" panose="02020603050405020304" pitchFamily="18" charset="0"/>
              </a:rPr>
              <a:t> </a:t>
            </a:r>
            <a:r>
              <a:rPr lang="en-US" sz="1400" b="1" dirty="0" smtClean="0">
                <a:solidFill>
                  <a:srgbClr val="C00000"/>
                </a:solidFill>
                <a:latin typeface="Times New Roman" panose="02020603050405020304" pitchFamily="18" charset="0"/>
                <a:cs typeface="Times New Roman" panose="02020603050405020304" pitchFamily="18" charset="0"/>
              </a:rPr>
              <a:t>        </a:t>
            </a:r>
          </a:p>
          <a:p>
            <a:r>
              <a:rPr lang="en-US" sz="1400" b="1" dirty="0" smtClean="0">
                <a:solidFill>
                  <a:srgbClr val="C00000"/>
                </a:solidFill>
                <a:latin typeface="Times New Roman" panose="02020603050405020304" pitchFamily="18" charset="0"/>
                <a:cs typeface="Times New Roman" panose="02020603050405020304" pitchFamily="18" charset="0"/>
              </a:rPr>
              <a:t>        ~ </a:t>
            </a:r>
            <a:r>
              <a:rPr lang="en-US" sz="1400" dirty="0" smtClean="0">
                <a:solidFill>
                  <a:srgbClr val="C00000"/>
                </a:solidFill>
                <a:latin typeface="Times New Roman" panose="02020603050405020304" pitchFamily="18" charset="0"/>
                <a:cs typeface="Times New Roman" panose="02020603050405020304" pitchFamily="18" charset="0"/>
              </a:rPr>
              <a:t>~~</a:t>
            </a:r>
            <a:endParaRPr lang="en-US" sz="1400" dirty="0">
              <a:solidFill>
                <a:srgbClr val="C00000"/>
              </a:solidFill>
              <a:latin typeface="Times New Roman" panose="02020603050405020304" pitchFamily="18" charset="0"/>
              <a:cs typeface="Times New Roman" panose="02020603050405020304" pitchFamily="18" charset="0"/>
            </a:endParaRPr>
          </a:p>
          <a:p>
            <a:endParaRPr lang="en-US" sz="1400" dirty="0" smtClean="0">
              <a:solidFill>
                <a:srgbClr val="C00000"/>
              </a:solidFill>
              <a:latin typeface="Times New Roman" panose="02020603050405020304" pitchFamily="18" charset="0"/>
              <a:cs typeface="Times New Roman" panose="02020603050405020304" pitchFamily="18" charset="0"/>
            </a:endParaRPr>
          </a:p>
          <a:p>
            <a:endParaRPr lang="en-US" sz="1400" dirty="0">
              <a:solidFill>
                <a:srgbClr val="C00000"/>
              </a:solidFill>
              <a:latin typeface="Times New Roman" panose="02020603050405020304" pitchFamily="18" charset="0"/>
              <a:cs typeface="Times New Roman" panose="02020603050405020304" pitchFamily="18" charset="0"/>
            </a:endParaRPr>
          </a:p>
          <a:p>
            <a:endParaRPr lang="en-US" sz="1400" dirty="0" smtClean="0">
              <a:solidFill>
                <a:srgbClr val="C00000"/>
              </a:solidFill>
              <a:latin typeface="Times New Roman" panose="02020603050405020304" pitchFamily="18" charset="0"/>
              <a:cs typeface="Times New Roman" panose="02020603050405020304" pitchFamily="18" charset="0"/>
            </a:endParaRPr>
          </a:p>
          <a:p>
            <a:endParaRPr lang="en-US" sz="1400" dirty="0" smtClean="0">
              <a:solidFill>
                <a:srgbClr val="C00000"/>
              </a:solidFill>
              <a:latin typeface="Times New Roman" panose="02020603050405020304" pitchFamily="18" charset="0"/>
              <a:cs typeface="Times New Roman" panose="02020603050405020304" pitchFamily="18" charset="0"/>
            </a:endParaRPr>
          </a:p>
          <a:p>
            <a:endParaRPr lang="en-US" sz="1400" dirty="0">
              <a:solidFill>
                <a:srgbClr val="C00000"/>
              </a:solidFill>
              <a:latin typeface="Times New Roman" panose="02020603050405020304" pitchFamily="18" charset="0"/>
              <a:cs typeface="Times New Roman" panose="02020603050405020304" pitchFamily="18" charset="0"/>
            </a:endParaRPr>
          </a:p>
          <a:p>
            <a:endParaRPr lang="en-US" sz="1400" dirty="0" smtClean="0">
              <a:solidFill>
                <a:srgbClr val="C00000"/>
              </a:solidFill>
              <a:latin typeface="Times New Roman" panose="02020603050405020304" pitchFamily="18" charset="0"/>
              <a:cs typeface="Times New Roman" panose="02020603050405020304" pitchFamily="18" charset="0"/>
            </a:endParaRPr>
          </a:p>
          <a:p>
            <a:endParaRPr lang="en-US" sz="1400" dirty="0">
              <a:solidFill>
                <a:srgbClr val="C00000"/>
              </a:solidFill>
              <a:latin typeface="Times New Roman" panose="02020603050405020304" pitchFamily="18" charset="0"/>
              <a:cs typeface="Times New Roman" panose="02020603050405020304" pitchFamily="18" charset="0"/>
            </a:endParaRPr>
          </a:p>
          <a:p>
            <a:endParaRPr lang="en-US" sz="1400" dirty="0" smtClean="0">
              <a:solidFill>
                <a:srgbClr val="C00000"/>
              </a:solidFill>
              <a:latin typeface="Times New Roman" panose="02020603050405020304" pitchFamily="18" charset="0"/>
              <a:cs typeface="Times New Roman" panose="02020603050405020304" pitchFamily="18" charset="0"/>
            </a:endParaRPr>
          </a:p>
          <a:p>
            <a:endParaRPr lang="en-US" sz="1400" dirty="0">
              <a:solidFill>
                <a:srgbClr val="C00000"/>
              </a:solidFill>
              <a:latin typeface="Times New Roman" panose="02020603050405020304" pitchFamily="18" charset="0"/>
              <a:cs typeface="Times New Roman" panose="02020603050405020304" pitchFamily="18" charset="0"/>
            </a:endParaRPr>
          </a:p>
          <a:p>
            <a:endParaRPr lang="en-US" sz="1400" dirty="0" smtClean="0">
              <a:solidFill>
                <a:srgbClr val="C00000"/>
              </a:solidFill>
              <a:latin typeface="Times New Roman" panose="02020603050405020304" pitchFamily="18" charset="0"/>
              <a:cs typeface="Times New Roman" panose="02020603050405020304" pitchFamily="18" charset="0"/>
            </a:endParaRPr>
          </a:p>
          <a:p>
            <a:endParaRPr lang="en-US" sz="1400" dirty="0">
              <a:solidFill>
                <a:srgbClr val="C00000"/>
              </a:solidFill>
              <a:latin typeface="Times New Roman" panose="02020603050405020304" pitchFamily="18" charset="0"/>
              <a:cs typeface="Times New Roman" panose="02020603050405020304" pitchFamily="18" charset="0"/>
            </a:endParaRPr>
          </a:p>
          <a:p>
            <a:r>
              <a:rPr lang="en-US" sz="1400" dirty="0" smtClean="0">
                <a:solidFill>
                  <a:srgbClr val="C00000"/>
                </a:solidFill>
                <a:latin typeface="Times New Roman" panose="02020603050405020304" pitchFamily="18" charset="0"/>
                <a:cs typeface="Times New Roman" panose="02020603050405020304" pitchFamily="18" charset="0"/>
              </a:rPr>
              <a:t>parameter</a:t>
            </a:r>
            <a:endParaRPr lang="en-US" sz="1400" dirty="0">
              <a:solidFill>
                <a:srgbClr val="C00000"/>
              </a:solidFill>
              <a:latin typeface="Times New Roman" panose="02020603050405020304" pitchFamily="18" charset="0"/>
              <a:cs typeface="Times New Roman" panose="02020603050405020304" pitchFamily="18" charset="0"/>
            </a:endParaRPr>
          </a:p>
        </p:txBody>
      </p:sp>
      <p:cxnSp>
        <p:nvCxnSpPr>
          <p:cNvPr id="8" name="Straight Arrow Connector 7"/>
          <p:cNvCxnSpPr/>
          <p:nvPr/>
        </p:nvCxnSpPr>
        <p:spPr>
          <a:xfrm>
            <a:off x="2209800" y="2714625"/>
            <a:ext cx="0" cy="4572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07727"/>
            <a:ext cx="1132064" cy="10724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Oval 9"/>
          <p:cNvSpPr/>
          <p:nvPr/>
        </p:nvSpPr>
        <p:spPr>
          <a:xfrm>
            <a:off x="4191000" y="3048000"/>
            <a:ext cx="381000" cy="3810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0" y="4253949"/>
            <a:ext cx="1371600" cy="954107"/>
          </a:xfrm>
          <a:prstGeom prst="rect">
            <a:avLst/>
          </a:prstGeom>
          <a:noFill/>
        </p:spPr>
        <p:txBody>
          <a:bodyPr wrap="square" rtlCol="0">
            <a:spAutoFit/>
          </a:bodyPr>
          <a:lstStyle/>
          <a:p>
            <a:r>
              <a:rPr lang="en-US" sz="1400" dirty="0" smtClean="0">
                <a:solidFill>
                  <a:srgbClr val="FFC000"/>
                </a:solidFill>
                <a:latin typeface="Times New Roman" panose="02020603050405020304" pitchFamily="18" charset="0"/>
                <a:cs typeface="Times New Roman" panose="02020603050405020304" pitchFamily="18" charset="0"/>
              </a:rPr>
              <a:t>Heart- shape = Hexagon (found in valence from valve [pH,H3]). </a:t>
            </a:r>
            <a:endParaRPr lang="en-US" sz="1400" dirty="0">
              <a:solidFill>
                <a:srgbClr val="FFC000"/>
              </a:solidFill>
              <a:latin typeface="Times New Roman" panose="02020603050405020304" pitchFamily="18" charset="0"/>
              <a:cs typeface="Times New Roman" panose="02020603050405020304" pitchFamily="18" charset="0"/>
            </a:endParaRPr>
          </a:p>
        </p:txBody>
      </p:sp>
      <p:sp>
        <p:nvSpPr>
          <p:cNvPr id="14" name="Snip Diagonal Corner Rectangle 13"/>
          <p:cNvSpPr/>
          <p:nvPr/>
        </p:nvSpPr>
        <p:spPr>
          <a:xfrm>
            <a:off x="2133600" y="3429000"/>
            <a:ext cx="45719" cy="22860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a:off x="2217419" y="3536950"/>
            <a:ext cx="297181" cy="273050"/>
          </a:xfrm>
          <a:prstGeom prst="hexagon">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ctagon 17"/>
          <p:cNvSpPr/>
          <p:nvPr/>
        </p:nvSpPr>
        <p:spPr>
          <a:xfrm>
            <a:off x="2514600" y="2979152"/>
            <a:ext cx="914400" cy="952500"/>
          </a:xfrm>
          <a:prstGeom prst="octagon">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867400" y="2895600"/>
            <a:ext cx="2514600" cy="1384995"/>
          </a:xfrm>
          <a:prstGeom prst="rect">
            <a:avLst/>
          </a:prstGeom>
          <a:noFill/>
          <a:ln>
            <a:solidFill>
              <a:srgbClr val="FFC000"/>
            </a:solidFill>
          </a:ln>
        </p:spPr>
        <p:txBody>
          <a:bodyPr wrap="square" rtlCol="0">
            <a:spAutoFit/>
          </a:bodyPr>
          <a:lstStyle/>
          <a:p>
            <a:r>
              <a:rPr lang="en-US" sz="1200" b="1" dirty="0" smtClean="0">
                <a:solidFill>
                  <a:schemeClr val="tx2">
                    <a:lumMod val="60000"/>
                    <a:lumOff val="40000"/>
                  </a:schemeClr>
                </a:solidFill>
                <a:latin typeface="Times New Roman" panose="02020603050405020304" pitchFamily="18" charset="0"/>
                <a:cs typeface="Times New Roman" panose="02020603050405020304" pitchFamily="18" charset="0"/>
              </a:rPr>
              <a:t>A = 8</a:t>
            </a:r>
            <a:r>
              <a:rPr lang="en-US" sz="1200" dirty="0" smtClean="0">
                <a:solidFill>
                  <a:schemeClr val="tx2">
                    <a:lumMod val="60000"/>
                    <a:lumOff val="40000"/>
                  </a:schemeClr>
                </a:solidFill>
                <a:latin typeface="Times New Roman" panose="02020603050405020304" pitchFamily="18" charset="0"/>
                <a:cs typeface="Times New Roman" panose="02020603050405020304" pitchFamily="18" charset="0"/>
              </a:rPr>
              <a:t>.  The shape of light is an octagon.  This is the proton’s principle found in the Law of I.  It is also the subatomic weight of oxygen (c², Inert Principle F, and any other existing cause for the ion as a vortex to C as chemistry).</a:t>
            </a:r>
            <a:endParaRPr lang="en-US" sz="120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638800" y="4365010"/>
            <a:ext cx="3124200" cy="2492990"/>
          </a:xfrm>
          <a:prstGeom prst="rect">
            <a:avLst/>
          </a:prstGeom>
          <a:noFill/>
        </p:spPr>
        <p:txBody>
          <a:bodyPr wrap="square" rtlCol="0">
            <a:spAutoFit/>
          </a:bodyPr>
          <a:lstStyle/>
          <a:p>
            <a:r>
              <a:rPr lang="en-US" sz="1200" dirty="0" smtClean="0">
                <a:solidFill>
                  <a:srgbClr val="7030A0"/>
                </a:solidFill>
                <a:latin typeface="Times New Roman" panose="02020603050405020304" pitchFamily="18" charset="0"/>
                <a:cs typeface="Times New Roman" panose="02020603050405020304" pitchFamily="18" charset="0"/>
              </a:rPr>
              <a:t>As Law of I [purple 1].  The IONIC STREAMLINE AFFECT in [II]; (root 2), As² (valence to volume), and in [</a:t>
            </a:r>
            <a:r>
              <a:rPr lang="en-US" sz="1200" dirty="0" err="1" smtClean="0">
                <a:solidFill>
                  <a:srgbClr val="7030A0"/>
                </a:solidFill>
                <a:latin typeface="Times New Roman" panose="02020603050405020304" pitchFamily="18" charset="0"/>
                <a:cs typeface="Times New Roman" panose="02020603050405020304" pitchFamily="18" charset="0"/>
              </a:rPr>
              <a:t>pY</a:t>
            </a:r>
            <a:r>
              <a:rPr lang="en-US" sz="1200" dirty="0" smtClean="0">
                <a:solidFill>
                  <a:srgbClr val="7030A0"/>
                </a:solidFill>
                <a:latin typeface="Times New Roman" panose="02020603050405020304" pitchFamily="18" charset="0"/>
                <a:cs typeface="Times New Roman" panose="02020603050405020304" pitchFamily="18" charset="0"/>
              </a:rPr>
              <a:t>] instance E:</a:t>
            </a:r>
          </a:p>
          <a:p>
            <a:endParaRPr lang="en-US" sz="1200" dirty="0" smtClean="0">
              <a:solidFill>
                <a:srgbClr val="7030A0"/>
              </a:solidFill>
              <a:latin typeface="Times New Roman" panose="02020603050405020304" pitchFamily="18" charset="0"/>
              <a:cs typeface="Times New Roman" panose="02020603050405020304" pitchFamily="18" charset="0"/>
            </a:endParaRPr>
          </a:p>
          <a:p>
            <a:r>
              <a:rPr lang="en-US" sz="1200" dirty="0" smtClean="0">
                <a:solidFill>
                  <a:srgbClr val="7030A0"/>
                </a:solidFill>
                <a:latin typeface="Times New Roman" panose="02020603050405020304" pitchFamily="18" charset="0"/>
                <a:cs typeface="Times New Roman" panose="02020603050405020304" pitchFamily="18" charset="0"/>
              </a:rPr>
              <a:t>Description:</a:t>
            </a:r>
            <a:endParaRPr lang="en-US" sz="1200" dirty="0">
              <a:solidFill>
                <a:srgbClr val="7030A0"/>
              </a:solidFill>
              <a:latin typeface="Times New Roman" panose="02020603050405020304" pitchFamily="18" charset="0"/>
              <a:cs typeface="Times New Roman" panose="02020603050405020304" pitchFamily="18" charset="0"/>
            </a:endParaRPr>
          </a:p>
          <a:p>
            <a:r>
              <a:rPr lang="en-US" sz="1200" dirty="0" smtClean="0">
                <a:solidFill>
                  <a:srgbClr val="7030A0"/>
                </a:solidFill>
                <a:latin typeface="Times New Roman" panose="02020603050405020304" pitchFamily="18" charset="0"/>
                <a:cs typeface="Times New Roman" panose="02020603050405020304" pitchFamily="18" charset="0"/>
              </a:rPr>
              <a:t>“If a man in a seated pose took a syringe and shot visible light direct into the center of his right pupil it will force his right arm out and into an “ionic streamline affect.” </a:t>
            </a:r>
          </a:p>
          <a:p>
            <a:endParaRPr lang="en-US" sz="1200" dirty="0">
              <a:solidFill>
                <a:srgbClr val="7030A0"/>
              </a:solidFill>
              <a:latin typeface="Times New Roman" panose="02020603050405020304" pitchFamily="18" charset="0"/>
              <a:cs typeface="Times New Roman" panose="02020603050405020304" pitchFamily="18" charset="0"/>
            </a:endParaRPr>
          </a:p>
          <a:p>
            <a:r>
              <a:rPr lang="en-US" sz="1200" dirty="0" smtClean="0">
                <a:solidFill>
                  <a:srgbClr val="7030A0"/>
                </a:solidFill>
                <a:latin typeface="Times New Roman" panose="02020603050405020304" pitchFamily="18" charset="0"/>
                <a:cs typeface="Times New Roman" panose="02020603050405020304" pitchFamily="18" charset="0"/>
              </a:rPr>
              <a:t>Therefore, Astatine equals velocity at 0 placement, and Iodine</a:t>
            </a:r>
            <a:r>
              <a:rPr lang="en-US" sz="1200" dirty="0">
                <a:solidFill>
                  <a:srgbClr val="7030A0"/>
                </a:solidFill>
                <a:latin typeface="Times New Roman" panose="02020603050405020304" pitchFamily="18" charset="0"/>
                <a:cs typeface="Times New Roman" panose="02020603050405020304" pitchFamily="18" charset="0"/>
              </a:rPr>
              <a:t> </a:t>
            </a:r>
            <a:r>
              <a:rPr lang="en-US" sz="1200" dirty="0" smtClean="0">
                <a:solidFill>
                  <a:srgbClr val="7030A0"/>
                </a:solidFill>
                <a:latin typeface="Times New Roman" panose="02020603050405020304" pitchFamily="18" charset="0"/>
                <a:cs typeface="Times New Roman" panose="02020603050405020304" pitchFamily="18" charset="0"/>
              </a:rPr>
              <a:t>is at placement 6: (properties pH scale 1-6) in F/o.</a:t>
            </a:r>
            <a:endParaRPr lang="en-US" sz="1200" dirty="0">
              <a:solidFill>
                <a:srgbClr val="7030A0"/>
              </a:solidFill>
              <a:latin typeface="Times New Roman" panose="02020603050405020304" pitchFamily="18" charset="0"/>
              <a:cs typeface="Times New Roman" panose="02020603050405020304" pitchFamily="18" charset="0"/>
            </a:endParaRPr>
          </a:p>
        </p:txBody>
      </p:sp>
      <p:cxnSp>
        <p:nvCxnSpPr>
          <p:cNvPr id="23" name="Straight Arrow Connector 22"/>
          <p:cNvCxnSpPr/>
          <p:nvPr/>
        </p:nvCxnSpPr>
        <p:spPr>
          <a:xfrm flipH="1" flipV="1">
            <a:off x="2324100" y="3109912"/>
            <a:ext cx="419100" cy="61914"/>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533650" y="3048000"/>
            <a:ext cx="0" cy="48895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1981200" y="3352800"/>
            <a:ext cx="533400" cy="102602"/>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1676400" y="3404101"/>
            <a:ext cx="304800" cy="704349"/>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1" name="Arc 30"/>
          <p:cNvSpPr/>
          <p:nvPr/>
        </p:nvSpPr>
        <p:spPr>
          <a:xfrm rot="17963555">
            <a:off x="2080260" y="2974181"/>
            <a:ext cx="487681" cy="395287"/>
          </a:xfrm>
          <a:prstGeom prst="arc">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152400" y="5943600"/>
            <a:ext cx="5181600" cy="923330"/>
          </a:xfrm>
          <a:prstGeom prst="rect">
            <a:avLst/>
          </a:prstGeom>
          <a:noFill/>
        </p:spPr>
        <p:txBody>
          <a:bodyPr wrap="square" rtlCol="0">
            <a:spAutoFit/>
          </a:bodyPr>
          <a:lstStyle/>
          <a:p>
            <a:r>
              <a:rPr lang="en-US" dirty="0" smtClean="0">
                <a:solidFill>
                  <a:srgbClr val="FFFF00"/>
                </a:solidFill>
                <a:latin typeface="Times New Roman" panose="02020603050405020304" pitchFamily="18" charset="0"/>
                <a:cs typeface="Times New Roman" panose="02020603050405020304" pitchFamily="18" charset="0"/>
              </a:rPr>
              <a:t>T9 is logarithmic proportion to [</a:t>
            </a:r>
            <a:r>
              <a:rPr lang="en-US" dirty="0" err="1" smtClean="0">
                <a:solidFill>
                  <a:srgbClr val="FFFF00"/>
                </a:solidFill>
                <a:latin typeface="Times New Roman" panose="02020603050405020304" pitchFamily="18" charset="0"/>
                <a:cs typeface="Times New Roman" panose="02020603050405020304" pitchFamily="18" charset="0"/>
              </a:rPr>
              <a:t>tX</a:t>
            </a:r>
            <a:r>
              <a:rPr lang="en-US" dirty="0" smtClean="0">
                <a:solidFill>
                  <a:srgbClr val="FFFF00"/>
                </a:solidFill>
                <a:latin typeface="Times New Roman" panose="02020603050405020304" pitchFamily="18" charset="0"/>
                <a:cs typeface="Times New Roman" panose="02020603050405020304" pitchFamily="18" charset="0"/>
              </a:rPr>
              <a:t>] (from the sternum is h – the gravitational pull to sunlight [</a:t>
            </a:r>
            <a:r>
              <a:rPr lang="en-US" dirty="0" err="1" smtClean="0">
                <a:solidFill>
                  <a:srgbClr val="FFFF00"/>
                </a:solidFill>
                <a:latin typeface="Times New Roman" panose="02020603050405020304" pitchFamily="18" charset="0"/>
                <a:cs typeface="Times New Roman" panose="02020603050405020304" pitchFamily="18" charset="0"/>
              </a:rPr>
              <a:t>gX</a:t>
            </a:r>
            <a:r>
              <a:rPr lang="en-US" dirty="0" smtClean="0">
                <a:solidFill>
                  <a:srgbClr val="FFFF00"/>
                </a:solidFill>
                <a:latin typeface="Times New Roman" panose="02020603050405020304" pitchFamily="18" charset="0"/>
                <a:cs typeface="Times New Roman" panose="02020603050405020304" pitchFamily="18" charset="0"/>
              </a:rPr>
              <a:t>].  Radius at psyche [Ur], (AH, pH), hormonal balance to 1. </a:t>
            </a:r>
            <a:endParaRPr lang="en-US" dirty="0">
              <a:solidFill>
                <a:srgbClr val="FFFF00"/>
              </a:solidFill>
              <a:latin typeface="Times New Roman" panose="02020603050405020304" pitchFamily="18" charset="0"/>
              <a:cs typeface="Times New Roman" panose="02020603050405020304" pitchFamily="18" charset="0"/>
            </a:endParaRPr>
          </a:p>
        </p:txBody>
      </p:sp>
      <p:sp>
        <p:nvSpPr>
          <p:cNvPr id="33" name="Oval 32"/>
          <p:cNvSpPr/>
          <p:nvPr/>
        </p:nvSpPr>
        <p:spPr>
          <a:xfrm>
            <a:off x="4305300" y="3657600"/>
            <a:ext cx="266700" cy="27405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flipH="1" flipV="1">
            <a:off x="4114800" y="3352800"/>
            <a:ext cx="304800" cy="4572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191000" y="3292475"/>
            <a:ext cx="247650" cy="6032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10" idx="1"/>
          </p:cNvCxnSpPr>
          <p:nvPr/>
        </p:nvCxnSpPr>
        <p:spPr>
          <a:xfrm flipH="1" flipV="1">
            <a:off x="4246796" y="3103796"/>
            <a:ext cx="172804" cy="13470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4333198" y="3048000"/>
            <a:ext cx="105452" cy="55796"/>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4246796" y="2881798"/>
            <a:ext cx="172804" cy="16620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733800" y="2789336"/>
            <a:ext cx="1066800" cy="307777"/>
          </a:xfrm>
          <a:prstGeom prst="rect">
            <a:avLst/>
          </a:prstGeom>
          <a:noFill/>
        </p:spPr>
        <p:txBody>
          <a:bodyPr wrap="square" rtlCol="0">
            <a:spAutoFit/>
          </a:bodyPr>
          <a:lstStyle/>
          <a:p>
            <a:r>
              <a:rPr lang="en-US" sz="1400" dirty="0" smtClean="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a:t>
            </a:r>
            <a:r>
              <a:rPr lang="en-US" sz="1400" dirty="0" err="1" smtClean="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oo</a:t>
            </a:r>
            <a:r>
              <a:rPr lang="en-US" sz="1400" dirty="0" smtClean="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1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13305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11560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latin typeface="Times New Roman" panose="02020603050405020304" pitchFamily="18" charset="0"/>
                <a:cs typeface="Times New Roman" panose="02020603050405020304" pitchFamily="18" charset="0"/>
              </a:rPr>
              <a:t>Dream Cycles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(in Aerodynamics to Human blood form B)</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1603" y="2300454"/>
            <a:ext cx="2877561" cy="424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2243742"/>
            <a:ext cx="3733800" cy="4305992"/>
          </a:xfrm>
          <a:prstGeom prst="rect">
            <a:avLst/>
          </a:prstGeom>
          <a:ln w="3175">
            <a:solidFill>
              <a:sysClr val="windowText" lastClr="000000"/>
            </a:solidFill>
          </a:ln>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603375"/>
            <a:ext cx="7540625"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0783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u="sng" dirty="0" err="1" smtClean="0"/>
              <a:t>Neuro</a:t>
            </a:r>
            <a:r>
              <a:rPr lang="en-US" dirty="0" smtClean="0"/>
              <a:t>–dynamics of a bond (net principle I): Introduction for Multiple Sclerosis [pH].</a:t>
            </a:r>
            <a:endParaRPr lang="en-US" dirty="0"/>
          </a:p>
        </p:txBody>
      </p:sp>
      <p:sp>
        <p:nvSpPr>
          <p:cNvPr id="3" name="Content Placeholder 2"/>
          <p:cNvSpPr>
            <a:spLocks noGrp="1"/>
          </p:cNvSpPr>
          <p:nvPr>
            <p:ph idx="1"/>
          </p:nvPr>
        </p:nvSpPr>
        <p:spPr/>
        <p:txBody>
          <a:bodyPr>
            <a:normAutofit/>
          </a:bodyPr>
          <a:lstStyle/>
          <a:p>
            <a:pPr marL="0" indent="0">
              <a:buNone/>
            </a:pPr>
            <a:r>
              <a:rPr lang="en-US" sz="1600" u="sng" dirty="0" smtClean="0">
                <a:latin typeface="Times New Roman" panose="02020603050405020304" pitchFamily="18" charset="0"/>
                <a:cs typeface="Times New Roman" panose="02020603050405020304" pitchFamily="18" charset="0"/>
              </a:rPr>
              <a:t>Blood cultures from blood pressure: (A8 – A13) S.</a:t>
            </a:r>
            <a:endParaRPr lang="en-US" sz="1600" u="sng" dirty="0">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509" y="2081642"/>
            <a:ext cx="3048000" cy="164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718" r="12351"/>
          <a:stretch/>
        </p:blipFill>
        <p:spPr>
          <a:xfrm>
            <a:off x="5052845" y="1666875"/>
            <a:ext cx="3650673" cy="4429125"/>
          </a:xfrm>
          <a:prstGeom prst="rect">
            <a:avLst/>
          </a:prstGeom>
        </p:spPr>
      </p:pic>
      <p:sp>
        <p:nvSpPr>
          <p:cNvPr id="6" name="TextBox 5"/>
          <p:cNvSpPr txBox="1"/>
          <p:nvPr/>
        </p:nvSpPr>
        <p:spPr>
          <a:xfrm>
            <a:off x="5867399" y="6142510"/>
            <a:ext cx="3047999" cy="230832"/>
          </a:xfrm>
          <a:prstGeom prst="rect">
            <a:avLst/>
          </a:prstGeom>
          <a:noFill/>
        </p:spPr>
        <p:txBody>
          <a:bodyPr wrap="square" rtlCol="0">
            <a:spAutoFit/>
          </a:bodyPr>
          <a:lstStyle/>
          <a:p>
            <a:r>
              <a:rPr lang="en-US" sz="900" dirty="0" smtClean="0">
                <a:solidFill>
                  <a:prstClr val="black"/>
                </a:solidFill>
                <a:latin typeface="Times New Roman" panose="02020603050405020304" pitchFamily="18" charset="0"/>
                <a:cs typeface="Times New Roman" panose="02020603050405020304" pitchFamily="18" charset="0"/>
              </a:rPr>
              <a:t>Image: Right eye, from 3º pull at radius in the atrium</a:t>
            </a:r>
            <a:r>
              <a:rPr lang="en-US" sz="900" dirty="0" smtClean="0">
                <a:solidFill>
                  <a:prstClr val="black"/>
                </a:solidFill>
                <a:latin typeface="Palatino Linotype"/>
              </a:rPr>
              <a:t>.</a:t>
            </a:r>
            <a:endParaRPr lang="en-US" sz="900" dirty="0">
              <a:solidFill>
                <a:prstClr val="black"/>
              </a:solidFill>
              <a:latin typeface="Source Sans Pro"/>
            </a:endParaRPr>
          </a:p>
        </p:txBody>
      </p:sp>
      <p:sp>
        <p:nvSpPr>
          <p:cNvPr id="7" name="Rectangle 6"/>
          <p:cNvSpPr/>
          <p:nvPr/>
        </p:nvSpPr>
        <p:spPr>
          <a:xfrm>
            <a:off x="332509" y="3728508"/>
            <a:ext cx="4572000" cy="3176254"/>
          </a:xfrm>
          <a:prstGeom prst="rect">
            <a:avLst/>
          </a:prstGeom>
        </p:spPr>
        <p:txBody>
          <a:bodyPr>
            <a:spAutoFit/>
          </a:bodyPr>
          <a:lstStyle/>
          <a:p>
            <a:pPr lvl="0"/>
            <a:r>
              <a:rPr lang="en-US" sz="1100" u="sng" dirty="0">
                <a:solidFill>
                  <a:prstClr val="black"/>
                </a:solidFill>
                <a:latin typeface="Times New Roman" panose="02020603050405020304" pitchFamily="18" charset="0"/>
                <a:cs typeface="Times New Roman" panose="02020603050405020304" pitchFamily="18" charset="0"/>
              </a:rPr>
              <a:t>Dream Cycles to Embryology</a:t>
            </a:r>
            <a:r>
              <a:rPr lang="en-US" sz="1100" dirty="0">
                <a:solidFill>
                  <a:prstClr val="black"/>
                </a:solidFill>
                <a:latin typeface="Times New Roman" panose="02020603050405020304" pitchFamily="18" charset="0"/>
                <a:cs typeface="Times New Roman" panose="02020603050405020304" pitchFamily="18" charset="0"/>
              </a:rPr>
              <a:t>: Shows that the </a:t>
            </a:r>
            <a:r>
              <a:rPr lang="en-US" sz="1100" dirty="0" err="1">
                <a:solidFill>
                  <a:prstClr val="black"/>
                </a:solidFill>
                <a:latin typeface="Times New Roman" panose="02020603050405020304" pitchFamily="18" charset="0"/>
                <a:cs typeface="Times New Roman" panose="02020603050405020304" pitchFamily="18" charset="0"/>
              </a:rPr>
              <a:t>hyfer</a:t>
            </a:r>
            <a:r>
              <a:rPr lang="en-US" sz="1100" dirty="0">
                <a:solidFill>
                  <a:prstClr val="black"/>
                </a:solidFill>
                <a:latin typeface="Times New Roman" panose="02020603050405020304" pitchFamily="18" charset="0"/>
                <a:cs typeface="Times New Roman" panose="02020603050405020304" pitchFamily="18" charset="0"/>
              </a:rPr>
              <a:t>-regenerative </a:t>
            </a:r>
            <a:r>
              <a:rPr lang="en-US" sz="1100" dirty="0" smtClean="0">
                <a:solidFill>
                  <a:prstClr val="black"/>
                </a:solidFill>
                <a:latin typeface="Times New Roman" panose="02020603050405020304" pitchFamily="18" charset="0"/>
                <a:cs typeface="Times New Roman" panose="02020603050405020304" pitchFamily="18" charset="0"/>
              </a:rPr>
              <a:t>(digestive stages) </a:t>
            </a:r>
            <a:r>
              <a:rPr lang="en-US" sz="1100" dirty="0">
                <a:solidFill>
                  <a:prstClr val="black"/>
                </a:solidFill>
                <a:latin typeface="Times New Roman" panose="02020603050405020304" pitchFamily="18" charset="0"/>
                <a:cs typeface="Times New Roman" panose="02020603050405020304" pitchFamily="18" charset="0"/>
              </a:rPr>
              <a:t>are in </a:t>
            </a:r>
            <a:r>
              <a:rPr lang="en-US" sz="1100" dirty="0" smtClean="0">
                <a:solidFill>
                  <a:prstClr val="black"/>
                </a:solidFill>
                <a:latin typeface="Times New Roman" panose="02020603050405020304" pitchFamily="18" charset="0"/>
                <a:cs typeface="Times New Roman" panose="02020603050405020304" pitchFamily="18" charset="0"/>
              </a:rPr>
              <a:t>[</a:t>
            </a:r>
            <a:r>
              <a:rPr lang="en-US" sz="1100" dirty="0">
                <a:solidFill>
                  <a:prstClr val="black"/>
                </a:solidFill>
                <a:latin typeface="Times New Roman" panose="02020603050405020304" pitchFamily="18" charset="0"/>
                <a:cs typeface="Times New Roman" panose="02020603050405020304" pitchFamily="18" charset="0"/>
              </a:rPr>
              <a:t>N</a:t>
            </a:r>
            <a:r>
              <a:rPr lang="en-US" sz="1100" dirty="0" smtClean="0">
                <a:solidFill>
                  <a:prstClr val="black"/>
                </a:solidFill>
                <a:latin typeface="Times New Roman" panose="02020603050405020304" pitchFamily="18" charset="0"/>
                <a:cs typeface="Times New Roman" panose="02020603050405020304" pitchFamily="18" charset="0"/>
              </a:rPr>
              <a:t>eptune]: Neo-plasma </a:t>
            </a:r>
            <a:r>
              <a:rPr lang="en-US" sz="1100" dirty="0">
                <a:solidFill>
                  <a:prstClr val="black"/>
                </a:solidFill>
                <a:latin typeface="Times New Roman" panose="02020603050405020304" pitchFamily="18" charset="0"/>
                <a:cs typeface="Times New Roman" panose="02020603050405020304" pitchFamily="18" charset="0"/>
              </a:rPr>
              <a:t>Formulas S (D of Isotope Culture H)  = the expounded weight from Formula I in the last stages of Dream cycles (5); is expound by t², which is the time expounded extraction (</a:t>
            </a:r>
            <a:r>
              <a:rPr lang="en-US" sz="1100" dirty="0" err="1">
                <a:solidFill>
                  <a:prstClr val="black"/>
                </a:solidFill>
                <a:latin typeface="Times New Roman" panose="02020603050405020304" pitchFamily="18" charset="0"/>
                <a:cs typeface="Times New Roman" panose="02020603050405020304" pitchFamily="18" charset="0"/>
              </a:rPr>
              <a:t>ts</a:t>
            </a:r>
            <a:r>
              <a:rPr lang="en-US" sz="1100" dirty="0">
                <a:solidFill>
                  <a:prstClr val="black"/>
                </a:solidFill>
                <a:latin typeface="Times New Roman" panose="02020603050405020304" pitchFamily="18" charset="0"/>
                <a:cs typeface="Times New Roman" panose="02020603050405020304" pitchFamily="18" charset="0"/>
              </a:rPr>
              <a:t>) of the membrane:</a:t>
            </a:r>
          </a:p>
          <a:p>
            <a:pPr lvl="0"/>
            <a:endParaRPr lang="en-US" sz="1100" dirty="0" smtClean="0">
              <a:solidFill>
                <a:prstClr val="black"/>
              </a:solidFill>
              <a:latin typeface="Times New Roman" panose="02020603050405020304" pitchFamily="18" charset="0"/>
              <a:cs typeface="Times New Roman" panose="02020603050405020304" pitchFamily="18" charset="0"/>
            </a:endParaRPr>
          </a:p>
          <a:p>
            <a:pPr lvl="0"/>
            <a:r>
              <a:rPr lang="en-US" sz="1100" i="1" dirty="0" err="1" smtClean="0">
                <a:solidFill>
                  <a:prstClr val="black"/>
                </a:solidFill>
                <a:latin typeface="Times New Roman" panose="02020603050405020304" pitchFamily="18" charset="0"/>
                <a:cs typeface="Times New Roman" panose="02020603050405020304" pitchFamily="18" charset="0"/>
              </a:rPr>
              <a:t>Subcology</a:t>
            </a:r>
            <a:r>
              <a:rPr lang="en-US" sz="1100" i="1" dirty="0" smtClean="0">
                <a:solidFill>
                  <a:prstClr val="black"/>
                </a:solidFill>
                <a:latin typeface="Times New Roman" panose="02020603050405020304" pitchFamily="18" charset="0"/>
                <a:cs typeface="Times New Roman" panose="02020603050405020304" pitchFamily="18" charset="0"/>
              </a:rPr>
              <a:t>:</a:t>
            </a:r>
            <a:endParaRPr lang="en-US" sz="1100" i="1" dirty="0">
              <a:solidFill>
                <a:prstClr val="black"/>
              </a:solidFill>
              <a:latin typeface="Times New Roman" panose="02020603050405020304" pitchFamily="18" charset="0"/>
              <a:cs typeface="Times New Roman" panose="02020603050405020304" pitchFamily="18" charset="0"/>
            </a:endParaRPr>
          </a:p>
          <a:p>
            <a:pPr marL="171450" lvl="0" indent="-171450" algn="ctr">
              <a:spcBef>
                <a:spcPct val="20000"/>
              </a:spcBef>
              <a:buFont typeface="Arial" panose="020B0604020202020204" pitchFamily="34" charset="0"/>
              <a:buChar char="•"/>
            </a:pPr>
            <a:r>
              <a:rPr lang="en-US" sz="1100" dirty="0">
                <a:solidFill>
                  <a:prstClr val="black"/>
                </a:solidFill>
                <a:latin typeface="Times New Roman" panose="02020603050405020304" pitchFamily="18" charset="0"/>
                <a:cs typeface="Times New Roman" panose="02020603050405020304" pitchFamily="18" charset="0"/>
              </a:rPr>
              <a:t>(</a:t>
            </a:r>
            <a:r>
              <a:rPr lang="en-US" sz="1100" dirty="0" err="1">
                <a:solidFill>
                  <a:prstClr val="black"/>
                </a:solidFill>
                <a:latin typeface="Times New Roman" panose="02020603050405020304" pitchFamily="18" charset="0"/>
                <a:cs typeface="Times New Roman" panose="02020603050405020304" pitchFamily="18" charset="0"/>
              </a:rPr>
              <a:t>tS</a:t>
            </a:r>
            <a:r>
              <a:rPr lang="en-US" sz="1100" dirty="0">
                <a:solidFill>
                  <a:prstClr val="black"/>
                </a:solidFill>
                <a:latin typeface="Times New Roman" panose="02020603050405020304" pitchFamily="18" charset="0"/>
                <a:cs typeface="Times New Roman" panose="02020603050405020304" pitchFamily="18" charset="0"/>
              </a:rPr>
              <a:t>) is at Y8 </a:t>
            </a:r>
            <a:r>
              <a:rPr lang="en-US" sz="1100" dirty="0" smtClean="0">
                <a:solidFill>
                  <a:prstClr val="black"/>
                </a:solidFill>
                <a:latin typeface="Times New Roman" panose="02020603050405020304" pitchFamily="18" charset="0"/>
                <a:cs typeface="Times New Roman" panose="02020603050405020304" pitchFamily="18" charset="0"/>
              </a:rPr>
              <a:t>(</a:t>
            </a:r>
            <a:r>
              <a:rPr lang="en-US" sz="1200" dirty="0">
                <a:solidFill>
                  <a:prstClr val="black">
                    <a:lumMod val="50000"/>
                    <a:lumOff val="50000"/>
                  </a:prstClr>
                </a:solidFill>
                <a:latin typeface="Times New Roman" panose="02020603050405020304" pitchFamily="18" charset="0"/>
                <a:cs typeface="Times New Roman" panose="02020603050405020304" pitchFamily="18" charset="0"/>
                <a:hlinkClick r:id="rId4" action="ppaction://hlinkfile"/>
              </a:rPr>
              <a:t>Project </a:t>
            </a:r>
            <a:r>
              <a:rPr lang="en-US" sz="1200" dirty="0" smtClean="0">
                <a:solidFill>
                  <a:prstClr val="black">
                    <a:lumMod val="50000"/>
                    <a:lumOff val="50000"/>
                  </a:prstClr>
                </a:solidFill>
                <a:latin typeface="Times New Roman" panose="02020603050405020304" pitchFamily="18" charset="0"/>
                <a:cs typeface="Times New Roman" panose="02020603050405020304" pitchFamily="18" charset="0"/>
                <a:hlinkClick r:id="rId4" action="ppaction://hlinkfile"/>
              </a:rPr>
              <a:t>Description.docx</a:t>
            </a:r>
            <a:r>
              <a:rPr lang="en-US" sz="1100" dirty="0" smtClean="0">
                <a:solidFill>
                  <a:prstClr val="black"/>
                </a:solidFill>
                <a:latin typeface="Times New Roman" panose="02020603050405020304" pitchFamily="18" charset="0"/>
                <a:cs typeface="Times New Roman" panose="02020603050405020304" pitchFamily="18" charset="0"/>
              </a:rPr>
              <a:t>); </a:t>
            </a:r>
            <a:r>
              <a:rPr lang="en-US" sz="1100" dirty="0">
                <a:solidFill>
                  <a:prstClr val="black"/>
                </a:solidFill>
                <a:latin typeface="Times New Roman" panose="02020603050405020304" pitchFamily="18" charset="0"/>
                <a:cs typeface="Times New Roman" panose="02020603050405020304" pitchFamily="18" charset="0"/>
              </a:rPr>
              <a:t>{</a:t>
            </a:r>
            <a:r>
              <a:rPr lang="en-US" sz="1100" dirty="0" smtClean="0">
                <a:solidFill>
                  <a:prstClr val="black"/>
                </a:solidFill>
                <a:latin typeface="Times New Roman" panose="02020603050405020304" pitchFamily="18" charset="0"/>
                <a:cs typeface="Times New Roman" panose="02020603050405020304" pitchFamily="18" charset="0"/>
              </a:rPr>
              <a:t>function F ~ </a:t>
            </a:r>
            <a:r>
              <a:rPr lang="en-US" sz="1100" dirty="0">
                <a:solidFill>
                  <a:prstClr val="black"/>
                </a:solidFill>
                <a:latin typeface="Times New Roman" panose="02020603050405020304" pitchFamily="18" charset="0"/>
                <a:cs typeface="Times New Roman" panose="02020603050405020304" pitchFamily="18" charset="0"/>
              </a:rPr>
              <a:t>[A13 to dopamine].  </a:t>
            </a:r>
          </a:p>
          <a:p>
            <a:pPr marL="285750" lvl="0" indent="-285750">
              <a:buFont typeface="Arial" panose="020B0604020202020204" pitchFamily="34" charset="0"/>
              <a:buChar char="•"/>
            </a:pPr>
            <a:endParaRPr lang="en-US" sz="1100" dirty="0">
              <a:solidFill>
                <a:prstClr val="black"/>
              </a:solidFill>
              <a:latin typeface="Times New Roman" panose="02020603050405020304" pitchFamily="18" charset="0"/>
              <a:cs typeface="Times New Roman" panose="02020603050405020304" pitchFamily="18" charset="0"/>
            </a:endParaRPr>
          </a:p>
          <a:p>
            <a:pPr lvl="0"/>
            <a:r>
              <a:rPr lang="en-US" sz="1100" dirty="0">
                <a:solidFill>
                  <a:prstClr val="black"/>
                </a:solidFill>
                <a:latin typeface="Times New Roman" panose="02020603050405020304" pitchFamily="18" charset="0"/>
                <a:cs typeface="Times New Roman" panose="02020603050405020304" pitchFamily="18" charset="0"/>
              </a:rPr>
              <a:t>Therefore, the first 3 months of the child’s sleep cycles are connected still to the mother’s dream cycles.  Expounded weight = GI; time extracted = S.  </a:t>
            </a:r>
            <a:r>
              <a:rPr lang="en-US" sz="1100" b="1" dirty="0">
                <a:solidFill>
                  <a:prstClr val="black"/>
                </a:solidFill>
                <a:latin typeface="Times New Roman" panose="02020603050405020304" pitchFamily="18" charset="0"/>
                <a:cs typeface="Times New Roman" panose="02020603050405020304" pitchFamily="18" charset="0"/>
              </a:rPr>
              <a:t>Serotonin – health deficiency. ID form. </a:t>
            </a:r>
            <a:r>
              <a:rPr lang="en-US" sz="1100" dirty="0">
                <a:solidFill>
                  <a:prstClr val="black"/>
                </a:solidFill>
                <a:latin typeface="Times New Roman" panose="02020603050405020304" pitchFamily="18" charset="0"/>
                <a:cs typeface="Times New Roman" panose="02020603050405020304" pitchFamily="18" charset="0"/>
              </a:rPr>
              <a:t>#</a:t>
            </a:r>
            <a:r>
              <a:rPr lang="en-US" sz="1100" dirty="0" smtClean="0">
                <a:solidFill>
                  <a:prstClr val="black"/>
                </a:solidFill>
                <a:latin typeface="Times New Roman" panose="02020603050405020304" pitchFamily="18" charset="0"/>
                <a:cs typeface="Times New Roman" panose="02020603050405020304" pitchFamily="18" charset="0"/>
              </a:rPr>
              <a:t>Protein</a:t>
            </a:r>
          </a:p>
          <a:p>
            <a:pPr lvl="0"/>
            <a:endParaRPr lang="en-US" sz="1100" dirty="0">
              <a:solidFill>
                <a:prstClr val="black"/>
              </a:solidFill>
              <a:latin typeface="Times New Roman" panose="02020603050405020304" pitchFamily="18" charset="0"/>
              <a:cs typeface="Times New Roman" panose="02020603050405020304" pitchFamily="18" charset="0"/>
            </a:endParaRPr>
          </a:p>
          <a:p>
            <a:pPr lvl="0"/>
            <a:r>
              <a:rPr lang="en-US" sz="5400" dirty="0" smtClean="0">
                <a:solidFill>
                  <a:prstClr val="black"/>
                </a:solidFill>
                <a:latin typeface="Times New Roman" panose="02020603050405020304" pitchFamily="18" charset="0"/>
                <a:cs typeface="Times New Roman" panose="02020603050405020304" pitchFamily="18" charset="0"/>
              </a:rPr>
              <a:t>#in Female.</a:t>
            </a:r>
            <a:endParaRPr lang="en-US" sz="5400"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78637"/>
            <a:ext cx="1010516" cy="1004392"/>
          </a:xfrm>
          <a:prstGeom prst="rect">
            <a:avLst/>
          </a:prstGeom>
        </p:spPr>
      </p:pic>
    </p:spTree>
    <p:extLst>
      <p:ext uri="{BB962C8B-B14F-4D97-AF65-F5344CB8AC3E}">
        <p14:creationId xmlns:p14="http://schemas.microsoft.com/office/powerpoint/2010/main" val="7379890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612" y="2304004"/>
            <a:ext cx="6355588" cy="34002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AMR </a:t>
            </a:r>
            <a:r>
              <a:rPr lang="en-US" sz="3100" dirty="0" smtClean="0">
                <a:latin typeface="Times New Roman" panose="02020603050405020304" pitchFamily="18" charset="0"/>
                <a:cs typeface="Times New Roman" panose="02020603050405020304" pitchFamily="18" charset="0"/>
              </a:rPr>
              <a:t>reference sheet, Plate Tectonics²</a:t>
            </a:r>
            <a:r>
              <a:rPr lang="en-US" dirty="0" smtClean="0">
                <a:latin typeface="Times New Roman" panose="02020603050405020304" pitchFamily="18" charset="0"/>
                <a:cs typeface="Times New Roman" panose="02020603050405020304" pitchFamily="18" charset="0"/>
              </a:rPr>
              <a:t>: Prototype B</a:t>
            </a:r>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553200" y="1371600"/>
            <a:ext cx="2265218" cy="5355312"/>
          </a:xfrm>
          <a:prstGeom prst="rect">
            <a:avLst/>
          </a:prstGeom>
          <a:noFill/>
        </p:spPr>
        <p:txBody>
          <a:bodyPr wrap="square" rtlCol="0">
            <a:spAutoFit/>
          </a:bodyPr>
          <a:lstStyle/>
          <a:p>
            <a:r>
              <a:rPr lang="en-US" i="1" u="sng" dirty="0" smtClean="0">
                <a:latin typeface="Times New Roman" panose="02020603050405020304" pitchFamily="18" charset="0"/>
                <a:cs typeface="Times New Roman" panose="02020603050405020304" pitchFamily="18" charset="0"/>
              </a:rPr>
              <a:t>Peptides:</a:t>
            </a:r>
          </a:p>
          <a:p>
            <a:endParaRPr lang="en-US" i="1" dirty="0">
              <a:latin typeface="Times New Roman" panose="02020603050405020304" pitchFamily="18" charset="0"/>
              <a:cs typeface="Times New Roman" panose="02020603050405020304" pitchFamily="18" charset="0"/>
            </a:endParaRPr>
          </a:p>
          <a:p>
            <a:endParaRPr lang="en-US" i="1" dirty="0" smtClean="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endParaRPr lang="en-US" i="1" dirty="0" smtClean="0">
              <a:latin typeface="Times New Roman" panose="02020603050405020304" pitchFamily="18" charset="0"/>
              <a:cs typeface="Times New Roman" panose="02020603050405020304" pitchFamily="18" charset="0"/>
            </a:endParaRPr>
          </a:p>
          <a:p>
            <a:endParaRPr lang="en-US" i="1" dirty="0" smtClean="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endParaRPr lang="en-US" i="1" dirty="0" smtClean="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r>
              <a:rPr lang="en-US" sz="1200" i="1" dirty="0" smtClean="0">
                <a:latin typeface="Times New Roman" panose="02020603050405020304" pitchFamily="18" charset="0"/>
                <a:cs typeface="Times New Roman" panose="02020603050405020304" pitchFamily="18" charset="0"/>
              </a:rPr>
              <a:t>Set forth I, 3º, 2+ discharge [weight]:</a:t>
            </a:r>
          </a:p>
          <a:p>
            <a:endParaRPr lang="en-US" i="1" dirty="0" smtClean="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endParaRPr lang="en-US" i="1" dirty="0" smtClean="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endParaRPr lang="en-US" i="1" dirty="0" smtClean="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endParaRPr lang="en-US" sz="1200" i="1" dirty="0" smtClean="0">
              <a:latin typeface="Times New Roman" panose="02020603050405020304" pitchFamily="18" charset="0"/>
              <a:cs typeface="Times New Roman" panose="02020603050405020304" pitchFamily="18" charset="0"/>
            </a:endParaRPr>
          </a:p>
          <a:p>
            <a:endParaRPr lang="en-US" sz="1200" i="1" dirty="0">
              <a:latin typeface="Times New Roman" panose="02020603050405020304" pitchFamily="18" charset="0"/>
              <a:cs typeface="Times New Roman" panose="02020603050405020304" pitchFamily="18" charset="0"/>
            </a:endParaRPr>
          </a:p>
          <a:p>
            <a:endParaRPr lang="en-US" sz="1200" i="1" dirty="0" smtClean="0">
              <a:latin typeface="Times New Roman" panose="02020603050405020304" pitchFamily="18" charset="0"/>
              <a:cs typeface="Times New Roman" panose="02020603050405020304" pitchFamily="18" charset="0"/>
            </a:endParaRPr>
          </a:p>
          <a:p>
            <a:r>
              <a:rPr lang="en-US" sz="1200" i="1" dirty="0" smtClean="0">
                <a:latin typeface="Times New Roman" panose="02020603050405020304" pitchFamily="18" charset="0"/>
                <a:cs typeface="Times New Roman" panose="02020603050405020304" pitchFamily="18" charset="0"/>
              </a:rPr>
              <a:t>Delivery  </a:t>
            </a:r>
            <a:r>
              <a:rPr lang="en-US" sz="1200" i="1" dirty="0" err="1" smtClean="0">
                <a:latin typeface="Times New Roman" panose="02020603050405020304" pitchFamily="18" charset="0"/>
                <a:cs typeface="Times New Roman" panose="02020603050405020304" pitchFamily="18" charset="0"/>
              </a:rPr>
              <a:t>xyP</a:t>
            </a:r>
            <a:r>
              <a:rPr lang="en-US" sz="1200" i="1" dirty="0" smtClean="0">
                <a:latin typeface="Times New Roman" panose="02020603050405020304" pitchFamily="18" charset="0"/>
                <a:cs typeface="Times New Roman" panose="02020603050405020304" pitchFamily="18" charset="0"/>
              </a:rPr>
              <a:t>: x10 [di].</a:t>
            </a:r>
            <a:endParaRPr lang="en-US" sz="1200" i="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1752600"/>
            <a:ext cx="2438400" cy="204216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2359" y="4343400"/>
            <a:ext cx="1606899" cy="1949704"/>
          </a:xfrm>
          <a:prstGeom prst="rect">
            <a:avLst/>
          </a:prstGeom>
        </p:spPr>
      </p:pic>
    </p:spTree>
    <p:extLst>
      <p:ext uri="{BB962C8B-B14F-4D97-AF65-F5344CB8AC3E}">
        <p14:creationId xmlns:p14="http://schemas.microsoft.com/office/powerpoint/2010/main" val="22419039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Overview </a:t>
            </a:r>
            <a:r>
              <a:rPr lang="en-US" i="1" dirty="0" smtClean="0">
                <a:latin typeface="Times New Roman" panose="02020603050405020304" pitchFamily="18" charset="0"/>
                <a:cs typeface="Times New Roman" panose="02020603050405020304" pitchFamily="18" charset="0"/>
              </a:rPr>
              <a:t>Conjunction X</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3352800" cy="4876800"/>
          </a:xfrm>
        </p:spPr>
        <p:txBody>
          <a:bodyPr>
            <a:normAutofit fontScale="85000" lnSpcReduction="20000"/>
          </a:bodyPr>
          <a:lstStyle/>
          <a:p>
            <a:r>
              <a:rPr lang="en-US" u="sng" dirty="0" smtClean="0">
                <a:latin typeface="Times New Roman" panose="02020603050405020304" pitchFamily="18" charset="0"/>
                <a:cs typeface="Times New Roman" panose="02020603050405020304" pitchFamily="18" charset="0"/>
              </a:rPr>
              <a:t>The Walnut.</a:t>
            </a:r>
          </a:p>
          <a:p>
            <a:pPr marL="0" lvl="0" indent="0">
              <a:spcBef>
                <a:spcPts val="0"/>
              </a:spcBef>
              <a:buClrTx/>
              <a:buSzTx/>
              <a:buNone/>
            </a:pPr>
            <a:r>
              <a:rPr lang="en-US" sz="1800" dirty="0" smtClean="0">
                <a:solidFill>
                  <a:prstClr val="black"/>
                </a:solidFill>
                <a:latin typeface="Times New Roman" panose="02020603050405020304" pitchFamily="18" charset="0"/>
                <a:cs typeface="Times New Roman" panose="02020603050405020304" pitchFamily="18" charset="0"/>
              </a:rPr>
              <a:t>The Heart</a:t>
            </a:r>
            <a:r>
              <a:rPr lang="en-US" sz="1100" dirty="0">
                <a:solidFill>
                  <a:prstClr val="black"/>
                </a:solidFill>
                <a:latin typeface="Times New Roman" panose="02020603050405020304" pitchFamily="18" charset="0"/>
                <a:cs typeface="Times New Roman" panose="02020603050405020304" pitchFamily="18" charset="0"/>
              </a:rPr>
              <a:t>:</a:t>
            </a:r>
            <a:r>
              <a:rPr lang="en-US" sz="1100" dirty="0" smtClean="0">
                <a:solidFill>
                  <a:prstClr val="black"/>
                </a:solidFill>
                <a:latin typeface="Times New Roman" panose="02020603050405020304" pitchFamily="18" charset="0"/>
                <a:cs typeface="Times New Roman" panose="02020603050405020304" pitchFamily="18" charset="0"/>
              </a:rPr>
              <a:t>  </a:t>
            </a:r>
            <a:r>
              <a:rPr lang="en-US" sz="1100" dirty="0">
                <a:solidFill>
                  <a:prstClr val="black"/>
                </a:solidFill>
                <a:latin typeface="Times New Roman" panose="02020603050405020304" pitchFamily="18" charset="0"/>
                <a:cs typeface="Times New Roman" panose="02020603050405020304" pitchFamily="18" charset="0"/>
              </a:rPr>
              <a:t>Formulas S (D of Isotope Culture H)  = the expounded weight from Formula I in the last stages of Dream cycles (5); is expound by t², which is the time expounded extraction (</a:t>
            </a:r>
            <a:r>
              <a:rPr lang="en-US" sz="1100" dirty="0" err="1">
                <a:solidFill>
                  <a:prstClr val="black"/>
                </a:solidFill>
                <a:latin typeface="Times New Roman" panose="02020603050405020304" pitchFamily="18" charset="0"/>
                <a:cs typeface="Times New Roman" panose="02020603050405020304" pitchFamily="18" charset="0"/>
              </a:rPr>
              <a:t>ts</a:t>
            </a:r>
            <a:r>
              <a:rPr lang="en-US" sz="1100" dirty="0">
                <a:solidFill>
                  <a:prstClr val="black"/>
                </a:solidFill>
                <a:latin typeface="Times New Roman" panose="02020603050405020304" pitchFamily="18" charset="0"/>
                <a:cs typeface="Times New Roman" panose="02020603050405020304" pitchFamily="18" charset="0"/>
              </a:rPr>
              <a:t>) of the membrane</a:t>
            </a:r>
            <a:r>
              <a:rPr lang="en-US" sz="1100" dirty="0" smtClean="0">
                <a:solidFill>
                  <a:prstClr val="black"/>
                </a:solidFill>
                <a:latin typeface="Times New Roman" panose="02020603050405020304" pitchFamily="18" charset="0"/>
                <a:cs typeface="Times New Roman" panose="02020603050405020304" pitchFamily="18" charset="0"/>
              </a:rPr>
              <a:t>:</a:t>
            </a:r>
          </a:p>
          <a:p>
            <a:pPr marL="0" lvl="0" indent="0">
              <a:spcBef>
                <a:spcPts val="0"/>
              </a:spcBef>
              <a:buClrTx/>
              <a:buSzTx/>
              <a:buNone/>
            </a:pPr>
            <a:endParaRPr lang="en-US" sz="1100" dirty="0">
              <a:solidFill>
                <a:prstClr val="black"/>
              </a:solidFill>
              <a:latin typeface="Times New Roman" panose="02020603050405020304" pitchFamily="18" charset="0"/>
              <a:cs typeface="Times New Roman" panose="02020603050405020304" pitchFamily="18" charset="0"/>
            </a:endParaRPr>
          </a:p>
          <a:p>
            <a:pPr>
              <a:spcBef>
                <a:spcPts val="0"/>
              </a:spcBef>
              <a:buClrTx/>
              <a:buSzTx/>
            </a:pPr>
            <a:r>
              <a:rPr lang="en-US" sz="1100" dirty="0">
                <a:solidFill>
                  <a:prstClr val="black"/>
                </a:solidFill>
                <a:latin typeface="Times New Roman" panose="02020603050405020304" pitchFamily="18" charset="0"/>
                <a:cs typeface="Times New Roman" panose="02020603050405020304" pitchFamily="18" charset="0"/>
              </a:rPr>
              <a:t>(</a:t>
            </a:r>
            <a:r>
              <a:rPr lang="en-US" sz="1100" dirty="0" err="1">
                <a:solidFill>
                  <a:prstClr val="black"/>
                </a:solidFill>
                <a:latin typeface="Times New Roman" panose="02020603050405020304" pitchFamily="18" charset="0"/>
                <a:cs typeface="Times New Roman" panose="02020603050405020304" pitchFamily="18" charset="0"/>
              </a:rPr>
              <a:t>tS</a:t>
            </a:r>
            <a:r>
              <a:rPr lang="en-US" sz="1100" dirty="0">
                <a:solidFill>
                  <a:prstClr val="black"/>
                </a:solidFill>
                <a:latin typeface="Times New Roman" panose="02020603050405020304" pitchFamily="18" charset="0"/>
                <a:cs typeface="Times New Roman" panose="02020603050405020304" pitchFamily="18" charset="0"/>
              </a:rPr>
              <a:t>) is at Y8 (see </a:t>
            </a:r>
            <a:r>
              <a:rPr lang="en-US" sz="1100" dirty="0" err="1">
                <a:solidFill>
                  <a:prstClr val="black"/>
                </a:solidFill>
                <a:latin typeface="Times New Roman" panose="02020603050405020304" pitchFamily="18" charset="0"/>
                <a:cs typeface="Times New Roman" panose="02020603050405020304" pitchFamily="18" charset="0"/>
              </a:rPr>
              <a:t>Subcology’s</a:t>
            </a:r>
            <a:r>
              <a:rPr lang="en-US" sz="1100" dirty="0">
                <a:solidFill>
                  <a:prstClr val="black"/>
                </a:solidFill>
                <a:latin typeface="Times New Roman" panose="02020603050405020304" pitchFamily="18" charset="0"/>
                <a:cs typeface="Times New Roman" panose="02020603050405020304" pitchFamily="18" charset="0"/>
              </a:rPr>
              <a:t> project description); {</a:t>
            </a:r>
            <a:r>
              <a:rPr lang="en-US" sz="1100" dirty="0" smtClean="0">
                <a:solidFill>
                  <a:prstClr val="black"/>
                </a:solidFill>
                <a:latin typeface="Times New Roman" panose="02020603050405020304" pitchFamily="18" charset="0"/>
                <a:cs typeface="Times New Roman" panose="02020603050405020304" pitchFamily="18" charset="0"/>
              </a:rPr>
              <a:t>function F of v12~ [A13 </a:t>
            </a:r>
            <a:r>
              <a:rPr lang="en-US" sz="1100" dirty="0">
                <a:solidFill>
                  <a:prstClr val="black"/>
                </a:solidFill>
                <a:latin typeface="Times New Roman" panose="02020603050405020304" pitchFamily="18" charset="0"/>
                <a:cs typeface="Times New Roman" panose="02020603050405020304" pitchFamily="18" charset="0"/>
              </a:rPr>
              <a:t>to dopamine]. </a:t>
            </a:r>
          </a:p>
          <a:p>
            <a:pPr marL="0" lvl="0" indent="0">
              <a:spcBef>
                <a:spcPts val="0"/>
              </a:spcBef>
              <a:buClrTx/>
              <a:buSzTx/>
              <a:buNone/>
            </a:pPr>
            <a:endParaRPr lang="en-US" sz="1100" dirty="0" smtClean="0">
              <a:solidFill>
                <a:prstClr val="black"/>
              </a:solidFill>
              <a:latin typeface="Times New Roman" panose="02020603050405020304" pitchFamily="18" charset="0"/>
              <a:cs typeface="Times New Roman" panose="02020603050405020304" pitchFamily="18" charset="0"/>
            </a:endParaRPr>
          </a:p>
          <a:p>
            <a:pPr>
              <a:spcBef>
                <a:spcPts val="0"/>
              </a:spcBef>
              <a:buClrTx/>
              <a:buSzTx/>
            </a:pPr>
            <a:r>
              <a:rPr lang="en-US" sz="1100" dirty="0" smtClean="0">
                <a:solidFill>
                  <a:prstClr val="black"/>
                </a:solidFill>
                <a:latin typeface="Times New Roman" panose="02020603050405020304" pitchFamily="18" charset="0"/>
                <a:cs typeface="Times New Roman" panose="02020603050405020304" pitchFamily="18" charset="0"/>
              </a:rPr>
              <a:t>(</a:t>
            </a:r>
            <a:r>
              <a:rPr lang="en-US" sz="1100" dirty="0" err="1" smtClean="0">
                <a:solidFill>
                  <a:prstClr val="black"/>
                </a:solidFill>
                <a:latin typeface="Times New Roman" panose="02020603050405020304" pitchFamily="18" charset="0"/>
                <a:cs typeface="Times New Roman" panose="02020603050405020304" pitchFamily="18" charset="0"/>
              </a:rPr>
              <a:t>gS</a:t>
            </a:r>
            <a:r>
              <a:rPr lang="en-US" sz="1100" dirty="0">
                <a:solidFill>
                  <a:prstClr val="black"/>
                </a:solidFill>
                <a:latin typeface="Times New Roman" panose="02020603050405020304" pitchFamily="18" charset="0"/>
                <a:cs typeface="Times New Roman" panose="02020603050405020304" pitchFamily="18" charset="0"/>
              </a:rPr>
              <a:t>) stands for time without E </a:t>
            </a:r>
            <a:r>
              <a:rPr lang="en-US" sz="1100" dirty="0" smtClean="0">
                <a:solidFill>
                  <a:prstClr val="black"/>
                </a:solidFill>
                <a:latin typeface="Times New Roman" panose="02020603050405020304" pitchFamily="18" charset="0"/>
                <a:cs typeface="Times New Roman" panose="02020603050405020304" pitchFamily="18" charset="0"/>
              </a:rPr>
              <a:t>[nutrition] or </a:t>
            </a:r>
            <a:r>
              <a:rPr lang="en-US" sz="1100" dirty="0">
                <a:solidFill>
                  <a:prstClr val="black"/>
                </a:solidFill>
                <a:latin typeface="Times New Roman" panose="02020603050405020304" pitchFamily="18" charset="0"/>
                <a:cs typeface="Times New Roman" panose="02020603050405020304" pitchFamily="18" charset="0"/>
              </a:rPr>
              <a:t>ovarian </a:t>
            </a:r>
            <a:r>
              <a:rPr lang="en-US" sz="1100" u="sng" dirty="0">
                <a:solidFill>
                  <a:prstClr val="black"/>
                </a:solidFill>
                <a:latin typeface="Times New Roman" panose="02020603050405020304" pitchFamily="18" charset="0"/>
                <a:cs typeface="Times New Roman" panose="02020603050405020304" pitchFamily="18" charset="0"/>
              </a:rPr>
              <a:t>exact</a:t>
            </a:r>
            <a:r>
              <a:rPr lang="en-US" sz="1100" dirty="0">
                <a:solidFill>
                  <a:prstClr val="black"/>
                </a:solidFill>
                <a:latin typeface="Times New Roman" panose="02020603050405020304" pitchFamily="18" charset="0"/>
                <a:cs typeface="Times New Roman" panose="02020603050405020304" pitchFamily="18" charset="0"/>
              </a:rPr>
              <a:t>  - </a:t>
            </a:r>
            <a:r>
              <a:rPr lang="en-US" sz="1100" dirty="0" smtClean="0">
                <a:solidFill>
                  <a:prstClr val="black"/>
                </a:solidFill>
                <a:latin typeface="Times New Roman" panose="02020603050405020304" pitchFamily="18" charset="0"/>
                <a:cs typeface="Times New Roman" panose="02020603050405020304" pitchFamily="18" charset="0"/>
              </a:rPr>
              <a:t>generated from the liver.  </a:t>
            </a:r>
            <a:r>
              <a:rPr lang="en-US" sz="1100" dirty="0">
                <a:solidFill>
                  <a:prstClr val="black"/>
                </a:solidFill>
                <a:latin typeface="Times New Roman" panose="02020603050405020304" pitchFamily="18" charset="0"/>
                <a:cs typeface="Times New Roman" panose="02020603050405020304" pitchFamily="18" charset="0"/>
              </a:rPr>
              <a:t>(Subconscious = 96º </a:t>
            </a:r>
            <a:r>
              <a:rPr lang="en-US" sz="1100" dirty="0" smtClean="0">
                <a:solidFill>
                  <a:prstClr val="black"/>
                </a:solidFill>
                <a:latin typeface="Times New Roman" panose="02020603050405020304" pitchFamily="18" charset="0"/>
                <a:cs typeface="Times New Roman" panose="02020603050405020304" pitchFamily="18" charset="0"/>
              </a:rPr>
              <a:t>of chlorophyll cultures in I (p net[astrophysics</a:t>
            </a:r>
            <a:r>
              <a:rPr lang="en-US" sz="1100" dirty="0">
                <a:solidFill>
                  <a:prstClr val="black"/>
                </a:solidFill>
                <a:latin typeface="Times New Roman" panose="02020603050405020304" pitchFamily="18" charset="0"/>
                <a:cs typeface="Times New Roman" panose="02020603050405020304" pitchFamily="18" charset="0"/>
              </a:rPr>
              <a:t>]).  </a:t>
            </a:r>
          </a:p>
          <a:p>
            <a:pPr marL="0" lvl="0" indent="0">
              <a:spcBef>
                <a:spcPts val="0"/>
              </a:spcBef>
              <a:buClrTx/>
              <a:buSzTx/>
              <a:buNone/>
            </a:pPr>
            <a:endParaRPr lang="en-US" sz="1150" dirty="0">
              <a:solidFill>
                <a:srgbClr val="050505"/>
              </a:solidFill>
              <a:latin typeface="Times New Roman" panose="02020603050405020304" pitchFamily="18" charset="0"/>
              <a:cs typeface="Times New Roman" panose="02020603050405020304" pitchFamily="18" charset="0"/>
            </a:endParaRPr>
          </a:p>
          <a:p>
            <a:pPr marL="0" lvl="0" indent="0">
              <a:spcBef>
                <a:spcPts val="0"/>
              </a:spcBef>
              <a:buClrTx/>
              <a:buSzTx/>
              <a:buNone/>
            </a:pPr>
            <a:endParaRPr lang="en-US" sz="1150" dirty="0" smtClean="0">
              <a:solidFill>
                <a:srgbClr val="050505"/>
              </a:solidFill>
              <a:latin typeface="Times New Roman" panose="02020603050405020304" pitchFamily="18" charset="0"/>
              <a:cs typeface="Times New Roman" panose="02020603050405020304" pitchFamily="18" charset="0"/>
            </a:endParaRPr>
          </a:p>
          <a:p>
            <a:pPr marL="0" lvl="0" indent="0">
              <a:spcBef>
                <a:spcPts val="0"/>
              </a:spcBef>
              <a:buClrTx/>
              <a:buSzTx/>
              <a:buNone/>
            </a:pPr>
            <a:r>
              <a:rPr lang="en-US" sz="1150" dirty="0" smtClean="0">
                <a:solidFill>
                  <a:srgbClr val="050505"/>
                </a:solidFill>
                <a:latin typeface="Times New Roman" panose="02020603050405020304" pitchFamily="18" charset="0"/>
                <a:cs typeface="Times New Roman" panose="02020603050405020304" pitchFamily="18" charset="0"/>
              </a:rPr>
              <a:t>Why </a:t>
            </a:r>
            <a:r>
              <a:rPr lang="en-US" sz="1150" dirty="0" err="1">
                <a:solidFill>
                  <a:srgbClr val="050505"/>
                </a:solidFill>
                <a:latin typeface="Times New Roman" panose="02020603050405020304" pitchFamily="18" charset="0"/>
                <a:cs typeface="Times New Roman" panose="02020603050405020304" pitchFamily="18" charset="0"/>
              </a:rPr>
              <a:t>gS</a:t>
            </a:r>
            <a:r>
              <a:rPr lang="en-US" sz="1150" dirty="0">
                <a:solidFill>
                  <a:srgbClr val="050505"/>
                </a:solidFill>
                <a:latin typeface="Times New Roman" panose="02020603050405020304" pitchFamily="18" charset="0"/>
                <a:cs typeface="Times New Roman" panose="02020603050405020304" pitchFamily="18" charset="0"/>
              </a:rPr>
              <a:t>?  The integrity of a given molecule (bond) will be found within the consistent </a:t>
            </a:r>
            <a:r>
              <a:rPr lang="en-US" sz="1150" dirty="0" smtClean="0">
                <a:solidFill>
                  <a:srgbClr val="050505"/>
                </a:solidFill>
                <a:latin typeface="Times New Roman" panose="02020603050405020304" pitchFamily="18" charset="0"/>
                <a:cs typeface="Times New Roman" panose="02020603050405020304" pitchFamily="18" charset="0"/>
              </a:rPr>
              <a:t>[lung] having </a:t>
            </a:r>
            <a:r>
              <a:rPr lang="en-US" sz="1150" dirty="0">
                <a:solidFill>
                  <a:srgbClr val="050505"/>
                </a:solidFill>
                <a:latin typeface="Times New Roman" panose="02020603050405020304" pitchFamily="18" charset="0"/>
                <a:cs typeface="Times New Roman" panose="02020603050405020304" pitchFamily="18" charset="0"/>
              </a:rPr>
              <a:t>2 sides, decreasing as light revolves around the sun, divided as light subtracts (which is overreaction [ovarian]) E extracts width by 2 given variables (O2, O2</a:t>
            </a:r>
            <a:r>
              <a:rPr lang="en-US" sz="1150" dirty="0" smtClean="0">
                <a:solidFill>
                  <a:srgbClr val="050505"/>
                </a:solidFill>
                <a:latin typeface="Times New Roman" panose="02020603050405020304" pitchFamily="18" charset="0"/>
                <a:cs typeface="Times New Roman" panose="02020603050405020304" pitchFamily="18" charset="0"/>
              </a:rPr>
              <a:t>) [sodium]; </a:t>
            </a:r>
            <a:r>
              <a:rPr lang="en-US" sz="1150" dirty="0">
                <a:solidFill>
                  <a:srgbClr val="050505"/>
                </a:solidFill>
                <a:latin typeface="Times New Roman" panose="02020603050405020304" pitchFamily="18" charset="0"/>
                <a:cs typeface="Times New Roman" panose="02020603050405020304" pitchFamily="18" charset="0"/>
              </a:rPr>
              <a:t>which is your width that [muscle] must cling to [</a:t>
            </a:r>
            <a:r>
              <a:rPr lang="en-US" sz="1150" dirty="0" smtClean="0">
                <a:solidFill>
                  <a:srgbClr val="050505"/>
                </a:solidFill>
                <a:latin typeface="Times New Roman" panose="02020603050405020304" pitchFamily="18" charset="0"/>
                <a:cs typeface="Times New Roman" panose="02020603050405020304" pitchFamily="18" charset="0"/>
              </a:rPr>
              <a:t>water (AH, pH)] </a:t>
            </a:r>
            <a:r>
              <a:rPr lang="en-US" sz="1150" dirty="0">
                <a:solidFill>
                  <a:srgbClr val="050505"/>
                </a:solidFill>
                <a:latin typeface="Times New Roman" panose="02020603050405020304" pitchFamily="18" charset="0"/>
                <a:cs typeface="Times New Roman" panose="02020603050405020304" pitchFamily="18" charset="0"/>
              </a:rPr>
              <a:t>will then be fortified c by the net principle [od8]. G gives the evidence having solidity to form the variable [molecule], evenly as 64.6 full resource circumference (32.3|32.3) </a:t>
            </a:r>
            <a:r>
              <a:rPr lang="en-US" sz="1150" dirty="0" smtClean="0">
                <a:solidFill>
                  <a:srgbClr val="050505"/>
                </a:solidFill>
                <a:latin typeface="Times New Roman" panose="02020603050405020304" pitchFamily="18" charset="0"/>
                <a:cs typeface="Times New Roman" panose="02020603050405020304" pitchFamily="18" charset="0"/>
              </a:rPr>
              <a:t>as [psychology</a:t>
            </a:r>
            <a:r>
              <a:rPr lang="en-US" sz="1150" dirty="0">
                <a:solidFill>
                  <a:srgbClr val="050505"/>
                </a:solidFill>
                <a:latin typeface="Times New Roman" panose="02020603050405020304" pitchFamily="18" charset="0"/>
                <a:cs typeface="Times New Roman" panose="02020603050405020304" pitchFamily="18" charset="0"/>
              </a:rPr>
              <a:t>] construes magnetically. Or 1/2 of a whole conjunction by </a:t>
            </a:r>
            <a:r>
              <a:rPr lang="en-US" sz="1150" dirty="0" err="1">
                <a:solidFill>
                  <a:srgbClr val="050505"/>
                </a:solidFill>
                <a:latin typeface="Times New Roman" panose="02020603050405020304" pitchFamily="18" charset="0"/>
                <a:cs typeface="Times New Roman" panose="02020603050405020304" pitchFamily="18" charset="0"/>
              </a:rPr>
              <a:t>gX</a:t>
            </a:r>
            <a:r>
              <a:rPr lang="en-US" sz="1150" dirty="0">
                <a:solidFill>
                  <a:srgbClr val="050505"/>
                </a:solidFill>
                <a:latin typeface="Times New Roman" panose="02020603050405020304" pitchFamily="18" charset="0"/>
                <a:cs typeface="Times New Roman" panose="02020603050405020304" pitchFamily="18" charset="0"/>
              </a:rPr>
              <a:t>., your basic genetic activity rate by gravity.  Gravity pulls space in the same time for </a:t>
            </a:r>
            <a:r>
              <a:rPr lang="en-US" sz="1150" dirty="0" smtClean="0">
                <a:solidFill>
                  <a:srgbClr val="050505"/>
                </a:solidFill>
                <a:latin typeface="Times New Roman" panose="02020603050405020304" pitchFamily="18" charset="0"/>
                <a:cs typeface="Times New Roman" panose="02020603050405020304" pitchFamily="18" charset="0"/>
              </a:rPr>
              <a:t>Light (endorphins). </a:t>
            </a:r>
            <a:r>
              <a:rPr lang="en-US" sz="1150" dirty="0">
                <a:solidFill>
                  <a:srgbClr val="050505"/>
                </a:solidFill>
                <a:latin typeface="Times New Roman" panose="02020603050405020304" pitchFamily="18" charset="0"/>
                <a:cs typeface="Times New Roman" panose="02020603050405020304" pitchFamily="18" charset="0"/>
              </a:rPr>
              <a:t>The truth that all is found within is in your hydro genetic multiplication tables: </a:t>
            </a:r>
            <a:r>
              <a:rPr lang="en-US" sz="1150" dirty="0" smtClean="0">
                <a:solidFill>
                  <a:srgbClr val="050505"/>
                </a:solidFill>
                <a:latin typeface="Times New Roman" panose="02020603050405020304" pitchFamily="18" charset="0"/>
                <a:cs typeface="Times New Roman" panose="02020603050405020304" pitchFamily="18" charset="0"/>
              </a:rPr>
              <a:t>c1=O8=c1; 8 </a:t>
            </a:r>
            <a:r>
              <a:rPr lang="en-US" sz="1150" dirty="0">
                <a:solidFill>
                  <a:srgbClr val="050505"/>
                </a:solidFill>
                <a:latin typeface="Times New Roman" panose="02020603050405020304" pitchFamily="18" charset="0"/>
                <a:cs typeface="Times New Roman" panose="02020603050405020304" pitchFamily="18" charset="0"/>
              </a:rPr>
              <a:t>of a given diameter for velocity to square split 4|1 (3</a:t>
            </a:r>
            <a:r>
              <a:rPr lang="en-US" sz="1150" dirty="0" smtClean="0">
                <a:solidFill>
                  <a:srgbClr val="050505"/>
                </a:solidFill>
                <a:latin typeface="Times New Roman" panose="02020603050405020304" pitchFamily="18" charset="0"/>
                <a:cs typeface="Times New Roman" panose="02020603050405020304" pitchFamily="18" charset="0"/>
              </a:rPr>
              <a:t>). </a:t>
            </a:r>
            <a:r>
              <a:rPr lang="en-US" sz="3800" dirty="0" smtClean="0">
                <a:solidFill>
                  <a:srgbClr val="92D050"/>
                </a:solidFill>
                <a:latin typeface="Times New Roman" panose="02020603050405020304" pitchFamily="18" charset="0"/>
                <a:cs typeface="Times New Roman" panose="02020603050405020304" pitchFamily="18" charset="0"/>
              </a:rPr>
              <a:t>CHLOROPHYLL</a:t>
            </a:r>
            <a:endParaRPr lang="en-US" sz="3800" dirty="0" smtClean="0">
              <a:solidFill>
                <a:srgbClr val="050505"/>
              </a:solidFill>
              <a:latin typeface="Times New Roman" panose="02020603050405020304" pitchFamily="18" charset="0"/>
              <a:cs typeface="Times New Roman" panose="02020603050405020304" pitchFamily="18" charset="0"/>
            </a:endParaRPr>
          </a:p>
          <a:p>
            <a:pPr marL="0" lvl="0" indent="0">
              <a:spcBef>
                <a:spcPts val="0"/>
              </a:spcBef>
              <a:buClrTx/>
              <a:buSzTx/>
              <a:buNone/>
            </a:pPr>
            <a:endParaRPr lang="en-US" sz="1150" dirty="0">
              <a:solidFill>
                <a:srgbClr val="050505"/>
              </a:solidFill>
              <a:latin typeface="Times New Roman" panose="02020603050405020304" pitchFamily="18" charset="0"/>
              <a:cs typeface="Times New Roman" panose="02020603050405020304" pitchFamily="18" charset="0"/>
            </a:endParaRPr>
          </a:p>
          <a:p>
            <a:pPr marL="0" lvl="0" indent="0">
              <a:spcBef>
                <a:spcPts val="0"/>
              </a:spcBef>
              <a:buClrTx/>
              <a:buSzTx/>
              <a:buNone/>
            </a:pPr>
            <a:r>
              <a:rPr lang="en-US" sz="1150" dirty="0" smtClean="0">
                <a:solidFill>
                  <a:srgbClr val="050505"/>
                </a:solidFill>
                <a:latin typeface="Times New Roman" panose="02020603050405020304" pitchFamily="18" charset="0"/>
                <a:cs typeface="Times New Roman" panose="02020603050405020304" pitchFamily="18" charset="0"/>
              </a:rPr>
              <a:t>A = 8 or p²</a:t>
            </a:r>
            <a:endParaRPr lang="en-US" sz="1150" dirty="0">
              <a:solidFill>
                <a:srgbClr val="050505"/>
              </a:solidFill>
              <a:latin typeface="Times New Roman" panose="02020603050405020304" pitchFamily="18" charset="0"/>
              <a:cs typeface="Times New Roman" panose="02020603050405020304" pitchFamily="18" charset="0"/>
            </a:endParaRPr>
          </a:p>
          <a:p>
            <a:pPr marL="0" lvl="0" indent="0">
              <a:buNone/>
            </a:pPr>
            <a:r>
              <a:rPr lang="en-US" dirty="0" smtClean="0">
                <a:solidFill>
                  <a:srgbClr val="050505"/>
                </a:solidFill>
                <a:latin typeface="Times New Roman" panose="02020603050405020304" pitchFamily="18" charset="0"/>
                <a:cs typeface="Times New Roman" panose="02020603050405020304" pitchFamily="18" charset="0"/>
              </a:rPr>
              <a:t>#Type A of muscular System </a:t>
            </a:r>
            <a:endParaRPr lang="en-US" dirty="0">
              <a:solidFill>
                <a:srgbClr val="050505"/>
              </a:solidFill>
              <a:latin typeface="Times New Roman" panose="02020603050405020304" pitchFamily="18" charset="0"/>
              <a:cs typeface="Times New Roman" panose="02020603050405020304" pitchFamily="18" charset="0"/>
            </a:endParaRPr>
          </a:p>
          <a:p>
            <a:pPr marL="0" indent="0">
              <a:buNone/>
            </a:pPr>
            <a:endParaRPr lang="en-US" u="sng"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400" y="1858971"/>
            <a:ext cx="2693975" cy="3634613"/>
          </a:xfrm>
          <a:prstGeom prst="rect">
            <a:avLst/>
          </a:prstGeom>
        </p:spPr>
      </p:pic>
      <p:sp>
        <p:nvSpPr>
          <p:cNvPr id="5" name="Rectangle 4"/>
          <p:cNvSpPr/>
          <p:nvPr/>
        </p:nvSpPr>
        <p:spPr>
          <a:xfrm>
            <a:off x="3962400" y="5638800"/>
            <a:ext cx="2895600" cy="646331"/>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SA node </a:t>
            </a:r>
            <a:r>
              <a:rPr lang="en-US" sz="1200" dirty="0" smtClean="0">
                <a:latin typeface="Times New Roman" panose="02020603050405020304" pitchFamily="18" charset="0"/>
                <a:cs typeface="Times New Roman" panose="02020603050405020304" pitchFamily="18" charset="0"/>
              </a:rPr>
              <a:t>molecular; </a:t>
            </a:r>
            <a:r>
              <a:rPr lang="en-US" sz="1200" dirty="0">
                <a:latin typeface="Times New Roman" panose="02020603050405020304" pitchFamily="18" charset="0"/>
                <a:cs typeface="Times New Roman" panose="02020603050405020304" pitchFamily="18" charset="0"/>
              </a:rPr>
              <a:t>form </a:t>
            </a:r>
            <a:r>
              <a:rPr lang="en-US" sz="1200" dirty="0" smtClean="0">
                <a:latin typeface="Times New Roman" panose="02020603050405020304" pitchFamily="18" charset="0"/>
                <a:cs typeface="Times New Roman" panose="02020603050405020304" pitchFamily="18" charset="0"/>
              </a:rPr>
              <a:t>[plural]; 3 </a:t>
            </a:r>
            <a:r>
              <a:rPr lang="en-US" sz="1200" dirty="0">
                <a:latin typeface="Times New Roman" panose="02020603050405020304" pitchFamily="18" charset="0"/>
                <a:cs typeface="Times New Roman" panose="02020603050405020304" pitchFamily="18" charset="0"/>
              </a:rPr>
              <a:t>degrees and from chamber in </a:t>
            </a:r>
            <a:r>
              <a:rPr lang="en-US" sz="1200" dirty="0" smtClean="0">
                <a:latin typeface="Times New Roman" panose="02020603050405020304" pitchFamily="18" charset="0"/>
                <a:cs typeface="Times New Roman" panose="02020603050405020304" pitchFamily="18" charset="0"/>
              </a:rPr>
              <a:t>light: </a:t>
            </a:r>
            <a:r>
              <a:rPr lang="en-US" sz="1200" dirty="0">
                <a:latin typeface="Times New Roman" panose="02020603050405020304" pitchFamily="18" charset="0"/>
                <a:cs typeface="Times New Roman" panose="02020603050405020304" pitchFamily="18" charset="0"/>
              </a:rPr>
              <a:t>direction of the sun rising in the East.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9050" y="533400"/>
            <a:ext cx="1504950" cy="1609725"/>
          </a:xfrm>
          <a:prstGeom prst="rect">
            <a:avLst/>
          </a:prstGeom>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7170" y="2667000"/>
            <a:ext cx="2212975"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8647" y="4953000"/>
            <a:ext cx="2191498" cy="167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938647" y="2412958"/>
            <a:ext cx="2052953" cy="253916"/>
          </a:xfrm>
          <a:prstGeom prst="rect">
            <a:avLst/>
          </a:prstGeom>
          <a:noFill/>
        </p:spPr>
        <p:txBody>
          <a:bodyPr wrap="square" rtlCol="0">
            <a:spAutoFit/>
          </a:bodyPr>
          <a:lstStyle/>
          <a:p>
            <a:r>
              <a:rPr lang="en-US" sz="1050" dirty="0" smtClean="0">
                <a:latin typeface="Times New Roman" panose="02020603050405020304" pitchFamily="18" charset="0"/>
                <a:cs typeface="Times New Roman" panose="02020603050405020304" pitchFamily="18" charset="0"/>
              </a:rPr>
              <a:t>32.3|32.3 bent axis, ID form (b).</a:t>
            </a:r>
            <a:endParaRPr lang="en-US" sz="1050" dirty="0">
              <a:latin typeface="Times New Roman" panose="02020603050405020304" pitchFamily="18" charset="0"/>
              <a:cs typeface="Times New Roman" panose="02020603050405020304" pitchFamily="18" charset="0"/>
            </a:endParaRPr>
          </a:p>
        </p:txBody>
      </p:sp>
      <p:sp>
        <p:nvSpPr>
          <p:cNvPr id="8" name="Rectangle 7"/>
          <p:cNvSpPr/>
          <p:nvPr/>
        </p:nvSpPr>
        <p:spPr>
          <a:xfrm>
            <a:off x="6950771" y="6594890"/>
            <a:ext cx="2193229" cy="253916"/>
          </a:xfrm>
          <a:prstGeom prst="rect">
            <a:avLst/>
          </a:prstGeom>
        </p:spPr>
        <p:txBody>
          <a:bodyPr wrap="none">
            <a:spAutoFit/>
          </a:bodyPr>
          <a:lstStyle/>
          <a:p>
            <a:pPr lvl="0"/>
            <a:r>
              <a:rPr lang="en-US" sz="1050" dirty="0" err="1" smtClean="0">
                <a:solidFill>
                  <a:srgbClr val="292934"/>
                </a:solidFill>
                <a:latin typeface="Times New Roman" panose="02020603050405020304" pitchFamily="18" charset="0"/>
                <a:cs typeface="Times New Roman" panose="02020603050405020304" pitchFamily="18" charset="0"/>
              </a:rPr>
              <a:t>Neuro</a:t>
            </a:r>
            <a:r>
              <a:rPr lang="en-US" sz="1050" dirty="0" smtClean="0">
                <a:solidFill>
                  <a:srgbClr val="292934"/>
                </a:solidFill>
                <a:latin typeface="Times New Roman" panose="02020603050405020304" pitchFamily="18" charset="0"/>
                <a:cs typeface="Times New Roman" panose="02020603050405020304" pitchFamily="18" charset="0"/>
              </a:rPr>
              <a:t>-diameter to Root decay. 6cl/o-</a:t>
            </a:r>
            <a:endParaRPr lang="en-US" sz="1050" dirty="0">
              <a:solidFill>
                <a:srgbClr val="29293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0618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Overview X:  </a:t>
            </a:r>
            <a:r>
              <a:rPr lang="en-US" sz="2800" dirty="0" smtClean="0">
                <a:latin typeface="Times New Roman" panose="02020603050405020304" pitchFamily="18" charset="0"/>
                <a:cs typeface="Times New Roman" panose="02020603050405020304" pitchFamily="18" charset="0"/>
              </a:rPr>
              <a:t>Increasing weight</a:t>
            </a:r>
            <a:br>
              <a:rPr lang="en-US" sz="2800" dirty="0" smtClean="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neuro</a:t>
            </a:r>
            <a:r>
              <a:rPr lang="en-US" sz="2800" dirty="0" smtClean="0">
                <a:latin typeface="Times New Roman" panose="02020603050405020304" pitchFamily="18" charset="0"/>
                <a:cs typeface="Times New Roman" panose="02020603050405020304" pitchFamily="18" charset="0"/>
              </a:rPr>
              <a:t>-refraction). #diamonds</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423" t="4723" r="21459" b="11649"/>
          <a:stretch/>
        </p:blipFill>
        <p:spPr>
          <a:xfrm>
            <a:off x="318654" y="2147203"/>
            <a:ext cx="5569527" cy="468308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914400"/>
            <a:ext cx="2259493" cy="270043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425646" y="512618"/>
            <a:ext cx="14478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Ii. </a:t>
            </a:r>
            <a:r>
              <a:rPr lang="en-US" sz="1200" dirty="0" smtClean="0">
                <a:latin typeface="Times New Roman" panose="02020603050405020304" pitchFamily="18" charset="0"/>
                <a:cs typeface="Times New Roman" panose="02020603050405020304" pitchFamily="18" charset="0"/>
              </a:rPr>
              <a:t>View p-1.</a:t>
            </a:r>
            <a:endParaRPr lang="en-US" sz="1200" dirty="0">
              <a:latin typeface="Times New Roman" panose="02020603050405020304" pitchFamily="18" charset="0"/>
              <a:cs typeface="Times New Roman" panose="02020603050405020304" pitchFamily="18" charset="0"/>
            </a:endParaRPr>
          </a:p>
        </p:txBody>
      </p:sp>
      <p:sp>
        <p:nvSpPr>
          <p:cNvPr id="7" name="Rectangle 6"/>
          <p:cNvSpPr/>
          <p:nvPr/>
        </p:nvSpPr>
        <p:spPr>
          <a:xfrm>
            <a:off x="533400" y="1993314"/>
            <a:ext cx="3365024" cy="307777"/>
          </a:xfrm>
          <a:prstGeom prst="rect">
            <a:avLst/>
          </a:prstGeom>
        </p:spPr>
        <p:txBody>
          <a:bodyPr wrap="none">
            <a:spAutoFit/>
          </a:bodyPr>
          <a:lstStyle/>
          <a:p>
            <a:pPr lvl="0" fontAlgn="base"/>
            <a:r>
              <a:rPr lang="en-US" sz="1400" dirty="0" smtClean="0">
                <a:solidFill>
                  <a:srgbClr val="444340"/>
                </a:solidFill>
                <a:latin typeface="Times New Roman" panose="02020603050405020304" pitchFamily="18" charset="0"/>
                <a:cs typeface="Times New Roman" panose="02020603050405020304" pitchFamily="18" charset="0"/>
              </a:rPr>
              <a:t>F1</a:t>
            </a:r>
            <a:r>
              <a:rPr lang="en-US" sz="1400" dirty="0">
                <a:solidFill>
                  <a:srgbClr val="444340"/>
                </a:solidFill>
                <a:latin typeface="Times New Roman" panose="02020603050405020304" pitchFamily="18" charset="0"/>
                <a:cs typeface="Times New Roman" panose="02020603050405020304" pitchFamily="18" charset="0"/>
              </a:rPr>
              <a:t>. </a:t>
            </a:r>
            <a:r>
              <a:rPr lang="en-US" sz="1400" dirty="0" smtClean="0">
                <a:solidFill>
                  <a:srgbClr val="444340"/>
                </a:solidFill>
                <a:latin typeface="Times New Roman" panose="02020603050405020304" pitchFamily="18" charset="0"/>
                <a:cs typeface="Times New Roman" panose="02020603050405020304" pitchFamily="18" charset="0"/>
              </a:rPr>
              <a:t>Nucleus velocity  is at 3/8ths Instance Q</a:t>
            </a:r>
            <a:endParaRPr lang="en-US" sz="1400" dirty="0">
              <a:solidFill>
                <a:srgbClr val="44434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019800" y="3733800"/>
            <a:ext cx="2895600" cy="3046988"/>
          </a:xfrm>
          <a:prstGeom prst="rect">
            <a:avLst/>
          </a:prstGeom>
          <a:noFill/>
        </p:spPr>
        <p:txBody>
          <a:bodyPr wrap="square" rtlCol="0">
            <a:spAutoFit/>
          </a:bodyPr>
          <a:lstStyle/>
          <a:p>
            <a:r>
              <a:rPr lang="en-US" sz="1200" dirty="0" smtClean="0">
                <a:latin typeface="Times New Roman" panose="02020603050405020304" pitchFamily="18" charset="0"/>
                <a:cs typeface="Times New Roman" panose="02020603050405020304" pitchFamily="18" charset="0"/>
              </a:rPr>
              <a:t>Ii.  Based on nuclear level of bond attraction (p-1).</a:t>
            </a:r>
          </a:p>
          <a:p>
            <a:pPr marL="171450" indent="-17145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Bond distance from 1 is (3/4 Area’s width [conjunction p]).</a:t>
            </a:r>
          </a:p>
          <a:p>
            <a:pPr marL="171450" indent="-17145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Attraction = Co2.</a:t>
            </a:r>
          </a:p>
          <a:p>
            <a:pPr marL="171450" indent="-17145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Longitude and latitude of the Nervous System (system’s Principle [p squared] is the neuron’s spatial structure </a:t>
            </a:r>
            <a:r>
              <a:rPr lang="en-US" sz="1200" i="1" dirty="0" smtClean="0">
                <a:latin typeface="Times New Roman" panose="02020603050405020304" pitchFamily="18" charset="0"/>
                <a:cs typeface="Times New Roman" panose="02020603050405020304" pitchFamily="18" charset="0"/>
              </a:rPr>
              <a:t>in [He] (vortex of the moon; in latitudinal relationships of width; expelled by relationship’s principle: the fallopian tube</a:t>
            </a:r>
            <a:r>
              <a:rPr lang="en-US" sz="1200" dirty="0" smtClean="0">
                <a:latin typeface="Times New Roman" panose="02020603050405020304" pitchFamily="18" charset="0"/>
                <a:cs typeface="Times New Roman" panose="02020603050405020304" pitchFamily="18" charset="0"/>
              </a:rPr>
              <a:t>).</a:t>
            </a:r>
          </a:p>
          <a:p>
            <a:pPr marL="628650" lvl="1" indent="-17145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Hydrates the body outward [plate tectonics squared].</a:t>
            </a:r>
          </a:p>
          <a:p>
            <a:pPr marL="628650" lvl="1" indent="-17145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Hormones play a role in conjunction (system’s p [net]).</a:t>
            </a:r>
            <a:endParaRPr lang="en-US" sz="12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845"/>
          <a:stretch/>
        </p:blipFill>
        <p:spPr bwMode="auto">
          <a:xfrm>
            <a:off x="4211782" y="1178132"/>
            <a:ext cx="1676399" cy="163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402280" y="2823586"/>
            <a:ext cx="1617519" cy="584775"/>
          </a:xfrm>
          <a:prstGeom prst="rect">
            <a:avLst/>
          </a:prstGeom>
          <a:noFill/>
        </p:spPr>
        <p:txBody>
          <a:bodyPr wrap="square" rtlCol="0">
            <a:spAutoFit/>
          </a:bodyPr>
          <a:lstStyle/>
          <a:p>
            <a:r>
              <a:rPr lang="en-US" sz="1600" b="1" u="sng" dirty="0" err="1" smtClean="0">
                <a:latin typeface="Times New Roman" panose="02020603050405020304" pitchFamily="18" charset="0"/>
                <a:cs typeface="Times New Roman" panose="02020603050405020304" pitchFamily="18" charset="0"/>
              </a:rPr>
              <a:t>Optive</a:t>
            </a:r>
            <a:r>
              <a:rPr lang="en-US" sz="1600" b="1" u="sng" dirty="0" smtClean="0">
                <a:latin typeface="Times New Roman" panose="02020603050405020304" pitchFamily="18" charset="0"/>
                <a:cs typeface="Times New Roman" panose="02020603050405020304" pitchFamily="18" charset="0"/>
              </a:rPr>
              <a:t> 1</a:t>
            </a:r>
          </a:p>
          <a:p>
            <a:r>
              <a:rPr lang="en-US" sz="1600" b="1" i="1" dirty="0" smtClean="0">
                <a:latin typeface="Times New Roman" panose="02020603050405020304" pitchFamily="18" charset="0"/>
                <a:cs typeface="Times New Roman" panose="02020603050405020304" pitchFamily="18" charset="0"/>
              </a:rPr>
              <a:t>- Of mapping.</a:t>
            </a:r>
          </a:p>
        </p:txBody>
      </p:sp>
      <p:sp>
        <p:nvSpPr>
          <p:cNvPr id="3" name="Content Placeholder 2"/>
          <p:cNvSpPr>
            <a:spLocks noGrp="1"/>
          </p:cNvSpPr>
          <p:nvPr>
            <p:ph idx="1"/>
          </p:nvPr>
        </p:nvSpPr>
        <p:spPr/>
        <p:txBody>
          <a:bodyPr>
            <a:normAutofit/>
          </a:bodyPr>
          <a:lstStyle/>
          <a:p>
            <a:r>
              <a:rPr lang="en-US" u="sng" dirty="0" smtClean="0">
                <a:latin typeface="Times New Roman" panose="02020603050405020304" pitchFamily="18" charset="0"/>
                <a:cs typeface="Times New Roman" panose="02020603050405020304" pitchFamily="18" charset="0"/>
              </a:rPr>
              <a:t>Time squared.</a:t>
            </a:r>
          </a:p>
          <a:p>
            <a:pPr marL="0" indent="0">
              <a:buNone/>
            </a:pPr>
            <a:endParaRPr lang="en-US" dirty="0" smtClean="0">
              <a:latin typeface="Times New Roman" panose="02020603050405020304" pitchFamily="18" charset="0"/>
              <a:cs typeface="Times New Roman" panose="02020603050405020304" pitchFamily="18" charset="0"/>
            </a:endParaRPr>
          </a:p>
          <a:p>
            <a:pPr marL="342900" indent="-342900">
              <a:buAutoNum type="arabicPeriod"/>
            </a:pPr>
            <a:r>
              <a:rPr lang="en-US" sz="1200" dirty="0" smtClean="0">
                <a:latin typeface="Times New Roman" panose="02020603050405020304" pitchFamily="18" charset="0"/>
                <a:cs typeface="Times New Roman" panose="02020603050405020304" pitchFamily="18" charset="0"/>
              </a:rPr>
              <a:t>From 3º take instance </a:t>
            </a:r>
          </a:p>
          <a:p>
            <a:pPr marL="0" indent="0">
              <a:buNone/>
            </a:pPr>
            <a:r>
              <a:rPr lang="en-US" sz="1200" dirty="0" smtClean="0">
                <a:latin typeface="Times New Roman" panose="02020603050405020304" pitchFamily="18" charset="0"/>
                <a:cs typeface="Times New Roman" panose="02020603050405020304" pitchFamily="18" charset="0"/>
              </a:rPr>
              <a:t>pressure.</a:t>
            </a:r>
          </a:p>
          <a:p>
            <a:pPr marL="0" indent="0">
              <a:buNone/>
            </a:pPr>
            <a:r>
              <a:rPr lang="en-US" sz="1200" dirty="0" smtClean="0">
                <a:latin typeface="Times New Roman" panose="02020603050405020304" pitchFamily="18" charset="0"/>
                <a:cs typeface="Times New Roman" panose="02020603050405020304" pitchFamily="18" charset="0"/>
              </a:rPr>
              <a:t>2. Minus 1 from the </a:t>
            </a:r>
          </a:p>
          <a:p>
            <a:pPr marL="0" indent="0">
              <a:buNone/>
            </a:pPr>
            <a:r>
              <a:rPr lang="en-US" sz="1200" dirty="0" smtClean="0">
                <a:latin typeface="Times New Roman" panose="02020603050405020304" pitchFamily="18" charset="0"/>
                <a:cs typeface="Times New Roman" panose="02020603050405020304" pitchFamily="18" charset="0"/>
              </a:rPr>
              <a:t>vertex.</a:t>
            </a:r>
          </a:p>
          <a:p>
            <a:pPr marL="342900" indent="-342900">
              <a:buAutoNum type="arabicPeriod" startAt="3"/>
            </a:pPr>
            <a:r>
              <a:rPr lang="en-US" sz="1200" dirty="0" smtClean="0">
                <a:latin typeface="Times New Roman" panose="02020603050405020304" pitchFamily="18" charset="0"/>
                <a:cs typeface="Times New Roman" panose="02020603050405020304" pitchFamily="18" charset="0"/>
              </a:rPr>
              <a:t>Shows instance </a:t>
            </a:r>
          </a:p>
          <a:p>
            <a:pPr marL="0" indent="0">
              <a:buNone/>
            </a:pPr>
            <a:r>
              <a:rPr lang="en-US" sz="1200" dirty="0" smtClean="0">
                <a:latin typeface="Times New Roman" panose="02020603050405020304" pitchFamily="18" charset="0"/>
                <a:cs typeface="Times New Roman" panose="02020603050405020304" pitchFamily="18" charset="0"/>
              </a:rPr>
              <a:t>timing.</a:t>
            </a: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endParaRPr lang="en-US" sz="1200" dirty="0" smtClean="0">
              <a:latin typeface="Times New Roman" panose="02020603050405020304" pitchFamily="18" charset="0"/>
              <a:cs typeface="Times New Roman" panose="02020603050405020304" pitchFamily="18" charset="0"/>
            </a:endParaRP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endParaRPr lang="en-US" sz="1200" dirty="0" smtClean="0">
              <a:latin typeface="Times New Roman" panose="02020603050405020304" pitchFamily="18" charset="0"/>
              <a:cs typeface="Times New Roman" panose="02020603050405020304" pitchFamily="18" charset="0"/>
            </a:endParaRPr>
          </a:p>
          <a:p>
            <a:pPr marL="228600" indent="-228600">
              <a:buAutoNum type="arabicPeriod" startAt="4"/>
            </a:pPr>
            <a:r>
              <a:rPr lang="en-US" sz="1200" dirty="0" smtClean="0">
                <a:latin typeface="Times New Roman" panose="02020603050405020304" pitchFamily="18" charset="0"/>
                <a:cs typeface="Times New Roman" panose="02020603050405020304" pitchFamily="18" charset="0"/>
              </a:rPr>
              <a:t>At 3/10ths is </a:t>
            </a:r>
          </a:p>
          <a:p>
            <a:pPr marL="0" indent="0">
              <a:buNone/>
            </a:pPr>
            <a:r>
              <a:rPr lang="en-US" sz="1200" dirty="0" smtClean="0">
                <a:latin typeface="Times New Roman" panose="02020603050405020304" pitchFamily="18" charset="0"/>
                <a:cs typeface="Times New Roman" panose="02020603050405020304" pitchFamily="18" charset="0"/>
              </a:rPr>
              <a:t>your variable.</a:t>
            </a: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r>
              <a:rPr lang="en-US" sz="1200" dirty="0" smtClean="0">
                <a:latin typeface="Times New Roman" panose="02020603050405020304" pitchFamily="18" charset="0"/>
                <a:cs typeface="Times New Roman" panose="02020603050405020304" pitchFamily="18" charset="0"/>
              </a:rPr>
              <a:t>5 x 5 x 5 ~~ to the lung.</a:t>
            </a:r>
          </a:p>
          <a:p>
            <a:pPr marL="0" indent="0">
              <a:buNone/>
            </a:pPr>
            <a:r>
              <a:rPr lang="en-US" sz="4000" dirty="0" smtClean="0">
                <a:latin typeface="Times New Roman" panose="02020603050405020304" pitchFamily="18" charset="0"/>
                <a:cs typeface="Times New Roman" panose="02020603050405020304" pitchFamily="18" charset="0"/>
              </a:rPr>
              <a:t>#</a:t>
            </a:r>
            <a:r>
              <a:rPr lang="en-US" sz="4000" dirty="0" err="1" smtClean="0">
                <a:latin typeface="Times New Roman" panose="02020603050405020304" pitchFamily="18" charset="0"/>
                <a:cs typeface="Times New Roman" panose="02020603050405020304" pitchFamily="18" charset="0"/>
              </a:rPr>
              <a:t>Scotoma</a:t>
            </a:r>
            <a:r>
              <a:rPr lang="en-US" sz="4000" dirty="0" smtClean="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951520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panose="02020603050405020304" pitchFamily="18" charset="0"/>
                <a:cs typeface="Times New Roman" panose="02020603050405020304" pitchFamily="18" charset="0"/>
              </a:rPr>
              <a:t>Hydro-chloride (Area conjunction root hole).</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22564" y="1449532"/>
            <a:ext cx="8229600" cy="5408468"/>
          </a:xfrm>
        </p:spPr>
        <p:txBody>
          <a:bodyPr>
            <a:normAutofit/>
          </a:bodyPr>
          <a:lstStyle/>
          <a:p>
            <a:pPr marL="0" indent="0">
              <a:buNone/>
            </a:pPr>
            <a:r>
              <a:rPr lang="en-US" dirty="0" smtClean="0">
                <a:latin typeface="Times New Roman" panose="02020603050405020304" pitchFamily="18" charset="0"/>
                <a:cs typeface="Times New Roman" panose="02020603050405020304" pitchFamily="18" charset="0"/>
              </a:rPr>
              <a:t>KEY POINTS: 7x7x7~ </a:t>
            </a:r>
            <a:r>
              <a:rPr lang="en-US" sz="1800" dirty="0" smtClean="0">
                <a:latin typeface="Times New Roman" panose="02020603050405020304" pitchFamily="18" charset="0"/>
                <a:cs typeface="Times New Roman" panose="02020603050405020304" pitchFamily="18" charset="0"/>
              </a:rPr>
              <a:t>Nitrogen base in teeth.  Formula P (instance waves) – throat = Formula 2.</a:t>
            </a:r>
            <a:r>
              <a:rPr lang="en-US" sz="1800" i="1" dirty="0">
                <a:latin typeface="Times New Roman" panose="02020603050405020304" pitchFamily="18" charset="0"/>
                <a:cs typeface="Times New Roman" panose="02020603050405020304" pitchFamily="18" charset="0"/>
              </a:rPr>
              <a:t> Energy is color</a:t>
            </a:r>
            <a:r>
              <a:rPr lang="en-US" sz="1800" i="1" dirty="0" smtClean="0">
                <a:latin typeface="Times New Roman" panose="02020603050405020304" pitchFamily="18" charset="0"/>
                <a:cs typeface="Times New Roman" panose="02020603050405020304" pitchFamily="18" charset="0"/>
              </a:rPr>
              <a:t>.</a:t>
            </a:r>
            <a:endParaRPr lang="en-US" sz="1800" dirty="0" smtClean="0">
              <a:latin typeface="Times New Roman" panose="02020603050405020304" pitchFamily="18" charset="0"/>
              <a:cs typeface="Times New Roman" panose="02020603050405020304" pitchFamily="18" charset="0"/>
            </a:endParaRPr>
          </a:p>
          <a:p>
            <a:r>
              <a:rPr lang="en-US" sz="1200" dirty="0" smtClean="0">
                <a:latin typeface="Times New Roman" panose="02020603050405020304" pitchFamily="18" charset="0"/>
                <a:cs typeface="Times New Roman" panose="02020603050405020304" pitchFamily="18" charset="0"/>
              </a:rPr>
              <a:t>N1. Nitrogen refraction (neuron) – N2. longitude base is negative mile [16.09]m p m  -- N3. form solidity (in the mouth). – N4. aerial base weight =  connectivity to Nitrogen (pi4). – N5.  spatial distance </a:t>
            </a:r>
            <a:r>
              <a:rPr lang="en-US" sz="1200" i="1" dirty="0" smtClean="0">
                <a:latin typeface="Times New Roman" panose="02020603050405020304" pitchFamily="18" charset="0"/>
                <a:cs typeface="Times New Roman" panose="02020603050405020304" pitchFamily="18" charset="0"/>
              </a:rPr>
              <a:t>in relativity to the mouth = root hole. – </a:t>
            </a:r>
            <a:r>
              <a:rPr lang="en-US" sz="1200" dirty="0" smtClean="0">
                <a:latin typeface="Times New Roman" panose="02020603050405020304" pitchFamily="18" charset="0"/>
                <a:cs typeface="Times New Roman" panose="02020603050405020304" pitchFamily="18" charset="0"/>
              </a:rPr>
              <a:t>N6.  dietary; the muscular-moisture’s </a:t>
            </a:r>
            <a:r>
              <a:rPr lang="en-US" sz="1200" i="1" dirty="0" err="1" smtClean="0">
                <a:latin typeface="Times New Roman" panose="02020603050405020304" pitchFamily="18" charset="0"/>
                <a:cs typeface="Times New Roman" panose="02020603050405020304" pitchFamily="18" charset="0"/>
              </a:rPr>
              <a:t>dia</a:t>
            </a:r>
            <a:r>
              <a:rPr lang="en-US" sz="1200" dirty="0" smtClean="0">
                <a:latin typeface="Times New Roman" panose="02020603050405020304" pitchFamily="18" charset="0"/>
                <a:cs typeface="Times New Roman" panose="02020603050405020304" pitchFamily="18" charset="0"/>
              </a:rPr>
              <a:t>-take.  -- N7.  Nitrogen cracks the nutshell for bleed room: -p.</a:t>
            </a:r>
          </a:p>
          <a:p>
            <a:pPr marL="0" indent="0">
              <a:buNone/>
            </a:pPr>
            <a:endParaRPr lang="en-US" sz="1200" i="1" dirty="0" smtClean="0">
              <a:latin typeface="Times New Roman" panose="02020603050405020304" pitchFamily="18" charset="0"/>
              <a:cs typeface="Times New Roman" panose="02020603050405020304" pitchFamily="18" charset="0"/>
            </a:endParaRPr>
          </a:p>
          <a:p>
            <a:pPr marL="0" indent="0">
              <a:buNone/>
            </a:pPr>
            <a:endParaRPr lang="en-US" sz="1200" i="1" dirty="0">
              <a:latin typeface="Times New Roman" panose="02020603050405020304" pitchFamily="18" charset="0"/>
              <a:cs typeface="Times New Roman" panose="02020603050405020304" pitchFamily="18" charset="0"/>
            </a:endParaRPr>
          </a:p>
          <a:p>
            <a:pPr marL="0" indent="0">
              <a:buNone/>
            </a:pPr>
            <a:endParaRPr lang="en-US" sz="1200" i="1" dirty="0" smtClean="0">
              <a:latin typeface="Times New Roman" panose="02020603050405020304" pitchFamily="18" charset="0"/>
              <a:cs typeface="Times New Roman" panose="02020603050405020304" pitchFamily="18" charset="0"/>
            </a:endParaRPr>
          </a:p>
          <a:p>
            <a:pPr marL="0" indent="0">
              <a:buNone/>
            </a:pPr>
            <a:endParaRPr lang="en-US" sz="1200" i="1" dirty="0">
              <a:latin typeface="Times New Roman" panose="02020603050405020304" pitchFamily="18" charset="0"/>
              <a:cs typeface="Times New Roman" panose="02020603050405020304" pitchFamily="18" charset="0"/>
            </a:endParaRPr>
          </a:p>
          <a:p>
            <a:pPr marL="0" indent="0">
              <a:buNone/>
            </a:pPr>
            <a:endParaRPr lang="en-US" sz="1200" i="1" dirty="0" smtClean="0">
              <a:latin typeface="Times New Roman" panose="02020603050405020304" pitchFamily="18" charset="0"/>
              <a:cs typeface="Times New Roman" panose="02020603050405020304" pitchFamily="18" charset="0"/>
            </a:endParaRPr>
          </a:p>
          <a:p>
            <a:pPr marL="0" indent="0">
              <a:buNone/>
            </a:pPr>
            <a:endParaRPr lang="en-US" sz="1200" i="1" dirty="0">
              <a:latin typeface="Times New Roman" panose="02020603050405020304" pitchFamily="18" charset="0"/>
              <a:cs typeface="Times New Roman" panose="02020603050405020304" pitchFamily="18" charset="0"/>
            </a:endParaRPr>
          </a:p>
          <a:p>
            <a:pPr marL="0" indent="0">
              <a:buNone/>
            </a:pPr>
            <a:endParaRPr lang="en-US" sz="1200" i="1" dirty="0" smtClean="0">
              <a:latin typeface="Times New Roman" panose="02020603050405020304" pitchFamily="18" charset="0"/>
              <a:cs typeface="Times New Roman" panose="02020603050405020304" pitchFamily="18" charset="0"/>
            </a:endParaRPr>
          </a:p>
          <a:p>
            <a:pPr marL="0" indent="0">
              <a:buNone/>
            </a:pPr>
            <a:endParaRPr lang="en-US" sz="1200" i="1" dirty="0">
              <a:latin typeface="Times New Roman" panose="02020603050405020304" pitchFamily="18" charset="0"/>
              <a:cs typeface="Times New Roman" panose="02020603050405020304" pitchFamily="18" charset="0"/>
            </a:endParaRPr>
          </a:p>
          <a:p>
            <a:pPr marL="0" indent="0">
              <a:buNone/>
            </a:pPr>
            <a:endParaRPr lang="en-US" sz="1200" i="1" dirty="0" smtClean="0">
              <a:latin typeface="Times New Roman" panose="02020603050405020304" pitchFamily="18" charset="0"/>
              <a:cs typeface="Times New Roman" panose="02020603050405020304" pitchFamily="18" charset="0"/>
            </a:endParaRPr>
          </a:p>
          <a:p>
            <a:pPr marL="0" indent="0">
              <a:buNone/>
            </a:pPr>
            <a:endParaRPr lang="en-US" sz="1200" i="1" dirty="0">
              <a:latin typeface="Times New Roman" panose="02020603050405020304" pitchFamily="18" charset="0"/>
              <a:cs typeface="Times New Roman" panose="02020603050405020304" pitchFamily="18" charset="0"/>
            </a:endParaRPr>
          </a:p>
          <a:p>
            <a:pPr marL="0" indent="0">
              <a:buNone/>
            </a:pPr>
            <a:endParaRPr lang="en-US" sz="1200" i="1" dirty="0" smtClean="0">
              <a:latin typeface="Times New Roman" panose="02020603050405020304" pitchFamily="18" charset="0"/>
              <a:cs typeface="Times New Roman" panose="02020603050405020304" pitchFamily="18" charset="0"/>
            </a:endParaRPr>
          </a:p>
          <a:p>
            <a:pPr marL="0" indent="0">
              <a:buNone/>
            </a:pPr>
            <a:endParaRPr lang="en-US" sz="1200" i="1" dirty="0">
              <a:latin typeface="Times New Roman" panose="02020603050405020304" pitchFamily="18" charset="0"/>
              <a:cs typeface="Times New Roman" panose="02020603050405020304" pitchFamily="18" charset="0"/>
            </a:endParaRPr>
          </a:p>
          <a:p>
            <a:pPr marL="0" indent="0">
              <a:buNone/>
            </a:pPr>
            <a:endParaRPr lang="en-US" sz="1200" i="1" dirty="0" smtClean="0">
              <a:latin typeface="Times New Roman" panose="02020603050405020304" pitchFamily="18" charset="0"/>
              <a:cs typeface="Times New Roman" panose="02020603050405020304" pitchFamily="18" charset="0"/>
            </a:endParaRPr>
          </a:p>
          <a:p>
            <a:pPr marL="0" indent="0">
              <a:buNone/>
            </a:pPr>
            <a:endParaRPr lang="en-US" sz="1200" i="1" dirty="0">
              <a:latin typeface="Times New Roman" panose="02020603050405020304" pitchFamily="18" charset="0"/>
              <a:cs typeface="Times New Roman" panose="02020603050405020304" pitchFamily="18" charset="0"/>
            </a:endParaRPr>
          </a:p>
          <a:p>
            <a:pPr marL="0" indent="0">
              <a:buNone/>
            </a:pPr>
            <a:endParaRPr lang="en-US" sz="1200" i="1" dirty="0" smtClean="0">
              <a:latin typeface="Times New Roman" panose="02020603050405020304" pitchFamily="18" charset="0"/>
              <a:cs typeface="Times New Roman" panose="02020603050405020304" pitchFamily="18" charset="0"/>
            </a:endParaRPr>
          </a:p>
          <a:p>
            <a:pPr marL="0" indent="0">
              <a:buNone/>
            </a:pPr>
            <a:endParaRPr lang="en-US" sz="1200" i="1" dirty="0">
              <a:latin typeface="Times New Roman" panose="02020603050405020304" pitchFamily="18" charset="0"/>
              <a:cs typeface="Times New Roman" panose="02020603050405020304" pitchFamily="18" charset="0"/>
            </a:endParaRPr>
          </a:p>
          <a:p>
            <a:pPr marL="0" indent="0">
              <a:buNone/>
            </a:pPr>
            <a:r>
              <a:rPr lang="en-US" i="1" dirty="0" smtClean="0">
                <a:latin typeface="Times New Roman" panose="02020603050405020304" pitchFamily="18" charset="0"/>
                <a:cs typeface="Times New Roman" panose="02020603050405020304" pitchFamily="18" charset="0"/>
              </a:rPr>
              <a:t>5 x 5 x 5 ~~ aerial timing.</a:t>
            </a:r>
            <a:endParaRPr lang="en-US" i="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199" y="2886074"/>
            <a:ext cx="4457699" cy="334327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086100"/>
            <a:ext cx="4191000" cy="3143250"/>
          </a:xfrm>
          <a:prstGeom prst="rect">
            <a:avLst/>
          </a:prstGeom>
        </p:spPr>
      </p:pic>
    </p:spTree>
    <p:extLst>
      <p:ext uri="{BB962C8B-B14F-4D97-AF65-F5344CB8AC3E}">
        <p14:creationId xmlns:p14="http://schemas.microsoft.com/office/powerpoint/2010/main" val="191071244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25202</TotalTime>
  <Words>6514</Words>
  <Application>Microsoft Office PowerPoint</Application>
  <PresentationFormat>On-screen Show (4:3)</PresentationFormat>
  <Paragraphs>568</Paragraphs>
  <Slides>38</Slides>
  <Notes>3</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Clarity</vt:lpstr>
      <vt:lpstr>Dream Cycles:  Introduction.</vt:lpstr>
      <vt:lpstr>Unit R.  Reality.</vt:lpstr>
      <vt:lpstr>A multiplication derivative to Eye Sight To the subatomic weight of oxygen (8) by the energy (caloric intake) by 3: (serotonin by cholesterol by nerve endings) by the sulfur squared (of oxytocin) before the day</vt:lpstr>
      <vt:lpstr>Dream Cycles  (in Aerodynamics to Human blood form B)</vt:lpstr>
      <vt:lpstr>Neuro–dynamics of a bond (net principle I): Introduction for Multiple Sclerosis [pH].</vt:lpstr>
      <vt:lpstr>AMR reference sheet, Plate Tectonics²: Prototype B</vt:lpstr>
      <vt:lpstr>Overview Conjunction X</vt:lpstr>
      <vt:lpstr>Overview X:  Increasing weight (neuro-refraction). #diamonds</vt:lpstr>
      <vt:lpstr>Hydro-chloride (Area conjunction root hole).</vt:lpstr>
      <vt:lpstr>Formula 2 (instance heat waves to cl, distance E to brainwaves [UI]).</vt:lpstr>
      <vt:lpstr>Formula R: Introduction to Density [p-1]GI.</vt:lpstr>
      <vt:lpstr>Hydro-thermic Radiations</vt:lpstr>
      <vt:lpstr>Hydro-thermic radiations cont.</vt:lpstr>
      <vt:lpstr>Hydro-thermic radiations cont.</vt:lpstr>
      <vt:lpstr>Light waves consistent the body [pi8].</vt:lpstr>
      <vt:lpstr>Nerve System’s Principle 8.  A = 6º (Reaction time)~ neuron.</vt:lpstr>
      <vt:lpstr>Brainwaves to Function: Conjunction X</vt:lpstr>
      <vt:lpstr>Mitosis</vt:lpstr>
      <vt:lpstr>Blood Type Bond = instance brain waves</vt:lpstr>
      <vt:lpstr>The Ecto-tomic breakdown</vt:lpstr>
      <vt:lpstr>Type A [AB form refraction]</vt:lpstr>
      <vt:lpstr>Time expels endorphins [frontal lobe].</vt:lpstr>
      <vt:lpstr>Frequencies to water extraction (bleed). </vt:lpstr>
      <vt:lpstr>Deduction of Molecules (left brain expansive), [f performance b].</vt:lpstr>
      <vt:lpstr>The destruction of white blood cells</vt:lpstr>
      <vt:lpstr>(-i) is your derivative to pulled sheets as peptides (hormones to the brain in light [3/4ths]Areas width, root conjunction H)</vt:lpstr>
      <vt:lpstr>Sheaths – receptors.  To find the hidden  growth in degrees for regrowth of their points.  </vt:lpstr>
      <vt:lpstr>Proportion [Y:22] molecules.</vt:lpstr>
      <vt:lpstr>Delivery Variable (Y distinct)</vt:lpstr>
      <vt:lpstr>1/6TH TO THE ATRIUM</vt:lpstr>
      <vt:lpstr>The Polygon [-1].</vt:lpstr>
      <vt:lpstr>Step 2 look at  the flatlines #z3</vt:lpstr>
      <vt:lpstr>Group W</vt:lpstr>
      <vt:lpstr>Format Y</vt:lpstr>
      <vt:lpstr>How Subconscious Works:</vt:lpstr>
      <vt:lpstr>Summary of Inert Energy F (causing friction).</vt:lpstr>
      <vt:lpstr>Balance Sheet (3) in hydraulic stages of sight; energy’s vortex to chemistry:</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Noor Noor</dc:creator>
  <cp:lastModifiedBy>Noor Noor</cp:lastModifiedBy>
  <cp:revision>235</cp:revision>
  <dcterms:created xsi:type="dcterms:W3CDTF">2020-09-19T19:49:32Z</dcterms:created>
  <dcterms:modified xsi:type="dcterms:W3CDTF">2021-09-24T13:20:38Z</dcterms:modified>
</cp:coreProperties>
</file>