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792" r:id="rId2"/>
    <p:sldId id="1065" r:id="rId3"/>
    <p:sldId id="1059" r:id="rId4"/>
    <p:sldId id="1057" r:id="rId5"/>
    <p:sldId id="1060" r:id="rId6"/>
    <p:sldId id="1064" r:id="rId7"/>
    <p:sldId id="1043" r:id="rId8"/>
    <p:sldId id="1072" r:id="rId9"/>
    <p:sldId id="1066" r:id="rId10"/>
    <p:sldId id="1073" r:id="rId11"/>
    <p:sldId id="1067" r:id="rId12"/>
    <p:sldId id="1074" r:id="rId13"/>
    <p:sldId id="1069" r:id="rId14"/>
    <p:sldId id="1075" r:id="rId15"/>
    <p:sldId id="1070" r:id="rId16"/>
    <p:sldId id="1076" r:id="rId17"/>
    <p:sldId id="1071" r:id="rId18"/>
    <p:sldId id="1077" r:id="rId19"/>
    <p:sldId id="1063" r:id="rId20"/>
    <p:sldId id="1061" r:id="rId21"/>
    <p:sldId id="570" r:id="rId22"/>
    <p:sldId id="1062" r:id="rId23"/>
    <p:sldId id="73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A8"/>
    <a:srgbClr val="FF9300"/>
    <a:srgbClr val="000737"/>
    <a:srgbClr val="010C4F"/>
    <a:srgbClr val="474747"/>
    <a:srgbClr val="2D569C"/>
    <a:srgbClr val="2D69D8"/>
    <a:srgbClr val="2C5CB5"/>
    <a:srgbClr val="2F5AAA"/>
    <a:srgbClr val="417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6"/>
    <p:restoredTop sz="76990"/>
  </p:normalViewPr>
  <p:slideViewPr>
    <p:cSldViewPr snapToGrid="0" snapToObjects="1">
      <p:cViewPr varScale="1">
        <p:scale>
          <a:sx n="78" d="100"/>
          <a:sy n="78" d="100"/>
        </p:scale>
        <p:origin x="1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79A4A-7530-8444-96EB-CDE1EA50401A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4E68B-1B8B-8348-972C-B8B6606690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2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Book of Proverbs is a rich source of wisdom and practical advice for daily living.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76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BADA-1801-2881-DA77-9ED0780B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CB9B6-B9D7-BEB7-F482-1FCE1FEE95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B0A3B-F4F0-A259-76A5-BF64F4369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5E46A-A794-418F-AB66-F53D3D0BC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9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AC465-D0A3-4271-A52C-CEE0558F1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6D006-2F4D-9E21-19CF-B90E96662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6F27F5-CD92-A9F7-1F08-D73BC41E9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63FDF-3B20-D481-18BE-907D293535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55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 Spirit of Wisdom the same as the Holy Spirit?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271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75B10-AC95-EE99-CB09-C87948F53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604EA3-C9DD-D772-0EA1-45DB43E54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3F26E-EFC8-6A7E-6849-4C0F0B00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C6BF7-AED1-2583-D748-77E05119B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15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Practical Application</a:t>
            </a:r>
          </a:p>
          <a:p>
            <a:endParaRPr lang="en-US" b="1" dirty="0"/>
          </a:p>
          <a:p>
            <a:pPr>
              <a:buFont typeface="+mj-lt"/>
              <a:buAutoNum type="arabicPeriod"/>
            </a:pPr>
            <a:r>
              <a:rPr lang="en-US" b="1" dirty="0"/>
              <a:t>Memorization</a:t>
            </a:r>
            <a:r>
              <a:rPr lang="en-US" dirty="0"/>
              <a:t>: Choose key verses to memorize and meditate on.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Journaling</a:t>
            </a:r>
            <a:r>
              <a:rPr lang="en-US" dirty="0"/>
              <a:t>: Write down insights and personal applications for each proverb.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Discussion</a:t>
            </a:r>
            <a:r>
              <a:rPr lang="en-US" dirty="0"/>
              <a:t>: Study with a group to share perspectives and encourage accountability.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Action</a:t>
            </a:r>
            <a:r>
              <a:rPr lang="en-US" dirty="0"/>
              <a:t>: Identify one actionable step from each study session to apply in your daily 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69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35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4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Overview of Proverbs</a:t>
            </a:r>
          </a:p>
          <a:p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Authorship</a:t>
            </a:r>
            <a:r>
              <a:rPr lang="en-US" dirty="0"/>
              <a:t>: Primarily attributed to King Solomon, with contributions from other wise men (Proverbs 22:17, 24:23) and possibly Hezekiah’s scribes (Proverbs 25:1).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Purpose</a:t>
            </a:r>
            <a:r>
              <a:rPr lang="en-US" dirty="0"/>
              <a:t>: To impart wisdom, discipline, and understanding (Proverbs 1:1-7).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Themes</a:t>
            </a:r>
            <a:r>
              <a:rPr lang="en-US" dirty="0"/>
              <a:t>: Wisdom vs. foolishness, righteousness vs. wickedness, diligence vs. laziness, the fear of the Lord, and interpersonal relationships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21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3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There are three words for wisdom in Hebrew. </a:t>
            </a:r>
          </a:p>
          <a:p>
            <a:endParaRPr lang="en-US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The most common word that is rendered as </a:t>
            </a:r>
            <a:r>
              <a:rPr lang="en-US" b="0" i="1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wisdom </a:t>
            </a:r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is </a:t>
            </a:r>
            <a:r>
              <a:rPr lang="en-US" b="0" i="1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chakem </a:t>
            </a:r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and is not only found in the Bible but is a reoccurring word within extra-Biblical literature. </a:t>
            </a:r>
          </a:p>
          <a:p>
            <a:endParaRPr lang="en-US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Chakem essentially means a high degree of knowledge and skill. </a:t>
            </a:r>
          </a:p>
          <a:p>
            <a:endParaRPr lang="en-US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The nearest English word equivalent is “Expertise”.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6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1BD20-A288-35B0-0B7B-013C21524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C919F-ACE8-2522-83D2-F5C573AFF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CBE054-9800-900D-5673-673745B3F1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65C8D-D035-3380-9C77-3CAEEC3A8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8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Wisdom’s Call?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493F-A58F-0C9E-2721-A2DCD089D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E891D-DD3E-20DE-2C9E-1931FB765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24C9C2-FD22-1D44-555D-A2C549296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CDB66-BD54-D287-7A51-97585DBFF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9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Fear if the Lord?</a:t>
            </a:r>
          </a:p>
          <a:p>
            <a:endParaRPr lang="en-US" dirty="0"/>
          </a:p>
          <a:p>
            <a:r>
              <a:rPr lang="en-US" dirty="0"/>
              <a:t>Respect, Reverence, Awe</a:t>
            </a:r>
          </a:p>
          <a:p>
            <a:endParaRPr lang="en-US" dirty="0"/>
          </a:p>
          <a:p>
            <a:r>
              <a:rPr lang="en-US" dirty="0"/>
              <a:t>Beginning of Wisdom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98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AFE09-9DA4-077C-B402-D4A54CD78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209F8-2B2C-39AE-2968-D9685BD4C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130F1-9A36-EF4D-BF4A-A4B723E3F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E6AE5-E0DC-60E2-146A-48AB0BB8D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4E68B-1B8B-8348-972C-B8B66066905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F8DE-EEB8-245F-DEAC-191BFD41F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57CA7-7A23-A21A-B3E4-B9541725D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11D65-521E-EC34-AC76-0AB2723B6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2B4DA-1179-4B7F-FF51-CBF54DC2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472F0-0DD3-CB75-6882-A41B8CDB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3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0B3D-7CCF-802C-D8D8-2DF761B6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1A548-9C39-B093-F398-50E575D66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B8E18-C2A0-5BF9-07B0-7FBA0493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24BB8-0A38-9C16-D3BA-7BCBFAD9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4CEA-9612-8F8B-C2DC-BD20BF17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4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035E1A-4942-EA52-9E06-C390A298F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968E25-F2BF-0AEE-5497-D81535FC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9765A-781C-416E-04DC-A9F5EA7F5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1DCFB-82A3-8679-314C-3D89AFC4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B96A7-2C45-5046-6627-FF3BDBB8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2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5D5C-59F9-D114-0C16-2E010BF68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24D5-0B1C-3E5D-A4F3-643EB709A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7255-C6F1-7CC7-AC62-4895436C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CE8CF-2653-80D2-4DB4-E98BAAE3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23203-2CCE-ABAF-D76B-1F8B1103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8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BB55-53BE-DC40-7E1B-DA150D44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89E6-B799-983F-DCE6-9981B581C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A775-84A1-0ECE-8159-1D02B777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0E27E-4490-BBEF-AA04-1AB2C60A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BCE6-05A5-6E43-E0D2-D00D9B29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1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4011-1869-556B-F5F8-B3926E4C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0DBB4-CFD4-DF5B-386E-F4C66F4FC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5CBA7-5916-0779-4B70-68213547D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CAB83-D5B3-E5EE-EA20-C05E07E4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28E9A-FC80-955E-4F4D-26C3500BE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A2464-19C9-C6D0-463A-DE3BDB2C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70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31A09-8DA8-F067-DC73-B7C9D3EF5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EBE6A-FD70-DCF9-DE19-FF9D2E3AF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92AB-00AD-E67A-4870-540656592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40741-D1CC-D97B-4425-BF874BD5F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0A5FA-0C51-D94A-790B-D3376149A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16360-B827-E9CA-1B66-8DD6CAD3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C8D4D-1E1E-F38B-316F-9A6369E00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69D09-8401-64E6-4A55-691837EE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4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37C0-7C62-9C3B-B696-909CFA87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3F075-4CA8-FF78-E448-06522214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8A9F87-92FC-C3E8-4C1C-CA3264A5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CD159-0DC2-148B-3061-DFCED62A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7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B40CB-A9DE-B947-1F95-28A3D299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4C465-DA3D-D98E-4362-0EB8E3DE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60648-ED8D-FC74-C53C-43EFD82D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6C39-2837-AFF3-9515-74D758AF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0DB0-0798-4931-0166-5C27CA79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13242-124D-4F09-6792-6B83D0C51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04E58-79BD-FBCF-81F0-C061406D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3A31-7A40-3700-50FA-B8F358489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502B4-A15A-7B9C-EF20-936E063A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9FD7-F8FE-8598-2618-1668CFCD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779B95-251E-74A3-8057-A773F09274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B5CA9-8CB3-96A3-FEA9-5D2FB37E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0B63A-EB31-A623-4A43-D7DEE101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FB45A-924C-24F7-7E53-AC2CC35A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8A9BF-502F-7C9B-3A09-AD18AE48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2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7415C-9F40-6076-26D6-17B7E260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414BC-4991-C97D-6B0C-EFAFD9B2F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73B4-0E70-EFCA-D262-C0777AC49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9B0-C41A-6248-9D33-7CE0FA9617B6}" type="datetimeFigureOut">
              <a:rPr lang="en-US" smtClean="0"/>
              <a:t>1/9/2025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778-BFE3-41E8-30D1-7BF7BAF62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3425-CFE5-901A-D872-9DF6F83A3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26EED-0B39-674B-B87D-04617D31E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project.com/explore/video/proverb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book open on a table&#10;&#10;Description automatically generated">
            <a:extLst>
              <a:ext uri="{FF2B5EF4-FFF2-40B4-BE49-F238E27FC236}">
                <a16:creationId xmlns:a16="http://schemas.microsoft.com/office/drawing/2014/main" id="{D64D929D-8C60-5079-0A56-3427A2229C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22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8D115-FC97-46BE-A3CA-AC33BB888306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solidFill>
                  <a:srgbClr val="FFFFFF"/>
                </a:solidFill>
                <a:latin typeface="ACADEMY ENGRAVED LET PLAIN:1.0" panose="02000000000000000000" pitchFamily="2" charset="0"/>
                <a:ea typeface="+mj-ea"/>
                <a:cs typeface="+mj-cs"/>
              </a:rPr>
              <a:t>PROVERBS</a:t>
            </a:r>
          </a:p>
        </p:txBody>
      </p:sp>
    </p:spTree>
    <p:extLst>
      <p:ext uri="{BB962C8B-B14F-4D97-AF65-F5344CB8AC3E}">
        <p14:creationId xmlns:p14="http://schemas.microsoft.com/office/powerpoint/2010/main" val="105258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83A00-B948-68F1-D8FA-2024AE6410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69918-01F5-45F8-359B-035056D89B2C}"/>
              </a:ext>
            </a:extLst>
          </p:cNvPr>
          <p:cNvSpPr txBox="1"/>
          <p:nvPr/>
        </p:nvSpPr>
        <p:spPr>
          <a:xfrm>
            <a:off x="490537" y="5365315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Next" panose="020B0503020202020204" pitchFamily="34" charset="0"/>
                <a:ea typeface="+mj-ea"/>
                <a:cs typeface="+mj-cs"/>
              </a:rPr>
              <a:t>Fear of the Lord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33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ABC38-61A1-7A2B-1155-BD6F59A8F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07364-D9F6-C8D7-4CF2-0F5B5B03E9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93E6EB-84ED-46C3-F786-0BF500B4D372}"/>
              </a:ext>
            </a:extLst>
          </p:cNvPr>
          <p:cNvSpPr txBox="1"/>
          <p:nvPr/>
        </p:nvSpPr>
        <p:spPr>
          <a:xfrm>
            <a:off x="643467" y="35620"/>
            <a:ext cx="11362266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1:8-13 (NRSV)-</a:t>
            </a:r>
          </a:p>
          <a:p>
            <a:pPr algn="just"/>
            <a:endParaRPr lang="en-US" sz="32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lvl="1"/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8 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Hear, my child, your father’s instruction,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do not reject your mother’s teaching;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9 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they are a fair garland for your head,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pendants for your neck.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10 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My child, if sinners entice you,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do not consent.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11 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If they say, ‘Come with us, let us lie in wait for blood;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let us wantonly ambush the innocent;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12 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like Sheol let us swallow them alive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whole, like those who go down to the Pit.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13 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We shall find all kinds of costly things;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we shall fill our houses with booty.</a:t>
            </a:r>
          </a:p>
        </p:txBody>
      </p:sp>
    </p:spTree>
    <p:extLst>
      <p:ext uri="{BB962C8B-B14F-4D97-AF65-F5344CB8AC3E}">
        <p14:creationId xmlns:p14="http://schemas.microsoft.com/office/powerpoint/2010/main" val="403872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BD0FE-65CD-944B-31C2-CE67E8B5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A4D41-C234-E1CD-3B70-07B62BDF932C}"/>
              </a:ext>
            </a:extLst>
          </p:cNvPr>
          <p:cNvSpPr txBox="1"/>
          <p:nvPr/>
        </p:nvSpPr>
        <p:spPr>
          <a:xfrm>
            <a:off x="692912" y="420208"/>
            <a:ext cx="1080008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+mj-cs"/>
              </a:rPr>
              <a:t>A Fair Garland for Your Head</a:t>
            </a:r>
          </a:p>
        </p:txBody>
      </p:sp>
    </p:spTree>
    <p:extLst>
      <p:ext uri="{BB962C8B-B14F-4D97-AF65-F5344CB8AC3E}">
        <p14:creationId xmlns:p14="http://schemas.microsoft.com/office/powerpoint/2010/main" val="259351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4672F-A21E-0A78-75F8-A86A08EF3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AB4D03-25CA-5B44-403B-36E8675073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8CEE3-BC06-5720-7E4C-62B8726D4E3D}"/>
              </a:ext>
            </a:extLst>
          </p:cNvPr>
          <p:cNvSpPr txBox="1"/>
          <p:nvPr/>
        </p:nvSpPr>
        <p:spPr>
          <a:xfrm>
            <a:off x="626533" y="35620"/>
            <a:ext cx="113792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1:14-19 (NRSV)-</a:t>
            </a:r>
          </a:p>
          <a:p>
            <a:pPr algn="just"/>
            <a:endParaRPr lang="en-US" sz="32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lvl="1"/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14 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Throw in your lot among us;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we will all have one purse’—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15 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my child, do not walk in their way,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keep your foot from their paths;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16 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their feet run to evil,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they hurry to shed blood.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17 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in vain is the net baited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while the bird is looking on;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18 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yet they lie in wait—to kill themselves!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set an ambush—for their own lives!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19 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Such is the end</a:t>
            </a:r>
            <a:r>
              <a:rPr lang="en-US" sz="3200" baseline="30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of all who are greedy for gain;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it takes away the life of its possessors.</a:t>
            </a:r>
          </a:p>
        </p:txBody>
      </p:sp>
    </p:spTree>
    <p:extLst>
      <p:ext uri="{BB962C8B-B14F-4D97-AF65-F5344CB8AC3E}">
        <p14:creationId xmlns:p14="http://schemas.microsoft.com/office/powerpoint/2010/main" val="186083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E12EDE-CC32-F07E-F6EE-9DCD912FF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0" r="2180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A7E4B-58B5-147D-8994-82DE9319821E}"/>
              </a:ext>
            </a:extLst>
          </p:cNvPr>
          <p:cNvSpPr txBox="1"/>
          <p:nvPr/>
        </p:nvSpPr>
        <p:spPr>
          <a:xfrm>
            <a:off x="1063752" y="420213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+mj-cs"/>
              </a:rPr>
              <a:t>Staying True to Wisdom</a:t>
            </a:r>
          </a:p>
        </p:txBody>
      </p:sp>
    </p:spTree>
    <p:extLst>
      <p:ext uri="{BB962C8B-B14F-4D97-AF65-F5344CB8AC3E}">
        <p14:creationId xmlns:p14="http://schemas.microsoft.com/office/powerpoint/2010/main" val="130143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1ABD-E009-8772-2887-A6FDABB7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CBA78D-8C79-08EC-FE43-6496A82298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38F13A-A9BA-1399-C1A5-044B28F8F835}"/>
              </a:ext>
            </a:extLst>
          </p:cNvPr>
          <p:cNvSpPr txBox="1"/>
          <p:nvPr/>
        </p:nvSpPr>
        <p:spPr>
          <a:xfrm>
            <a:off x="626533" y="35620"/>
            <a:ext cx="113792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1:20-27 (NRSV)-</a:t>
            </a:r>
          </a:p>
          <a:p>
            <a:pPr algn="just"/>
            <a:endParaRPr lang="en-US" sz="21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lvl="1"/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20 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Wisdom cries out in the street;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in the squares she raises her voice.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21 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At the busiest corner she cries out;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at the entrance of the city gates she speaks: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22 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‘How long, O simple ones, will you love being simple?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How long will scoffers delight in their scoffing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fools hate knowledge?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23 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Give heed to my reproof;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I will pour out my thoughts to you;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I will make my words known to you.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24 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Because I have called and you refused,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have stretched out my hand and no one heeded,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25 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and because you have ignored all my counsel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would have none of my reproof,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26 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I also will laugh at your calamity;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I will mock when panic strikes you,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27 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when panic strikes you like a storm,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your calamity comes like a whirlwind,</a:t>
            </a:r>
            <a:br>
              <a:rPr lang="en-US" sz="21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when distress and anguish come upon you.</a:t>
            </a:r>
          </a:p>
        </p:txBody>
      </p:sp>
    </p:spTree>
    <p:extLst>
      <p:ext uri="{BB962C8B-B14F-4D97-AF65-F5344CB8AC3E}">
        <p14:creationId xmlns:p14="http://schemas.microsoft.com/office/powerpoint/2010/main" val="266926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1C2D0-B3DC-F16E-9B70-537143C344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0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EFDFC-5B4A-45DC-0A0D-90BE03E9673D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+mj-cs"/>
              </a:rPr>
              <a:t>The Spirit of Wisdom</a:t>
            </a:r>
          </a:p>
        </p:txBody>
      </p:sp>
    </p:spTree>
    <p:extLst>
      <p:ext uri="{BB962C8B-B14F-4D97-AF65-F5344CB8AC3E}">
        <p14:creationId xmlns:p14="http://schemas.microsoft.com/office/powerpoint/2010/main" val="374227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6C8CE-720C-99AC-2DDF-BF952150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A9FD6-40BE-0676-E786-3FB3C08265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27062-F0DC-2928-95CA-A1AFD4E78F22}"/>
              </a:ext>
            </a:extLst>
          </p:cNvPr>
          <p:cNvSpPr txBox="1"/>
          <p:nvPr/>
        </p:nvSpPr>
        <p:spPr>
          <a:xfrm>
            <a:off x="626533" y="35620"/>
            <a:ext cx="11379200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1:28-33 (NRSV)-</a:t>
            </a:r>
          </a:p>
          <a:p>
            <a:pPr algn="just"/>
            <a:endParaRPr lang="en-US" sz="32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lvl="1"/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28 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Then they will call upon me, but I will not answer;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they will seek me diligently, but will not find me.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29 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Because they hated knowledge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did not choose the fear of the </a:t>
            </a:r>
            <a:r>
              <a:rPr lang="en-US" sz="3200" b="0" i="0" cap="small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Lord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30 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would have none of my counsel,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despised all my reproof,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31 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therefore they shall eat the fruit of their way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be sated with their own devices.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32 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waywardness kills the simple,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the complacency of fools destroys them;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33 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but those who listen to me will be secure</a:t>
            </a:r>
            <a:b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will live at ease, without dread of disaster.’</a:t>
            </a:r>
            <a:endParaRPr lang="en-US" sz="3600" b="0" i="0" dirty="0">
              <a:solidFill>
                <a:schemeClr val="bg1"/>
              </a:solidFill>
              <a:effectLst/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89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AB116-0233-2FAB-0EFC-EC6A93B6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82" r="281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75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600FC2-CA28-9603-7381-6C6DF134EE09}"/>
              </a:ext>
            </a:extLst>
          </p:cNvPr>
          <p:cNvSpPr/>
          <p:nvPr/>
        </p:nvSpPr>
        <p:spPr>
          <a:xfrm>
            <a:off x="-93133" y="0"/>
            <a:ext cx="12285133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37DE3-9E09-0E11-07E8-8D18B186C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73" y="1561433"/>
            <a:ext cx="9126854" cy="37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4A4174-A4B8-A8A8-DE6C-9B63A9ED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15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5A6CB-D544-8EC9-B4A9-831468D9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6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28152-0D77-EAE1-4341-183284FBC11E}"/>
              </a:ext>
            </a:extLst>
          </p:cNvPr>
          <p:cNvSpPr txBox="1"/>
          <p:nvPr/>
        </p:nvSpPr>
        <p:spPr>
          <a:xfrm>
            <a:off x="1063752" y="213897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+mj-cs"/>
              </a:rPr>
              <a:t>Listen, Reflect, Journal, Act</a:t>
            </a:r>
          </a:p>
        </p:txBody>
      </p:sp>
    </p:spTree>
    <p:extLst>
      <p:ext uri="{BB962C8B-B14F-4D97-AF65-F5344CB8AC3E}">
        <p14:creationId xmlns:p14="http://schemas.microsoft.com/office/powerpoint/2010/main" val="826931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pen and a book&#10;&#10;Description automatically generated">
            <a:extLst>
              <a:ext uri="{FF2B5EF4-FFF2-40B4-BE49-F238E27FC236}">
                <a16:creationId xmlns:a16="http://schemas.microsoft.com/office/drawing/2014/main" id="{AA914BB9-A12B-3F2F-35B8-F85E30F4E5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96AF3-D47A-959A-9AC4-0897DE6997E2}"/>
              </a:ext>
            </a:extLst>
          </p:cNvPr>
          <p:cNvSpPr txBox="1"/>
          <p:nvPr/>
        </p:nvSpPr>
        <p:spPr>
          <a:xfrm>
            <a:off x="1063752" y="7193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+mj-cs"/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824865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95153-2C6D-AE4E-9757-974355CAA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949" y="0"/>
            <a:ext cx="1250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38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E13E5-3CA4-C118-EB67-AFA53C9FB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A69B587-CC9D-EE98-C6FD-2A94715F9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353" y="274241"/>
            <a:ext cx="9769293" cy="22593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>
            <a:noAutofit/>
          </a:bodyPr>
          <a:lstStyle/>
          <a:p>
            <a:pPr marL="0" lvl="1" algn="ctr" defTabSz="685800">
              <a:lnSpc>
                <a:spcPct val="90000"/>
              </a:lnSpc>
              <a:spcAft>
                <a:spcPts val="450"/>
              </a:spcAft>
            </a:pPr>
            <a:r>
              <a:rPr lang="en-US" sz="3200" b="1" cap="all" dirty="0">
                <a:latin typeface="Avenir Next" panose="020B0503020202020204" pitchFamily="34" charset="0"/>
                <a:cs typeface="+mj-cs"/>
              </a:rPr>
              <a:t>Adelphi Benediction</a:t>
            </a:r>
            <a:endParaRPr lang="en-US" sz="3200" b="1" cap="all" dirty="0">
              <a:latin typeface="Avenir Next" panose="020B0503020202020204" pitchFamily="34" charset="0"/>
            </a:endParaRP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endParaRPr lang="en-US" sz="3000" b="1" cap="all" dirty="0">
              <a:latin typeface="Avenir Next" panose="020B0503020202020204" pitchFamily="34" charset="0"/>
            </a:endParaRP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r>
              <a:rPr lang="en-US" sz="3000" cap="all" dirty="0">
                <a:latin typeface="Avenir Next" panose="020B0503020202020204" pitchFamily="34" charset="0"/>
              </a:rPr>
              <a:t>May the Lord bless you and keep you. </a:t>
            </a: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endParaRPr lang="en-US" sz="3000" cap="all" dirty="0">
              <a:latin typeface="Avenir Next" panose="020B0503020202020204" pitchFamily="34" charset="0"/>
            </a:endParaRP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r>
              <a:rPr lang="en-US" sz="3000" cap="all" dirty="0">
                <a:latin typeface="Avenir Next" panose="020B0503020202020204" pitchFamily="34" charset="0"/>
              </a:rPr>
              <a:t>May the Lord make his face to shine upon you, and be gracious unto you. </a:t>
            </a: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endParaRPr lang="en-US" sz="3000" cap="all" dirty="0">
              <a:latin typeface="Avenir Next" panose="020B0503020202020204" pitchFamily="34" charset="0"/>
            </a:endParaRPr>
          </a:p>
          <a:p>
            <a:pPr marL="0" lvl="1" algn="just" defTabSz="685800">
              <a:lnSpc>
                <a:spcPct val="90000"/>
              </a:lnSpc>
              <a:spcAft>
                <a:spcPts val="450"/>
              </a:spcAft>
            </a:pPr>
            <a:r>
              <a:rPr lang="en-US" sz="3000" cap="all" dirty="0">
                <a:latin typeface="Avenir Next" panose="020B0503020202020204" pitchFamily="34" charset="0"/>
              </a:rPr>
              <a:t>May the Lord lift up his countenance upon you, and give you peace. AMEN!</a:t>
            </a:r>
            <a:endParaRPr lang="en-US" sz="30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46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5C07F-4096-2A85-38E7-0B484E9C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1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 descr="A black and white page of a bible&#10;&#10;Description automatically generated">
            <a:extLst>
              <a:ext uri="{FF2B5EF4-FFF2-40B4-BE49-F238E27FC236}">
                <a16:creationId xmlns:a16="http://schemas.microsoft.com/office/drawing/2014/main" id="{858FD950-A9A1-6B5F-3DD2-5EDCE3258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8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41E3F-7CE7-4A35-1F44-1F3EB35FA509}"/>
              </a:ext>
            </a:extLst>
          </p:cNvPr>
          <p:cNvSpPr txBox="1"/>
          <p:nvPr/>
        </p:nvSpPr>
        <p:spPr>
          <a:xfrm>
            <a:off x="2006600" y="6396335"/>
            <a:ext cx="817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Next" panose="020B0503020202020204" pitchFamily="34" charset="0"/>
                <a:hlinkClick r:id="rId3"/>
              </a:rPr>
              <a:t>https://bibleproject.com/explore/video/proverbs/</a:t>
            </a:r>
            <a:r>
              <a:rPr lang="en-US" sz="2400" dirty="0">
                <a:latin typeface="Avenir Next" panose="020B05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46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Picture 1" descr="A person drawing a word&#10;&#10;Description automatically generated">
            <a:extLst>
              <a:ext uri="{FF2B5EF4-FFF2-40B4-BE49-F238E27FC236}">
                <a16:creationId xmlns:a16="http://schemas.microsoft.com/office/drawing/2014/main" id="{0900B397-CC5A-4869-9AB9-D8E65414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74" b="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06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9C1DA-D42F-0CB8-CBFF-09C06C204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338" y="1381828"/>
            <a:ext cx="6813570" cy="33556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4CA124-472F-5AB6-D73C-E2F116396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18" y="1293577"/>
            <a:ext cx="5062121" cy="4277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B7544-879C-E70B-857D-99BCEE21BE57}"/>
              </a:ext>
            </a:extLst>
          </p:cNvPr>
          <p:cNvSpPr txBox="1"/>
          <p:nvPr/>
        </p:nvSpPr>
        <p:spPr>
          <a:xfrm>
            <a:off x="5239338" y="5047847"/>
            <a:ext cx="6813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1" dirty="0">
                <a:solidFill>
                  <a:srgbClr val="666666"/>
                </a:solidFill>
                <a:effectLst/>
                <a:latin typeface="Avenir Next" panose="020B0503020202020204" pitchFamily="34" charset="0"/>
              </a:rPr>
              <a:t>Choh-ch-mah  or  </a:t>
            </a:r>
            <a:r>
              <a:rPr lang="en-US" sz="2800" i="1" dirty="0">
                <a:solidFill>
                  <a:srgbClr val="666666"/>
                </a:solidFill>
                <a:latin typeface="Avenir Next" panose="020B0503020202020204" pitchFamily="34" charset="0"/>
              </a:rPr>
              <a:t>C</a:t>
            </a:r>
            <a:r>
              <a:rPr lang="en-US" sz="2800" b="0" i="1" dirty="0">
                <a:solidFill>
                  <a:srgbClr val="666666"/>
                </a:solidFill>
                <a:effectLst/>
                <a:latin typeface="Avenir Next" panose="020B0503020202020204" pitchFamily="34" charset="0"/>
              </a:rPr>
              <a:t>hakem</a:t>
            </a:r>
            <a:endParaRPr lang="en-US" sz="28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4596-794E-D43F-5392-1144BED0F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BA0BDC-0B3E-F7DB-F00A-3AA04048F7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55E71-8496-B9AA-C6F8-42D89986F000}"/>
              </a:ext>
            </a:extLst>
          </p:cNvPr>
          <p:cNvSpPr txBox="1"/>
          <p:nvPr/>
        </p:nvSpPr>
        <p:spPr>
          <a:xfrm>
            <a:off x="677334" y="154153"/>
            <a:ext cx="11133666" cy="6822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1:1-6 (NRSV)-</a:t>
            </a:r>
          </a:p>
          <a:p>
            <a:pPr algn="just"/>
            <a:endParaRPr lang="en-US" sz="31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l"/>
            <a:r>
              <a:rPr lang="en-US" sz="31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1 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The proverbs of Solomon son of David, king of Israel:</a:t>
            </a:r>
          </a:p>
          <a:p>
            <a:pPr algn="l"/>
            <a:endParaRPr lang="en-US" sz="3100" b="1" i="0" dirty="0">
              <a:solidFill>
                <a:schemeClr val="bg1"/>
              </a:solidFill>
              <a:effectLst/>
              <a:latin typeface="Avenir Next" panose="020B0503020202020204" pitchFamily="34" charset="0"/>
            </a:endParaRPr>
          </a:p>
          <a:p>
            <a:pPr lvl="1"/>
            <a:r>
              <a:rPr lang="en-US" sz="3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2 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learning about wisdom and instruction,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for understanding words of insight,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3 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for gaining instruction in wise dealing,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righteousness, justice, and equity;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4 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to teach shrewdness to the simple,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knowledge and prudence to the young—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5 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let the wise also hear and gain in learning,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and the discerning acquire skill,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6 </a:t>
            </a: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to understand a proverb and a figure,</a:t>
            </a:r>
            <a:b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</a:br>
            <a:r>
              <a:rPr lang="en-US" sz="31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the words of the wise and their riddles.</a:t>
            </a:r>
          </a:p>
        </p:txBody>
      </p:sp>
    </p:spTree>
    <p:extLst>
      <p:ext uri="{BB962C8B-B14F-4D97-AF65-F5344CB8AC3E}">
        <p14:creationId xmlns:p14="http://schemas.microsoft.com/office/powerpoint/2010/main" val="268077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5CE7B3-E006-B857-9861-525621FE8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76200"/>
            <a:ext cx="6680200" cy="670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398C9-BB0B-4A8F-15DD-0128D8403E30}"/>
              </a:ext>
            </a:extLst>
          </p:cNvPr>
          <p:cNvSpPr txBox="1"/>
          <p:nvPr/>
        </p:nvSpPr>
        <p:spPr>
          <a:xfrm>
            <a:off x="270933" y="1591732"/>
            <a:ext cx="221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venir Next" panose="020B0503020202020204" pitchFamily="34" charset="0"/>
              </a:rPr>
              <a:t>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D2A4F-61DA-A391-44D6-1C00D53C76CA}"/>
              </a:ext>
            </a:extLst>
          </p:cNvPr>
          <p:cNvSpPr txBox="1"/>
          <p:nvPr/>
        </p:nvSpPr>
        <p:spPr>
          <a:xfrm>
            <a:off x="9702799" y="1591733"/>
            <a:ext cx="221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Grow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DD751-BAAF-5C2B-4EA9-76EA3CCB188E}"/>
              </a:ext>
            </a:extLst>
          </p:cNvPr>
          <p:cNvSpPr txBox="1"/>
          <p:nvPr/>
        </p:nvSpPr>
        <p:spPr>
          <a:xfrm>
            <a:off x="9702798" y="4619936"/>
            <a:ext cx="221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Next" panose="020B0503020202020204" pitchFamily="34" charset="0"/>
              </a:rPr>
              <a:t>Show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D3184F-1F81-3636-6C2E-402E8A0B809E}"/>
              </a:ext>
            </a:extLst>
          </p:cNvPr>
          <p:cNvSpPr txBox="1"/>
          <p:nvPr/>
        </p:nvSpPr>
        <p:spPr>
          <a:xfrm>
            <a:off x="270932" y="4619938"/>
            <a:ext cx="221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Avenir Next" panose="020B0503020202020204" pitchFamily="34" charset="0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49618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8FD83-C94D-59D7-FE21-FB9AA062C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33C7E0-E736-AC02-509D-D8B13D835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93E80-AFE6-25F2-88D6-8DB70ED3598E}"/>
              </a:ext>
            </a:extLst>
          </p:cNvPr>
          <p:cNvSpPr txBox="1"/>
          <p:nvPr/>
        </p:nvSpPr>
        <p:spPr>
          <a:xfrm>
            <a:off x="745066" y="1802914"/>
            <a:ext cx="10871201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Proverbs 1:7 (NRSV)-</a:t>
            </a:r>
          </a:p>
          <a:p>
            <a:pPr algn="just"/>
            <a:endParaRPr lang="en-US" sz="4400" b="1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lvl="1"/>
            <a:r>
              <a:rPr lang="en-US" sz="4400" b="1" i="0" baseline="3000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7 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The fear of the </a:t>
            </a:r>
            <a:r>
              <a:rPr lang="en-US" sz="4400" b="0" i="0" cap="small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Lord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is the beginning of knowledge;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b="0" i="0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    fools despise wisdom and instruction.</a:t>
            </a:r>
          </a:p>
        </p:txBody>
      </p:sp>
    </p:spTree>
    <p:extLst>
      <p:ext uri="{BB962C8B-B14F-4D97-AF65-F5344CB8AC3E}">
        <p14:creationId xmlns:p14="http://schemas.microsoft.com/office/powerpoint/2010/main" val="3576740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38102</TotalTime>
  <Words>1066</Words>
  <Application>Microsoft Office PowerPoint</Application>
  <PresentationFormat>Widescreen</PresentationFormat>
  <Paragraphs>87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ACADEMY ENGRAVED LET PLAIN:1.0</vt:lpstr>
      <vt:lpstr>Arial</vt:lpstr>
      <vt:lpstr>Avenir Next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 Wallace</dc:creator>
  <cp:lastModifiedBy>Cheryl O'Brien</cp:lastModifiedBy>
  <cp:revision>161</cp:revision>
  <dcterms:created xsi:type="dcterms:W3CDTF">2022-07-16T11:21:45Z</dcterms:created>
  <dcterms:modified xsi:type="dcterms:W3CDTF">2025-01-09T20:20:45Z</dcterms:modified>
</cp:coreProperties>
</file>