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917" r:id="rId2"/>
    <p:sldId id="907" r:id="rId3"/>
    <p:sldId id="904" r:id="rId4"/>
    <p:sldId id="351" r:id="rId5"/>
    <p:sldId id="355" r:id="rId6"/>
    <p:sldId id="379" r:id="rId7"/>
    <p:sldId id="352" r:id="rId8"/>
    <p:sldId id="906" r:id="rId9"/>
    <p:sldId id="354" r:id="rId10"/>
    <p:sldId id="361" r:id="rId11"/>
    <p:sldId id="380" r:id="rId12"/>
    <p:sldId id="353" r:id="rId13"/>
    <p:sldId id="356" r:id="rId14"/>
    <p:sldId id="387" r:id="rId15"/>
    <p:sldId id="388" r:id="rId16"/>
    <p:sldId id="381" r:id="rId17"/>
    <p:sldId id="894" r:id="rId18"/>
    <p:sldId id="895" r:id="rId19"/>
    <p:sldId id="337" r:id="rId20"/>
    <p:sldId id="367" r:id="rId21"/>
    <p:sldId id="897" r:id="rId22"/>
    <p:sldId id="300" r:id="rId23"/>
    <p:sldId id="365" r:id="rId24"/>
    <p:sldId id="900" r:id="rId25"/>
    <p:sldId id="310" r:id="rId26"/>
    <p:sldId id="368" r:id="rId27"/>
    <p:sldId id="307" r:id="rId28"/>
    <p:sldId id="306" r:id="rId29"/>
    <p:sldId id="369" r:id="rId30"/>
    <p:sldId id="382" r:id="rId31"/>
    <p:sldId id="385" r:id="rId32"/>
    <p:sldId id="384" r:id="rId33"/>
    <p:sldId id="303" r:id="rId34"/>
    <p:sldId id="308" r:id="rId35"/>
    <p:sldId id="370" r:id="rId36"/>
    <p:sldId id="916" r:id="rId37"/>
    <p:sldId id="305" r:id="rId38"/>
    <p:sldId id="304" r:id="rId39"/>
    <p:sldId id="371" r:id="rId40"/>
    <p:sldId id="901" r:id="rId41"/>
    <p:sldId id="334" r:id="rId42"/>
    <p:sldId id="372" r:id="rId43"/>
    <p:sldId id="317" r:id="rId44"/>
    <p:sldId id="314" r:id="rId45"/>
    <p:sldId id="373" r:id="rId46"/>
    <p:sldId id="892" r:id="rId47"/>
    <p:sldId id="374" r:id="rId48"/>
    <p:sldId id="316" r:id="rId49"/>
    <p:sldId id="899" r:id="rId50"/>
    <p:sldId id="313" r:id="rId51"/>
    <p:sldId id="890" r:id="rId52"/>
    <p:sldId id="375" r:id="rId53"/>
    <p:sldId id="889" r:id="rId54"/>
    <p:sldId id="319" r:id="rId55"/>
    <p:sldId id="898" r:id="rId56"/>
    <p:sldId id="376" r:id="rId57"/>
    <p:sldId id="887" r:id="rId58"/>
    <p:sldId id="326" r:id="rId59"/>
    <p:sldId id="378" r:id="rId60"/>
    <p:sldId id="791" r:id="rId61"/>
    <p:sldId id="792" r:id="rId62"/>
    <p:sldId id="798" r:id="rId63"/>
    <p:sldId id="794" r:id="rId64"/>
    <p:sldId id="333" r:id="rId65"/>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 userDrawn="1">
          <p15:clr>
            <a:srgbClr val="A4A3A4"/>
          </p15:clr>
        </p15:guide>
        <p15:guide id="2" pos="464" userDrawn="1">
          <p15:clr>
            <a:srgbClr val="A4A3A4"/>
          </p15:clr>
        </p15:guide>
        <p15:guide id="3" pos="9776" userDrawn="1">
          <p15:clr>
            <a:srgbClr val="A4A3A4"/>
          </p15:clr>
        </p15:guide>
        <p15:guide id="4" orient="horz" pos="1632" userDrawn="1">
          <p15:clr>
            <a:srgbClr val="A4A3A4"/>
          </p15:clr>
        </p15:guide>
        <p15:guide id="5"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598" autoAdjust="0"/>
    <p:restoredTop sz="94686" autoAdjust="0"/>
  </p:normalViewPr>
  <p:slideViewPr>
    <p:cSldViewPr>
      <p:cViewPr>
        <p:scale>
          <a:sx n="110" d="100"/>
          <a:sy n="110" d="100"/>
        </p:scale>
        <p:origin x="696" y="760"/>
      </p:cViewPr>
      <p:guideLst>
        <p:guide orient="horz" pos="384"/>
        <p:guide pos="464"/>
        <p:guide pos="9776"/>
        <p:guide orient="horz" pos="1632"/>
        <p:guide pos="5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074727-ADCC-8145-A924-FE633963AC46}" type="datetimeFigureOut">
              <a:rPr lang="en-GB" smtClean="0"/>
              <a:t>09/07/2026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AF5577-5068-9846-976E-E8B3F149D7B8}" type="slidenum">
              <a:rPr lang="en-GB" smtClean="0"/>
              <a:t>‹#›</a:t>
            </a:fld>
            <a:endParaRPr lang="en-GB" dirty="0"/>
          </a:p>
        </p:txBody>
      </p:sp>
    </p:spTree>
    <p:extLst>
      <p:ext uri="{BB962C8B-B14F-4D97-AF65-F5344CB8AC3E}">
        <p14:creationId xmlns:p14="http://schemas.microsoft.com/office/powerpoint/2010/main" val="1205405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0DB85-C382-46E8-9BDB-CD32E2F24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84BEB-B51B-0F0E-B2D8-FE7D5D21CF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DA8B40A-B8BD-A8B1-11F5-D980170466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7A22EA-D584-C421-D9F8-7D4ECCBC039D}"/>
              </a:ext>
            </a:extLst>
          </p:cNvPr>
          <p:cNvSpPr>
            <a:spLocks noGrp="1"/>
          </p:cNvSpPr>
          <p:nvPr>
            <p:ph type="sldNum" sz="quarter" idx="5"/>
          </p:nvPr>
        </p:nvSpPr>
        <p:spPr/>
        <p:txBody>
          <a:bodyPr/>
          <a:lstStyle/>
          <a:p>
            <a:fld id="{D6AF5577-5068-9846-976E-E8B3F149D7B8}" type="slidenum">
              <a:rPr lang="en-GB" smtClean="0"/>
              <a:t>1</a:t>
            </a:fld>
            <a:endParaRPr lang="en-GB" dirty="0"/>
          </a:p>
        </p:txBody>
      </p:sp>
    </p:spTree>
    <p:extLst>
      <p:ext uri="{BB962C8B-B14F-4D97-AF65-F5344CB8AC3E}">
        <p14:creationId xmlns:p14="http://schemas.microsoft.com/office/powerpoint/2010/main" val="1836422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41</a:t>
            </a:fld>
            <a:endParaRPr lang="en-GB" dirty="0"/>
          </a:p>
        </p:txBody>
      </p:sp>
    </p:spTree>
    <p:extLst>
      <p:ext uri="{BB962C8B-B14F-4D97-AF65-F5344CB8AC3E}">
        <p14:creationId xmlns:p14="http://schemas.microsoft.com/office/powerpoint/2010/main" val="175380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43</a:t>
            </a:fld>
            <a:endParaRPr lang="en-GB" dirty="0"/>
          </a:p>
        </p:txBody>
      </p:sp>
    </p:spTree>
    <p:extLst>
      <p:ext uri="{BB962C8B-B14F-4D97-AF65-F5344CB8AC3E}">
        <p14:creationId xmlns:p14="http://schemas.microsoft.com/office/powerpoint/2010/main" val="1639810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44</a:t>
            </a:fld>
            <a:endParaRPr lang="en-GB" dirty="0"/>
          </a:p>
        </p:txBody>
      </p:sp>
    </p:spTree>
    <p:extLst>
      <p:ext uri="{BB962C8B-B14F-4D97-AF65-F5344CB8AC3E}">
        <p14:creationId xmlns:p14="http://schemas.microsoft.com/office/powerpoint/2010/main" val="4022970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46</a:t>
            </a:fld>
            <a:endParaRPr lang="en-GB" dirty="0"/>
          </a:p>
        </p:txBody>
      </p:sp>
    </p:spTree>
    <p:extLst>
      <p:ext uri="{BB962C8B-B14F-4D97-AF65-F5344CB8AC3E}">
        <p14:creationId xmlns:p14="http://schemas.microsoft.com/office/powerpoint/2010/main" val="116450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49</a:t>
            </a:fld>
            <a:endParaRPr lang="en-GB" dirty="0"/>
          </a:p>
        </p:txBody>
      </p:sp>
    </p:spTree>
    <p:extLst>
      <p:ext uri="{BB962C8B-B14F-4D97-AF65-F5344CB8AC3E}">
        <p14:creationId xmlns:p14="http://schemas.microsoft.com/office/powerpoint/2010/main" val="1697127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50</a:t>
            </a:fld>
            <a:endParaRPr lang="en-GB" dirty="0"/>
          </a:p>
        </p:txBody>
      </p:sp>
    </p:spTree>
    <p:extLst>
      <p:ext uri="{BB962C8B-B14F-4D97-AF65-F5344CB8AC3E}">
        <p14:creationId xmlns:p14="http://schemas.microsoft.com/office/powerpoint/2010/main" val="949706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54</a:t>
            </a:fld>
            <a:endParaRPr lang="en-GB" dirty="0"/>
          </a:p>
        </p:txBody>
      </p:sp>
    </p:spTree>
    <p:extLst>
      <p:ext uri="{BB962C8B-B14F-4D97-AF65-F5344CB8AC3E}">
        <p14:creationId xmlns:p14="http://schemas.microsoft.com/office/powerpoint/2010/main" val="3718318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57</a:t>
            </a:fld>
            <a:endParaRPr lang="en-GB" dirty="0"/>
          </a:p>
        </p:txBody>
      </p:sp>
    </p:spTree>
    <p:extLst>
      <p:ext uri="{BB962C8B-B14F-4D97-AF65-F5344CB8AC3E}">
        <p14:creationId xmlns:p14="http://schemas.microsoft.com/office/powerpoint/2010/main" val="1508254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58</a:t>
            </a:fld>
            <a:endParaRPr lang="en-GB" dirty="0"/>
          </a:p>
        </p:txBody>
      </p:sp>
    </p:spTree>
    <p:extLst>
      <p:ext uri="{BB962C8B-B14F-4D97-AF65-F5344CB8AC3E}">
        <p14:creationId xmlns:p14="http://schemas.microsoft.com/office/powerpoint/2010/main" val="1162906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E128BD-2B22-A345-AE85-2B56E1F3B1E4}" type="slidenum">
              <a:rPr lang="en-US" smtClean="0"/>
              <a:t>61</a:t>
            </a:fld>
            <a:endParaRPr lang="en-US" dirty="0"/>
          </a:p>
        </p:txBody>
      </p:sp>
    </p:spTree>
    <p:extLst>
      <p:ext uri="{BB962C8B-B14F-4D97-AF65-F5344CB8AC3E}">
        <p14:creationId xmlns:p14="http://schemas.microsoft.com/office/powerpoint/2010/main" val="1715122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4</a:t>
            </a:fld>
            <a:endParaRPr lang="en-GB" dirty="0"/>
          </a:p>
        </p:txBody>
      </p:sp>
    </p:spTree>
    <p:extLst>
      <p:ext uri="{BB962C8B-B14F-4D97-AF65-F5344CB8AC3E}">
        <p14:creationId xmlns:p14="http://schemas.microsoft.com/office/powerpoint/2010/main" val="1747378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E128BD-2B22-A345-AE85-2B56E1F3B1E4}" type="slidenum">
              <a:rPr lang="en-US" smtClean="0"/>
              <a:t>62</a:t>
            </a:fld>
            <a:endParaRPr lang="en-US" dirty="0"/>
          </a:p>
        </p:txBody>
      </p:sp>
    </p:spTree>
    <p:extLst>
      <p:ext uri="{BB962C8B-B14F-4D97-AF65-F5344CB8AC3E}">
        <p14:creationId xmlns:p14="http://schemas.microsoft.com/office/powerpoint/2010/main" val="948723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E128BD-2B22-A345-AE85-2B56E1F3B1E4}" type="slidenum">
              <a:rPr lang="en-US" smtClean="0"/>
              <a:t>63</a:t>
            </a:fld>
            <a:endParaRPr lang="en-US" dirty="0"/>
          </a:p>
        </p:txBody>
      </p:sp>
    </p:spTree>
    <p:extLst>
      <p:ext uri="{BB962C8B-B14F-4D97-AF65-F5344CB8AC3E}">
        <p14:creationId xmlns:p14="http://schemas.microsoft.com/office/powerpoint/2010/main" val="4215453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10</a:t>
            </a:fld>
            <a:endParaRPr lang="en-GB" dirty="0"/>
          </a:p>
        </p:txBody>
      </p:sp>
    </p:spTree>
    <p:extLst>
      <p:ext uri="{BB962C8B-B14F-4D97-AF65-F5344CB8AC3E}">
        <p14:creationId xmlns:p14="http://schemas.microsoft.com/office/powerpoint/2010/main" val="1752917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13</a:t>
            </a:fld>
            <a:endParaRPr lang="en-GB" dirty="0"/>
          </a:p>
        </p:txBody>
      </p:sp>
    </p:spTree>
    <p:extLst>
      <p:ext uri="{BB962C8B-B14F-4D97-AF65-F5344CB8AC3E}">
        <p14:creationId xmlns:p14="http://schemas.microsoft.com/office/powerpoint/2010/main" val="138770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22</a:t>
            </a:fld>
            <a:endParaRPr lang="en-GB" dirty="0"/>
          </a:p>
        </p:txBody>
      </p:sp>
    </p:spTree>
    <p:extLst>
      <p:ext uri="{BB962C8B-B14F-4D97-AF65-F5344CB8AC3E}">
        <p14:creationId xmlns:p14="http://schemas.microsoft.com/office/powerpoint/2010/main" val="356077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25</a:t>
            </a:fld>
            <a:endParaRPr lang="en-GB" dirty="0"/>
          </a:p>
        </p:txBody>
      </p:sp>
    </p:spTree>
    <p:extLst>
      <p:ext uri="{BB962C8B-B14F-4D97-AF65-F5344CB8AC3E}">
        <p14:creationId xmlns:p14="http://schemas.microsoft.com/office/powerpoint/2010/main" val="1830122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28</a:t>
            </a:fld>
            <a:endParaRPr lang="en-GB" dirty="0"/>
          </a:p>
        </p:txBody>
      </p:sp>
    </p:spTree>
    <p:extLst>
      <p:ext uri="{BB962C8B-B14F-4D97-AF65-F5344CB8AC3E}">
        <p14:creationId xmlns:p14="http://schemas.microsoft.com/office/powerpoint/2010/main" val="962706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34</a:t>
            </a:fld>
            <a:endParaRPr lang="en-GB" dirty="0"/>
          </a:p>
        </p:txBody>
      </p:sp>
    </p:spTree>
    <p:extLst>
      <p:ext uri="{BB962C8B-B14F-4D97-AF65-F5344CB8AC3E}">
        <p14:creationId xmlns:p14="http://schemas.microsoft.com/office/powerpoint/2010/main" val="1171770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AF5577-5068-9846-976E-E8B3F149D7B8}" type="slidenum">
              <a:rPr lang="en-GB" smtClean="0"/>
              <a:t>38</a:t>
            </a:fld>
            <a:endParaRPr lang="en-GB" dirty="0"/>
          </a:p>
        </p:txBody>
      </p:sp>
    </p:spTree>
    <p:extLst>
      <p:ext uri="{BB962C8B-B14F-4D97-AF65-F5344CB8AC3E}">
        <p14:creationId xmlns:p14="http://schemas.microsoft.com/office/powerpoint/2010/main" val="2521910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4A5E77F-6EC1-F563-053E-23DFA21E30EA}"/>
              </a:ext>
            </a:extLst>
          </p:cNvPr>
          <p:cNvPicPr>
            <a:picLocks noChangeAspect="1"/>
          </p:cNvPicPr>
          <p:nvPr userDrawn="1"/>
        </p:nvPicPr>
        <p:blipFill>
          <a:blip r:embed="rId3"/>
          <a:stretch>
            <a:fillRect/>
          </a:stretch>
        </p:blipFill>
        <p:spPr>
          <a:xfrm>
            <a:off x="0" y="13664"/>
            <a:ext cx="16256000" cy="9206536"/>
          </a:xfrm>
          <a:prstGeom prst="rect">
            <a:avLst/>
          </a:prstGeom>
        </p:spPr>
      </p:pic>
      <p:sp>
        <p:nvSpPr>
          <p:cNvPr id="13" name="Rectangle 12">
            <a:extLst>
              <a:ext uri="{FF2B5EF4-FFF2-40B4-BE49-F238E27FC236}">
                <a16:creationId xmlns:a16="http://schemas.microsoft.com/office/drawing/2014/main" id="{45A7E215-1102-EF3E-FE34-C643F6A3E55B}"/>
              </a:ext>
            </a:extLst>
          </p:cNvPr>
          <p:cNvSpPr/>
          <p:nvPr userDrawn="1"/>
        </p:nvSpPr>
        <p:spPr>
          <a:xfrm>
            <a:off x="0" y="13664"/>
            <a:ext cx="16256000" cy="9206536"/>
          </a:xfrm>
          <a:prstGeom prst="rect">
            <a:avLst/>
          </a:prstGeom>
          <a:solidFill>
            <a:srgbClr val="00206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a:extLst>
              <a:ext uri="{FF2B5EF4-FFF2-40B4-BE49-F238E27FC236}">
                <a16:creationId xmlns:a16="http://schemas.microsoft.com/office/drawing/2014/main" id="{5D1C4D13-A56D-465E-FD6A-903304E0EF2E}"/>
              </a:ext>
            </a:extLst>
          </p:cNvPr>
          <p:cNvCxnSpPr>
            <a:cxnSpLocks noChangeShapeType="1"/>
          </p:cNvCxnSpPr>
          <p:nvPr userDrawn="1"/>
        </p:nvCxnSpPr>
        <p:spPr bwMode="auto">
          <a:xfrm>
            <a:off x="0" y="724844"/>
            <a:ext cx="16256000" cy="0"/>
          </a:xfrm>
          <a:prstGeom prst="line">
            <a:avLst/>
          </a:prstGeom>
          <a:noFill/>
          <a:ln w="25400">
            <a:solidFill>
              <a:schemeClr val="bg1"/>
            </a:solidFill>
            <a:round/>
            <a:headEnd/>
            <a:tailEnd/>
          </a:ln>
          <a:effectLst/>
        </p:spPr>
      </p:cxnSp>
      <p:pic>
        <p:nvPicPr>
          <p:cNvPr id="9" name="Picture 8">
            <a:extLst>
              <a:ext uri="{FF2B5EF4-FFF2-40B4-BE49-F238E27FC236}">
                <a16:creationId xmlns:a16="http://schemas.microsoft.com/office/drawing/2014/main" id="{6BC52EAE-4D9C-3CDD-CAD5-C4213DBFA4C0}"/>
              </a:ext>
            </a:extLst>
          </p:cNvPr>
          <p:cNvPicPr>
            <a:picLocks noChangeAspect="1"/>
          </p:cNvPicPr>
          <p:nvPr userDrawn="1"/>
        </p:nvPicPr>
        <p:blipFill>
          <a:blip r:embed="rId4"/>
          <a:stretch>
            <a:fillRect/>
          </a:stretch>
        </p:blipFill>
        <p:spPr>
          <a:xfrm>
            <a:off x="15519400" y="13669"/>
            <a:ext cx="736600" cy="687689"/>
          </a:xfrm>
          <a:prstGeom prst="rect">
            <a:avLst/>
          </a:prstGeom>
        </p:spPr>
      </p:pic>
      <p:pic>
        <p:nvPicPr>
          <p:cNvPr id="2" name="Picture 1">
            <a:extLst>
              <a:ext uri="{FF2B5EF4-FFF2-40B4-BE49-F238E27FC236}">
                <a16:creationId xmlns:a16="http://schemas.microsoft.com/office/drawing/2014/main" id="{430154D2-6327-4B4D-A975-73E84384F75C}"/>
              </a:ext>
            </a:extLst>
          </p:cNvPr>
          <p:cNvPicPr>
            <a:picLocks noChangeAspect="1"/>
          </p:cNvPicPr>
          <p:nvPr userDrawn="1"/>
        </p:nvPicPr>
        <p:blipFill>
          <a:blip r:embed="rId5"/>
          <a:stretch>
            <a:fillRect/>
          </a:stretch>
        </p:blipFill>
        <p:spPr>
          <a:xfrm>
            <a:off x="0" y="15433"/>
            <a:ext cx="660400" cy="685800"/>
          </a:xfrm>
          <a:prstGeom prst="rect">
            <a:avLst/>
          </a:prstGeom>
        </p:spPr>
      </p:pic>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jp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g"/><Relationship Id="rId7"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jpg"/><Relationship Id="rId4" Type="http://schemas.openxmlformats.org/officeDocument/2006/relationships/image" Target="../media/image59.jpg"/></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g"/><Relationship Id="rId7" Type="http://schemas.openxmlformats.org/officeDocument/2006/relationships/image" Target="../media/image8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4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jpeg"/></Relationships>
</file>

<file path=ppt/slides/_rels/slide5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jpg"/><Relationship Id="rId4" Type="http://schemas.openxmlformats.org/officeDocument/2006/relationships/image" Target="../media/image97.jpg"/></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xml"/><Relationship Id="rId5" Type="http://schemas.openxmlformats.org/officeDocument/2006/relationships/image" Target="../media/image103.png"/><Relationship Id="rId4" Type="http://schemas.openxmlformats.org/officeDocument/2006/relationships/image" Target="../media/image102.jpeg"/></Relationships>
</file>

<file path=ppt/slides/_rels/slide5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6.jpg"/><Relationship Id="rId7" Type="http://schemas.openxmlformats.org/officeDocument/2006/relationships/image" Target="../media/image110.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108.jpg"/><Relationship Id="rId4" Type="http://schemas.openxmlformats.org/officeDocument/2006/relationships/image" Target="../media/image107.jpeg"/></Relationships>
</file>

<file path=ppt/slides/_rels/slide5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1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16.png"/><Relationship Id="rId5" Type="http://schemas.openxmlformats.org/officeDocument/2006/relationships/image" Target="../media/image115.jpeg"/><Relationship Id="rId4" Type="http://schemas.openxmlformats.org/officeDocument/2006/relationships/image" Target="../media/image114.jpeg"/></Relationships>
</file>

<file path=ppt/slides/_rels/slide6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2826-4E5E-0351-0AE8-21603FB41A8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B5EE4B-E4CD-3598-E593-28D57DC25555}"/>
              </a:ext>
            </a:extLst>
          </p:cNvPr>
          <p:cNvPicPr>
            <a:picLocks noChangeAspect="1"/>
          </p:cNvPicPr>
          <p:nvPr/>
        </p:nvPicPr>
        <p:blipFill>
          <a:blip r:embed="rId3"/>
          <a:stretch>
            <a:fillRect/>
          </a:stretch>
        </p:blipFill>
        <p:spPr>
          <a:xfrm>
            <a:off x="0" y="870"/>
            <a:ext cx="15200560" cy="9219330"/>
          </a:xfrm>
          <a:prstGeom prst="rect">
            <a:avLst/>
          </a:prstGeom>
        </p:spPr>
      </p:pic>
      <p:pic>
        <p:nvPicPr>
          <p:cNvPr id="3" name="Picture 2">
            <a:extLst>
              <a:ext uri="{FF2B5EF4-FFF2-40B4-BE49-F238E27FC236}">
                <a16:creationId xmlns:a16="http://schemas.microsoft.com/office/drawing/2014/main" id="{46BBE644-3337-06DC-F0C2-73F7F40F0AD1}"/>
              </a:ext>
            </a:extLst>
          </p:cNvPr>
          <p:cNvPicPr>
            <a:picLocks noChangeAspect="1"/>
          </p:cNvPicPr>
          <p:nvPr/>
        </p:nvPicPr>
        <p:blipFill>
          <a:blip r:embed="rId4"/>
          <a:stretch>
            <a:fillRect/>
          </a:stretch>
        </p:blipFill>
        <p:spPr>
          <a:xfrm>
            <a:off x="15200560" y="0"/>
            <a:ext cx="1055440" cy="9144000"/>
          </a:xfrm>
          <a:prstGeom prst="rect">
            <a:avLst/>
          </a:prstGeom>
        </p:spPr>
      </p:pic>
      <p:sp>
        <p:nvSpPr>
          <p:cNvPr id="7" name="TextBox 4">
            <a:extLst>
              <a:ext uri="{FF2B5EF4-FFF2-40B4-BE49-F238E27FC236}">
                <a16:creationId xmlns:a16="http://schemas.microsoft.com/office/drawing/2014/main" id="{371D0B34-9ABF-1126-EDD1-5B6C3A7DD916}"/>
              </a:ext>
            </a:extLst>
          </p:cNvPr>
          <p:cNvSpPr txBox="1"/>
          <p:nvPr/>
        </p:nvSpPr>
        <p:spPr>
          <a:xfrm>
            <a:off x="0" y="651076"/>
            <a:ext cx="15200560" cy="7959524"/>
          </a:xfrm>
          <a:prstGeom prst="rect">
            <a:avLst/>
          </a:prstGeom>
          <a:solidFill>
            <a:srgbClr val="000000">
              <a:alpha val="0"/>
            </a:srgbClr>
          </a:solidFill>
        </p:spPr>
        <p:txBody>
          <a:bodyPr lIns="0" tIns="0" rIns="0" bIns="0" rtlCol="0" anchor="ctr"/>
          <a:lstStyle/>
          <a:p>
            <a:pPr indent="0" algn="ctr">
              <a:defRPr/>
            </a:pPr>
            <a:r>
              <a:rPr lang="en-GB" sz="5400" b="1" noProof="0" dirty="0">
                <a:solidFill>
                  <a:srgbClr val="FFFF00"/>
                </a:solidFill>
                <a:latin typeface="Roboto" panose="02000000000000000000" pitchFamily="2" charset="0"/>
                <a:ea typeface="Roboto" panose="02000000000000000000" pitchFamily="2" charset="0"/>
                <a:cs typeface="Roboto" panose="02000000000000000000" pitchFamily="2" charset="0"/>
              </a:rPr>
              <a:t>Anchors of Empire</a:t>
            </a:r>
          </a:p>
          <a:p>
            <a:pPr indent="0" algn="ctr">
              <a:defRPr/>
            </a:pPr>
            <a:endParaRPr lang="en-GB" sz="4400" b="1"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noProof="0"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noProof="0"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noProof="0"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endParaRPr lang="en-GB" sz="4400" b="1" noProof="0" dirty="0">
              <a:solidFill>
                <a:srgbClr val="FFFF00"/>
              </a:solidFill>
              <a:latin typeface="Roboto" panose="02000000000000000000" pitchFamily="2" charset="0"/>
              <a:ea typeface="Roboto" panose="02000000000000000000" pitchFamily="2" charset="0"/>
              <a:cs typeface="Roboto" panose="02000000000000000000" pitchFamily="2" charset="0"/>
            </a:endParaRPr>
          </a:p>
          <a:p>
            <a:pPr indent="0" algn="ctr">
              <a:defRPr/>
            </a:pPr>
            <a:r>
              <a:rPr lang="en-GB" sz="4400" b="1" noProof="0" dirty="0">
                <a:solidFill>
                  <a:srgbClr val="FFFF00"/>
                </a:solidFill>
                <a:latin typeface="Roboto" panose="02000000000000000000" pitchFamily="2" charset="0"/>
                <a:ea typeface="Roboto" panose="02000000000000000000" pitchFamily="2" charset="0"/>
                <a:cs typeface="Roboto" panose="02000000000000000000" pitchFamily="2" charset="0"/>
              </a:rPr>
              <a:t>A Tour Through Britain’s Historic Royal Naval Bases and Dockyards</a:t>
            </a:r>
            <a:endParaRPr lang="en-GB" sz="4400" noProof="0" dirty="0">
              <a:solidFill>
                <a:srgbClr val="FFFF00"/>
              </a:solidFill>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32EBBBF3-CA7A-6008-C0FC-2F7E9FC2F3E0}"/>
              </a:ext>
            </a:extLst>
          </p:cNvPr>
          <p:cNvSpPr txBox="1"/>
          <p:nvPr/>
        </p:nvSpPr>
        <p:spPr>
          <a:xfrm>
            <a:off x="8128000" y="28776"/>
            <a:ext cx="7072560" cy="546100"/>
          </a:xfrm>
          <a:prstGeom prst="rect">
            <a:avLst/>
          </a:prstGeom>
          <a:solidFill>
            <a:srgbClr val="000000">
              <a:alpha val="0"/>
            </a:srgbClr>
          </a:solidFill>
        </p:spPr>
        <p:txBody>
          <a:bodyPr lIns="0" tIns="0" rIns="0" bIns="0" rtlCol="0" anchor="ctr"/>
          <a:lstStyle/>
          <a:p>
            <a:pPr indent="0" algn="r">
              <a:defRPr/>
            </a:pPr>
            <a:r>
              <a:rPr lang="en-GB" sz="1400" noProof="0" dirty="0">
                <a:solidFill>
                  <a:schemeClr val="bg1"/>
                </a:solidFill>
                <a:latin typeface="Roboto" panose="02000000000000000000" pitchFamily="2" charset="0"/>
                <a:ea typeface="Roboto" panose="02000000000000000000" pitchFamily="2" charset="0"/>
                <a:cs typeface="Roboto" panose="02000000000000000000" pitchFamily="2" charset="0"/>
              </a:rPr>
              <a:t>With</a:t>
            </a:r>
          </a:p>
          <a:p>
            <a:pPr indent="0" algn="r">
              <a:defRPr/>
            </a:pPr>
            <a:r>
              <a:rPr lang="en-GB" sz="1400" noProof="0" dirty="0">
                <a:solidFill>
                  <a:schemeClr val="bg1"/>
                </a:solidFill>
                <a:latin typeface="Roboto" panose="02000000000000000000" pitchFamily="2" charset="0"/>
                <a:ea typeface="Roboto" panose="02000000000000000000" pitchFamily="2" charset="0"/>
                <a:cs typeface="Roboto" panose="02000000000000000000" pitchFamily="2" charset="0"/>
              </a:rPr>
              <a:t>Rear Admiral (Retired) Simon Hardern</a:t>
            </a:r>
          </a:p>
        </p:txBody>
      </p:sp>
      <p:sp>
        <p:nvSpPr>
          <p:cNvPr id="2" name="TextBox 1">
            <a:extLst>
              <a:ext uri="{FF2B5EF4-FFF2-40B4-BE49-F238E27FC236}">
                <a16:creationId xmlns:a16="http://schemas.microsoft.com/office/drawing/2014/main" id="{D8C662F7-23B5-256E-AB2C-B6C0B2CC9D6D}"/>
              </a:ext>
            </a:extLst>
          </p:cNvPr>
          <p:cNvSpPr txBox="1"/>
          <p:nvPr/>
        </p:nvSpPr>
        <p:spPr>
          <a:xfrm>
            <a:off x="0" y="8805446"/>
            <a:ext cx="15200560" cy="338554"/>
          </a:xfrm>
          <a:prstGeom prst="rect">
            <a:avLst/>
          </a:prstGeom>
          <a:noFill/>
        </p:spPr>
        <p:txBody>
          <a:bodyPr wrap="square" rtlCol="0">
            <a:spAutoFit/>
          </a:bodyPr>
          <a:lstStyle/>
          <a:p>
            <a:pPr algn="ctr"/>
            <a:r>
              <a:rPr lang="en-GB" sz="800" dirty="0">
                <a:solidFill>
                  <a:schemeClr val="bg1"/>
                </a:solidFill>
                <a:latin typeface="Poppins" pitchFamily="2" charset="77"/>
                <a:cs typeface="Poppins" pitchFamily="2" charset="77"/>
              </a:rPr>
              <a:t>To enhance your enjoyment of this presentation, I often use Artificial Intelligence (AI), including OpenArt AI and ChatGPT, to restore and enrich the clarity and fidelity of older illustrations and photographs,</a:t>
            </a:r>
          </a:p>
          <a:p>
            <a:pPr algn="ctr"/>
            <a:r>
              <a:rPr lang="en-GB" sz="800" dirty="0">
                <a:solidFill>
                  <a:schemeClr val="bg1"/>
                </a:solidFill>
                <a:latin typeface="Poppins" pitchFamily="2" charset="77"/>
                <a:cs typeface="Poppins" pitchFamily="2" charset="77"/>
              </a:rPr>
              <a:t>and to bring my imagination to life through visualisations that make the impossible wonderfully tangible!</a:t>
            </a:r>
          </a:p>
        </p:txBody>
      </p:sp>
    </p:spTree>
    <p:extLst>
      <p:ext uri="{BB962C8B-B14F-4D97-AF65-F5344CB8AC3E}">
        <p14:creationId xmlns:p14="http://schemas.microsoft.com/office/powerpoint/2010/main" val="73981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A6A292-9A82-A793-2CC7-3A7BE4DF1561}"/>
              </a:ext>
            </a:extLst>
          </p:cNvPr>
          <p:cNvPicPr>
            <a:picLocks noChangeAspect="1"/>
          </p:cNvPicPr>
          <p:nvPr/>
        </p:nvPicPr>
        <p:blipFill>
          <a:blip r:embed="rId3">
            <a:extLst>
              <a:ext uri="{28A0092B-C50C-407E-A947-70E740481C1C}">
                <a14:useLocalDpi xmlns:a14="http://schemas.microsoft.com/office/drawing/2010/main" val="0"/>
              </a:ext>
            </a:extLst>
          </a:blip>
          <a:srcRect l="24111" r="24555"/>
          <a:stretch>
            <a:fillRect/>
          </a:stretch>
        </p:blipFill>
        <p:spPr>
          <a:xfrm>
            <a:off x="0" y="745603"/>
            <a:ext cx="8128000" cy="8458200"/>
          </a:xfrm>
          <a:prstGeom prst="rect">
            <a:avLst/>
          </a:prstGeom>
        </p:spPr>
      </p:pic>
      <p:pic>
        <p:nvPicPr>
          <p:cNvPr id="5" name="Picture 4">
            <a:extLst>
              <a:ext uri="{FF2B5EF4-FFF2-40B4-BE49-F238E27FC236}">
                <a16:creationId xmlns:a16="http://schemas.microsoft.com/office/drawing/2014/main" id="{EBA74FEC-442D-84A5-2FA2-867D210A5F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32100"/>
            <a:ext cx="8128000" cy="8471703"/>
          </a:xfrm>
          <a:prstGeom prst="rect">
            <a:avLst/>
          </a:prstGeom>
        </p:spPr>
      </p:pic>
      <p:sp>
        <p:nvSpPr>
          <p:cNvPr id="4" name="TextBox 6">
            <a:extLst>
              <a:ext uri="{FF2B5EF4-FFF2-40B4-BE49-F238E27FC236}">
                <a16:creationId xmlns:a16="http://schemas.microsoft.com/office/drawing/2014/main" id="{DF273761-1A33-8926-F7E3-8915E6AA91C8}"/>
              </a:ext>
            </a:extLst>
          </p:cNvPr>
          <p:cNvSpPr txBox="1"/>
          <p:nvPr/>
        </p:nvSpPr>
        <p:spPr>
          <a:xfrm>
            <a:off x="736600" y="152400"/>
            <a:ext cx="14782799" cy="5969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By the Way … About Nuclear Submarine Decommissioning!</a:t>
            </a:r>
            <a:endParaRPr lang="en-US" sz="4000" dirty="0"/>
          </a:p>
        </p:txBody>
      </p:sp>
      <p:pic>
        <p:nvPicPr>
          <p:cNvPr id="8194" name="Picture 2" descr="Ghost fleet: Retired Royal Navy subs rusting in dock cost taxpayers  34.4million over several years - The Mirror">
            <a:extLst>
              <a:ext uri="{FF2B5EF4-FFF2-40B4-BE49-F238E27FC236}">
                <a16:creationId xmlns:a16="http://schemas.microsoft.com/office/drawing/2014/main" id="{1831842B-4094-5E14-BAB5-688972794A6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169" r="10353"/>
          <a:stretch>
            <a:fillRect/>
          </a:stretch>
        </p:blipFill>
        <p:spPr bwMode="auto">
          <a:xfrm>
            <a:off x="8128000" y="762000"/>
            <a:ext cx="8128000" cy="8382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AEEC38F-14CA-F63C-5A09-117D96CD5CAD}"/>
              </a:ext>
            </a:extLst>
          </p:cNvPr>
          <p:cNvSpPr txBox="1"/>
          <p:nvPr/>
        </p:nvSpPr>
        <p:spPr>
          <a:xfrm>
            <a:off x="106744" y="7924800"/>
            <a:ext cx="5659056" cy="1200329"/>
          </a:xfrm>
          <a:prstGeom prst="rect">
            <a:avLst/>
          </a:prstGeom>
          <a:noFill/>
        </p:spPr>
        <p:txBody>
          <a:bodyPr wrap="square">
            <a:spAutoFit/>
          </a:bodyPr>
          <a:lstStyle/>
          <a:p>
            <a:pPr algn="just"/>
            <a:r>
              <a:rPr lang="en-GB" dirty="0">
                <a:solidFill>
                  <a:schemeClr val="bg1">
                    <a:lumMod val="95000"/>
                  </a:schemeClr>
                </a:solidFill>
              </a:rPr>
              <a:t>At HMNB Devonport, there are 15 nuclear powered submarines and 11 are still fuelled - defueling was halted in 2003 when facilities were deemed no longer safe enough to meet modern regulatory standards</a:t>
            </a:r>
          </a:p>
        </p:txBody>
      </p:sp>
      <p:sp>
        <p:nvSpPr>
          <p:cNvPr id="8" name="TextBox 7">
            <a:extLst>
              <a:ext uri="{FF2B5EF4-FFF2-40B4-BE49-F238E27FC236}">
                <a16:creationId xmlns:a16="http://schemas.microsoft.com/office/drawing/2014/main" id="{A71C5AA7-6378-9F22-14E8-39BBB1757D31}"/>
              </a:ext>
            </a:extLst>
          </p:cNvPr>
          <p:cNvSpPr txBox="1"/>
          <p:nvPr/>
        </p:nvSpPr>
        <p:spPr>
          <a:xfrm>
            <a:off x="9423400" y="8458200"/>
            <a:ext cx="6705600" cy="646331"/>
          </a:xfrm>
          <a:prstGeom prst="rect">
            <a:avLst/>
          </a:prstGeom>
          <a:noFill/>
        </p:spPr>
        <p:txBody>
          <a:bodyPr wrap="square">
            <a:spAutoFit/>
          </a:bodyPr>
          <a:lstStyle/>
          <a:p>
            <a:pPr algn="just"/>
            <a:r>
              <a:rPr lang="en-GB" dirty="0">
                <a:solidFill>
                  <a:schemeClr val="bg1">
                    <a:lumMod val="95000"/>
                  </a:schemeClr>
                </a:solidFill>
              </a:rPr>
              <a:t>At Rosyth, there are 7 nuclear powered submarines and all are defuelled . HMS SWIFTSURE is being dismantled (Jul 23-Dec 26)</a:t>
            </a:r>
          </a:p>
        </p:txBody>
      </p:sp>
      <p:sp>
        <p:nvSpPr>
          <p:cNvPr id="6" name="TextBox 5">
            <a:extLst>
              <a:ext uri="{FF2B5EF4-FFF2-40B4-BE49-F238E27FC236}">
                <a16:creationId xmlns:a16="http://schemas.microsoft.com/office/drawing/2014/main" id="{EC2C4672-939A-38F8-D37A-0C54F059B214}"/>
              </a:ext>
            </a:extLst>
          </p:cNvPr>
          <p:cNvSpPr txBox="1"/>
          <p:nvPr/>
        </p:nvSpPr>
        <p:spPr>
          <a:xfrm>
            <a:off x="8585200" y="1447800"/>
            <a:ext cx="6705600" cy="1631216"/>
          </a:xfrm>
          <a:prstGeom prst="rect">
            <a:avLst/>
          </a:prstGeom>
          <a:noFill/>
        </p:spPr>
        <p:txBody>
          <a:bodyPr wrap="square">
            <a:spAutoFit/>
          </a:bodyPr>
          <a:lstStyle/>
          <a:p>
            <a:pPr algn="just"/>
            <a:r>
              <a:rPr lang="en-GB" sz="2000" dirty="0">
                <a:solidFill>
                  <a:srgbClr val="FFFF00"/>
                </a:solidFill>
                <a:highlight>
                  <a:srgbClr val="FF0000"/>
                </a:highlight>
              </a:rPr>
              <a:t>The UK has three times as many nuclear submarines decommissioned than in commission </a:t>
            </a:r>
            <a:r>
              <a:rPr lang="en-GB" sz="2000" dirty="0">
                <a:solidFill>
                  <a:srgbClr val="FFFF00"/>
                </a:solidFill>
              </a:rPr>
              <a:t>- based on an extrapolation of the cost given in 2019, the cost to defuel and decommission 26 nuclear powered submarines  (that is about £575M per boat!)</a:t>
            </a:r>
          </a:p>
        </p:txBody>
      </p:sp>
    </p:spTree>
    <p:extLst>
      <p:ext uri="{BB962C8B-B14F-4D97-AF65-F5344CB8AC3E}">
        <p14:creationId xmlns:p14="http://schemas.microsoft.com/office/powerpoint/2010/main" val="108066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A669F-DB07-6EA0-C734-B7F3819B5BBC}"/>
              </a:ext>
            </a:extLst>
          </p:cNvPr>
          <p:cNvPicPr>
            <a:picLocks noChangeAspect="1"/>
          </p:cNvPicPr>
          <p:nvPr/>
        </p:nvPicPr>
        <p:blipFill>
          <a:blip r:embed="rId2"/>
          <a:stretch>
            <a:fillRect/>
          </a:stretch>
        </p:blipFill>
        <p:spPr>
          <a:xfrm>
            <a:off x="-21542" y="-1"/>
            <a:ext cx="16277542" cy="9242127"/>
          </a:xfrm>
          <a:prstGeom prst="rect">
            <a:avLst/>
          </a:prstGeom>
        </p:spPr>
      </p:pic>
      <p:pic>
        <p:nvPicPr>
          <p:cNvPr id="3" name="Picture 2">
            <a:extLst>
              <a:ext uri="{FF2B5EF4-FFF2-40B4-BE49-F238E27FC236}">
                <a16:creationId xmlns:a16="http://schemas.microsoft.com/office/drawing/2014/main" id="{30E74CED-58B5-5CDC-7162-0AA2D0643F65}"/>
              </a:ext>
            </a:extLst>
          </p:cNvPr>
          <p:cNvPicPr>
            <a:picLocks noChangeAspect="1"/>
          </p:cNvPicPr>
          <p:nvPr/>
        </p:nvPicPr>
        <p:blipFill>
          <a:blip r:embed="rId3"/>
          <a:stretch>
            <a:fillRect/>
          </a:stretch>
        </p:blipFill>
        <p:spPr>
          <a:xfrm>
            <a:off x="9930757" y="0"/>
            <a:ext cx="6350000" cy="4191000"/>
          </a:xfrm>
          <a:prstGeom prst="rect">
            <a:avLst/>
          </a:prstGeom>
        </p:spPr>
      </p:pic>
    </p:spTree>
    <p:extLst>
      <p:ext uri="{BB962C8B-B14F-4D97-AF65-F5344CB8AC3E}">
        <p14:creationId xmlns:p14="http://schemas.microsoft.com/office/powerpoint/2010/main" val="76237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A41B67D5-1255-D77E-AD5B-879A7AF612C2}"/>
              </a:ext>
            </a:extLst>
          </p:cNvPr>
          <p:cNvSpPr txBox="1"/>
          <p:nvPr/>
        </p:nvSpPr>
        <p:spPr>
          <a:xfrm>
            <a:off x="828674" y="152400"/>
            <a:ext cx="14690725" cy="5969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Faslane</a:t>
            </a:r>
            <a:endParaRPr lang="en-US" sz="4000" dirty="0"/>
          </a:p>
        </p:txBody>
      </p:sp>
      <p:pic>
        <p:nvPicPr>
          <p:cNvPr id="5" name="Picture 4">
            <a:extLst>
              <a:ext uri="{FF2B5EF4-FFF2-40B4-BE49-F238E27FC236}">
                <a16:creationId xmlns:a16="http://schemas.microsoft.com/office/drawing/2014/main" id="{337134C0-ADD5-BF28-525A-77A23F323E69}"/>
              </a:ext>
            </a:extLst>
          </p:cNvPr>
          <p:cNvPicPr>
            <a:picLocks noChangeAspect="1"/>
          </p:cNvPicPr>
          <p:nvPr/>
        </p:nvPicPr>
        <p:blipFill>
          <a:blip r:embed="rId2"/>
          <a:stretch>
            <a:fillRect/>
          </a:stretch>
        </p:blipFill>
        <p:spPr>
          <a:xfrm>
            <a:off x="0" y="762000"/>
            <a:ext cx="16256000" cy="8382000"/>
          </a:xfrm>
          <a:prstGeom prst="rect">
            <a:avLst/>
          </a:prstGeom>
        </p:spPr>
      </p:pic>
    </p:spTree>
    <p:extLst>
      <p:ext uri="{BB962C8B-B14F-4D97-AF65-F5344CB8AC3E}">
        <p14:creationId xmlns:p14="http://schemas.microsoft.com/office/powerpoint/2010/main" val="124300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306C3-88AE-0814-4EBF-A48E92EA253C}"/>
            </a:ext>
          </a:extLst>
        </p:cNvPr>
        <p:cNvGrpSpPr/>
        <p:nvPr/>
      </p:nvGrpSpPr>
      <p:grpSpPr>
        <a:xfrm>
          <a:off x="0" y="0"/>
          <a:ext cx="0" cy="0"/>
          <a:chOff x="0" y="0"/>
          <a:chExt cx="0" cy="0"/>
        </a:xfrm>
      </p:grpSpPr>
      <p:pic>
        <p:nvPicPr>
          <p:cNvPr id="5124" name="Picture 4" descr="Argyll &amp; Bute's Faslane naval base is linked to record-breaking jump in  daily Covid-19 coronavirus cases across NHS Highland region">
            <a:extLst>
              <a:ext uri="{FF2B5EF4-FFF2-40B4-BE49-F238E27FC236}">
                <a16:creationId xmlns:a16="http://schemas.microsoft.com/office/drawing/2014/main" id="{9984C62F-D46E-93FE-C1AA-3C7A06EF9F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28"/>
          <a:stretch>
            <a:fillRect/>
          </a:stretch>
        </p:blipFill>
        <p:spPr bwMode="auto">
          <a:xfrm>
            <a:off x="8148899" y="744637"/>
            <a:ext cx="8128000" cy="847556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BBC8963B-8A4F-FDFE-1E52-A4E9C38517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92" t="1061" r="19583"/>
          <a:stretch>
            <a:fillRect/>
          </a:stretch>
        </p:blipFill>
        <p:spPr bwMode="auto">
          <a:xfrm>
            <a:off x="0" y="722452"/>
            <a:ext cx="8128000" cy="84977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27A71F-94FA-BBC0-AB4D-33548D3E3781}"/>
              </a:ext>
            </a:extLst>
          </p:cNvPr>
          <p:cNvSpPr txBox="1"/>
          <p:nvPr/>
        </p:nvSpPr>
        <p:spPr>
          <a:xfrm>
            <a:off x="8356600" y="1057870"/>
            <a:ext cx="7696200" cy="1477328"/>
          </a:xfrm>
          <a:prstGeom prst="rect">
            <a:avLst/>
          </a:prstGeom>
          <a:noFill/>
        </p:spPr>
        <p:txBody>
          <a:bodyPr wrap="square">
            <a:spAutoFit/>
          </a:bodyPr>
          <a:lstStyle/>
          <a:p>
            <a:pPr algn="just"/>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Faslane is the second largest single-site employer in Scotland. The nuclear sector alone added an estimated £1.5 billion to the Scottish economy in 2024. HM Naval Base Clyde and its supply chain supported around 11,800 jobs in 2024 and the infrastructure programmes will see the number rise further</a:t>
            </a:r>
          </a:p>
        </p:txBody>
      </p:sp>
      <p:sp>
        <p:nvSpPr>
          <p:cNvPr id="4" name="TextBox 6">
            <a:extLst>
              <a:ext uri="{FF2B5EF4-FFF2-40B4-BE49-F238E27FC236}">
                <a16:creationId xmlns:a16="http://schemas.microsoft.com/office/drawing/2014/main" id="{33F827BD-57DF-6EEC-CE0D-EC9B47EE5F7C}"/>
              </a:ext>
            </a:extLst>
          </p:cNvPr>
          <p:cNvSpPr txBox="1"/>
          <p:nvPr/>
        </p:nvSpPr>
        <p:spPr>
          <a:xfrm>
            <a:off x="828674" y="152400"/>
            <a:ext cx="14690725" cy="5969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Faslane</a:t>
            </a:r>
            <a:endParaRPr lang="en-US" sz="4000" dirty="0"/>
          </a:p>
        </p:txBody>
      </p:sp>
    </p:spTree>
    <p:extLst>
      <p:ext uri="{BB962C8B-B14F-4D97-AF65-F5344CB8AC3E}">
        <p14:creationId xmlns:p14="http://schemas.microsoft.com/office/powerpoint/2010/main" val="338267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024305-456A-7009-F499-DC50B8DF6112}"/>
              </a:ext>
            </a:extLst>
          </p:cNvPr>
          <p:cNvPicPr>
            <a:picLocks noChangeAspect="1"/>
          </p:cNvPicPr>
          <p:nvPr/>
        </p:nvPicPr>
        <p:blipFill>
          <a:blip r:embed="rId2"/>
          <a:stretch>
            <a:fillRect/>
          </a:stretch>
        </p:blipFill>
        <p:spPr>
          <a:xfrm>
            <a:off x="-1" y="0"/>
            <a:ext cx="16218287" cy="9220200"/>
          </a:xfrm>
          <a:prstGeom prst="rect">
            <a:avLst/>
          </a:prstGeom>
        </p:spPr>
      </p:pic>
      <p:sp>
        <p:nvSpPr>
          <p:cNvPr id="2" name="TextBox 1">
            <a:extLst>
              <a:ext uri="{FF2B5EF4-FFF2-40B4-BE49-F238E27FC236}">
                <a16:creationId xmlns:a16="http://schemas.microsoft.com/office/drawing/2014/main" id="{7C299749-2821-B1D5-F494-B45EE8C34BCD}"/>
              </a:ext>
            </a:extLst>
          </p:cNvPr>
          <p:cNvSpPr txBox="1"/>
          <p:nvPr/>
        </p:nvSpPr>
        <p:spPr>
          <a:xfrm>
            <a:off x="8356600" y="7162800"/>
            <a:ext cx="7696200" cy="923330"/>
          </a:xfrm>
          <a:prstGeom prst="rect">
            <a:avLst/>
          </a:prstGeom>
          <a:noFill/>
        </p:spPr>
        <p:txBody>
          <a:bodyPr wrap="square">
            <a:spAutoFit/>
          </a:bodyPr>
          <a:lstStyle/>
          <a:p>
            <a:pPr algn="just"/>
            <a:r>
              <a:rPr lang="en-GB" dirty="0">
                <a:solidFill>
                  <a:schemeClr val="bg1">
                    <a:lumMod val="95000"/>
                  </a:schemeClr>
                </a:solidFill>
              </a:rPr>
              <a:t>A new Transformation Programme is underway. It includes a £1.8Bn Infrastructure Programme scheduled for completion in April 2032, intended to sustain the Continuous at Sea Deterrent, through to 2067</a:t>
            </a:r>
          </a:p>
        </p:txBody>
      </p:sp>
    </p:spTree>
    <p:extLst>
      <p:ext uri="{BB962C8B-B14F-4D97-AF65-F5344CB8AC3E}">
        <p14:creationId xmlns:p14="http://schemas.microsoft.com/office/powerpoint/2010/main" val="350443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9BAEEECF-EF65-BF40-ADB3-BF8A6C483E2D}"/>
              </a:ext>
            </a:extLst>
          </p:cNvPr>
          <p:cNvSpPr txBox="1"/>
          <p:nvPr/>
        </p:nvSpPr>
        <p:spPr>
          <a:xfrm>
            <a:off x="828674" y="152400"/>
            <a:ext cx="14690725" cy="5969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Holy Loch</a:t>
            </a:r>
            <a:endParaRPr lang="en-US" sz="4000" dirty="0"/>
          </a:p>
        </p:txBody>
      </p:sp>
      <p:pic>
        <p:nvPicPr>
          <p:cNvPr id="4" name="Picture 3">
            <a:extLst>
              <a:ext uri="{FF2B5EF4-FFF2-40B4-BE49-F238E27FC236}">
                <a16:creationId xmlns:a16="http://schemas.microsoft.com/office/drawing/2014/main" id="{2EEB765F-1E6A-1C9A-F259-11BC3D64D7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62000"/>
            <a:ext cx="16256001" cy="8458200"/>
          </a:xfrm>
          <a:prstGeom prst="rect">
            <a:avLst/>
          </a:prstGeom>
        </p:spPr>
      </p:pic>
      <p:sp>
        <p:nvSpPr>
          <p:cNvPr id="5" name="TextBox 4">
            <a:extLst>
              <a:ext uri="{FF2B5EF4-FFF2-40B4-BE49-F238E27FC236}">
                <a16:creationId xmlns:a16="http://schemas.microsoft.com/office/drawing/2014/main" id="{6AFF5B66-F6C1-EED8-12B4-4399001B3B30}"/>
              </a:ext>
            </a:extLst>
          </p:cNvPr>
          <p:cNvSpPr txBox="1"/>
          <p:nvPr/>
        </p:nvSpPr>
        <p:spPr>
          <a:xfrm>
            <a:off x="203200" y="914400"/>
            <a:ext cx="7696200" cy="2031325"/>
          </a:xfrm>
          <a:prstGeom prst="rect">
            <a:avLst/>
          </a:prstGeom>
          <a:solidFill>
            <a:srgbClr val="002060">
              <a:alpha val="50000"/>
            </a:srgbClr>
          </a:solidFill>
        </p:spPr>
        <p:txBody>
          <a:bodyPr wrap="square">
            <a:spAutoFit/>
          </a:bodyPr>
          <a:lstStyle/>
          <a:p>
            <a:pPr algn="just"/>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Holy Loch Naval Base was established by the US Navy in March 1961 when the tender USS Proteus arrived to support the first Polaris ballistic missile submarines. At its peak, Holy Loch typically supported around 10 Polaris/Poseidon SSBNs operating from the Atlantic, providing maintenance, resupply, crew changes, and missile support. It was one of the most important NATO nuclear deterrent bases outside the United States. It closed in summer 1993</a:t>
            </a:r>
          </a:p>
        </p:txBody>
      </p:sp>
      <p:sp>
        <p:nvSpPr>
          <p:cNvPr id="3" name="TextBox 2">
            <a:extLst>
              <a:ext uri="{FF2B5EF4-FFF2-40B4-BE49-F238E27FC236}">
                <a16:creationId xmlns:a16="http://schemas.microsoft.com/office/drawing/2014/main" id="{FD5BADD9-9C7F-0B6D-7D14-462ECF0D2C5C}"/>
              </a:ext>
            </a:extLst>
          </p:cNvPr>
          <p:cNvSpPr txBox="1"/>
          <p:nvPr/>
        </p:nvSpPr>
        <p:spPr>
          <a:xfrm>
            <a:off x="8356600" y="5257800"/>
            <a:ext cx="7772400" cy="646331"/>
          </a:xfrm>
          <a:prstGeom prst="rect">
            <a:avLst/>
          </a:prstGeom>
          <a:solidFill>
            <a:srgbClr val="002060">
              <a:alpha val="50000"/>
            </a:srgbClr>
          </a:solidFill>
        </p:spPr>
        <p:txBody>
          <a:bodyPr wrap="square">
            <a:spAutoFit/>
          </a:bodyPr>
          <a:lstStyle/>
          <a:p>
            <a:pPr algn="just"/>
            <a:r>
              <a:rPr lang="en-GB" dirty="0">
                <a:solidFill>
                  <a:srgbClr val="FFFF00"/>
                </a:solidFill>
                <a:latin typeface="Roboto" panose="02000000000000000000" pitchFamily="2" charset="0"/>
                <a:ea typeface="Roboto" panose="02000000000000000000" pitchFamily="2" charset="0"/>
                <a:cs typeface="Roboto" panose="02000000000000000000" pitchFamily="2" charset="0"/>
              </a:rPr>
              <a:t>In the 32 years the base was operational, on average 200 marriages amongst US service personal and Scottish lasses were registered!</a:t>
            </a:r>
          </a:p>
        </p:txBody>
      </p:sp>
    </p:spTree>
    <p:extLst>
      <p:ext uri="{BB962C8B-B14F-4D97-AF65-F5344CB8AC3E}">
        <p14:creationId xmlns:p14="http://schemas.microsoft.com/office/powerpoint/2010/main" val="278031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2E7B6D-7F3F-D63A-9DDE-A3B488BF7070}"/>
              </a:ext>
            </a:extLst>
          </p:cNvPr>
          <p:cNvPicPr>
            <a:picLocks noChangeAspect="1"/>
          </p:cNvPicPr>
          <p:nvPr/>
        </p:nvPicPr>
        <p:blipFill>
          <a:blip r:embed="rId2"/>
          <a:stretch>
            <a:fillRect/>
          </a:stretch>
        </p:blipFill>
        <p:spPr>
          <a:xfrm>
            <a:off x="0" y="0"/>
            <a:ext cx="16256000" cy="9220200"/>
          </a:xfrm>
          <a:prstGeom prst="rect">
            <a:avLst/>
          </a:prstGeom>
        </p:spPr>
      </p:pic>
    </p:spTree>
    <p:extLst>
      <p:ext uri="{BB962C8B-B14F-4D97-AF65-F5344CB8AC3E}">
        <p14:creationId xmlns:p14="http://schemas.microsoft.com/office/powerpoint/2010/main" val="317985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3C3B8-E4FC-CC1F-C6C4-72A113A967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E98528-1AF5-7B9B-DF95-803AC0D9840F}"/>
              </a:ext>
            </a:extLst>
          </p:cNvPr>
          <p:cNvPicPr>
            <a:picLocks noChangeAspect="1"/>
          </p:cNvPicPr>
          <p:nvPr/>
        </p:nvPicPr>
        <p:blipFill>
          <a:blip r:embed="rId2"/>
          <a:stretch>
            <a:fillRect/>
          </a:stretch>
        </p:blipFill>
        <p:spPr>
          <a:xfrm>
            <a:off x="2539" y="762000"/>
            <a:ext cx="16253461" cy="8458200"/>
          </a:xfrm>
          <a:prstGeom prst="rect">
            <a:avLst/>
          </a:prstGeom>
        </p:spPr>
      </p:pic>
      <p:sp>
        <p:nvSpPr>
          <p:cNvPr id="2" name="TextBox 1">
            <a:extLst>
              <a:ext uri="{FF2B5EF4-FFF2-40B4-BE49-F238E27FC236}">
                <a16:creationId xmlns:a16="http://schemas.microsoft.com/office/drawing/2014/main" id="{861DC4B1-A261-1307-9900-BA46D2BD3623}"/>
              </a:ext>
            </a:extLst>
          </p:cNvPr>
          <p:cNvSpPr txBox="1"/>
          <p:nvPr/>
        </p:nvSpPr>
        <p:spPr>
          <a:xfrm>
            <a:off x="720846" y="2901077"/>
            <a:ext cx="3332480" cy="2585323"/>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Londonderry</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Critical WWI and WWII: anti-submarine warfare base in Northern Ireland; major convoy operations hub; thousands of merchant ships protected from U-boat attacks; vital American and Canadian naval liaison point</a:t>
            </a:r>
          </a:p>
        </p:txBody>
      </p:sp>
      <p:sp>
        <p:nvSpPr>
          <p:cNvPr id="4" name="TextBox 3">
            <a:extLst>
              <a:ext uri="{FF2B5EF4-FFF2-40B4-BE49-F238E27FC236}">
                <a16:creationId xmlns:a16="http://schemas.microsoft.com/office/drawing/2014/main" id="{32922771-190B-5F23-40E4-225BBC395D68}"/>
              </a:ext>
            </a:extLst>
          </p:cNvPr>
          <p:cNvSpPr txBox="1"/>
          <p:nvPr/>
        </p:nvSpPr>
        <p:spPr>
          <a:xfrm>
            <a:off x="8475016" y="2959775"/>
            <a:ext cx="3175706" cy="2031325"/>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Invergordon</a:t>
            </a:r>
            <a:endParaRPr lang="en-GB"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North Sea naval base: site of famous 1931 naval mutiny; important capital ship anchorage; base for North Sea patrols during both World Wars</a:t>
            </a:r>
          </a:p>
        </p:txBody>
      </p:sp>
      <p:sp>
        <p:nvSpPr>
          <p:cNvPr id="6" name="TextBox 5">
            <a:extLst>
              <a:ext uri="{FF2B5EF4-FFF2-40B4-BE49-F238E27FC236}">
                <a16:creationId xmlns:a16="http://schemas.microsoft.com/office/drawing/2014/main" id="{6D210EBA-C89C-2326-D5BF-5201502E7945}"/>
              </a:ext>
            </a:extLst>
          </p:cNvPr>
          <p:cNvSpPr txBox="1"/>
          <p:nvPr/>
        </p:nvSpPr>
        <p:spPr>
          <a:xfrm>
            <a:off x="12395200" y="2921675"/>
            <a:ext cx="3251907" cy="2031325"/>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Rosyth</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Major Firth of Forth anchorage: critical for North Sea operations; industrial repair capacity; damaged during air raids; recovery operations post-1940</a:t>
            </a:r>
          </a:p>
        </p:txBody>
      </p:sp>
      <p:sp>
        <p:nvSpPr>
          <p:cNvPr id="7" name="TextBox 6">
            <a:extLst>
              <a:ext uri="{FF2B5EF4-FFF2-40B4-BE49-F238E27FC236}">
                <a16:creationId xmlns:a16="http://schemas.microsoft.com/office/drawing/2014/main" id="{3263DA57-1B85-E5BC-70F8-79D5FFDAA38C}"/>
              </a:ext>
            </a:extLst>
          </p:cNvPr>
          <p:cNvSpPr txBox="1"/>
          <p:nvPr/>
        </p:nvSpPr>
        <p:spPr>
          <a:xfrm>
            <a:off x="4554832" y="2901077"/>
            <a:ext cx="3175706" cy="2308324"/>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Scapa Flow</a:t>
            </a:r>
            <a:endParaRPr lang="en-GB"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Orkney Islands: major fleet anchorage; home base for Grand Fleet WWI; catastrophic loss of HMS ROYAL OAK 1939 to U-boat; fortified and defended throughout WWII</a:t>
            </a:r>
          </a:p>
        </p:txBody>
      </p:sp>
      <p:sp>
        <p:nvSpPr>
          <p:cNvPr id="8" name="TextBox 16">
            <a:extLst>
              <a:ext uri="{FF2B5EF4-FFF2-40B4-BE49-F238E27FC236}">
                <a16:creationId xmlns:a16="http://schemas.microsoft.com/office/drawing/2014/main" id="{089CD3DE-299F-AAD3-E83D-C9AAC9F91CF2}"/>
              </a:ext>
            </a:extLst>
          </p:cNvPr>
          <p:cNvSpPr txBox="1"/>
          <p:nvPr/>
        </p:nvSpPr>
        <p:spPr>
          <a:xfrm>
            <a:off x="736600" y="152400"/>
            <a:ext cx="14782800" cy="5334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Key Bases 1914 to 1945</a:t>
            </a:r>
            <a:endParaRPr lang="en-US" sz="4000" dirty="0"/>
          </a:p>
        </p:txBody>
      </p:sp>
    </p:spTree>
    <p:extLst>
      <p:ext uri="{BB962C8B-B14F-4D97-AF65-F5344CB8AC3E}">
        <p14:creationId xmlns:p14="http://schemas.microsoft.com/office/powerpoint/2010/main" val="75045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B1192-C5D1-57BD-C1EB-25CF896B0A0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84DF6A0-7DC2-62A2-87FA-378AD6362AE5}"/>
              </a:ext>
            </a:extLst>
          </p:cNvPr>
          <p:cNvPicPr>
            <a:picLocks noChangeAspect="1"/>
          </p:cNvPicPr>
          <p:nvPr/>
        </p:nvPicPr>
        <p:blipFill>
          <a:blip r:embed="rId2"/>
          <a:stretch>
            <a:fillRect/>
          </a:stretch>
        </p:blipFill>
        <p:spPr>
          <a:xfrm>
            <a:off x="1" y="762000"/>
            <a:ext cx="16220954" cy="8458200"/>
          </a:xfrm>
          <a:prstGeom prst="rect">
            <a:avLst/>
          </a:prstGeom>
        </p:spPr>
      </p:pic>
      <p:sp>
        <p:nvSpPr>
          <p:cNvPr id="2" name="TextBox 21">
            <a:extLst>
              <a:ext uri="{FF2B5EF4-FFF2-40B4-BE49-F238E27FC236}">
                <a16:creationId xmlns:a16="http://schemas.microsoft.com/office/drawing/2014/main" id="{495642FC-BC50-E9FA-BE25-B74ED72A7B20}"/>
              </a:ext>
            </a:extLst>
          </p:cNvPr>
          <p:cNvSpPr txBox="1"/>
          <p:nvPr/>
        </p:nvSpPr>
        <p:spPr>
          <a:xfrm>
            <a:off x="736600" y="1270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Portland Naval Base - A Living Hell for a Naval Officer</a:t>
            </a:r>
            <a:endParaRPr lang="en-US" sz="4000" dirty="0"/>
          </a:p>
        </p:txBody>
      </p:sp>
      <p:sp>
        <p:nvSpPr>
          <p:cNvPr id="5" name="TextBox 4">
            <a:extLst>
              <a:ext uri="{FF2B5EF4-FFF2-40B4-BE49-F238E27FC236}">
                <a16:creationId xmlns:a16="http://schemas.microsoft.com/office/drawing/2014/main" id="{9D51D2B9-7217-A593-EE71-2D78D9CDC5C1}"/>
              </a:ext>
            </a:extLst>
          </p:cNvPr>
          <p:cNvSpPr txBox="1"/>
          <p:nvPr/>
        </p:nvSpPr>
        <p:spPr>
          <a:xfrm>
            <a:off x="1803400" y="2209800"/>
            <a:ext cx="4114800" cy="646331"/>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Portland</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Important harbour on the Dorset coast </a:t>
            </a:r>
          </a:p>
        </p:txBody>
      </p:sp>
      <p:sp>
        <p:nvSpPr>
          <p:cNvPr id="7" name="TextBox 6">
            <a:extLst>
              <a:ext uri="{FF2B5EF4-FFF2-40B4-BE49-F238E27FC236}">
                <a16:creationId xmlns:a16="http://schemas.microsoft.com/office/drawing/2014/main" id="{FC62907D-9431-77E3-AA50-C98BF512B0EE}"/>
              </a:ext>
            </a:extLst>
          </p:cNvPr>
          <p:cNvSpPr txBox="1"/>
          <p:nvPr/>
        </p:nvSpPr>
        <p:spPr>
          <a:xfrm>
            <a:off x="1803400" y="5009153"/>
            <a:ext cx="4114800" cy="1477328"/>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HMS OSPREY Base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HMS OSPREY base had a major role in helicopter operations from 1959 to 1999 for search and rescue and anti-submarine warfare</a:t>
            </a:r>
          </a:p>
        </p:txBody>
      </p:sp>
      <p:sp>
        <p:nvSpPr>
          <p:cNvPr id="8" name="TextBox 7">
            <a:extLst>
              <a:ext uri="{FF2B5EF4-FFF2-40B4-BE49-F238E27FC236}">
                <a16:creationId xmlns:a16="http://schemas.microsoft.com/office/drawing/2014/main" id="{3318FF99-F074-FD9E-B409-6E50E00BCFB8}"/>
              </a:ext>
            </a:extLst>
          </p:cNvPr>
          <p:cNvSpPr txBox="1"/>
          <p:nvPr/>
        </p:nvSpPr>
        <p:spPr>
          <a:xfrm>
            <a:off x="1803400" y="6696670"/>
            <a:ext cx="4114800" cy="1477328"/>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Closed in 1999</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Approximately 150 years of continuous naval service came to an end - now a marina, commercial port, and heritage site</a:t>
            </a:r>
          </a:p>
        </p:txBody>
      </p:sp>
      <p:sp>
        <p:nvSpPr>
          <p:cNvPr id="9" name="TextBox 8">
            <a:extLst>
              <a:ext uri="{FF2B5EF4-FFF2-40B4-BE49-F238E27FC236}">
                <a16:creationId xmlns:a16="http://schemas.microsoft.com/office/drawing/2014/main" id="{FE3813C2-5F50-179F-9386-35319E47E557}"/>
              </a:ext>
            </a:extLst>
          </p:cNvPr>
          <p:cNvSpPr txBox="1"/>
          <p:nvPr/>
        </p:nvSpPr>
        <p:spPr>
          <a:xfrm>
            <a:off x="1803400" y="3524071"/>
            <a:ext cx="4114800" cy="1200329"/>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Strategic Base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Strategic base for the Royal Navy from 1849 - provided fleet anchorages and anti-submarine training</a:t>
            </a:r>
          </a:p>
        </p:txBody>
      </p:sp>
    </p:spTree>
    <p:extLst>
      <p:ext uri="{BB962C8B-B14F-4D97-AF65-F5344CB8AC3E}">
        <p14:creationId xmlns:p14="http://schemas.microsoft.com/office/powerpoint/2010/main" val="954399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8EF6D24F-74D0-BF28-76ED-B179DA8C4C2B}"/>
              </a:ext>
            </a:extLst>
          </p:cNvPr>
          <p:cNvSpPr txBox="1"/>
          <p:nvPr/>
        </p:nvSpPr>
        <p:spPr>
          <a:xfrm>
            <a:off x="736600" y="1270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Portland</a:t>
            </a:r>
            <a:endParaRPr lang="en-US" sz="4000" dirty="0"/>
          </a:p>
        </p:txBody>
      </p:sp>
      <p:pic>
        <p:nvPicPr>
          <p:cNvPr id="6" name="Picture 5" descr="A large body of water with buildings and boats&#10;&#10;AI-generated content may be incorrect.">
            <a:extLst>
              <a:ext uri="{FF2B5EF4-FFF2-40B4-BE49-F238E27FC236}">
                <a16:creationId xmlns:a16="http://schemas.microsoft.com/office/drawing/2014/main" id="{712A03D8-C095-AA21-40C8-2D16AAF76971}"/>
              </a:ext>
            </a:extLst>
          </p:cNvPr>
          <p:cNvPicPr>
            <a:picLocks noChangeAspect="1"/>
          </p:cNvPicPr>
          <p:nvPr/>
        </p:nvPicPr>
        <p:blipFill>
          <a:blip r:embed="rId2">
            <a:extLst>
              <a:ext uri="{28A0092B-C50C-407E-A947-70E740481C1C}">
                <a14:useLocalDpi xmlns:a14="http://schemas.microsoft.com/office/drawing/2010/main" val="0"/>
              </a:ext>
            </a:extLst>
          </a:blip>
          <a:srcRect b="19067"/>
          <a:stretch>
            <a:fillRect/>
          </a:stretch>
        </p:blipFill>
        <p:spPr>
          <a:xfrm>
            <a:off x="8112125" y="762001"/>
            <a:ext cx="8115300" cy="4114800"/>
          </a:xfrm>
          <a:prstGeom prst="rect">
            <a:avLst/>
          </a:prstGeom>
        </p:spPr>
      </p:pic>
      <p:pic>
        <p:nvPicPr>
          <p:cNvPr id="8" name="Picture 7" descr="An aerial view of a city&#10;&#10;AI-generated content may be incorrect.">
            <a:extLst>
              <a:ext uri="{FF2B5EF4-FFF2-40B4-BE49-F238E27FC236}">
                <a16:creationId xmlns:a16="http://schemas.microsoft.com/office/drawing/2014/main" id="{FF46D5D8-07EC-602E-46CB-29F304654F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 y="4876800"/>
            <a:ext cx="8127999" cy="4343400"/>
          </a:xfrm>
          <a:prstGeom prst="rect">
            <a:avLst/>
          </a:prstGeom>
        </p:spPr>
      </p:pic>
      <p:pic>
        <p:nvPicPr>
          <p:cNvPr id="10" name="Picture 9" descr="A cruise ships docked at a dock&#10;&#10;AI-generated content may be incorrect.">
            <a:extLst>
              <a:ext uri="{FF2B5EF4-FFF2-40B4-BE49-F238E27FC236}">
                <a16:creationId xmlns:a16="http://schemas.microsoft.com/office/drawing/2014/main" id="{98857BE8-5958-80DF-46E3-E6CC2A218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2000"/>
            <a:ext cx="8128000" cy="4114800"/>
          </a:xfrm>
          <a:prstGeom prst="rect">
            <a:avLst/>
          </a:prstGeom>
        </p:spPr>
      </p:pic>
      <p:pic>
        <p:nvPicPr>
          <p:cNvPr id="1026" name="Picture 2" descr="Portland - Harbour Master Sailing Challenge">
            <a:extLst>
              <a:ext uri="{FF2B5EF4-FFF2-40B4-BE49-F238E27FC236}">
                <a16:creationId xmlns:a16="http://schemas.microsoft.com/office/drawing/2014/main" id="{E1B7974C-7181-A676-7F85-1B41CCBB53D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834" b="20833"/>
          <a:stretch>
            <a:fillRect/>
          </a:stretch>
        </p:blipFill>
        <p:spPr bwMode="auto">
          <a:xfrm>
            <a:off x="8135935" y="4872038"/>
            <a:ext cx="7993065" cy="4271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673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205BA-A844-D63B-B844-8D6917994CC6}"/>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D2A6C56A-011B-4980-A663-D2EDBF17BDA5}"/>
              </a:ext>
            </a:extLst>
          </p:cNvPr>
          <p:cNvPicPr>
            <a:picLocks noChangeAspect="1"/>
          </p:cNvPicPr>
          <p:nvPr/>
        </p:nvPicPr>
        <p:blipFill>
          <a:blip r:embed="rId2"/>
          <a:srcRect t="515"/>
          <a:stretch>
            <a:fillRect/>
          </a:stretch>
        </p:blipFill>
        <p:spPr>
          <a:xfrm>
            <a:off x="4456" y="718066"/>
            <a:ext cx="16256907" cy="8393668"/>
          </a:xfrm>
          <a:prstGeom prst="rect">
            <a:avLst/>
          </a:prstGeom>
        </p:spPr>
      </p:pic>
      <p:sp>
        <p:nvSpPr>
          <p:cNvPr id="4" name="TextBox 3">
            <a:extLst>
              <a:ext uri="{FF2B5EF4-FFF2-40B4-BE49-F238E27FC236}">
                <a16:creationId xmlns:a16="http://schemas.microsoft.com/office/drawing/2014/main" id="{F2E47A20-D803-1775-FE4B-D1380AAA2C17}"/>
              </a:ext>
            </a:extLst>
          </p:cNvPr>
          <p:cNvSpPr txBox="1"/>
          <p:nvPr/>
        </p:nvSpPr>
        <p:spPr>
          <a:xfrm>
            <a:off x="10542721" y="7848600"/>
            <a:ext cx="1319079" cy="369332"/>
          </a:xfrm>
          <a:prstGeom prst="rect">
            <a:avLst/>
          </a:prstGeom>
          <a:noFill/>
        </p:spPr>
        <p:txBody>
          <a:bodyPr wrap="none" rtlCol="0">
            <a:spAutoFit/>
          </a:bodyPr>
          <a:lstStyle/>
          <a:p>
            <a:r>
              <a:rPr lang="en-GB" b="1" dirty="0">
                <a:solidFill>
                  <a:schemeClr val="bg1"/>
                </a:solidFill>
              </a:rPr>
              <a:t>Portsmouth</a:t>
            </a:r>
          </a:p>
        </p:txBody>
      </p:sp>
      <p:sp>
        <p:nvSpPr>
          <p:cNvPr id="5" name="Oval 4">
            <a:extLst>
              <a:ext uri="{FF2B5EF4-FFF2-40B4-BE49-F238E27FC236}">
                <a16:creationId xmlns:a16="http://schemas.microsoft.com/office/drawing/2014/main" id="{2192EE2A-2538-EDB3-C595-3BA178B85CDC}"/>
              </a:ext>
            </a:extLst>
          </p:cNvPr>
          <p:cNvSpPr/>
          <p:nvPr/>
        </p:nvSpPr>
        <p:spPr>
          <a:xfrm>
            <a:off x="10490200" y="7848600"/>
            <a:ext cx="76200" cy="762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0609DB56-3F56-35DB-828C-171A783E4BEB}"/>
              </a:ext>
            </a:extLst>
          </p:cNvPr>
          <p:cNvSpPr txBox="1"/>
          <p:nvPr/>
        </p:nvSpPr>
        <p:spPr>
          <a:xfrm>
            <a:off x="9218331" y="3974068"/>
            <a:ext cx="835550" cy="369332"/>
          </a:xfrm>
          <a:prstGeom prst="rect">
            <a:avLst/>
          </a:prstGeom>
          <a:noFill/>
        </p:spPr>
        <p:txBody>
          <a:bodyPr wrap="none" rtlCol="0">
            <a:spAutoFit/>
          </a:bodyPr>
          <a:lstStyle/>
          <a:p>
            <a:r>
              <a:rPr lang="en-GB" b="1" dirty="0">
                <a:solidFill>
                  <a:schemeClr val="bg1"/>
                </a:solidFill>
              </a:rPr>
              <a:t>Rosyth</a:t>
            </a:r>
          </a:p>
        </p:txBody>
      </p:sp>
      <p:sp>
        <p:nvSpPr>
          <p:cNvPr id="9" name="Oval 8">
            <a:extLst>
              <a:ext uri="{FF2B5EF4-FFF2-40B4-BE49-F238E27FC236}">
                <a16:creationId xmlns:a16="http://schemas.microsoft.com/office/drawing/2014/main" id="{B90A0AB0-13EE-46B9-8A72-8F01F2BC5B71}"/>
              </a:ext>
            </a:extLst>
          </p:cNvPr>
          <p:cNvSpPr/>
          <p:nvPr/>
        </p:nvSpPr>
        <p:spPr>
          <a:xfrm>
            <a:off x="9180231" y="4120634"/>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E64E55F0-F43C-96DB-DED4-D4181081B7A4}"/>
              </a:ext>
            </a:extLst>
          </p:cNvPr>
          <p:cNvSpPr txBox="1"/>
          <p:nvPr/>
        </p:nvSpPr>
        <p:spPr>
          <a:xfrm>
            <a:off x="8738057" y="2763523"/>
            <a:ext cx="1346522" cy="369332"/>
          </a:xfrm>
          <a:prstGeom prst="rect">
            <a:avLst/>
          </a:prstGeom>
          <a:noFill/>
        </p:spPr>
        <p:txBody>
          <a:bodyPr wrap="none" rtlCol="0">
            <a:spAutoFit/>
          </a:bodyPr>
          <a:lstStyle/>
          <a:p>
            <a:r>
              <a:rPr lang="en-GB" b="1" dirty="0">
                <a:solidFill>
                  <a:schemeClr val="bg1"/>
                </a:solidFill>
              </a:rPr>
              <a:t>Invergordon</a:t>
            </a:r>
          </a:p>
        </p:txBody>
      </p:sp>
      <p:sp>
        <p:nvSpPr>
          <p:cNvPr id="11" name="Oval 10">
            <a:extLst>
              <a:ext uri="{FF2B5EF4-FFF2-40B4-BE49-F238E27FC236}">
                <a16:creationId xmlns:a16="http://schemas.microsoft.com/office/drawing/2014/main" id="{AADBAE30-E54C-D0AC-9E4B-B89CAE67C6F1}"/>
              </a:ext>
            </a:extLst>
          </p:cNvPr>
          <p:cNvSpPr/>
          <p:nvPr/>
        </p:nvSpPr>
        <p:spPr>
          <a:xfrm>
            <a:off x="8714378" y="2927591"/>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90A0FF8-3587-534E-648F-05D10F58764D}"/>
              </a:ext>
            </a:extLst>
          </p:cNvPr>
          <p:cNvSpPr txBox="1"/>
          <p:nvPr/>
        </p:nvSpPr>
        <p:spPr>
          <a:xfrm>
            <a:off x="9250091" y="1954768"/>
            <a:ext cx="1248868" cy="369332"/>
          </a:xfrm>
          <a:prstGeom prst="rect">
            <a:avLst/>
          </a:prstGeom>
          <a:noFill/>
        </p:spPr>
        <p:txBody>
          <a:bodyPr wrap="none" rtlCol="0">
            <a:spAutoFit/>
          </a:bodyPr>
          <a:lstStyle/>
          <a:p>
            <a:r>
              <a:rPr lang="en-GB" b="1" dirty="0">
                <a:solidFill>
                  <a:schemeClr val="bg1"/>
                </a:solidFill>
              </a:rPr>
              <a:t>Scapa Flow</a:t>
            </a:r>
          </a:p>
        </p:txBody>
      </p:sp>
      <p:sp>
        <p:nvSpPr>
          <p:cNvPr id="13" name="Oval 12">
            <a:extLst>
              <a:ext uri="{FF2B5EF4-FFF2-40B4-BE49-F238E27FC236}">
                <a16:creationId xmlns:a16="http://schemas.microsoft.com/office/drawing/2014/main" id="{08AAC0DE-01BB-A615-7FD9-A18EC1351C13}"/>
              </a:ext>
            </a:extLst>
          </p:cNvPr>
          <p:cNvSpPr/>
          <p:nvPr/>
        </p:nvSpPr>
        <p:spPr>
          <a:xfrm>
            <a:off x="9197570" y="2107168"/>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3F73E92A-19C8-ED3A-5E4B-BD03EB013079}"/>
              </a:ext>
            </a:extLst>
          </p:cNvPr>
          <p:cNvSpPr txBox="1"/>
          <p:nvPr/>
        </p:nvSpPr>
        <p:spPr>
          <a:xfrm>
            <a:off x="7056745" y="2602468"/>
            <a:ext cx="1071255" cy="369332"/>
          </a:xfrm>
          <a:prstGeom prst="rect">
            <a:avLst/>
          </a:prstGeom>
          <a:noFill/>
        </p:spPr>
        <p:txBody>
          <a:bodyPr wrap="none" rtlCol="0">
            <a:spAutoFit/>
          </a:bodyPr>
          <a:lstStyle/>
          <a:p>
            <a:r>
              <a:rPr lang="en-GB" b="1" dirty="0">
                <a:solidFill>
                  <a:schemeClr val="bg1"/>
                </a:solidFill>
              </a:rPr>
              <a:t>Loch Ewe</a:t>
            </a:r>
          </a:p>
        </p:txBody>
      </p:sp>
      <p:sp>
        <p:nvSpPr>
          <p:cNvPr id="15" name="Oval 14">
            <a:extLst>
              <a:ext uri="{FF2B5EF4-FFF2-40B4-BE49-F238E27FC236}">
                <a16:creationId xmlns:a16="http://schemas.microsoft.com/office/drawing/2014/main" id="{92AC39E7-0E7B-84EE-AFA2-FFB104B8FDE2}"/>
              </a:ext>
            </a:extLst>
          </p:cNvPr>
          <p:cNvSpPr/>
          <p:nvPr/>
        </p:nvSpPr>
        <p:spPr>
          <a:xfrm>
            <a:off x="8104321" y="2743200"/>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2923FB3-B8C2-924C-516E-4BBFE1EBBAE3}"/>
              </a:ext>
            </a:extLst>
          </p:cNvPr>
          <p:cNvSpPr txBox="1"/>
          <p:nvPr/>
        </p:nvSpPr>
        <p:spPr>
          <a:xfrm>
            <a:off x="7450334" y="4043023"/>
            <a:ext cx="898131" cy="369332"/>
          </a:xfrm>
          <a:prstGeom prst="rect">
            <a:avLst/>
          </a:prstGeom>
          <a:noFill/>
        </p:spPr>
        <p:txBody>
          <a:bodyPr wrap="none" rtlCol="0">
            <a:spAutoFit/>
          </a:bodyPr>
          <a:lstStyle/>
          <a:p>
            <a:pPr algn="r"/>
            <a:r>
              <a:rPr lang="en-GB" b="1" dirty="0">
                <a:solidFill>
                  <a:schemeClr val="bg1"/>
                </a:solidFill>
              </a:rPr>
              <a:t>Faslane</a:t>
            </a:r>
          </a:p>
        </p:txBody>
      </p:sp>
      <p:sp>
        <p:nvSpPr>
          <p:cNvPr id="17" name="Oval 16">
            <a:extLst>
              <a:ext uri="{FF2B5EF4-FFF2-40B4-BE49-F238E27FC236}">
                <a16:creationId xmlns:a16="http://schemas.microsoft.com/office/drawing/2014/main" id="{0D6E52BE-51EC-5F76-4016-D7078282A075}"/>
              </a:ext>
            </a:extLst>
          </p:cNvPr>
          <p:cNvSpPr/>
          <p:nvPr/>
        </p:nvSpPr>
        <p:spPr>
          <a:xfrm>
            <a:off x="8324786" y="4195423"/>
            <a:ext cx="76200" cy="762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F34DC595-37F3-9C0D-CA32-A48C5280C763}"/>
              </a:ext>
            </a:extLst>
          </p:cNvPr>
          <p:cNvSpPr txBox="1"/>
          <p:nvPr/>
        </p:nvSpPr>
        <p:spPr>
          <a:xfrm>
            <a:off x="7032016" y="4495799"/>
            <a:ext cx="1411990" cy="369332"/>
          </a:xfrm>
          <a:prstGeom prst="rect">
            <a:avLst/>
          </a:prstGeom>
          <a:noFill/>
        </p:spPr>
        <p:txBody>
          <a:bodyPr wrap="none" rtlCol="0">
            <a:spAutoFit/>
          </a:bodyPr>
          <a:lstStyle/>
          <a:p>
            <a:r>
              <a:rPr lang="en-GB" b="1" dirty="0">
                <a:solidFill>
                  <a:schemeClr val="bg1"/>
                </a:solidFill>
              </a:rPr>
              <a:t>Londonderry</a:t>
            </a:r>
          </a:p>
        </p:txBody>
      </p:sp>
      <p:sp>
        <p:nvSpPr>
          <p:cNvPr id="19" name="Oval 18">
            <a:extLst>
              <a:ext uri="{FF2B5EF4-FFF2-40B4-BE49-F238E27FC236}">
                <a16:creationId xmlns:a16="http://schemas.microsoft.com/office/drawing/2014/main" id="{210D25B0-7C29-2AC0-ADC7-EE2E9EB2FE7D}"/>
              </a:ext>
            </a:extLst>
          </p:cNvPr>
          <p:cNvSpPr/>
          <p:nvPr/>
        </p:nvSpPr>
        <p:spPr>
          <a:xfrm>
            <a:off x="7134477" y="4800599"/>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E0806A14-621C-E6A1-A8C9-FBD005D66DF0}"/>
              </a:ext>
            </a:extLst>
          </p:cNvPr>
          <p:cNvSpPr txBox="1"/>
          <p:nvPr/>
        </p:nvSpPr>
        <p:spPr>
          <a:xfrm>
            <a:off x="5461000" y="4659868"/>
            <a:ext cx="1483676" cy="369332"/>
          </a:xfrm>
          <a:prstGeom prst="rect">
            <a:avLst/>
          </a:prstGeom>
          <a:noFill/>
        </p:spPr>
        <p:txBody>
          <a:bodyPr wrap="none" rtlCol="0">
            <a:spAutoFit/>
          </a:bodyPr>
          <a:lstStyle/>
          <a:p>
            <a:r>
              <a:rPr lang="en-GB" b="1" dirty="0">
                <a:solidFill>
                  <a:schemeClr val="bg1"/>
                </a:solidFill>
              </a:rPr>
              <a:t>Lough Swilley</a:t>
            </a:r>
          </a:p>
        </p:txBody>
      </p:sp>
      <p:sp>
        <p:nvSpPr>
          <p:cNvPr id="21" name="Oval 20">
            <a:extLst>
              <a:ext uri="{FF2B5EF4-FFF2-40B4-BE49-F238E27FC236}">
                <a16:creationId xmlns:a16="http://schemas.microsoft.com/office/drawing/2014/main" id="{BB4563E5-6D98-18BA-911B-9E4F0A3F031D}"/>
              </a:ext>
            </a:extLst>
          </p:cNvPr>
          <p:cNvSpPr/>
          <p:nvPr/>
        </p:nvSpPr>
        <p:spPr>
          <a:xfrm>
            <a:off x="6908800" y="4800600"/>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17A3CFF-5B8B-57ED-3B1D-94960AC843F3}"/>
              </a:ext>
            </a:extLst>
          </p:cNvPr>
          <p:cNvSpPr txBox="1"/>
          <p:nvPr/>
        </p:nvSpPr>
        <p:spPr>
          <a:xfrm>
            <a:off x="5765800" y="7391400"/>
            <a:ext cx="2043957" cy="369332"/>
          </a:xfrm>
          <a:prstGeom prst="rect">
            <a:avLst/>
          </a:prstGeom>
          <a:noFill/>
        </p:spPr>
        <p:txBody>
          <a:bodyPr wrap="none" rtlCol="0">
            <a:spAutoFit/>
          </a:bodyPr>
          <a:lstStyle/>
          <a:p>
            <a:r>
              <a:rPr lang="en-GB" b="1" dirty="0">
                <a:solidFill>
                  <a:schemeClr val="bg1"/>
                </a:solidFill>
              </a:rPr>
              <a:t>Berehaven </a:t>
            </a:r>
            <a:r>
              <a:rPr lang="en-GB" sz="1200" b="1" dirty="0">
                <a:solidFill>
                  <a:schemeClr val="bg1"/>
                </a:solidFill>
              </a:rPr>
              <a:t>(Bantry Bay)</a:t>
            </a:r>
          </a:p>
        </p:txBody>
      </p:sp>
      <p:sp>
        <p:nvSpPr>
          <p:cNvPr id="23" name="Oval 22">
            <a:extLst>
              <a:ext uri="{FF2B5EF4-FFF2-40B4-BE49-F238E27FC236}">
                <a16:creationId xmlns:a16="http://schemas.microsoft.com/office/drawing/2014/main" id="{13554507-113A-03A5-D69E-69F08D32C890}"/>
              </a:ext>
            </a:extLst>
          </p:cNvPr>
          <p:cNvSpPr/>
          <p:nvPr/>
        </p:nvSpPr>
        <p:spPr>
          <a:xfrm>
            <a:off x="5842000" y="7403068"/>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1AB952EE-B5EF-5529-79FB-BE341019059E}"/>
              </a:ext>
            </a:extLst>
          </p:cNvPr>
          <p:cNvSpPr txBox="1"/>
          <p:nvPr/>
        </p:nvSpPr>
        <p:spPr>
          <a:xfrm>
            <a:off x="6536812" y="7162800"/>
            <a:ext cx="1103187" cy="369332"/>
          </a:xfrm>
          <a:prstGeom prst="rect">
            <a:avLst/>
          </a:prstGeom>
          <a:noFill/>
        </p:spPr>
        <p:txBody>
          <a:bodyPr wrap="none" rtlCol="0">
            <a:spAutoFit/>
          </a:bodyPr>
          <a:lstStyle/>
          <a:p>
            <a:r>
              <a:rPr lang="en-GB" b="1" dirty="0">
                <a:solidFill>
                  <a:schemeClr val="bg1"/>
                </a:solidFill>
              </a:rPr>
              <a:t>Cork </a:t>
            </a:r>
            <a:r>
              <a:rPr lang="en-GB" sz="1200" b="1" dirty="0">
                <a:solidFill>
                  <a:schemeClr val="bg1"/>
                </a:solidFill>
              </a:rPr>
              <a:t>(Cobh)</a:t>
            </a:r>
          </a:p>
        </p:txBody>
      </p:sp>
      <p:sp>
        <p:nvSpPr>
          <p:cNvPr id="25" name="Oval 24">
            <a:extLst>
              <a:ext uri="{FF2B5EF4-FFF2-40B4-BE49-F238E27FC236}">
                <a16:creationId xmlns:a16="http://schemas.microsoft.com/office/drawing/2014/main" id="{4D56B192-3CFF-2D5A-9F76-02277BEA605F}"/>
              </a:ext>
            </a:extLst>
          </p:cNvPr>
          <p:cNvSpPr/>
          <p:nvPr/>
        </p:nvSpPr>
        <p:spPr>
          <a:xfrm>
            <a:off x="6604000" y="7162800"/>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Box 25">
            <a:extLst>
              <a:ext uri="{FF2B5EF4-FFF2-40B4-BE49-F238E27FC236}">
                <a16:creationId xmlns:a16="http://schemas.microsoft.com/office/drawing/2014/main" id="{7CB9F363-8444-EE94-CF25-1CD710EBC005}"/>
              </a:ext>
            </a:extLst>
          </p:cNvPr>
          <p:cNvSpPr txBox="1"/>
          <p:nvPr/>
        </p:nvSpPr>
        <p:spPr>
          <a:xfrm>
            <a:off x="8154260" y="8393668"/>
            <a:ext cx="1111202" cy="369332"/>
          </a:xfrm>
          <a:prstGeom prst="rect">
            <a:avLst/>
          </a:prstGeom>
          <a:noFill/>
        </p:spPr>
        <p:txBody>
          <a:bodyPr wrap="none" rtlCol="0">
            <a:spAutoFit/>
          </a:bodyPr>
          <a:lstStyle/>
          <a:p>
            <a:r>
              <a:rPr lang="en-GB" b="1" dirty="0">
                <a:solidFill>
                  <a:schemeClr val="bg1"/>
                </a:solidFill>
              </a:rPr>
              <a:t>Plymouth</a:t>
            </a:r>
          </a:p>
        </p:txBody>
      </p:sp>
      <p:sp>
        <p:nvSpPr>
          <p:cNvPr id="27" name="Oval 26">
            <a:extLst>
              <a:ext uri="{FF2B5EF4-FFF2-40B4-BE49-F238E27FC236}">
                <a16:creationId xmlns:a16="http://schemas.microsoft.com/office/drawing/2014/main" id="{972E563B-C962-4EB2-EF51-2A4FAF1284D2}"/>
              </a:ext>
            </a:extLst>
          </p:cNvPr>
          <p:cNvSpPr/>
          <p:nvPr/>
        </p:nvSpPr>
        <p:spPr>
          <a:xfrm>
            <a:off x="8128000" y="8393668"/>
            <a:ext cx="76200" cy="76200"/>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001C3E34-920B-9083-121F-818BCF84E90B}"/>
              </a:ext>
            </a:extLst>
          </p:cNvPr>
          <p:cNvSpPr txBox="1"/>
          <p:nvPr/>
        </p:nvSpPr>
        <p:spPr>
          <a:xfrm>
            <a:off x="9636106" y="8088868"/>
            <a:ext cx="1006494" cy="369332"/>
          </a:xfrm>
          <a:prstGeom prst="rect">
            <a:avLst/>
          </a:prstGeom>
          <a:noFill/>
        </p:spPr>
        <p:txBody>
          <a:bodyPr wrap="none" rtlCol="0">
            <a:spAutoFit/>
          </a:bodyPr>
          <a:lstStyle/>
          <a:p>
            <a:r>
              <a:rPr lang="en-GB" b="1" dirty="0">
                <a:solidFill>
                  <a:schemeClr val="bg1"/>
                </a:solidFill>
              </a:rPr>
              <a:t>Portland</a:t>
            </a:r>
          </a:p>
        </p:txBody>
      </p:sp>
      <p:sp>
        <p:nvSpPr>
          <p:cNvPr id="29" name="Oval 28">
            <a:extLst>
              <a:ext uri="{FF2B5EF4-FFF2-40B4-BE49-F238E27FC236}">
                <a16:creationId xmlns:a16="http://schemas.microsoft.com/office/drawing/2014/main" id="{5850AD61-9C18-68E3-A992-F966299A742D}"/>
              </a:ext>
            </a:extLst>
          </p:cNvPr>
          <p:cNvSpPr/>
          <p:nvPr/>
        </p:nvSpPr>
        <p:spPr>
          <a:xfrm>
            <a:off x="9712306" y="7936468"/>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E4C4356D-B5AC-748D-3B96-6C7B74BABA68}"/>
              </a:ext>
            </a:extLst>
          </p:cNvPr>
          <p:cNvSpPr txBox="1"/>
          <p:nvPr/>
        </p:nvSpPr>
        <p:spPr>
          <a:xfrm>
            <a:off x="11348904" y="7224511"/>
            <a:ext cx="1046569" cy="369332"/>
          </a:xfrm>
          <a:prstGeom prst="rect">
            <a:avLst/>
          </a:prstGeom>
          <a:noFill/>
        </p:spPr>
        <p:txBody>
          <a:bodyPr wrap="none" rtlCol="0">
            <a:spAutoFit/>
          </a:bodyPr>
          <a:lstStyle/>
          <a:p>
            <a:r>
              <a:rPr lang="en-GB" b="1" dirty="0">
                <a:solidFill>
                  <a:schemeClr val="bg1"/>
                </a:solidFill>
              </a:rPr>
              <a:t>Chatham</a:t>
            </a:r>
          </a:p>
        </p:txBody>
      </p:sp>
      <p:sp>
        <p:nvSpPr>
          <p:cNvPr id="31" name="Oval 30">
            <a:extLst>
              <a:ext uri="{FF2B5EF4-FFF2-40B4-BE49-F238E27FC236}">
                <a16:creationId xmlns:a16="http://schemas.microsoft.com/office/drawing/2014/main" id="{B32B3A87-26DC-3A8A-1922-8391EC3DADEB}"/>
              </a:ext>
            </a:extLst>
          </p:cNvPr>
          <p:cNvSpPr/>
          <p:nvPr/>
        </p:nvSpPr>
        <p:spPr>
          <a:xfrm>
            <a:off x="11304721" y="7391400"/>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8A1BC9DA-1797-31FB-8FA0-E365D5805A34}"/>
              </a:ext>
            </a:extLst>
          </p:cNvPr>
          <p:cNvSpPr txBox="1"/>
          <p:nvPr/>
        </p:nvSpPr>
        <p:spPr>
          <a:xfrm>
            <a:off x="7734850" y="5093805"/>
            <a:ext cx="838819" cy="369332"/>
          </a:xfrm>
          <a:prstGeom prst="rect">
            <a:avLst/>
          </a:prstGeom>
          <a:noFill/>
        </p:spPr>
        <p:txBody>
          <a:bodyPr wrap="none" rtlCol="0">
            <a:spAutoFit/>
          </a:bodyPr>
          <a:lstStyle/>
          <a:p>
            <a:r>
              <a:rPr lang="en-GB" b="1" dirty="0">
                <a:solidFill>
                  <a:schemeClr val="bg1"/>
                </a:solidFill>
              </a:rPr>
              <a:t>Belfast</a:t>
            </a:r>
          </a:p>
        </p:txBody>
      </p:sp>
      <p:sp>
        <p:nvSpPr>
          <p:cNvPr id="35" name="Oval 34">
            <a:extLst>
              <a:ext uri="{FF2B5EF4-FFF2-40B4-BE49-F238E27FC236}">
                <a16:creationId xmlns:a16="http://schemas.microsoft.com/office/drawing/2014/main" id="{9D40DDE3-17AC-766F-A943-47F1199C6060}"/>
              </a:ext>
            </a:extLst>
          </p:cNvPr>
          <p:cNvSpPr/>
          <p:nvPr/>
        </p:nvSpPr>
        <p:spPr>
          <a:xfrm>
            <a:off x="7811050" y="5093805"/>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21">
            <a:extLst>
              <a:ext uri="{FF2B5EF4-FFF2-40B4-BE49-F238E27FC236}">
                <a16:creationId xmlns:a16="http://schemas.microsoft.com/office/drawing/2014/main" id="{43ACABC2-EC99-F263-5E12-8CC542C35BB8}"/>
              </a:ext>
            </a:extLst>
          </p:cNvPr>
          <p:cNvSpPr txBox="1"/>
          <p:nvPr/>
        </p:nvSpPr>
        <p:spPr>
          <a:xfrm>
            <a:off x="736600" y="152400"/>
            <a:ext cx="14782800" cy="597932"/>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A Map of the Many Harbour and Base Locations Through Time</a:t>
            </a:r>
            <a:endParaRPr lang="en-US" sz="4000" dirty="0"/>
          </a:p>
        </p:txBody>
      </p:sp>
      <p:sp>
        <p:nvSpPr>
          <p:cNvPr id="41" name="TextBox 40">
            <a:extLst>
              <a:ext uri="{FF2B5EF4-FFF2-40B4-BE49-F238E27FC236}">
                <a16:creationId xmlns:a16="http://schemas.microsoft.com/office/drawing/2014/main" id="{E09D7830-24BA-8952-C830-C13700969246}"/>
              </a:ext>
            </a:extLst>
          </p:cNvPr>
          <p:cNvSpPr txBox="1"/>
          <p:nvPr/>
        </p:nvSpPr>
        <p:spPr>
          <a:xfrm>
            <a:off x="7639999" y="6855179"/>
            <a:ext cx="1771319" cy="369332"/>
          </a:xfrm>
          <a:prstGeom prst="rect">
            <a:avLst/>
          </a:prstGeom>
          <a:noFill/>
        </p:spPr>
        <p:txBody>
          <a:bodyPr wrap="none" rtlCol="0">
            <a:spAutoFit/>
          </a:bodyPr>
          <a:lstStyle/>
          <a:p>
            <a:r>
              <a:rPr lang="en-GB" b="1" dirty="0">
                <a:solidFill>
                  <a:schemeClr val="bg1"/>
                </a:solidFill>
              </a:rPr>
              <a:t>Pembroke Docks</a:t>
            </a:r>
          </a:p>
        </p:txBody>
      </p:sp>
      <p:sp>
        <p:nvSpPr>
          <p:cNvPr id="42" name="Oval 41">
            <a:extLst>
              <a:ext uri="{FF2B5EF4-FFF2-40B4-BE49-F238E27FC236}">
                <a16:creationId xmlns:a16="http://schemas.microsoft.com/office/drawing/2014/main" id="{EF2BFD5A-88F8-0CA1-23A5-82BE4805743B}"/>
              </a:ext>
            </a:extLst>
          </p:cNvPr>
          <p:cNvSpPr/>
          <p:nvPr/>
        </p:nvSpPr>
        <p:spPr>
          <a:xfrm>
            <a:off x="8356600" y="7227332"/>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D4B50AD2-C7D0-4060-1B44-D244DF1B3C3C}"/>
              </a:ext>
            </a:extLst>
          </p:cNvPr>
          <p:cNvSpPr txBox="1"/>
          <p:nvPr/>
        </p:nvSpPr>
        <p:spPr>
          <a:xfrm>
            <a:off x="8842389" y="5677092"/>
            <a:ext cx="1069011" cy="369332"/>
          </a:xfrm>
          <a:prstGeom prst="rect">
            <a:avLst/>
          </a:prstGeom>
          <a:noFill/>
        </p:spPr>
        <p:txBody>
          <a:bodyPr wrap="none" rtlCol="0">
            <a:spAutoFit/>
          </a:bodyPr>
          <a:lstStyle/>
          <a:p>
            <a:r>
              <a:rPr lang="en-GB" b="1" dirty="0">
                <a:solidFill>
                  <a:schemeClr val="bg1"/>
                </a:solidFill>
              </a:rPr>
              <a:t>Liverpool</a:t>
            </a:r>
          </a:p>
        </p:txBody>
      </p:sp>
      <p:sp>
        <p:nvSpPr>
          <p:cNvPr id="3" name="Oval 2">
            <a:extLst>
              <a:ext uri="{FF2B5EF4-FFF2-40B4-BE49-F238E27FC236}">
                <a16:creationId xmlns:a16="http://schemas.microsoft.com/office/drawing/2014/main" id="{7A59E74C-D1B3-A6AC-B10E-F5A1B82933FF}"/>
              </a:ext>
            </a:extLst>
          </p:cNvPr>
          <p:cNvSpPr/>
          <p:nvPr/>
        </p:nvSpPr>
        <p:spPr>
          <a:xfrm>
            <a:off x="9313882" y="6049245"/>
            <a:ext cx="76200" cy="762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9937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5E6E71-D604-CEA2-40FD-86CB55F41E0D}"/>
              </a:ext>
            </a:extLst>
          </p:cNvPr>
          <p:cNvPicPr>
            <a:picLocks noChangeAspect="1"/>
          </p:cNvPicPr>
          <p:nvPr/>
        </p:nvPicPr>
        <p:blipFill>
          <a:blip r:embed="rId2"/>
          <a:stretch>
            <a:fillRect/>
          </a:stretch>
        </p:blipFill>
        <p:spPr>
          <a:xfrm>
            <a:off x="0" y="0"/>
            <a:ext cx="16256000" cy="9246794"/>
          </a:xfrm>
          <a:prstGeom prst="rect">
            <a:avLst/>
          </a:prstGeom>
        </p:spPr>
      </p:pic>
    </p:spTree>
    <p:extLst>
      <p:ext uri="{BB962C8B-B14F-4D97-AF65-F5344CB8AC3E}">
        <p14:creationId xmlns:p14="http://schemas.microsoft.com/office/powerpoint/2010/main" val="293131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A850C-FF1B-F6ED-5703-24D5387555C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09B3C85-1793-B56A-E9ED-41C75355C742}"/>
              </a:ext>
            </a:extLst>
          </p:cNvPr>
          <p:cNvPicPr>
            <a:picLocks noChangeAspect="1"/>
          </p:cNvPicPr>
          <p:nvPr/>
        </p:nvPicPr>
        <p:blipFill>
          <a:blip r:embed="rId2"/>
          <a:stretch>
            <a:fillRect/>
          </a:stretch>
        </p:blipFill>
        <p:spPr>
          <a:xfrm>
            <a:off x="0" y="762000"/>
            <a:ext cx="16256000" cy="8458200"/>
          </a:xfrm>
          <a:prstGeom prst="rect">
            <a:avLst/>
          </a:prstGeom>
        </p:spPr>
      </p:pic>
      <p:sp>
        <p:nvSpPr>
          <p:cNvPr id="2" name="TextBox 21">
            <a:extLst>
              <a:ext uri="{FF2B5EF4-FFF2-40B4-BE49-F238E27FC236}">
                <a16:creationId xmlns:a16="http://schemas.microsoft.com/office/drawing/2014/main" id="{B619561A-830F-50A0-A0ED-480986F71C0C}"/>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Pembroke Docks (Milford Haven)</a:t>
            </a:r>
            <a:endParaRPr lang="en-US" sz="4000" dirty="0"/>
          </a:p>
        </p:txBody>
      </p:sp>
      <p:sp>
        <p:nvSpPr>
          <p:cNvPr id="3" name="TextBox 2">
            <a:extLst>
              <a:ext uri="{FF2B5EF4-FFF2-40B4-BE49-F238E27FC236}">
                <a16:creationId xmlns:a16="http://schemas.microsoft.com/office/drawing/2014/main" id="{4D7BB824-C9A2-BF5B-875B-D380B12D58CF}"/>
              </a:ext>
            </a:extLst>
          </p:cNvPr>
          <p:cNvSpPr txBox="1"/>
          <p:nvPr/>
        </p:nvSpPr>
        <p:spPr>
          <a:xfrm>
            <a:off x="1656080" y="1447800"/>
            <a:ext cx="4643120"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Important Historic Royal Navy Dockyar</a:t>
            </a:r>
            <a:r>
              <a:rPr lang="en-GB" dirty="0">
                <a:solidFill>
                  <a:srgbClr val="FFC000"/>
                </a:solidFill>
                <a:latin typeface="Roboto" panose="02000000000000000000" pitchFamily="2" charset="0"/>
                <a:ea typeface="Roboto" panose="02000000000000000000" pitchFamily="2" charset="0"/>
                <a:cs typeface="Roboto" panose="02000000000000000000" pitchFamily="2" charset="0"/>
              </a:rPr>
              <a:t>d</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Important historic Royal Navy Dockyard in Pembrokeshire, Wales</a:t>
            </a:r>
          </a:p>
        </p:txBody>
      </p:sp>
      <p:sp>
        <p:nvSpPr>
          <p:cNvPr id="4" name="TextBox 3">
            <a:extLst>
              <a:ext uri="{FF2B5EF4-FFF2-40B4-BE49-F238E27FC236}">
                <a16:creationId xmlns:a16="http://schemas.microsoft.com/office/drawing/2014/main" id="{CE1EAE27-4CA5-CC98-94F5-F8082D0B34CF}"/>
              </a:ext>
            </a:extLst>
          </p:cNvPr>
          <p:cNvSpPr txBox="1"/>
          <p:nvPr/>
        </p:nvSpPr>
        <p:spPr>
          <a:xfrm>
            <a:off x="1686560" y="2648129"/>
            <a:ext cx="4612640" cy="1477328"/>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Key Naval Base for Shipbuilding and Repair</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Supported repair in the Victorian era, launching 260+ ships including Dreadnoughts</a:t>
            </a:r>
          </a:p>
        </p:txBody>
      </p:sp>
      <p:sp>
        <p:nvSpPr>
          <p:cNvPr id="5" name="TextBox 4">
            <a:extLst>
              <a:ext uri="{FF2B5EF4-FFF2-40B4-BE49-F238E27FC236}">
                <a16:creationId xmlns:a16="http://schemas.microsoft.com/office/drawing/2014/main" id="{B5A92E05-C18E-7EE1-F409-59A0AE613B82}"/>
              </a:ext>
            </a:extLst>
          </p:cNvPr>
          <p:cNvSpPr txBox="1"/>
          <p:nvPr/>
        </p:nvSpPr>
        <p:spPr>
          <a:xfrm>
            <a:off x="1661160" y="5648741"/>
            <a:ext cx="4638040" cy="1200329"/>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Closed in 1959</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On closure in 1959 moved to commercial use and museum recognizing its naval heritage</a:t>
            </a:r>
          </a:p>
        </p:txBody>
      </p:sp>
      <p:sp>
        <p:nvSpPr>
          <p:cNvPr id="6" name="TextBox 5">
            <a:extLst>
              <a:ext uri="{FF2B5EF4-FFF2-40B4-BE49-F238E27FC236}">
                <a16:creationId xmlns:a16="http://schemas.microsoft.com/office/drawing/2014/main" id="{B7DE448B-84F4-B181-87DD-ACBEFC91B904}"/>
              </a:ext>
            </a:extLst>
          </p:cNvPr>
          <p:cNvSpPr txBox="1"/>
          <p:nvPr/>
        </p:nvSpPr>
        <p:spPr>
          <a:xfrm>
            <a:off x="1661160" y="7230070"/>
            <a:ext cx="4638040"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Recognised Naval Heritage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Recognised for its important contribution to Britain’s naval history</a:t>
            </a:r>
          </a:p>
        </p:txBody>
      </p:sp>
      <p:sp>
        <p:nvSpPr>
          <p:cNvPr id="7" name="TextBox 6">
            <a:extLst>
              <a:ext uri="{FF2B5EF4-FFF2-40B4-BE49-F238E27FC236}">
                <a16:creationId xmlns:a16="http://schemas.microsoft.com/office/drawing/2014/main" id="{1ABDD193-2245-ECA5-8AF0-6F2BCA3DEDD3}"/>
              </a:ext>
            </a:extLst>
          </p:cNvPr>
          <p:cNvSpPr txBox="1"/>
          <p:nvPr/>
        </p:nvSpPr>
        <p:spPr>
          <a:xfrm>
            <a:off x="1671320" y="4343400"/>
            <a:ext cx="4627880"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Major Repair and Refitting Base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Major repair and refitting base for the Navy during World War II</a:t>
            </a:r>
          </a:p>
        </p:txBody>
      </p:sp>
    </p:spTree>
    <p:extLst>
      <p:ext uri="{BB962C8B-B14F-4D97-AF65-F5344CB8AC3E}">
        <p14:creationId xmlns:p14="http://schemas.microsoft.com/office/powerpoint/2010/main" val="211106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D73913-EF2B-E1A7-7358-1CD23FC54A8C}"/>
              </a:ext>
            </a:extLst>
          </p:cNvPr>
          <p:cNvPicPr>
            <a:picLocks noChangeAspect="1"/>
          </p:cNvPicPr>
          <p:nvPr/>
        </p:nvPicPr>
        <p:blipFill>
          <a:blip r:embed="rId3"/>
          <a:stretch>
            <a:fillRect/>
          </a:stretch>
        </p:blipFill>
        <p:spPr>
          <a:xfrm>
            <a:off x="20320" y="1447800"/>
            <a:ext cx="8094980" cy="7772400"/>
          </a:xfrm>
          <a:prstGeom prst="rect">
            <a:avLst/>
          </a:prstGeom>
        </p:spPr>
      </p:pic>
      <p:sp>
        <p:nvSpPr>
          <p:cNvPr id="2" name="TextBox 21">
            <a:extLst>
              <a:ext uri="{FF2B5EF4-FFF2-40B4-BE49-F238E27FC236}">
                <a16:creationId xmlns:a16="http://schemas.microsoft.com/office/drawing/2014/main" id="{00BA155A-763A-4B0C-D971-7EF4B5425158}"/>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Pembroke Docks</a:t>
            </a:r>
            <a:endParaRPr lang="en-US" sz="4000" dirty="0"/>
          </a:p>
        </p:txBody>
      </p:sp>
      <p:pic>
        <p:nvPicPr>
          <p:cNvPr id="7" name="Picture 6">
            <a:extLst>
              <a:ext uri="{FF2B5EF4-FFF2-40B4-BE49-F238E27FC236}">
                <a16:creationId xmlns:a16="http://schemas.microsoft.com/office/drawing/2014/main" id="{3199F91C-0B80-8617-6672-D1955C0F21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9423" y="749300"/>
            <a:ext cx="6826417" cy="4198938"/>
          </a:xfrm>
          <a:prstGeom prst="rect">
            <a:avLst/>
          </a:prstGeom>
        </p:spPr>
      </p:pic>
      <p:pic>
        <p:nvPicPr>
          <p:cNvPr id="13" name="Picture 12">
            <a:extLst>
              <a:ext uri="{FF2B5EF4-FFF2-40B4-BE49-F238E27FC236}">
                <a16:creationId xmlns:a16="http://schemas.microsoft.com/office/drawing/2014/main" id="{6A57883D-C65F-405A-3245-1E7FA54206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0222" y="4843464"/>
            <a:ext cx="8140700" cy="4376736"/>
          </a:xfrm>
          <a:prstGeom prst="rect">
            <a:avLst/>
          </a:prstGeom>
        </p:spPr>
      </p:pic>
      <p:pic>
        <p:nvPicPr>
          <p:cNvPr id="5" name="Picture 4">
            <a:extLst>
              <a:ext uri="{FF2B5EF4-FFF2-40B4-BE49-F238E27FC236}">
                <a16:creationId xmlns:a16="http://schemas.microsoft.com/office/drawing/2014/main" id="{63F0C52E-DB91-C5C5-1686-34052739A5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9000" y="749300"/>
            <a:ext cx="5295900" cy="4119564"/>
          </a:xfrm>
          <a:prstGeom prst="rect">
            <a:avLst/>
          </a:prstGeom>
        </p:spPr>
      </p:pic>
      <p:pic>
        <p:nvPicPr>
          <p:cNvPr id="3" name="Picture 2">
            <a:extLst>
              <a:ext uri="{FF2B5EF4-FFF2-40B4-BE49-F238E27FC236}">
                <a16:creationId xmlns:a16="http://schemas.microsoft.com/office/drawing/2014/main" id="{BCD43590-8784-EFBC-A3E0-13DC9D7530C8}"/>
              </a:ext>
            </a:extLst>
          </p:cNvPr>
          <p:cNvPicPr>
            <a:picLocks noChangeAspect="1"/>
          </p:cNvPicPr>
          <p:nvPr/>
        </p:nvPicPr>
        <p:blipFill>
          <a:blip r:embed="rId7"/>
          <a:stretch>
            <a:fillRect/>
          </a:stretch>
        </p:blipFill>
        <p:spPr>
          <a:xfrm>
            <a:off x="10160" y="749300"/>
            <a:ext cx="4688840" cy="4103563"/>
          </a:xfrm>
          <a:prstGeom prst="rect">
            <a:avLst/>
          </a:prstGeom>
        </p:spPr>
      </p:pic>
    </p:spTree>
    <p:extLst>
      <p:ext uri="{BB962C8B-B14F-4D97-AF65-F5344CB8AC3E}">
        <p14:creationId xmlns:p14="http://schemas.microsoft.com/office/powerpoint/2010/main" val="533198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3CBDE6-55CA-CBEB-042B-6513DEFE0B38}"/>
              </a:ext>
            </a:extLst>
          </p:cNvPr>
          <p:cNvPicPr>
            <a:picLocks noChangeAspect="1"/>
          </p:cNvPicPr>
          <p:nvPr/>
        </p:nvPicPr>
        <p:blipFill>
          <a:blip r:embed="rId2"/>
          <a:stretch>
            <a:fillRect/>
          </a:stretch>
        </p:blipFill>
        <p:spPr>
          <a:xfrm>
            <a:off x="-1" y="0"/>
            <a:ext cx="16256001" cy="9220200"/>
          </a:xfrm>
          <a:prstGeom prst="rect">
            <a:avLst/>
          </a:prstGeom>
        </p:spPr>
      </p:pic>
    </p:spTree>
    <p:extLst>
      <p:ext uri="{BB962C8B-B14F-4D97-AF65-F5344CB8AC3E}">
        <p14:creationId xmlns:p14="http://schemas.microsoft.com/office/powerpoint/2010/main" val="187484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8430A-29B0-D9CC-4DA0-F11AEB64F69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8DC0B44-1617-9A8F-40E6-1BAE5C5E2CB0}"/>
              </a:ext>
            </a:extLst>
          </p:cNvPr>
          <p:cNvPicPr>
            <a:picLocks noChangeAspect="1"/>
          </p:cNvPicPr>
          <p:nvPr/>
        </p:nvPicPr>
        <p:blipFill>
          <a:blip r:embed="rId2"/>
          <a:stretch>
            <a:fillRect/>
          </a:stretch>
        </p:blipFill>
        <p:spPr>
          <a:xfrm>
            <a:off x="0" y="754409"/>
            <a:ext cx="16275810" cy="8389591"/>
          </a:xfrm>
          <a:prstGeom prst="rect">
            <a:avLst/>
          </a:prstGeom>
        </p:spPr>
      </p:pic>
      <p:sp>
        <p:nvSpPr>
          <p:cNvPr id="2" name="TextBox 21">
            <a:extLst>
              <a:ext uri="{FF2B5EF4-FFF2-40B4-BE49-F238E27FC236}">
                <a16:creationId xmlns:a16="http://schemas.microsoft.com/office/drawing/2014/main" id="{4D53D62C-4085-944A-076E-E6C2016A0E5B}"/>
              </a:ext>
            </a:extLst>
          </p:cNvPr>
          <p:cNvSpPr txBox="1"/>
          <p:nvPr/>
        </p:nvSpPr>
        <p:spPr>
          <a:xfrm>
            <a:off x="736600" y="126999"/>
            <a:ext cx="14770100" cy="627409"/>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Cobh/Cork - Strategic Base until 1938</a:t>
            </a:r>
            <a:endParaRPr lang="en-US" sz="4000" dirty="0"/>
          </a:p>
        </p:txBody>
      </p:sp>
      <p:sp>
        <p:nvSpPr>
          <p:cNvPr id="3" name="TextBox 2">
            <a:extLst>
              <a:ext uri="{FF2B5EF4-FFF2-40B4-BE49-F238E27FC236}">
                <a16:creationId xmlns:a16="http://schemas.microsoft.com/office/drawing/2014/main" id="{51EC25FE-497C-21A9-3F8E-BECB56412FC1}"/>
              </a:ext>
            </a:extLst>
          </p:cNvPr>
          <p:cNvSpPr txBox="1"/>
          <p:nvPr/>
        </p:nvSpPr>
        <p:spPr>
          <a:xfrm>
            <a:off x="9956800" y="2971800"/>
            <a:ext cx="5549900" cy="1015663"/>
          </a:xfrm>
          <a:prstGeom prst="rect">
            <a:avLst/>
          </a:prstGeom>
          <a:noFill/>
        </p:spPr>
        <p:txBody>
          <a:bodyPr wrap="square">
            <a:spAutoFit/>
          </a:bodyPr>
          <a:lstStyle/>
          <a:p>
            <a:pPr algn="ctr">
              <a:buNone/>
            </a:pPr>
            <a:r>
              <a:rPr lang="en-GB" sz="2000" b="1" dirty="0">
                <a:solidFill>
                  <a:srgbClr val="FFC000"/>
                </a:solidFill>
                <a:latin typeface="Roboto" panose="02000000000000000000" pitchFamily="2" charset="0"/>
                <a:ea typeface="Roboto" panose="02000000000000000000" pitchFamily="2" charset="0"/>
                <a:cs typeface="Roboto" panose="02000000000000000000" pitchFamily="2" charset="0"/>
              </a:rPr>
              <a:t>Important in WWI</a:t>
            </a:r>
          </a:p>
          <a:p>
            <a:pPr algn="just">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Strong dockyard for repair and replenishment</a:t>
            </a:r>
          </a:p>
        </p:txBody>
      </p:sp>
      <p:sp>
        <p:nvSpPr>
          <p:cNvPr id="4" name="TextBox 3">
            <a:extLst>
              <a:ext uri="{FF2B5EF4-FFF2-40B4-BE49-F238E27FC236}">
                <a16:creationId xmlns:a16="http://schemas.microsoft.com/office/drawing/2014/main" id="{94F4D8E5-3303-8A31-5E6E-FB4EE0836D69}"/>
              </a:ext>
            </a:extLst>
          </p:cNvPr>
          <p:cNvSpPr txBox="1"/>
          <p:nvPr/>
        </p:nvSpPr>
        <p:spPr>
          <a:xfrm>
            <a:off x="736600" y="7086600"/>
            <a:ext cx="5867400" cy="1631216"/>
          </a:xfrm>
          <a:prstGeom prst="rect">
            <a:avLst/>
          </a:prstGeom>
          <a:noFill/>
        </p:spPr>
        <p:txBody>
          <a:bodyPr wrap="square">
            <a:spAutoFit/>
          </a:bodyPr>
          <a:lstStyle/>
          <a:p>
            <a:pPr algn="ctr">
              <a:buNone/>
            </a:pPr>
            <a:r>
              <a:rPr lang="en-GB" sz="2000" b="1" dirty="0">
                <a:solidFill>
                  <a:srgbClr val="FFC000"/>
                </a:solidFill>
                <a:latin typeface="Roboto" panose="02000000000000000000" pitchFamily="2" charset="0"/>
                <a:ea typeface="Roboto" panose="02000000000000000000" pitchFamily="2" charset="0"/>
                <a:cs typeface="Roboto" panose="02000000000000000000" pitchFamily="2" charset="0"/>
              </a:rPr>
              <a:t>Focus for British and US Naval Ship Visits</a:t>
            </a:r>
          </a:p>
          <a:p>
            <a:pPr algn="just">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Supported mining of entrance for defence. Was handed over to Irish Free State in 1938 marking the end of British military presence</a:t>
            </a:r>
          </a:p>
        </p:txBody>
      </p:sp>
      <p:sp>
        <p:nvSpPr>
          <p:cNvPr id="6" name="TextBox 5">
            <a:extLst>
              <a:ext uri="{FF2B5EF4-FFF2-40B4-BE49-F238E27FC236}">
                <a16:creationId xmlns:a16="http://schemas.microsoft.com/office/drawing/2014/main" id="{75866A1C-951B-D220-E9B4-E83500F59EEE}"/>
              </a:ext>
            </a:extLst>
          </p:cNvPr>
          <p:cNvSpPr txBox="1"/>
          <p:nvPr/>
        </p:nvSpPr>
        <p:spPr>
          <a:xfrm>
            <a:off x="1955800" y="1219200"/>
            <a:ext cx="10134600" cy="1015663"/>
          </a:xfrm>
          <a:prstGeom prst="rect">
            <a:avLst/>
          </a:prstGeom>
          <a:noFill/>
        </p:spPr>
        <p:txBody>
          <a:bodyPr wrap="square">
            <a:spAutoFit/>
          </a:bodyPr>
          <a:lstStyle/>
          <a:p>
            <a:pPr algn="ctr">
              <a:buNone/>
            </a:pPr>
            <a:r>
              <a:rPr lang="en-GB" sz="2000" b="1" dirty="0">
                <a:solidFill>
                  <a:srgbClr val="FFC000"/>
                </a:solidFill>
                <a:latin typeface="Roboto" panose="02000000000000000000" pitchFamily="2" charset="0"/>
                <a:ea typeface="Roboto" panose="02000000000000000000" pitchFamily="2" charset="0"/>
                <a:cs typeface="Roboto" panose="02000000000000000000" pitchFamily="2" charset="0"/>
              </a:rPr>
              <a:t>Strategic British Naval Base at Cobh (formerly Queenstown)</a:t>
            </a:r>
          </a:p>
          <a:p>
            <a:pPr algn="just">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ctr">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Used for Atlantic convoy, fleet and antisubmarine operations</a:t>
            </a:r>
          </a:p>
        </p:txBody>
      </p:sp>
    </p:spTree>
    <p:extLst>
      <p:ext uri="{BB962C8B-B14F-4D97-AF65-F5344CB8AC3E}">
        <p14:creationId xmlns:p14="http://schemas.microsoft.com/office/powerpoint/2010/main" val="330451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C88F1536-8BED-E03D-EF8C-4C3E6C20AB84}"/>
              </a:ext>
            </a:extLst>
          </p:cNvPr>
          <p:cNvSpPr txBox="1"/>
          <p:nvPr/>
        </p:nvSpPr>
        <p:spPr>
          <a:xfrm>
            <a:off x="736600" y="152400"/>
            <a:ext cx="14770100" cy="598714"/>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Cobh/Cork</a:t>
            </a:r>
            <a:endParaRPr lang="en-US" sz="4000" dirty="0"/>
          </a:p>
        </p:txBody>
      </p:sp>
      <p:pic>
        <p:nvPicPr>
          <p:cNvPr id="7" name="Picture 6">
            <a:extLst>
              <a:ext uri="{FF2B5EF4-FFF2-40B4-BE49-F238E27FC236}">
                <a16:creationId xmlns:a16="http://schemas.microsoft.com/office/drawing/2014/main" id="{74AD1876-1520-D156-76E4-E34D195DB9AA}"/>
              </a:ext>
            </a:extLst>
          </p:cNvPr>
          <p:cNvPicPr>
            <a:picLocks noChangeAspect="1"/>
          </p:cNvPicPr>
          <p:nvPr/>
        </p:nvPicPr>
        <p:blipFill>
          <a:blip r:embed="rId3"/>
          <a:stretch>
            <a:fillRect/>
          </a:stretch>
        </p:blipFill>
        <p:spPr>
          <a:xfrm>
            <a:off x="18142" y="751114"/>
            <a:ext cx="8109858" cy="4151391"/>
          </a:xfrm>
          <a:prstGeom prst="rect">
            <a:avLst/>
          </a:prstGeom>
        </p:spPr>
      </p:pic>
      <p:pic>
        <p:nvPicPr>
          <p:cNvPr id="13" name="Picture 12">
            <a:extLst>
              <a:ext uri="{FF2B5EF4-FFF2-40B4-BE49-F238E27FC236}">
                <a16:creationId xmlns:a16="http://schemas.microsoft.com/office/drawing/2014/main" id="{7C5B6349-E3DD-9793-2DAD-D07CBCAB6B7C}"/>
              </a:ext>
            </a:extLst>
          </p:cNvPr>
          <p:cNvPicPr>
            <a:picLocks noChangeAspect="1"/>
          </p:cNvPicPr>
          <p:nvPr/>
        </p:nvPicPr>
        <p:blipFill>
          <a:blip r:embed="rId4"/>
          <a:stretch>
            <a:fillRect/>
          </a:stretch>
        </p:blipFill>
        <p:spPr>
          <a:xfrm>
            <a:off x="8128000" y="4876800"/>
            <a:ext cx="8128000" cy="4307594"/>
          </a:xfrm>
          <a:prstGeom prst="rect">
            <a:avLst/>
          </a:prstGeom>
        </p:spPr>
      </p:pic>
      <p:pic>
        <p:nvPicPr>
          <p:cNvPr id="6" name="Picture 5" descr="A large stone building with many windows&#10;&#10;AI-generated content may be incorrect.">
            <a:extLst>
              <a:ext uri="{FF2B5EF4-FFF2-40B4-BE49-F238E27FC236}">
                <a16:creationId xmlns:a16="http://schemas.microsoft.com/office/drawing/2014/main" id="{7A635095-B257-D3E4-AA61-ED8B14292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5748" y="7789860"/>
            <a:ext cx="2115852" cy="1405420"/>
          </a:xfrm>
          <a:prstGeom prst="rect">
            <a:avLst/>
          </a:prstGeom>
        </p:spPr>
      </p:pic>
      <p:pic>
        <p:nvPicPr>
          <p:cNvPr id="14" name="Picture 13">
            <a:extLst>
              <a:ext uri="{FF2B5EF4-FFF2-40B4-BE49-F238E27FC236}">
                <a16:creationId xmlns:a16="http://schemas.microsoft.com/office/drawing/2014/main" id="{115F121D-01EE-DDF3-A7A3-8C859905F6E8}"/>
              </a:ext>
            </a:extLst>
          </p:cNvPr>
          <p:cNvPicPr>
            <a:picLocks noChangeAspect="1"/>
          </p:cNvPicPr>
          <p:nvPr/>
        </p:nvPicPr>
        <p:blipFill>
          <a:blip r:embed="rId6"/>
          <a:stretch>
            <a:fillRect/>
          </a:stretch>
        </p:blipFill>
        <p:spPr>
          <a:xfrm>
            <a:off x="8128000" y="751114"/>
            <a:ext cx="8128000" cy="4151391"/>
          </a:xfrm>
          <a:prstGeom prst="rect">
            <a:avLst/>
          </a:prstGeom>
        </p:spPr>
      </p:pic>
      <p:pic>
        <p:nvPicPr>
          <p:cNvPr id="15" name="Picture 14">
            <a:extLst>
              <a:ext uri="{FF2B5EF4-FFF2-40B4-BE49-F238E27FC236}">
                <a16:creationId xmlns:a16="http://schemas.microsoft.com/office/drawing/2014/main" id="{F822B0D8-0B6E-D4C1-F51B-895D02F5FB70}"/>
              </a:ext>
            </a:extLst>
          </p:cNvPr>
          <p:cNvPicPr>
            <a:picLocks noChangeAspect="1"/>
          </p:cNvPicPr>
          <p:nvPr/>
        </p:nvPicPr>
        <p:blipFill>
          <a:blip r:embed="rId7"/>
          <a:stretch>
            <a:fillRect/>
          </a:stretch>
        </p:blipFill>
        <p:spPr>
          <a:xfrm>
            <a:off x="0" y="4572000"/>
            <a:ext cx="8145748" cy="4623280"/>
          </a:xfrm>
          <a:prstGeom prst="rect">
            <a:avLst/>
          </a:prstGeom>
        </p:spPr>
      </p:pic>
    </p:spTree>
    <p:extLst>
      <p:ext uri="{BB962C8B-B14F-4D97-AF65-F5344CB8AC3E}">
        <p14:creationId xmlns:p14="http://schemas.microsoft.com/office/powerpoint/2010/main" val="70090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96D639-6CEC-B48A-BE8D-9F956CC03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6" y="-1"/>
            <a:ext cx="16292976" cy="9228463"/>
          </a:xfrm>
          <a:prstGeom prst="rect">
            <a:avLst/>
          </a:prstGeom>
        </p:spPr>
      </p:pic>
    </p:spTree>
    <p:extLst>
      <p:ext uri="{BB962C8B-B14F-4D97-AF65-F5344CB8AC3E}">
        <p14:creationId xmlns:p14="http://schemas.microsoft.com/office/powerpoint/2010/main" val="2067487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A8AC74A4-909E-863D-523F-CEE308A06BC8}"/>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Berehaven - Guarding the Western Approaches </a:t>
            </a:r>
            <a:endParaRPr lang="en-US" sz="4000" dirty="0"/>
          </a:p>
        </p:txBody>
      </p:sp>
      <p:pic>
        <p:nvPicPr>
          <p:cNvPr id="5" name="Picture 4">
            <a:extLst>
              <a:ext uri="{FF2B5EF4-FFF2-40B4-BE49-F238E27FC236}">
                <a16:creationId xmlns:a16="http://schemas.microsoft.com/office/drawing/2014/main" id="{B5489A80-95D8-5EC4-9DEC-2D1A50A9B511}"/>
              </a:ext>
            </a:extLst>
          </p:cNvPr>
          <p:cNvPicPr>
            <a:picLocks noChangeAspect="1"/>
          </p:cNvPicPr>
          <p:nvPr/>
        </p:nvPicPr>
        <p:blipFill>
          <a:blip r:embed="rId2"/>
          <a:stretch>
            <a:fillRect/>
          </a:stretch>
        </p:blipFill>
        <p:spPr>
          <a:xfrm>
            <a:off x="-7008" y="762000"/>
            <a:ext cx="16263008" cy="8458200"/>
          </a:xfrm>
          <a:prstGeom prst="rect">
            <a:avLst/>
          </a:prstGeom>
        </p:spPr>
      </p:pic>
    </p:spTree>
    <p:extLst>
      <p:ext uri="{BB962C8B-B14F-4D97-AF65-F5344CB8AC3E}">
        <p14:creationId xmlns:p14="http://schemas.microsoft.com/office/powerpoint/2010/main" val="262638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72E516-8C6E-3946-0FD5-7215AD982FD8}"/>
              </a:ext>
            </a:extLst>
          </p:cNvPr>
          <p:cNvPicPr>
            <a:picLocks noChangeAspect="1"/>
          </p:cNvPicPr>
          <p:nvPr/>
        </p:nvPicPr>
        <p:blipFill>
          <a:blip r:embed="rId3"/>
          <a:stretch>
            <a:fillRect/>
          </a:stretch>
        </p:blipFill>
        <p:spPr>
          <a:xfrm>
            <a:off x="7256" y="4883470"/>
            <a:ext cx="8127999" cy="4325843"/>
          </a:xfrm>
          <a:prstGeom prst="rect">
            <a:avLst/>
          </a:prstGeom>
        </p:spPr>
      </p:pic>
      <p:pic>
        <p:nvPicPr>
          <p:cNvPr id="3" name="Picture 2">
            <a:extLst>
              <a:ext uri="{FF2B5EF4-FFF2-40B4-BE49-F238E27FC236}">
                <a16:creationId xmlns:a16="http://schemas.microsoft.com/office/drawing/2014/main" id="{203FB2B9-6F3A-6FA7-F045-848F89BE1FBF}"/>
              </a:ext>
            </a:extLst>
          </p:cNvPr>
          <p:cNvPicPr>
            <a:picLocks noChangeAspect="1"/>
          </p:cNvPicPr>
          <p:nvPr/>
        </p:nvPicPr>
        <p:blipFill>
          <a:blip r:embed="rId4"/>
          <a:stretch>
            <a:fillRect/>
          </a:stretch>
        </p:blipFill>
        <p:spPr>
          <a:xfrm>
            <a:off x="8128000" y="4883472"/>
            <a:ext cx="8128000" cy="4336728"/>
          </a:xfrm>
          <a:prstGeom prst="rect">
            <a:avLst/>
          </a:prstGeom>
        </p:spPr>
      </p:pic>
      <p:pic>
        <p:nvPicPr>
          <p:cNvPr id="4" name="Picture 3" descr="A body of water with buildings and a body of water&#10;&#10;AI-generated content may be incorrect.">
            <a:extLst>
              <a:ext uri="{FF2B5EF4-FFF2-40B4-BE49-F238E27FC236}">
                <a16:creationId xmlns:a16="http://schemas.microsoft.com/office/drawing/2014/main" id="{6BD88206-DCBF-24AF-3A8A-D502DA287FB8}"/>
              </a:ext>
            </a:extLst>
          </p:cNvPr>
          <p:cNvPicPr>
            <a:picLocks noChangeAspect="1"/>
          </p:cNvPicPr>
          <p:nvPr/>
        </p:nvPicPr>
        <p:blipFill>
          <a:blip r:embed="rId5">
            <a:extLst>
              <a:ext uri="{28A0092B-C50C-407E-A947-70E740481C1C}">
                <a14:useLocalDpi xmlns:a14="http://schemas.microsoft.com/office/drawing/2010/main" val="0"/>
              </a:ext>
            </a:extLst>
          </a:blip>
          <a:srcRect l="2044" t="2459" r="2718" b="4435"/>
          <a:stretch>
            <a:fillRect/>
          </a:stretch>
        </p:blipFill>
        <p:spPr>
          <a:xfrm>
            <a:off x="8128000" y="750531"/>
            <a:ext cx="8128000" cy="4126269"/>
          </a:xfrm>
          <a:prstGeom prst="rect">
            <a:avLst/>
          </a:prstGeom>
        </p:spPr>
      </p:pic>
      <p:sp>
        <p:nvSpPr>
          <p:cNvPr id="13" name="TextBox 21">
            <a:extLst>
              <a:ext uri="{FF2B5EF4-FFF2-40B4-BE49-F238E27FC236}">
                <a16:creationId xmlns:a16="http://schemas.microsoft.com/office/drawing/2014/main" id="{820B224A-0EB3-37A5-C594-D62E7D2116C5}"/>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Berehaven - Guarding the Western Approaches </a:t>
            </a:r>
            <a:endParaRPr lang="en-US" sz="4000" dirty="0"/>
          </a:p>
        </p:txBody>
      </p:sp>
      <p:pic>
        <p:nvPicPr>
          <p:cNvPr id="2" name="Picture 1">
            <a:extLst>
              <a:ext uri="{FF2B5EF4-FFF2-40B4-BE49-F238E27FC236}">
                <a16:creationId xmlns:a16="http://schemas.microsoft.com/office/drawing/2014/main" id="{40BD7DC4-0CF2-223D-0446-00A65E656CD9}"/>
              </a:ext>
            </a:extLst>
          </p:cNvPr>
          <p:cNvPicPr>
            <a:picLocks noChangeAspect="1"/>
          </p:cNvPicPr>
          <p:nvPr/>
        </p:nvPicPr>
        <p:blipFill>
          <a:blip r:embed="rId6"/>
          <a:stretch>
            <a:fillRect/>
          </a:stretch>
        </p:blipFill>
        <p:spPr>
          <a:xfrm>
            <a:off x="16658" y="750531"/>
            <a:ext cx="8109199" cy="4126268"/>
          </a:xfrm>
          <a:prstGeom prst="rect">
            <a:avLst/>
          </a:prstGeom>
        </p:spPr>
      </p:pic>
      <p:pic>
        <p:nvPicPr>
          <p:cNvPr id="7" name="Picture 6">
            <a:extLst>
              <a:ext uri="{FF2B5EF4-FFF2-40B4-BE49-F238E27FC236}">
                <a16:creationId xmlns:a16="http://schemas.microsoft.com/office/drawing/2014/main" id="{C2B16147-DE22-AD3C-4C5D-9423CA0A15D3}"/>
              </a:ext>
            </a:extLst>
          </p:cNvPr>
          <p:cNvPicPr>
            <a:picLocks noChangeAspect="1"/>
          </p:cNvPicPr>
          <p:nvPr/>
        </p:nvPicPr>
        <p:blipFill>
          <a:blip r:embed="rId7"/>
          <a:stretch>
            <a:fillRect/>
          </a:stretch>
        </p:blipFill>
        <p:spPr>
          <a:xfrm>
            <a:off x="5537200" y="3377775"/>
            <a:ext cx="5241587" cy="2946825"/>
          </a:xfrm>
          <a:prstGeom prst="rect">
            <a:avLst/>
          </a:prstGeom>
        </p:spPr>
      </p:pic>
    </p:spTree>
    <p:extLst>
      <p:ext uri="{BB962C8B-B14F-4D97-AF65-F5344CB8AC3E}">
        <p14:creationId xmlns:p14="http://schemas.microsoft.com/office/powerpoint/2010/main" val="229409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CEF11C-57AA-E449-73EA-55A8EDFE44A7}"/>
              </a:ext>
            </a:extLst>
          </p:cNvPr>
          <p:cNvPicPr>
            <a:picLocks noChangeAspect="1"/>
          </p:cNvPicPr>
          <p:nvPr/>
        </p:nvPicPr>
        <p:blipFill>
          <a:blip r:embed="rId2"/>
          <a:stretch>
            <a:fillRect/>
          </a:stretch>
        </p:blipFill>
        <p:spPr>
          <a:xfrm>
            <a:off x="0" y="-1"/>
            <a:ext cx="16256000" cy="9228667"/>
          </a:xfrm>
          <a:prstGeom prst="rect">
            <a:avLst/>
          </a:prstGeom>
        </p:spPr>
      </p:pic>
    </p:spTree>
    <p:extLst>
      <p:ext uri="{BB962C8B-B14F-4D97-AF65-F5344CB8AC3E}">
        <p14:creationId xmlns:p14="http://schemas.microsoft.com/office/powerpoint/2010/main" val="109316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219E1-2019-99C7-FA53-1B74737BC51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869CE9A-5057-3DFA-C773-20BA08751F2A}"/>
              </a:ext>
            </a:extLst>
          </p:cNvPr>
          <p:cNvPicPr>
            <a:picLocks noChangeAspect="1"/>
          </p:cNvPicPr>
          <p:nvPr/>
        </p:nvPicPr>
        <p:blipFill>
          <a:blip r:embed="rId2"/>
          <a:stretch>
            <a:fillRect/>
          </a:stretch>
        </p:blipFill>
        <p:spPr>
          <a:xfrm>
            <a:off x="-9968" y="762000"/>
            <a:ext cx="16265967" cy="8382000"/>
          </a:xfrm>
          <a:prstGeom prst="rect">
            <a:avLst/>
          </a:prstGeom>
        </p:spPr>
      </p:pic>
      <p:sp>
        <p:nvSpPr>
          <p:cNvPr id="3" name="TextBox 2">
            <a:extLst>
              <a:ext uri="{FF2B5EF4-FFF2-40B4-BE49-F238E27FC236}">
                <a16:creationId xmlns:a16="http://schemas.microsoft.com/office/drawing/2014/main" id="{A5F17B48-D084-72DB-BD66-70493B1DE385}"/>
              </a:ext>
            </a:extLst>
          </p:cNvPr>
          <p:cNvSpPr txBox="1"/>
          <p:nvPr/>
        </p:nvSpPr>
        <p:spPr>
          <a:xfrm>
            <a:off x="1422400" y="6297983"/>
            <a:ext cx="3733800" cy="2062103"/>
          </a:xfrm>
          <a:prstGeom prst="rect">
            <a:avLst/>
          </a:prstGeom>
          <a:noFill/>
        </p:spPr>
        <p:txBody>
          <a:bodyPr wrap="square">
            <a:spAutoFit/>
          </a:bodyPr>
          <a:lstStyle/>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HM Naval Base</a:t>
            </a:r>
          </a:p>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Portsmouth</a:t>
            </a:r>
          </a:p>
          <a:p>
            <a:pPr>
              <a:buNone/>
            </a:pPr>
            <a:endPar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buNone/>
            </a:pPr>
            <a:endPar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Surface fleet hub and dockyard in southern England</a:t>
            </a:r>
          </a:p>
        </p:txBody>
      </p:sp>
      <p:sp>
        <p:nvSpPr>
          <p:cNvPr id="4" name="TextBox 3">
            <a:extLst>
              <a:ext uri="{FF2B5EF4-FFF2-40B4-BE49-F238E27FC236}">
                <a16:creationId xmlns:a16="http://schemas.microsoft.com/office/drawing/2014/main" id="{CBE49172-DFA0-EEAE-7232-F1D1BCD089C1}"/>
              </a:ext>
            </a:extLst>
          </p:cNvPr>
          <p:cNvSpPr txBox="1"/>
          <p:nvPr/>
        </p:nvSpPr>
        <p:spPr>
          <a:xfrm>
            <a:off x="6680200" y="6297982"/>
            <a:ext cx="3962400" cy="2062103"/>
          </a:xfrm>
          <a:prstGeom prst="rect">
            <a:avLst/>
          </a:prstGeom>
          <a:noFill/>
        </p:spPr>
        <p:txBody>
          <a:bodyPr wrap="square">
            <a:spAutoFit/>
          </a:bodyPr>
          <a:lstStyle/>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HM Naval Base</a:t>
            </a:r>
          </a:p>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Devonport</a:t>
            </a:r>
          </a:p>
          <a:p>
            <a:pPr algn="ctr">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(Plymouth)</a:t>
            </a:r>
          </a:p>
          <a:p>
            <a:pPr algn="ctr">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Large naval base and nuclear submarine refit  facility</a:t>
            </a:r>
          </a:p>
        </p:txBody>
      </p:sp>
      <p:sp>
        <p:nvSpPr>
          <p:cNvPr id="6" name="TextBox 5">
            <a:extLst>
              <a:ext uri="{FF2B5EF4-FFF2-40B4-BE49-F238E27FC236}">
                <a16:creationId xmlns:a16="http://schemas.microsoft.com/office/drawing/2014/main" id="{D86607AE-A9A5-8D3C-DB54-F82FE14CD815}"/>
              </a:ext>
            </a:extLst>
          </p:cNvPr>
          <p:cNvSpPr txBox="1"/>
          <p:nvPr/>
        </p:nvSpPr>
        <p:spPr>
          <a:xfrm>
            <a:off x="12166600" y="6297982"/>
            <a:ext cx="3733800" cy="2062103"/>
          </a:xfrm>
          <a:prstGeom prst="rect">
            <a:avLst/>
          </a:prstGeom>
          <a:noFill/>
        </p:spPr>
        <p:txBody>
          <a:bodyPr wrap="square">
            <a:spAutoFit/>
          </a:bodyPr>
          <a:lstStyle/>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HM Naval Base</a:t>
            </a:r>
          </a:p>
          <a:p>
            <a:pPr algn="ctr">
              <a:buNone/>
            </a:pPr>
            <a:r>
              <a:rPr lang="en-GB" sz="2400" b="1" dirty="0">
                <a:solidFill>
                  <a:srgbClr val="FFC000"/>
                </a:solidFill>
                <a:latin typeface="Roboto" panose="02000000000000000000" pitchFamily="2" charset="0"/>
                <a:ea typeface="Roboto" panose="02000000000000000000" pitchFamily="2" charset="0"/>
                <a:cs typeface="Roboto" panose="02000000000000000000" pitchFamily="2" charset="0"/>
              </a:rPr>
              <a:t>Clyde</a:t>
            </a:r>
          </a:p>
          <a:p>
            <a:pPr algn="ctr">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(Faslane)</a:t>
            </a:r>
          </a:p>
          <a:p>
            <a:pPr algn="ctr">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ctr">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Major base in Scotland and home to entire submarine fleet</a:t>
            </a:r>
          </a:p>
        </p:txBody>
      </p:sp>
      <p:sp>
        <p:nvSpPr>
          <p:cNvPr id="8" name="TextBox 21">
            <a:extLst>
              <a:ext uri="{FF2B5EF4-FFF2-40B4-BE49-F238E27FC236}">
                <a16:creationId xmlns:a16="http://schemas.microsoft.com/office/drawing/2014/main" id="{13385F1C-DA99-8DD8-C286-B7100673BD4E}"/>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Today’s Key Naval Base and Dockyard Locations</a:t>
            </a:r>
            <a:endParaRPr lang="en-US" sz="4000" dirty="0"/>
          </a:p>
        </p:txBody>
      </p:sp>
    </p:spTree>
    <p:extLst>
      <p:ext uri="{BB962C8B-B14F-4D97-AF65-F5344CB8AC3E}">
        <p14:creationId xmlns:p14="http://schemas.microsoft.com/office/powerpoint/2010/main" val="405371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2703068E-B676-6024-402E-E8107A4B4FA4}"/>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Liverpool</a:t>
            </a:r>
            <a:endParaRPr lang="en-US" sz="4000" dirty="0"/>
          </a:p>
        </p:txBody>
      </p:sp>
      <p:pic>
        <p:nvPicPr>
          <p:cNvPr id="8" name="Picture 7">
            <a:extLst>
              <a:ext uri="{FF2B5EF4-FFF2-40B4-BE49-F238E27FC236}">
                <a16:creationId xmlns:a16="http://schemas.microsoft.com/office/drawing/2014/main" id="{DE564FFD-B879-EA52-AD7A-59AD963AAE2C}"/>
              </a:ext>
            </a:extLst>
          </p:cNvPr>
          <p:cNvPicPr>
            <a:picLocks noChangeAspect="1"/>
          </p:cNvPicPr>
          <p:nvPr/>
        </p:nvPicPr>
        <p:blipFill>
          <a:blip r:embed="rId2"/>
          <a:stretch>
            <a:fillRect/>
          </a:stretch>
        </p:blipFill>
        <p:spPr>
          <a:xfrm>
            <a:off x="0" y="762000"/>
            <a:ext cx="16256000" cy="8382000"/>
          </a:xfrm>
          <a:prstGeom prst="rect">
            <a:avLst/>
          </a:prstGeom>
        </p:spPr>
      </p:pic>
    </p:spTree>
    <p:extLst>
      <p:ext uri="{BB962C8B-B14F-4D97-AF65-F5344CB8AC3E}">
        <p14:creationId xmlns:p14="http://schemas.microsoft.com/office/powerpoint/2010/main" val="391897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E94CA-06AA-FADA-FEC6-BF60A08C05DA}"/>
            </a:ext>
          </a:extLst>
        </p:cNvPr>
        <p:cNvGrpSpPr/>
        <p:nvPr/>
      </p:nvGrpSpPr>
      <p:grpSpPr>
        <a:xfrm>
          <a:off x="0" y="0"/>
          <a:ext cx="0" cy="0"/>
          <a:chOff x="0" y="0"/>
          <a:chExt cx="0" cy="0"/>
        </a:xfrm>
      </p:grpSpPr>
      <p:pic>
        <p:nvPicPr>
          <p:cNvPr id="2050" name="Picture 2" descr="10 Amazing Aerial Images of England's Maritime Heritage – The Historic  England Blog">
            <a:extLst>
              <a:ext uri="{FF2B5EF4-FFF2-40B4-BE49-F238E27FC236}">
                <a16:creationId xmlns:a16="http://schemas.microsoft.com/office/drawing/2014/main" id="{D6AA99D5-C9B3-9949-C379-21B85EAD1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723418"/>
            <a:ext cx="8109352" cy="838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3C8B649-EB37-18C3-6183-85EE0FC307F6}"/>
              </a:ext>
            </a:extLst>
          </p:cNvPr>
          <p:cNvPicPr>
            <a:picLocks noChangeAspect="1"/>
          </p:cNvPicPr>
          <p:nvPr/>
        </p:nvPicPr>
        <p:blipFill>
          <a:blip r:embed="rId3"/>
          <a:stretch>
            <a:fillRect/>
          </a:stretch>
        </p:blipFill>
        <p:spPr>
          <a:xfrm>
            <a:off x="-25400" y="724383"/>
            <a:ext cx="8109352" cy="8419617"/>
          </a:xfrm>
          <a:prstGeom prst="rect">
            <a:avLst/>
          </a:prstGeom>
        </p:spPr>
      </p:pic>
      <p:sp>
        <p:nvSpPr>
          <p:cNvPr id="3" name="TextBox 21">
            <a:extLst>
              <a:ext uri="{FF2B5EF4-FFF2-40B4-BE49-F238E27FC236}">
                <a16:creationId xmlns:a16="http://schemas.microsoft.com/office/drawing/2014/main" id="{E85027DA-EA1C-47E4-16B4-1DA9BC7118D7}"/>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Liverpool</a:t>
            </a:r>
            <a:endParaRPr lang="en-US" sz="4000" dirty="0"/>
          </a:p>
        </p:txBody>
      </p:sp>
    </p:spTree>
    <p:extLst>
      <p:ext uri="{BB962C8B-B14F-4D97-AF65-F5344CB8AC3E}">
        <p14:creationId xmlns:p14="http://schemas.microsoft.com/office/powerpoint/2010/main" val="87698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232E80-A316-B81A-3710-846E62EBE980}"/>
              </a:ext>
            </a:extLst>
          </p:cNvPr>
          <p:cNvPicPr>
            <a:picLocks noChangeAspect="1"/>
          </p:cNvPicPr>
          <p:nvPr/>
        </p:nvPicPr>
        <p:blipFill>
          <a:blip r:embed="rId2"/>
          <a:stretch>
            <a:fillRect/>
          </a:stretch>
        </p:blipFill>
        <p:spPr>
          <a:xfrm>
            <a:off x="-1" y="0"/>
            <a:ext cx="16268701" cy="9220200"/>
          </a:xfrm>
          <a:prstGeom prst="rect">
            <a:avLst/>
          </a:prstGeom>
        </p:spPr>
      </p:pic>
    </p:spTree>
    <p:extLst>
      <p:ext uri="{BB962C8B-B14F-4D97-AF65-F5344CB8AC3E}">
        <p14:creationId xmlns:p14="http://schemas.microsoft.com/office/powerpoint/2010/main" val="85226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1">
            <a:extLst>
              <a:ext uri="{FF2B5EF4-FFF2-40B4-BE49-F238E27FC236}">
                <a16:creationId xmlns:a16="http://schemas.microsoft.com/office/drawing/2014/main" id="{B1639F18-8CE6-9C59-7B51-9691434B16F3}"/>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Lough Swilly - Home for the British Grand Fleet</a:t>
            </a:r>
            <a:endParaRPr lang="en-US" sz="4000" dirty="0"/>
          </a:p>
        </p:txBody>
      </p:sp>
      <p:pic>
        <p:nvPicPr>
          <p:cNvPr id="3" name="Picture 2">
            <a:extLst>
              <a:ext uri="{FF2B5EF4-FFF2-40B4-BE49-F238E27FC236}">
                <a16:creationId xmlns:a16="http://schemas.microsoft.com/office/drawing/2014/main" id="{9F6EF70E-652E-8AEA-6A46-EC01C1F9A101}"/>
              </a:ext>
            </a:extLst>
          </p:cNvPr>
          <p:cNvPicPr>
            <a:picLocks noChangeAspect="1"/>
          </p:cNvPicPr>
          <p:nvPr/>
        </p:nvPicPr>
        <p:blipFill>
          <a:blip r:embed="rId2"/>
          <a:stretch>
            <a:fillRect/>
          </a:stretch>
        </p:blipFill>
        <p:spPr>
          <a:xfrm>
            <a:off x="-1" y="762000"/>
            <a:ext cx="16256001" cy="8382000"/>
          </a:xfrm>
          <a:prstGeom prst="rect">
            <a:avLst/>
          </a:prstGeom>
        </p:spPr>
      </p:pic>
    </p:spTree>
    <p:extLst>
      <p:ext uri="{BB962C8B-B14F-4D97-AF65-F5344CB8AC3E}">
        <p14:creationId xmlns:p14="http://schemas.microsoft.com/office/powerpoint/2010/main" val="69493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aerial view of a lake&#10;&#10;AI-generated content may be incorrect.">
            <a:extLst>
              <a:ext uri="{FF2B5EF4-FFF2-40B4-BE49-F238E27FC236}">
                <a16:creationId xmlns:a16="http://schemas.microsoft.com/office/drawing/2014/main" id="{A6A354A5-2BDB-5804-BE8A-B6CD463CFBB6}"/>
              </a:ext>
            </a:extLst>
          </p:cNvPr>
          <p:cNvPicPr>
            <a:picLocks noChangeAspect="1"/>
          </p:cNvPicPr>
          <p:nvPr/>
        </p:nvPicPr>
        <p:blipFill>
          <a:blip r:embed="rId3">
            <a:extLst>
              <a:ext uri="{28A0092B-C50C-407E-A947-70E740481C1C}">
                <a14:useLocalDpi xmlns:a14="http://schemas.microsoft.com/office/drawing/2010/main" val="0"/>
              </a:ext>
            </a:extLst>
          </a:blip>
          <a:srcRect l="1875" t="3127" r="2500" b="4527"/>
          <a:stretch>
            <a:fillRect/>
          </a:stretch>
        </p:blipFill>
        <p:spPr>
          <a:xfrm>
            <a:off x="8138026" y="733096"/>
            <a:ext cx="8128000" cy="4334203"/>
          </a:xfrm>
          <a:prstGeom prst="rect">
            <a:avLst/>
          </a:prstGeom>
        </p:spPr>
      </p:pic>
      <p:pic>
        <p:nvPicPr>
          <p:cNvPr id="7" name="Picture 6" descr="A large body of water with land and a boat in the middle&#10;&#10;AI-generated content may be incorrect.">
            <a:extLst>
              <a:ext uri="{FF2B5EF4-FFF2-40B4-BE49-F238E27FC236}">
                <a16:creationId xmlns:a16="http://schemas.microsoft.com/office/drawing/2014/main" id="{4F56363E-5990-788D-E7FD-C5DC31262102}"/>
              </a:ext>
            </a:extLst>
          </p:cNvPr>
          <p:cNvPicPr>
            <a:picLocks noChangeAspect="1"/>
          </p:cNvPicPr>
          <p:nvPr/>
        </p:nvPicPr>
        <p:blipFill>
          <a:blip r:embed="rId4">
            <a:extLst>
              <a:ext uri="{28A0092B-C50C-407E-A947-70E740481C1C}">
                <a14:useLocalDpi xmlns:a14="http://schemas.microsoft.com/office/drawing/2010/main" val="0"/>
              </a:ext>
            </a:extLst>
          </a:blip>
          <a:srcRect b="5607"/>
          <a:stretch>
            <a:fillRect/>
          </a:stretch>
        </p:blipFill>
        <p:spPr>
          <a:xfrm>
            <a:off x="0" y="4876800"/>
            <a:ext cx="8128000" cy="4334202"/>
          </a:xfrm>
          <a:prstGeom prst="rect">
            <a:avLst/>
          </a:prstGeom>
        </p:spPr>
      </p:pic>
      <p:pic>
        <p:nvPicPr>
          <p:cNvPr id="9" name="Picture 8" descr="A group of ships in a harbor&#10;&#10;AI-generated content may be incorrect.">
            <a:extLst>
              <a:ext uri="{FF2B5EF4-FFF2-40B4-BE49-F238E27FC236}">
                <a16:creationId xmlns:a16="http://schemas.microsoft.com/office/drawing/2014/main" id="{4CFD2449-E49A-603E-34A1-358C02588E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7974" y="4876798"/>
            <a:ext cx="8168105" cy="4334203"/>
          </a:xfrm>
          <a:prstGeom prst="rect">
            <a:avLst/>
          </a:prstGeom>
        </p:spPr>
      </p:pic>
      <p:sp>
        <p:nvSpPr>
          <p:cNvPr id="10" name="TextBox 21">
            <a:extLst>
              <a:ext uri="{FF2B5EF4-FFF2-40B4-BE49-F238E27FC236}">
                <a16:creationId xmlns:a16="http://schemas.microsoft.com/office/drawing/2014/main" id="{38B59F64-6C62-88A4-01D6-6819FE7268D4}"/>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Lough Swilly - Home for the British Grand Fleet</a:t>
            </a:r>
            <a:endParaRPr lang="en-US" sz="4000" dirty="0"/>
          </a:p>
        </p:txBody>
      </p:sp>
      <p:pic>
        <p:nvPicPr>
          <p:cNvPr id="2" name="Picture 1">
            <a:extLst>
              <a:ext uri="{FF2B5EF4-FFF2-40B4-BE49-F238E27FC236}">
                <a16:creationId xmlns:a16="http://schemas.microsoft.com/office/drawing/2014/main" id="{AA0D3C18-8D8E-1BF5-17E8-E6C88A3C113C}"/>
              </a:ext>
            </a:extLst>
          </p:cNvPr>
          <p:cNvPicPr>
            <a:picLocks noChangeAspect="1"/>
          </p:cNvPicPr>
          <p:nvPr/>
        </p:nvPicPr>
        <p:blipFill>
          <a:blip r:embed="rId6"/>
          <a:stretch>
            <a:fillRect/>
          </a:stretch>
        </p:blipFill>
        <p:spPr>
          <a:xfrm>
            <a:off x="-10026" y="733096"/>
            <a:ext cx="8128000" cy="4143703"/>
          </a:xfrm>
          <a:prstGeom prst="rect">
            <a:avLst/>
          </a:prstGeom>
        </p:spPr>
      </p:pic>
      <p:pic>
        <p:nvPicPr>
          <p:cNvPr id="4" name="Picture 3">
            <a:extLst>
              <a:ext uri="{FF2B5EF4-FFF2-40B4-BE49-F238E27FC236}">
                <a16:creationId xmlns:a16="http://schemas.microsoft.com/office/drawing/2014/main" id="{89955E8A-DCCA-BE0D-B0DB-C7D50620B398}"/>
              </a:ext>
            </a:extLst>
          </p:cNvPr>
          <p:cNvPicPr>
            <a:picLocks noChangeAspect="1"/>
          </p:cNvPicPr>
          <p:nvPr/>
        </p:nvPicPr>
        <p:blipFill>
          <a:blip r:embed="rId7"/>
          <a:stretch>
            <a:fillRect/>
          </a:stretch>
        </p:blipFill>
        <p:spPr>
          <a:xfrm>
            <a:off x="8117973" y="4898694"/>
            <a:ext cx="8168104" cy="4312307"/>
          </a:xfrm>
          <a:prstGeom prst="rect">
            <a:avLst/>
          </a:prstGeom>
        </p:spPr>
      </p:pic>
      <p:pic>
        <p:nvPicPr>
          <p:cNvPr id="6" name="Picture 5">
            <a:extLst>
              <a:ext uri="{FF2B5EF4-FFF2-40B4-BE49-F238E27FC236}">
                <a16:creationId xmlns:a16="http://schemas.microsoft.com/office/drawing/2014/main" id="{76E42EE1-7DB3-EF63-1070-3E38B75308F8}"/>
              </a:ext>
            </a:extLst>
          </p:cNvPr>
          <p:cNvPicPr>
            <a:picLocks noChangeAspect="1"/>
          </p:cNvPicPr>
          <p:nvPr/>
        </p:nvPicPr>
        <p:blipFill>
          <a:blip r:embed="rId8"/>
          <a:stretch>
            <a:fillRect/>
          </a:stretch>
        </p:blipFill>
        <p:spPr>
          <a:xfrm>
            <a:off x="6178577" y="3733800"/>
            <a:ext cx="3930623" cy="2209800"/>
          </a:xfrm>
          <a:prstGeom prst="rect">
            <a:avLst/>
          </a:prstGeom>
        </p:spPr>
      </p:pic>
    </p:spTree>
    <p:extLst>
      <p:ext uri="{BB962C8B-B14F-4D97-AF65-F5344CB8AC3E}">
        <p14:creationId xmlns:p14="http://schemas.microsoft.com/office/powerpoint/2010/main" val="213466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82767C-CA08-F577-2E20-12FD77FE9BC3}"/>
              </a:ext>
            </a:extLst>
          </p:cNvPr>
          <p:cNvPicPr>
            <a:picLocks noChangeAspect="1"/>
          </p:cNvPicPr>
          <p:nvPr/>
        </p:nvPicPr>
        <p:blipFill>
          <a:blip r:embed="rId2"/>
          <a:stretch>
            <a:fillRect/>
          </a:stretch>
        </p:blipFill>
        <p:spPr>
          <a:xfrm>
            <a:off x="0" y="0"/>
            <a:ext cx="16256000" cy="9220200"/>
          </a:xfrm>
          <a:prstGeom prst="rect">
            <a:avLst/>
          </a:prstGeom>
        </p:spPr>
      </p:pic>
    </p:spTree>
    <p:extLst>
      <p:ext uri="{BB962C8B-B14F-4D97-AF65-F5344CB8AC3E}">
        <p14:creationId xmlns:p14="http://schemas.microsoft.com/office/powerpoint/2010/main" val="405485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A11D08-847E-03D4-4F34-E49D54E36A5F}"/>
              </a:ext>
            </a:extLst>
          </p:cNvPr>
          <p:cNvPicPr>
            <a:picLocks noChangeAspect="1"/>
          </p:cNvPicPr>
          <p:nvPr/>
        </p:nvPicPr>
        <p:blipFill>
          <a:blip r:embed="rId2"/>
          <a:stretch>
            <a:fillRect/>
          </a:stretch>
        </p:blipFill>
        <p:spPr>
          <a:xfrm>
            <a:off x="-1" y="0"/>
            <a:ext cx="16264649" cy="9296400"/>
          </a:xfrm>
          <a:prstGeom prst="rect">
            <a:avLst/>
          </a:prstGeom>
        </p:spPr>
      </p:pic>
    </p:spTree>
    <p:extLst>
      <p:ext uri="{BB962C8B-B14F-4D97-AF65-F5344CB8AC3E}">
        <p14:creationId xmlns:p14="http://schemas.microsoft.com/office/powerpoint/2010/main" val="404032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5A96D20B-B6A4-7CA9-3333-753E89918443}"/>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Londonderry - Key World War II Convoy Base</a:t>
            </a:r>
            <a:endParaRPr lang="en-US" sz="4000" dirty="0"/>
          </a:p>
        </p:txBody>
      </p:sp>
      <p:pic>
        <p:nvPicPr>
          <p:cNvPr id="7" name="Picture 6">
            <a:extLst>
              <a:ext uri="{FF2B5EF4-FFF2-40B4-BE49-F238E27FC236}">
                <a16:creationId xmlns:a16="http://schemas.microsoft.com/office/drawing/2014/main" id="{CF89A888-4E56-9BF8-BB0D-9A6A04A807FB}"/>
              </a:ext>
            </a:extLst>
          </p:cNvPr>
          <p:cNvPicPr>
            <a:picLocks noChangeAspect="1"/>
          </p:cNvPicPr>
          <p:nvPr/>
        </p:nvPicPr>
        <p:blipFill>
          <a:blip r:embed="rId2"/>
          <a:stretch>
            <a:fillRect/>
          </a:stretch>
        </p:blipFill>
        <p:spPr>
          <a:xfrm>
            <a:off x="-4380" y="762000"/>
            <a:ext cx="16260379" cy="8382000"/>
          </a:xfrm>
          <a:prstGeom prst="rect">
            <a:avLst/>
          </a:prstGeom>
        </p:spPr>
      </p:pic>
    </p:spTree>
    <p:extLst>
      <p:ext uri="{BB962C8B-B14F-4D97-AF65-F5344CB8AC3E}">
        <p14:creationId xmlns:p14="http://schemas.microsoft.com/office/powerpoint/2010/main" val="351065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21">
            <a:extLst>
              <a:ext uri="{FF2B5EF4-FFF2-40B4-BE49-F238E27FC236}">
                <a16:creationId xmlns:a16="http://schemas.microsoft.com/office/drawing/2014/main" id="{390831B9-01AE-3BB0-28C7-D6C62C6A3A8B}"/>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Londonderry - Key World War II Convoy Base</a:t>
            </a:r>
            <a:endParaRPr lang="en-US" sz="4000" dirty="0"/>
          </a:p>
        </p:txBody>
      </p:sp>
      <p:pic>
        <p:nvPicPr>
          <p:cNvPr id="2" name="Picture 1">
            <a:extLst>
              <a:ext uri="{FF2B5EF4-FFF2-40B4-BE49-F238E27FC236}">
                <a16:creationId xmlns:a16="http://schemas.microsoft.com/office/drawing/2014/main" id="{3249A10D-E0D2-30A3-D319-C7255FE9CD22}"/>
              </a:ext>
            </a:extLst>
          </p:cNvPr>
          <p:cNvPicPr>
            <a:picLocks noChangeAspect="1"/>
          </p:cNvPicPr>
          <p:nvPr/>
        </p:nvPicPr>
        <p:blipFill>
          <a:blip r:embed="rId3"/>
          <a:stretch>
            <a:fillRect/>
          </a:stretch>
        </p:blipFill>
        <p:spPr>
          <a:xfrm>
            <a:off x="0" y="761999"/>
            <a:ext cx="8128000" cy="5441949"/>
          </a:xfrm>
          <a:prstGeom prst="rect">
            <a:avLst/>
          </a:prstGeom>
        </p:spPr>
      </p:pic>
      <p:pic>
        <p:nvPicPr>
          <p:cNvPr id="4" name="Picture 3">
            <a:extLst>
              <a:ext uri="{FF2B5EF4-FFF2-40B4-BE49-F238E27FC236}">
                <a16:creationId xmlns:a16="http://schemas.microsoft.com/office/drawing/2014/main" id="{3EE4EA5B-BBCB-DF94-B4CB-8DFAB873B63D}"/>
              </a:ext>
            </a:extLst>
          </p:cNvPr>
          <p:cNvPicPr>
            <a:picLocks noChangeAspect="1"/>
          </p:cNvPicPr>
          <p:nvPr/>
        </p:nvPicPr>
        <p:blipFill>
          <a:blip r:embed="rId4"/>
          <a:stretch>
            <a:fillRect/>
          </a:stretch>
        </p:blipFill>
        <p:spPr>
          <a:xfrm>
            <a:off x="0" y="6203948"/>
            <a:ext cx="8128000" cy="3016252"/>
          </a:xfrm>
          <a:prstGeom prst="rect">
            <a:avLst/>
          </a:prstGeom>
        </p:spPr>
      </p:pic>
      <p:pic>
        <p:nvPicPr>
          <p:cNvPr id="6" name="Picture 5">
            <a:extLst>
              <a:ext uri="{FF2B5EF4-FFF2-40B4-BE49-F238E27FC236}">
                <a16:creationId xmlns:a16="http://schemas.microsoft.com/office/drawing/2014/main" id="{C28FE501-6391-D8C3-5CF3-82CF1DB36527}"/>
              </a:ext>
            </a:extLst>
          </p:cNvPr>
          <p:cNvPicPr>
            <a:picLocks noChangeAspect="1"/>
          </p:cNvPicPr>
          <p:nvPr/>
        </p:nvPicPr>
        <p:blipFill>
          <a:blip r:embed="rId5"/>
          <a:stretch>
            <a:fillRect/>
          </a:stretch>
        </p:blipFill>
        <p:spPr>
          <a:xfrm>
            <a:off x="8128000" y="755227"/>
            <a:ext cx="8128000" cy="3816773"/>
          </a:xfrm>
          <a:prstGeom prst="rect">
            <a:avLst/>
          </a:prstGeom>
        </p:spPr>
      </p:pic>
      <p:pic>
        <p:nvPicPr>
          <p:cNvPr id="8" name="Picture 7">
            <a:extLst>
              <a:ext uri="{FF2B5EF4-FFF2-40B4-BE49-F238E27FC236}">
                <a16:creationId xmlns:a16="http://schemas.microsoft.com/office/drawing/2014/main" id="{F3205B6E-922A-5274-6A6A-D1A6A86FE387}"/>
              </a:ext>
            </a:extLst>
          </p:cNvPr>
          <p:cNvPicPr>
            <a:picLocks noChangeAspect="1"/>
          </p:cNvPicPr>
          <p:nvPr/>
        </p:nvPicPr>
        <p:blipFill>
          <a:blip r:embed="rId6"/>
          <a:stretch>
            <a:fillRect/>
          </a:stretch>
        </p:blipFill>
        <p:spPr>
          <a:xfrm>
            <a:off x="8135256" y="4572000"/>
            <a:ext cx="8127999" cy="4648200"/>
          </a:xfrm>
          <a:prstGeom prst="rect">
            <a:avLst/>
          </a:prstGeom>
        </p:spPr>
      </p:pic>
      <p:pic>
        <p:nvPicPr>
          <p:cNvPr id="10" name="Picture 9">
            <a:extLst>
              <a:ext uri="{FF2B5EF4-FFF2-40B4-BE49-F238E27FC236}">
                <a16:creationId xmlns:a16="http://schemas.microsoft.com/office/drawing/2014/main" id="{8657A5FE-854D-0747-8E1B-CA8A9CDBD7FE}"/>
              </a:ext>
            </a:extLst>
          </p:cNvPr>
          <p:cNvPicPr>
            <a:picLocks noChangeAspect="1"/>
          </p:cNvPicPr>
          <p:nvPr/>
        </p:nvPicPr>
        <p:blipFill>
          <a:blip r:embed="rId7"/>
          <a:stretch>
            <a:fillRect/>
          </a:stretch>
        </p:blipFill>
        <p:spPr>
          <a:xfrm>
            <a:off x="2755666" y="3176810"/>
            <a:ext cx="5365079" cy="3016252"/>
          </a:xfrm>
          <a:prstGeom prst="rect">
            <a:avLst/>
          </a:prstGeom>
        </p:spPr>
      </p:pic>
      <p:sp>
        <p:nvSpPr>
          <p:cNvPr id="3" name="TextBox 2">
            <a:extLst>
              <a:ext uri="{FF2B5EF4-FFF2-40B4-BE49-F238E27FC236}">
                <a16:creationId xmlns:a16="http://schemas.microsoft.com/office/drawing/2014/main" id="{FDB794F1-6E0C-9FE1-4364-C218D78137DF}"/>
              </a:ext>
            </a:extLst>
          </p:cNvPr>
          <p:cNvSpPr txBox="1"/>
          <p:nvPr/>
        </p:nvSpPr>
        <p:spPr>
          <a:xfrm>
            <a:off x="8305800" y="3482973"/>
            <a:ext cx="7772400" cy="923330"/>
          </a:xfrm>
          <a:prstGeom prst="rect">
            <a:avLst/>
          </a:prstGeom>
          <a:solidFill>
            <a:srgbClr val="002060">
              <a:alpha val="50000"/>
            </a:srgbClr>
          </a:solidFill>
        </p:spPr>
        <p:txBody>
          <a:bodyPr wrap="square">
            <a:spAutoFit/>
          </a:bodyPr>
          <a:lstStyle/>
          <a:p>
            <a:pPr algn="just"/>
            <a:r>
              <a:rPr lang="en-GB" dirty="0">
                <a:solidFill>
                  <a:srgbClr val="FFFF00"/>
                </a:solidFill>
                <a:latin typeface="Roboto" panose="02000000000000000000" pitchFamily="2" charset="0"/>
                <a:ea typeface="Roboto" panose="02000000000000000000" pitchFamily="2" charset="0"/>
                <a:cs typeface="Roboto" panose="02000000000000000000" pitchFamily="2" charset="0"/>
              </a:rPr>
              <a:t>Over 300,000 American servicemen passed through Northern Ireland during the war, making up roughly 10% of the entire local population by December 1943. There were close to 2,000 GI Brides</a:t>
            </a:r>
          </a:p>
        </p:txBody>
      </p:sp>
    </p:spTree>
    <p:extLst>
      <p:ext uri="{BB962C8B-B14F-4D97-AF65-F5344CB8AC3E}">
        <p14:creationId xmlns:p14="http://schemas.microsoft.com/office/powerpoint/2010/main" val="160523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9202C8-0C69-7FBC-BEAD-2C193871F0AE}"/>
              </a:ext>
            </a:extLst>
          </p:cNvPr>
          <p:cNvPicPr>
            <a:picLocks noChangeAspect="1"/>
          </p:cNvPicPr>
          <p:nvPr/>
        </p:nvPicPr>
        <p:blipFill>
          <a:blip r:embed="rId2"/>
          <a:stretch>
            <a:fillRect/>
          </a:stretch>
        </p:blipFill>
        <p:spPr>
          <a:xfrm>
            <a:off x="-1" y="27972"/>
            <a:ext cx="16256001" cy="9192228"/>
          </a:xfrm>
          <a:prstGeom prst="rect">
            <a:avLst/>
          </a:prstGeom>
        </p:spPr>
      </p:pic>
    </p:spTree>
    <p:extLst>
      <p:ext uri="{BB962C8B-B14F-4D97-AF65-F5344CB8AC3E}">
        <p14:creationId xmlns:p14="http://schemas.microsoft.com/office/powerpoint/2010/main" val="1176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AC520B-B7A6-0C27-872A-6D8A85072523}"/>
              </a:ext>
            </a:extLst>
          </p:cNvPr>
          <p:cNvPicPr>
            <a:picLocks noChangeAspect="1"/>
          </p:cNvPicPr>
          <p:nvPr/>
        </p:nvPicPr>
        <p:blipFill>
          <a:blip r:embed="rId3"/>
          <a:stretch>
            <a:fillRect/>
          </a:stretch>
        </p:blipFill>
        <p:spPr>
          <a:xfrm>
            <a:off x="27152" y="762000"/>
            <a:ext cx="16228848" cy="8382000"/>
          </a:xfrm>
          <a:prstGeom prst="rect">
            <a:avLst/>
          </a:prstGeom>
        </p:spPr>
      </p:pic>
      <p:sp>
        <p:nvSpPr>
          <p:cNvPr id="3" name="TextBox 6">
            <a:extLst>
              <a:ext uri="{FF2B5EF4-FFF2-40B4-BE49-F238E27FC236}">
                <a16:creationId xmlns:a16="http://schemas.microsoft.com/office/drawing/2014/main" id="{D965367C-0713-68D6-F8E4-7C4C2BD4024F}"/>
              </a:ext>
            </a:extLst>
          </p:cNvPr>
          <p:cNvSpPr txBox="1"/>
          <p:nvPr/>
        </p:nvSpPr>
        <p:spPr>
          <a:xfrm>
            <a:off x="731520" y="152400"/>
            <a:ext cx="14782800" cy="6096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Portsmouth</a:t>
            </a:r>
            <a:endParaRPr lang="en-US" sz="4000" dirty="0"/>
          </a:p>
        </p:txBody>
      </p:sp>
    </p:spTree>
    <p:extLst>
      <p:ext uri="{BB962C8B-B14F-4D97-AF65-F5344CB8AC3E}">
        <p14:creationId xmlns:p14="http://schemas.microsoft.com/office/powerpoint/2010/main" val="74194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10166-B03A-E29C-09DF-159741B67B0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E3C99DF-7331-4927-942B-B4087C150E27}"/>
              </a:ext>
            </a:extLst>
          </p:cNvPr>
          <p:cNvPicPr>
            <a:picLocks noChangeAspect="1"/>
          </p:cNvPicPr>
          <p:nvPr/>
        </p:nvPicPr>
        <p:blipFill>
          <a:blip r:embed="rId2"/>
          <a:stretch>
            <a:fillRect/>
          </a:stretch>
        </p:blipFill>
        <p:spPr>
          <a:xfrm>
            <a:off x="-1" y="762000"/>
            <a:ext cx="16256001" cy="8458200"/>
          </a:xfrm>
          <a:prstGeom prst="rect">
            <a:avLst/>
          </a:prstGeom>
        </p:spPr>
      </p:pic>
      <p:sp>
        <p:nvSpPr>
          <p:cNvPr id="2" name="TextBox 21">
            <a:extLst>
              <a:ext uri="{FF2B5EF4-FFF2-40B4-BE49-F238E27FC236}">
                <a16:creationId xmlns:a16="http://schemas.microsoft.com/office/drawing/2014/main" id="{86E61C80-AC0F-1A9A-F5AA-9E2BB0F787BE}"/>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Belfast - Base and Shipbuilding Heart</a:t>
            </a:r>
            <a:endParaRPr lang="en-US" sz="4000" dirty="0"/>
          </a:p>
        </p:txBody>
      </p:sp>
      <p:sp>
        <p:nvSpPr>
          <p:cNvPr id="3" name="TextBox 2">
            <a:extLst>
              <a:ext uri="{FF2B5EF4-FFF2-40B4-BE49-F238E27FC236}">
                <a16:creationId xmlns:a16="http://schemas.microsoft.com/office/drawing/2014/main" id="{F209E47F-CE5E-C62D-71AF-7018F6C4D910}"/>
              </a:ext>
            </a:extLst>
          </p:cNvPr>
          <p:cNvSpPr txBox="1"/>
          <p:nvPr/>
        </p:nvSpPr>
        <p:spPr>
          <a:xfrm>
            <a:off x="1422400" y="1066800"/>
            <a:ext cx="4648200"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Important During WWI and WWII</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Specialised in repairing, refitting and new ship construction</a:t>
            </a:r>
          </a:p>
        </p:txBody>
      </p:sp>
      <p:sp>
        <p:nvSpPr>
          <p:cNvPr id="5" name="TextBox 4">
            <a:extLst>
              <a:ext uri="{FF2B5EF4-FFF2-40B4-BE49-F238E27FC236}">
                <a16:creationId xmlns:a16="http://schemas.microsoft.com/office/drawing/2014/main" id="{FA5D656D-8106-C07A-19C2-CA873F0A5B9B}"/>
              </a:ext>
            </a:extLst>
          </p:cNvPr>
          <p:cNvSpPr txBox="1"/>
          <p:nvPr/>
        </p:nvSpPr>
        <p:spPr>
          <a:xfrm>
            <a:off x="431800" y="5105400"/>
            <a:ext cx="5791200" cy="2862322"/>
          </a:xfrm>
          <a:prstGeom prst="rect">
            <a:avLst/>
          </a:prstGeom>
          <a:noFill/>
        </p:spPr>
        <p:txBody>
          <a:bodyPr wrap="square">
            <a:spAutoFit/>
          </a:bodyPr>
          <a:lstStyle/>
          <a:p>
            <a:pPr algn="ctr">
              <a:buNone/>
            </a:pPr>
            <a:r>
              <a:rPr lang="en-GB" sz="2000" b="1" dirty="0">
                <a:solidFill>
                  <a:srgbClr val="FFC000"/>
                </a:solidFill>
                <a:latin typeface="Roboto" panose="02000000000000000000" pitchFamily="2" charset="0"/>
                <a:ea typeface="Roboto" panose="02000000000000000000" pitchFamily="2" charset="0"/>
                <a:cs typeface="Roboto" panose="02000000000000000000" pitchFamily="2" charset="0"/>
              </a:rPr>
              <a:t>During the ‘Troubles’</a:t>
            </a:r>
          </a:p>
          <a:p>
            <a:pPr algn="just">
              <a:buNone/>
            </a:pPr>
            <a:endParaRPr lang="en-GB"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sz="2000" dirty="0">
                <a:solidFill>
                  <a:schemeClr val="bg1"/>
                </a:solidFill>
                <a:latin typeface="Roboto" panose="02000000000000000000" pitchFamily="2" charset="0"/>
                <a:ea typeface="Roboto" panose="02000000000000000000" pitchFamily="2" charset="0"/>
                <a:cs typeface="Roboto" panose="02000000000000000000" pitchFamily="2" charset="0"/>
              </a:rPr>
              <a:t>The Royal Navy maintained 5 patrol boats to conduct stop and search operations of ships entering Northern Irish Waters and Ports (Belfast Lough, Lough Foyle, Carlingford Lough). Called Operation BANNER/GRENADA and based in Belfast (at Moscow Camp) close to Harland &amp; Wolff , it ran  from August 1969 to July 2007</a:t>
            </a:r>
          </a:p>
        </p:txBody>
      </p:sp>
    </p:spTree>
    <p:extLst>
      <p:ext uri="{BB962C8B-B14F-4D97-AF65-F5344CB8AC3E}">
        <p14:creationId xmlns:p14="http://schemas.microsoft.com/office/powerpoint/2010/main" val="213183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50310C-658B-3BE1-552C-C4250908850F}"/>
              </a:ext>
            </a:extLst>
          </p:cNvPr>
          <p:cNvPicPr>
            <a:picLocks noChangeAspect="1"/>
          </p:cNvPicPr>
          <p:nvPr/>
        </p:nvPicPr>
        <p:blipFill>
          <a:blip r:embed="rId3"/>
          <a:stretch>
            <a:fillRect/>
          </a:stretch>
        </p:blipFill>
        <p:spPr>
          <a:xfrm>
            <a:off x="0" y="732970"/>
            <a:ext cx="16268700" cy="8487229"/>
          </a:xfrm>
          <a:prstGeom prst="rect">
            <a:avLst/>
          </a:prstGeom>
        </p:spPr>
      </p:pic>
      <p:sp>
        <p:nvSpPr>
          <p:cNvPr id="3" name="TextBox 21">
            <a:extLst>
              <a:ext uri="{FF2B5EF4-FFF2-40B4-BE49-F238E27FC236}">
                <a16:creationId xmlns:a16="http://schemas.microsoft.com/office/drawing/2014/main" id="{F3173249-CFA0-172A-38B8-530E64872BE8}"/>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Belfast - A Modern Port</a:t>
            </a:r>
            <a:endParaRPr lang="en-US" sz="4000" dirty="0"/>
          </a:p>
        </p:txBody>
      </p:sp>
      <p:pic>
        <p:nvPicPr>
          <p:cNvPr id="4" name="Picture 3">
            <a:extLst>
              <a:ext uri="{FF2B5EF4-FFF2-40B4-BE49-F238E27FC236}">
                <a16:creationId xmlns:a16="http://schemas.microsoft.com/office/drawing/2014/main" id="{72A68489-AE63-8AF7-B587-7A9568141720}"/>
              </a:ext>
            </a:extLst>
          </p:cNvPr>
          <p:cNvPicPr>
            <a:picLocks noChangeAspect="1"/>
          </p:cNvPicPr>
          <p:nvPr/>
        </p:nvPicPr>
        <p:blipFill>
          <a:blip r:embed="rId4"/>
          <a:stretch>
            <a:fillRect/>
          </a:stretch>
        </p:blipFill>
        <p:spPr>
          <a:xfrm>
            <a:off x="-1" y="732971"/>
            <a:ext cx="16268700" cy="8508998"/>
          </a:xfrm>
          <a:prstGeom prst="rect">
            <a:avLst/>
          </a:prstGeom>
        </p:spPr>
      </p:pic>
    </p:spTree>
    <p:extLst>
      <p:ext uri="{BB962C8B-B14F-4D97-AF65-F5344CB8AC3E}">
        <p14:creationId xmlns:p14="http://schemas.microsoft.com/office/powerpoint/2010/main" val="366001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FC9907-604A-471A-035E-67F5FC4CEF8D}"/>
              </a:ext>
            </a:extLst>
          </p:cNvPr>
          <p:cNvPicPr>
            <a:picLocks noChangeAspect="1"/>
          </p:cNvPicPr>
          <p:nvPr/>
        </p:nvPicPr>
        <p:blipFill>
          <a:blip r:embed="rId2"/>
          <a:stretch>
            <a:fillRect/>
          </a:stretch>
        </p:blipFill>
        <p:spPr>
          <a:xfrm>
            <a:off x="-323" y="0"/>
            <a:ext cx="16259407" cy="9296400"/>
          </a:xfrm>
          <a:prstGeom prst="rect">
            <a:avLst/>
          </a:prstGeom>
        </p:spPr>
      </p:pic>
    </p:spTree>
    <p:extLst>
      <p:ext uri="{BB962C8B-B14F-4D97-AF65-F5344CB8AC3E}">
        <p14:creationId xmlns:p14="http://schemas.microsoft.com/office/powerpoint/2010/main" val="68939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1">
            <a:extLst>
              <a:ext uri="{FF2B5EF4-FFF2-40B4-BE49-F238E27FC236}">
                <a16:creationId xmlns:a16="http://schemas.microsoft.com/office/drawing/2014/main" id="{82140912-D1B7-069C-2587-17A7768C07D6}"/>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Loch Ewe - Convoy Anchorage and Now NATO Fueling Jetty</a:t>
            </a:r>
            <a:endParaRPr lang="en-US" sz="4000" dirty="0"/>
          </a:p>
        </p:txBody>
      </p:sp>
      <p:pic>
        <p:nvPicPr>
          <p:cNvPr id="5" name="Picture 4">
            <a:extLst>
              <a:ext uri="{FF2B5EF4-FFF2-40B4-BE49-F238E27FC236}">
                <a16:creationId xmlns:a16="http://schemas.microsoft.com/office/drawing/2014/main" id="{1535557C-1273-BE7E-DB0E-D37CCDF68C16}"/>
              </a:ext>
            </a:extLst>
          </p:cNvPr>
          <p:cNvPicPr>
            <a:picLocks noChangeAspect="1"/>
          </p:cNvPicPr>
          <p:nvPr/>
        </p:nvPicPr>
        <p:blipFill>
          <a:blip r:embed="rId3"/>
          <a:stretch>
            <a:fillRect/>
          </a:stretch>
        </p:blipFill>
        <p:spPr>
          <a:xfrm>
            <a:off x="-1" y="762000"/>
            <a:ext cx="16261083" cy="8382000"/>
          </a:xfrm>
          <a:prstGeom prst="rect">
            <a:avLst/>
          </a:prstGeom>
        </p:spPr>
      </p:pic>
    </p:spTree>
    <p:extLst>
      <p:ext uri="{BB962C8B-B14F-4D97-AF65-F5344CB8AC3E}">
        <p14:creationId xmlns:p14="http://schemas.microsoft.com/office/powerpoint/2010/main" val="31001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77BF289D-EA36-E032-0606-7D864A14599A}"/>
              </a:ext>
            </a:extLst>
          </p:cNvPr>
          <p:cNvSpPr txBox="1"/>
          <p:nvPr/>
        </p:nvSpPr>
        <p:spPr>
          <a:xfrm>
            <a:off x="736600" y="1524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Loch Ewe - Convoy Anchorage and Now NATO Fueling Jetty</a:t>
            </a:r>
            <a:endParaRPr lang="en-US" sz="4000" dirty="0"/>
          </a:p>
        </p:txBody>
      </p:sp>
      <p:pic>
        <p:nvPicPr>
          <p:cNvPr id="4" name="Picture 3" descr="Long shot of a dock in the water&#10;&#10;AI-generated content may be incorrect.">
            <a:extLst>
              <a:ext uri="{FF2B5EF4-FFF2-40B4-BE49-F238E27FC236}">
                <a16:creationId xmlns:a16="http://schemas.microsoft.com/office/drawing/2014/main" id="{8441AB04-4747-615D-E553-84C8A7849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1650" y="745046"/>
            <a:ext cx="8128000" cy="4131754"/>
          </a:xfrm>
          <a:prstGeom prst="rect">
            <a:avLst/>
          </a:prstGeom>
        </p:spPr>
      </p:pic>
      <p:pic>
        <p:nvPicPr>
          <p:cNvPr id="8" name="Picture 7" descr="A map of the world with a medal&#10;&#10;AI-generated content may be incorrect.">
            <a:extLst>
              <a:ext uri="{FF2B5EF4-FFF2-40B4-BE49-F238E27FC236}">
                <a16:creationId xmlns:a16="http://schemas.microsoft.com/office/drawing/2014/main" id="{C694960B-002F-9C78-E30C-81441ADE5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4610" y="4876800"/>
            <a:ext cx="8135040" cy="4267200"/>
          </a:xfrm>
          <a:prstGeom prst="rect">
            <a:avLst/>
          </a:prstGeom>
        </p:spPr>
      </p:pic>
      <p:pic>
        <p:nvPicPr>
          <p:cNvPr id="10" name="Picture 9" descr="Ships on the water with a hill in the background&#10;&#10;AI-generated content may be incorrect.">
            <a:extLst>
              <a:ext uri="{FF2B5EF4-FFF2-40B4-BE49-F238E27FC236}">
                <a16:creationId xmlns:a16="http://schemas.microsoft.com/office/drawing/2014/main" id="{6F02B6C6-2404-DBF8-C299-EF16001B6E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882308"/>
            <a:ext cx="8135040" cy="4261692"/>
          </a:xfrm>
          <a:prstGeom prst="rect">
            <a:avLst/>
          </a:prstGeom>
        </p:spPr>
      </p:pic>
      <p:pic>
        <p:nvPicPr>
          <p:cNvPr id="12" name="Picture 11" descr="A large ship docked at a dock&#10;&#10;AI-generated content may be incorrect.">
            <a:extLst>
              <a:ext uri="{FF2B5EF4-FFF2-40B4-BE49-F238E27FC236}">
                <a16:creationId xmlns:a16="http://schemas.microsoft.com/office/drawing/2014/main" id="{8332AEB7-1850-AFD8-2AE0-68050F6469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745046"/>
            <a:ext cx="8128000" cy="4131754"/>
          </a:xfrm>
          <a:prstGeom prst="rect">
            <a:avLst/>
          </a:prstGeom>
        </p:spPr>
      </p:pic>
      <p:sp>
        <p:nvSpPr>
          <p:cNvPr id="5" name="TextBox 4">
            <a:extLst>
              <a:ext uri="{FF2B5EF4-FFF2-40B4-BE49-F238E27FC236}">
                <a16:creationId xmlns:a16="http://schemas.microsoft.com/office/drawing/2014/main" id="{F86080FB-9887-0814-85AB-3BA61B10A1DC}"/>
              </a:ext>
            </a:extLst>
          </p:cNvPr>
          <p:cNvSpPr txBox="1"/>
          <p:nvPr/>
        </p:nvSpPr>
        <p:spPr>
          <a:xfrm>
            <a:off x="4068501" y="4404696"/>
            <a:ext cx="8137002" cy="369332"/>
          </a:xfrm>
          <a:prstGeom prst="rect">
            <a:avLst/>
          </a:prstGeom>
          <a:noFill/>
        </p:spPr>
        <p:txBody>
          <a:bodyPr wrap="square">
            <a:spAutoFit/>
          </a:bodyPr>
          <a:lstStyle/>
          <a:p>
            <a:endParaRPr lang="en-GB" dirty="0"/>
          </a:p>
        </p:txBody>
      </p:sp>
      <p:pic>
        <p:nvPicPr>
          <p:cNvPr id="7" name="Picture 6">
            <a:extLst>
              <a:ext uri="{FF2B5EF4-FFF2-40B4-BE49-F238E27FC236}">
                <a16:creationId xmlns:a16="http://schemas.microsoft.com/office/drawing/2014/main" id="{D2D86C7F-15F9-5F9C-0BB3-F2EF8046B748}"/>
              </a:ext>
            </a:extLst>
          </p:cNvPr>
          <p:cNvPicPr>
            <a:picLocks noChangeAspect="1"/>
          </p:cNvPicPr>
          <p:nvPr/>
        </p:nvPicPr>
        <p:blipFill>
          <a:blip r:embed="rId7"/>
          <a:stretch>
            <a:fillRect/>
          </a:stretch>
        </p:blipFill>
        <p:spPr>
          <a:xfrm>
            <a:off x="6962908" y="745325"/>
            <a:ext cx="3984491" cy="6493675"/>
          </a:xfrm>
          <a:prstGeom prst="rect">
            <a:avLst/>
          </a:prstGeom>
        </p:spPr>
      </p:pic>
    </p:spTree>
    <p:extLst>
      <p:ext uri="{BB962C8B-B14F-4D97-AF65-F5344CB8AC3E}">
        <p14:creationId xmlns:p14="http://schemas.microsoft.com/office/powerpoint/2010/main" val="229402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E93AB1-A105-C45E-C11E-EFBA6654F066}"/>
              </a:ext>
            </a:extLst>
          </p:cNvPr>
          <p:cNvPicPr>
            <a:picLocks noChangeAspect="1"/>
          </p:cNvPicPr>
          <p:nvPr/>
        </p:nvPicPr>
        <p:blipFill>
          <a:blip r:embed="rId2"/>
          <a:stretch>
            <a:fillRect/>
          </a:stretch>
        </p:blipFill>
        <p:spPr>
          <a:xfrm>
            <a:off x="-101600" y="0"/>
            <a:ext cx="16357600" cy="9231085"/>
          </a:xfrm>
          <a:prstGeom prst="rect">
            <a:avLst/>
          </a:prstGeom>
        </p:spPr>
      </p:pic>
    </p:spTree>
    <p:extLst>
      <p:ext uri="{BB962C8B-B14F-4D97-AF65-F5344CB8AC3E}">
        <p14:creationId xmlns:p14="http://schemas.microsoft.com/office/powerpoint/2010/main" val="105045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E7011-775C-8795-0BD7-75022B8A023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CD41449-A8DE-86B4-4E64-1A5834BAB4E9}"/>
              </a:ext>
            </a:extLst>
          </p:cNvPr>
          <p:cNvPicPr>
            <a:picLocks noChangeAspect="1"/>
          </p:cNvPicPr>
          <p:nvPr/>
        </p:nvPicPr>
        <p:blipFill>
          <a:blip r:embed="rId3"/>
          <a:stretch>
            <a:fillRect/>
          </a:stretch>
        </p:blipFill>
        <p:spPr>
          <a:xfrm>
            <a:off x="-25400" y="762000"/>
            <a:ext cx="16281400" cy="8382000"/>
          </a:xfrm>
          <a:prstGeom prst="rect">
            <a:avLst/>
          </a:prstGeom>
        </p:spPr>
      </p:pic>
      <p:sp>
        <p:nvSpPr>
          <p:cNvPr id="3" name="TextBox 7">
            <a:extLst>
              <a:ext uri="{FF2B5EF4-FFF2-40B4-BE49-F238E27FC236}">
                <a16:creationId xmlns:a16="http://schemas.microsoft.com/office/drawing/2014/main" id="{A9309A83-8006-B0EE-DF06-C3959DE83E5B}"/>
              </a:ext>
            </a:extLst>
          </p:cNvPr>
          <p:cNvSpPr txBox="1"/>
          <p:nvPr/>
        </p:nvSpPr>
        <p:spPr>
          <a:xfrm>
            <a:off x="753278" y="199390"/>
            <a:ext cx="14749443"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Scapa Flow - Strategic Position Controlling North Sea Access</a:t>
            </a:r>
          </a:p>
        </p:txBody>
      </p:sp>
      <p:sp>
        <p:nvSpPr>
          <p:cNvPr id="2" name="TextBox 1">
            <a:extLst>
              <a:ext uri="{FF2B5EF4-FFF2-40B4-BE49-F238E27FC236}">
                <a16:creationId xmlns:a16="http://schemas.microsoft.com/office/drawing/2014/main" id="{B4BDA636-0F95-F847-8291-C6E43B4195D1}"/>
              </a:ext>
            </a:extLst>
          </p:cNvPr>
          <p:cNvSpPr txBox="1"/>
          <p:nvPr/>
        </p:nvSpPr>
        <p:spPr>
          <a:xfrm>
            <a:off x="1498600" y="1066800"/>
            <a:ext cx="4267200" cy="1477328"/>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Strategic Anchorage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Scapa Flow is a vast, sheltered body of water in the Orkney Islands, long prized as one of the safest natural harbours in northern Europe</a:t>
            </a:r>
          </a:p>
        </p:txBody>
      </p:sp>
      <p:sp>
        <p:nvSpPr>
          <p:cNvPr id="4" name="TextBox 3">
            <a:extLst>
              <a:ext uri="{FF2B5EF4-FFF2-40B4-BE49-F238E27FC236}">
                <a16:creationId xmlns:a16="http://schemas.microsoft.com/office/drawing/2014/main" id="{BD59AF99-DFB8-1035-2854-737246B5D3E8}"/>
              </a:ext>
            </a:extLst>
          </p:cNvPr>
          <p:cNvSpPr txBox="1"/>
          <p:nvPr/>
        </p:nvSpPr>
        <p:spPr>
          <a:xfrm>
            <a:off x="1498600" y="3094672"/>
            <a:ext cx="4267200" cy="1477328"/>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Royal Navy Stronghold</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It served as the principal base of the Royal Navy during both World War I and World War II, anchoring Britain’s battle fleet at the edge of the North Sea</a:t>
            </a:r>
          </a:p>
        </p:txBody>
      </p:sp>
      <p:sp>
        <p:nvSpPr>
          <p:cNvPr id="7" name="TextBox 6">
            <a:extLst>
              <a:ext uri="{FF2B5EF4-FFF2-40B4-BE49-F238E27FC236}">
                <a16:creationId xmlns:a16="http://schemas.microsoft.com/office/drawing/2014/main" id="{9EFD8E14-FC18-605F-91CB-486D3FCD8848}"/>
              </a:ext>
            </a:extLst>
          </p:cNvPr>
          <p:cNvSpPr txBox="1"/>
          <p:nvPr/>
        </p:nvSpPr>
        <p:spPr>
          <a:xfrm>
            <a:off x="1498600" y="5103674"/>
            <a:ext cx="4267200" cy="1754326"/>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WWII Vulnerability and Response</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In 1939, the battleship HMS ROYAL OAK was sunk by a German U-Boat, prompting Winston Churchill to order the construction of the famous Churchill Barriers to block eastern entrances</a:t>
            </a:r>
          </a:p>
        </p:txBody>
      </p:sp>
      <p:sp>
        <p:nvSpPr>
          <p:cNvPr id="5" name="TextBox 4">
            <a:extLst>
              <a:ext uri="{FF2B5EF4-FFF2-40B4-BE49-F238E27FC236}">
                <a16:creationId xmlns:a16="http://schemas.microsoft.com/office/drawing/2014/main" id="{F02ED2C0-D5E2-DEFC-241A-39F347748A81}"/>
              </a:ext>
            </a:extLst>
          </p:cNvPr>
          <p:cNvSpPr txBox="1"/>
          <p:nvPr/>
        </p:nvSpPr>
        <p:spPr>
          <a:xfrm>
            <a:off x="1574800" y="7086600"/>
            <a:ext cx="4114800" cy="1754326"/>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Modern Legacy</a:t>
            </a:r>
          </a:p>
          <a:p>
            <a:pPr algn="just">
              <a:buNone/>
            </a:pPr>
            <a:r>
              <a:rPr lang="en-GB" dirty="0">
                <a:solidFill>
                  <a:schemeClr val="bg1"/>
                </a:solidFill>
                <a:latin typeface="Roboto" panose="02000000000000000000" pitchFamily="2" charset="0"/>
                <a:ea typeface="Roboto" panose="02000000000000000000" pitchFamily="2" charset="0"/>
                <a:cs typeface="Roboto" panose="02000000000000000000" pitchFamily="2" charset="0"/>
              </a:rPr>
              <a:t>Today, it is a renowned site for wreck diving, maritime heritage, and quiet reflection, where cold green waters cradle history like a submerged archive</a:t>
            </a:r>
          </a:p>
        </p:txBody>
      </p:sp>
    </p:spTree>
    <p:extLst>
      <p:ext uri="{BB962C8B-B14F-4D97-AF65-F5344CB8AC3E}">
        <p14:creationId xmlns:p14="http://schemas.microsoft.com/office/powerpoint/2010/main" val="283189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C62029-E281-0F7A-FC3D-FC12E962C356}"/>
              </a:ext>
            </a:extLst>
          </p:cNvPr>
          <p:cNvPicPr>
            <a:picLocks noChangeAspect="1"/>
          </p:cNvPicPr>
          <p:nvPr/>
        </p:nvPicPr>
        <p:blipFill>
          <a:blip r:embed="rId2"/>
          <a:stretch>
            <a:fillRect/>
          </a:stretch>
        </p:blipFill>
        <p:spPr>
          <a:xfrm>
            <a:off x="0" y="0"/>
            <a:ext cx="16268702" cy="9296400"/>
          </a:xfrm>
          <a:prstGeom prst="rect">
            <a:avLst/>
          </a:prstGeom>
        </p:spPr>
      </p:pic>
    </p:spTree>
    <p:extLst>
      <p:ext uri="{BB962C8B-B14F-4D97-AF65-F5344CB8AC3E}">
        <p14:creationId xmlns:p14="http://schemas.microsoft.com/office/powerpoint/2010/main" val="58397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7">
            <a:extLst>
              <a:ext uri="{FF2B5EF4-FFF2-40B4-BE49-F238E27FC236}">
                <a16:creationId xmlns:a16="http://schemas.microsoft.com/office/drawing/2014/main" id="{AD60C4D3-B801-1821-F403-813A07724CEB}"/>
              </a:ext>
            </a:extLst>
          </p:cNvPr>
          <p:cNvSpPr txBox="1"/>
          <p:nvPr/>
        </p:nvSpPr>
        <p:spPr>
          <a:xfrm>
            <a:off x="769957" y="152400"/>
            <a:ext cx="14749443"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Scapa Flow - Protected Against the Elements and the Enemy </a:t>
            </a:r>
          </a:p>
        </p:txBody>
      </p:sp>
      <p:pic>
        <p:nvPicPr>
          <p:cNvPr id="7" name="Picture 6">
            <a:extLst>
              <a:ext uri="{FF2B5EF4-FFF2-40B4-BE49-F238E27FC236}">
                <a16:creationId xmlns:a16="http://schemas.microsoft.com/office/drawing/2014/main" id="{63804F7E-45C5-D558-C894-C7CEAA60CF8E}"/>
              </a:ext>
            </a:extLst>
          </p:cNvPr>
          <p:cNvPicPr>
            <a:picLocks noChangeAspect="1"/>
          </p:cNvPicPr>
          <p:nvPr/>
        </p:nvPicPr>
        <p:blipFill>
          <a:blip r:embed="rId2"/>
          <a:stretch>
            <a:fillRect/>
          </a:stretch>
        </p:blipFill>
        <p:spPr>
          <a:xfrm>
            <a:off x="-1" y="762000"/>
            <a:ext cx="16256001" cy="8382000"/>
          </a:xfrm>
          <a:prstGeom prst="rect">
            <a:avLst/>
          </a:prstGeom>
        </p:spPr>
      </p:pic>
    </p:spTree>
    <p:extLst>
      <p:ext uri="{BB962C8B-B14F-4D97-AF65-F5344CB8AC3E}">
        <p14:creationId xmlns:p14="http://schemas.microsoft.com/office/powerpoint/2010/main" val="300439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43FC9-667F-1B01-0D9C-15DAF2E71A16}"/>
            </a:ext>
          </a:extLst>
        </p:cNvPr>
        <p:cNvGrpSpPr/>
        <p:nvPr/>
      </p:nvGrpSpPr>
      <p:grpSpPr>
        <a:xfrm>
          <a:off x="0" y="0"/>
          <a:ext cx="0" cy="0"/>
          <a:chOff x="0" y="0"/>
          <a:chExt cx="0" cy="0"/>
        </a:xfrm>
      </p:grpSpPr>
      <p:sp>
        <p:nvSpPr>
          <p:cNvPr id="2" name="TextBox 7">
            <a:extLst>
              <a:ext uri="{FF2B5EF4-FFF2-40B4-BE49-F238E27FC236}">
                <a16:creationId xmlns:a16="http://schemas.microsoft.com/office/drawing/2014/main" id="{291C4BFC-DC73-4AD1-D781-AA806F4EE460}"/>
              </a:ext>
            </a:extLst>
          </p:cNvPr>
          <p:cNvSpPr txBox="1"/>
          <p:nvPr/>
        </p:nvSpPr>
        <p:spPr>
          <a:xfrm>
            <a:off x="769957" y="152400"/>
            <a:ext cx="14749443" cy="555724"/>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Invergordon - Deep Water Port</a:t>
            </a:r>
          </a:p>
        </p:txBody>
      </p:sp>
      <p:sp>
        <p:nvSpPr>
          <p:cNvPr id="3" name="AutoShape 2">
            <a:extLst>
              <a:ext uri="{FF2B5EF4-FFF2-40B4-BE49-F238E27FC236}">
                <a16:creationId xmlns:a16="http://schemas.microsoft.com/office/drawing/2014/main" id="{722EDD42-3794-78E2-B563-7F54A7907999}"/>
              </a:ext>
            </a:extLst>
          </p:cNvPr>
          <p:cNvSpPr>
            <a:spLocks noChangeAspect="1" noChangeArrowheads="1"/>
          </p:cNvSpPr>
          <p:nvPr/>
        </p:nvSpPr>
        <p:spPr bwMode="auto">
          <a:xfrm>
            <a:off x="7975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BA5F7FA1-C487-1AA2-7F0C-473CC44FE1CE}"/>
              </a:ext>
            </a:extLst>
          </p:cNvPr>
          <p:cNvPicPr>
            <a:picLocks noChangeAspect="1"/>
          </p:cNvPicPr>
          <p:nvPr/>
        </p:nvPicPr>
        <p:blipFill>
          <a:blip r:embed="rId3"/>
          <a:stretch>
            <a:fillRect/>
          </a:stretch>
        </p:blipFill>
        <p:spPr>
          <a:xfrm>
            <a:off x="0" y="762000"/>
            <a:ext cx="16284294" cy="8475358"/>
          </a:xfrm>
          <a:prstGeom prst="rect">
            <a:avLst/>
          </a:prstGeom>
        </p:spPr>
      </p:pic>
      <p:sp>
        <p:nvSpPr>
          <p:cNvPr id="9" name="TextBox 8">
            <a:extLst>
              <a:ext uri="{FF2B5EF4-FFF2-40B4-BE49-F238E27FC236}">
                <a16:creationId xmlns:a16="http://schemas.microsoft.com/office/drawing/2014/main" id="{D4D4904F-842D-24B8-CAA6-FD44DA6EB5FF}"/>
              </a:ext>
            </a:extLst>
          </p:cNvPr>
          <p:cNvSpPr txBox="1"/>
          <p:nvPr/>
        </p:nvSpPr>
        <p:spPr>
          <a:xfrm>
            <a:off x="1269999" y="1143000"/>
            <a:ext cx="3830899" cy="1754326"/>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Strategic Deep-Water Anchorage</a:t>
            </a:r>
          </a:p>
          <a:p>
            <a:pPr algn="ctr">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Invergordon was chosen because the Cromarty Firth provided one of the deepest, safest, and most sheltered natural harbours in Great Britain</a:t>
            </a:r>
          </a:p>
        </p:txBody>
      </p:sp>
      <p:sp>
        <p:nvSpPr>
          <p:cNvPr id="10" name="TextBox 9">
            <a:extLst>
              <a:ext uri="{FF2B5EF4-FFF2-40B4-BE49-F238E27FC236}">
                <a16:creationId xmlns:a16="http://schemas.microsoft.com/office/drawing/2014/main" id="{C242C46A-331B-928E-D72D-E12D751AE255}"/>
              </a:ext>
            </a:extLst>
          </p:cNvPr>
          <p:cNvSpPr txBox="1"/>
          <p:nvPr/>
        </p:nvSpPr>
        <p:spPr>
          <a:xfrm>
            <a:off x="1269998" y="3733800"/>
            <a:ext cx="3830899" cy="2308324"/>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Vital Fuel and Repair Hub</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During World War I, it was developed into a full-scale repair and fuelling base, with over 40 oil storage tanks installed to support the fleet. Two floating docks were also stationed at the West Pier to handle vessel repairs</a:t>
            </a:r>
          </a:p>
        </p:txBody>
      </p:sp>
      <p:sp>
        <p:nvSpPr>
          <p:cNvPr id="11" name="TextBox 10">
            <a:extLst>
              <a:ext uri="{FF2B5EF4-FFF2-40B4-BE49-F238E27FC236}">
                <a16:creationId xmlns:a16="http://schemas.microsoft.com/office/drawing/2014/main" id="{3559A2BA-6A68-E1F5-138B-2C3A38F3A19D}"/>
              </a:ext>
            </a:extLst>
          </p:cNvPr>
          <p:cNvSpPr txBox="1"/>
          <p:nvPr/>
        </p:nvSpPr>
        <p:spPr>
          <a:xfrm>
            <a:off x="1269998" y="6477000"/>
            <a:ext cx="3830901" cy="2308324"/>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Post-War Transition and Legacy</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Was closed the official dockyard in 1956, though it retained a fuel depot until 1991. Now serves as deep-water port, frequently welcoming cruise ships, the occasional warship and supporting the offshore oil and wind industries</a:t>
            </a:r>
          </a:p>
        </p:txBody>
      </p:sp>
    </p:spTree>
    <p:extLst>
      <p:ext uri="{BB962C8B-B14F-4D97-AF65-F5344CB8AC3E}">
        <p14:creationId xmlns:p14="http://schemas.microsoft.com/office/powerpoint/2010/main" val="383068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se Naval de Portsmouth - Wikipedia, la enciclopedia libre">
            <a:extLst>
              <a:ext uri="{FF2B5EF4-FFF2-40B4-BE49-F238E27FC236}">
                <a16:creationId xmlns:a16="http://schemas.microsoft.com/office/drawing/2014/main" id="{1A9DBA69-AAE0-4579-CBA2-BF8B54BB9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 y="734028"/>
            <a:ext cx="16246513" cy="84861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6">
            <a:extLst>
              <a:ext uri="{FF2B5EF4-FFF2-40B4-BE49-F238E27FC236}">
                <a16:creationId xmlns:a16="http://schemas.microsoft.com/office/drawing/2014/main" id="{4693FC6C-7051-3005-B2B9-0C44C0FFD6DD}"/>
              </a:ext>
            </a:extLst>
          </p:cNvPr>
          <p:cNvSpPr txBox="1"/>
          <p:nvPr/>
        </p:nvSpPr>
        <p:spPr>
          <a:xfrm>
            <a:off x="736600" y="152400"/>
            <a:ext cx="14777720" cy="6096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Portsmouth</a:t>
            </a:r>
            <a:endParaRPr lang="en-US" sz="4000" dirty="0"/>
          </a:p>
        </p:txBody>
      </p:sp>
      <p:sp>
        <p:nvSpPr>
          <p:cNvPr id="3" name="TextBox 2">
            <a:extLst>
              <a:ext uri="{FF2B5EF4-FFF2-40B4-BE49-F238E27FC236}">
                <a16:creationId xmlns:a16="http://schemas.microsoft.com/office/drawing/2014/main" id="{80723102-D949-D762-A6F8-27C6EEF670EA}"/>
              </a:ext>
            </a:extLst>
          </p:cNvPr>
          <p:cNvSpPr txBox="1"/>
          <p:nvPr/>
        </p:nvSpPr>
        <p:spPr>
          <a:xfrm>
            <a:off x="3461561" y="348218"/>
            <a:ext cx="704039" cy="369332"/>
          </a:xfrm>
          <a:prstGeom prst="rect">
            <a:avLst/>
          </a:prstGeom>
          <a:noFill/>
        </p:spPr>
        <p:txBody>
          <a:bodyPr wrap="none" rtlCol="0">
            <a:spAutoFit/>
          </a:bodyPr>
          <a:lstStyle/>
          <a:p>
            <a:r>
              <a:rPr lang="en-GB" dirty="0">
                <a:solidFill>
                  <a:schemeClr val="bg1"/>
                </a:solidFill>
                <a:latin typeface="Roboto" panose="02000000000000000000" pitchFamily="2" charset="0"/>
                <a:ea typeface="Roboto" panose="02000000000000000000" pitchFamily="2" charset="0"/>
                <a:cs typeface="Roboto" panose="02000000000000000000" pitchFamily="2" charset="0"/>
              </a:rPr>
              <a:t>1987</a:t>
            </a:r>
          </a:p>
        </p:txBody>
      </p:sp>
    </p:spTree>
    <p:extLst>
      <p:ext uri="{BB962C8B-B14F-4D97-AF65-F5344CB8AC3E}">
        <p14:creationId xmlns:p14="http://schemas.microsoft.com/office/powerpoint/2010/main" val="239075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C3C55B-DB2C-EEB8-28C3-0F958AEA381F}"/>
              </a:ext>
            </a:extLst>
          </p:cNvPr>
          <p:cNvPicPr>
            <a:picLocks noChangeAspect="1"/>
          </p:cNvPicPr>
          <p:nvPr/>
        </p:nvPicPr>
        <p:blipFill>
          <a:blip r:embed="rId3">
            <a:extLst>
              <a:ext uri="{28A0092B-C50C-407E-A947-70E740481C1C}">
                <a14:useLocalDpi xmlns:a14="http://schemas.microsoft.com/office/drawing/2010/main" val="0"/>
              </a:ext>
            </a:extLst>
          </a:blip>
          <a:srcRect l="9063"/>
          <a:stretch>
            <a:fillRect/>
          </a:stretch>
        </p:blipFill>
        <p:spPr>
          <a:xfrm>
            <a:off x="-9793" y="750065"/>
            <a:ext cx="8127999" cy="4126735"/>
          </a:xfrm>
          <a:prstGeom prst="rect">
            <a:avLst/>
          </a:prstGeom>
        </p:spPr>
      </p:pic>
      <p:sp>
        <p:nvSpPr>
          <p:cNvPr id="2" name="TextBox 7">
            <a:extLst>
              <a:ext uri="{FF2B5EF4-FFF2-40B4-BE49-F238E27FC236}">
                <a16:creationId xmlns:a16="http://schemas.microsoft.com/office/drawing/2014/main" id="{E5CF38ED-4E54-FDF3-4E36-5807FA428DFA}"/>
              </a:ext>
            </a:extLst>
          </p:cNvPr>
          <p:cNvSpPr txBox="1"/>
          <p:nvPr/>
        </p:nvSpPr>
        <p:spPr>
          <a:xfrm>
            <a:off x="736600" y="200873"/>
            <a:ext cx="14782800"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Invergordon</a:t>
            </a:r>
          </a:p>
        </p:txBody>
      </p:sp>
      <p:pic>
        <p:nvPicPr>
          <p:cNvPr id="13314" name="Picture 2" descr="Plans for Invergordon and Nigg could create hundreds of jobs - BBC News">
            <a:extLst>
              <a:ext uri="{FF2B5EF4-FFF2-40B4-BE49-F238E27FC236}">
                <a16:creationId xmlns:a16="http://schemas.microsoft.com/office/drawing/2014/main" id="{36CA3615-25F0-E970-C14B-86C8F92BE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91" y="4872083"/>
            <a:ext cx="8108407" cy="4260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76B8663-488F-875D-BE5A-E1F57023D7A5}"/>
              </a:ext>
            </a:extLst>
          </p:cNvPr>
          <p:cNvPicPr>
            <a:picLocks noChangeAspect="1"/>
          </p:cNvPicPr>
          <p:nvPr/>
        </p:nvPicPr>
        <p:blipFill>
          <a:blip r:embed="rId5"/>
          <a:stretch>
            <a:fillRect/>
          </a:stretch>
        </p:blipFill>
        <p:spPr>
          <a:xfrm>
            <a:off x="8142730" y="757948"/>
            <a:ext cx="8142654" cy="5109452"/>
          </a:xfrm>
          <a:prstGeom prst="rect">
            <a:avLst/>
          </a:prstGeom>
        </p:spPr>
      </p:pic>
      <p:pic>
        <p:nvPicPr>
          <p:cNvPr id="3" name="Picture 2">
            <a:extLst>
              <a:ext uri="{FF2B5EF4-FFF2-40B4-BE49-F238E27FC236}">
                <a16:creationId xmlns:a16="http://schemas.microsoft.com/office/drawing/2014/main" id="{BB8264B4-DE86-8B63-4328-DC370DE9AB55}"/>
              </a:ext>
            </a:extLst>
          </p:cNvPr>
          <p:cNvPicPr>
            <a:picLocks noChangeAspect="1"/>
          </p:cNvPicPr>
          <p:nvPr/>
        </p:nvPicPr>
        <p:blipFill>
          <a:blip r:embed="rId6"/>
          <a:stretch>
            <a:fillRect/>
          </a:stretch>
        </p:blipFill>
        <p:spPr>
          <a:xfrm>
            <a:off x="8127997" y="4571999"/>
            <a:ext cx="8112803" cy="4648201"/>
          </a:xfrm>
          <a:prstGeom prst="rect">
            <a:avLst/>
          </a:prstGeom>
        </p:spPr>
      </p:pic>
      <p:pic>
        <p:nvPicPr>
          <p:cNvPr id="6" name="Picture 5">
            <a:extLst>
              <a:ext uri="{FF2B5EF4-FFF2-40B4-BE49-F238E27FC236}">
                <a16:creationId xmlns:a16="http://schemas.microsoft.com/office/drawing/2014/main" id="{C5153860-3B4A-19A2-2D12-9365806757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80200" y="3810000"/>
            <a:ext cx="2880870" cy="1708806"/>
          </a:xfrm>
          <a:prstGeom prst="rect">
            <a:avLst/>
          </a:prstGeom>
        </p:spPr>
      </p:pic>
    </p:spTree>
    <p:extLst>
      <p:ext uri="{BB962C8B-B14F-4D97-AF65-F5344CB8AC3E}">
        <p14:creationId xmlns:p14="http://schemas.microsoft.com/office/powerpoint/2010/main" val="190570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D1891-7BFE-C1CE-A5E0-9BC8ECC5BFA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2CBE45B-E136-DAB0-D664-A09D81A04A71}"/>
              </a:ext>
            </a:extLst>
          </p:cNvPr>
          <p:cNvPicPr>
            <a:picLocks noChangeAspect="1"/>
          </p:cNvPicPr>
          <p:nvPr/>
        </p:nvPicPr>
        <p:blipFill>
          <a:blip r:embed="rId2"/>
          <a:stretch>
            <a:fillRect/>
          </a:stretch>
        </p:blipFill>
        <p:spPr>
          <a:xfrm>
            <a:off x="0" y="762000"/>
            <a:ext cx="16256000" cy="8382000"/>
          </a:xfrm>
          <a:prstGeom prst="rect">
            <a:avLst/>
          </a:prstGeom>
        </p:spPr>
      </p:pic>
      <p:sp>
        <p:nvSpPr>
          <p:cNvPr id="4" name="TextBox 21">
            <a:extLst>
              <a:ext uri="{FF2B5EF4-FFF2-40B4-BE49-F238E27FC236}">
                <a16:creationId xmlns:a16="http://schemas.microsoft.com/office/drawing/2014/main" id="{419800B5-1A52-6E0F-CB13-C51364875A2C}"/>
              </a:ext>
            </a:extLst>
          </p:cNvPr>
          <p:cNvSpPr txBox="1"/>
          <p:nvPr/>
        </p:nvSpPr>
        <p:spPr>
          <a:xfrm>
            <a:off x="736600" y="127000"/>
            <a:ext cx="14770100" cy="5588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The Invergordon Mutiny - September 1931</a:t>
            </a:r>
            <a:endParaRPr lang="en-US" sz="4000" dirty="0"/>
          </a:p>
        </p:txBody>
      </p:sp>
      <p:sp>
        <p:nvSpPr>
          <p:cNvPr id="2" name="TextBox 1">
            <a:extLst>
              <a:ext uri="{FF2B5EF4-FFF2-40B4-BE49-F238E27FC236}">
                <a16:creationId xmlns:a16="http://schemas.microsoft.com/office/drawing/2014/main" id="{B102176E-3ABF-D187-E8AC-D764E59BD865}"/>
              </a:ext>
            </a:extLst>
          </p:cNvPr>
          <p:cNvSpPr txBox="1"/>
          <p:nvPr/>
        </p:nvSpPr>
        <p:spPr>
          <a:xfrm>
            <a:off x="1498600" y="1425476"/>
            <a:ext cx="5105400" cy="2308324"/>
          </a:xfrm>
          <a:prstGeom prst="rect">
            <a:avLst/>
          </a:prstGeom>
          <a:noFill/>
        </p:spPr>
        <p:txBody>
          <a:bodyPr wrap="square">
            <a:spAutoFit/>
          </a:bodyPr>
          <a:lstStyle/>
          <a:p>
            <a:pPr algn="just">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Sailors in the Atlantic Fleet at Invergordon (Cromarty Firth) learned of large pay cuts during the Great Depression</a:t>
            </a:r>
          </a:p>
          <a:p>
            <a:pPr algn="just">
              <a:buNone/>
            </a:pPr>
            <a:endPar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For many lower-paid ratings, the cuts were far steeper (25-33%) than expected and deeply unfair. Instead of violent rebellion, however, the men carried out a peaceful strike</a:t>
            </a:r>
          </a:p>
        </p:txBody>
      </p:sp>
      <p:sp>
        <p:nvSpPr>
          <p:cNvPr id="3" name="TextBox 2">
            <a:extLst>
              <a:ext uri="{FF2B5EF4-FFF2-40B4-BE49-F238E27FC236}">
                <a16:creationId xmlns:a16="http://schemas.microsoft.com/office/drawing/2014/main" id="{03CA8552-E18B-3145-5D25-19A5E3BFDDC6}"/>
              </a:ext>
            </a:extLst>
          </p:cNvPr>
          <p:cNvSpPr txBox="1"/>
          <p:nvPr/>
        </p:nvSpPr>
        <p:spPr>
          <a:xfrm>
            <a:off x="11938000" y="6627674"/>
            <a:ext cx="3830899" cy="2031325"/>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Resolution</a:t>
            </a:r>
          </a:p>
          <a:p>
            <a:pPr algn="just">
              <a:buNone/>
            </a:pPr>
            <a:endPar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After 2 days of protests, more moderate pay reductions (5 to 10% were negotiated. Some ring-leaders  were dismissed, but authorities avoided harsh punishments</a:t>
            </a:r>
          </a:p>
        </p:txBody>
      </p:sp>
      <p:sp>
        <p:nvSpPr>
          <p:cNvPr id="5" name="TextBox 4">
            <a:extLst>
              <a:ext uri="{FF2B5EF4-FFF2-40B4-BE49-F238E27FC236}">
                <a16:creationId xmlns:a16="http://schemas.microsoft.com/office/drawing/2014/main" id="{DD2EF315-A167-4A32-26A1-E3C5900F9305}"/>
              </a:ext>
            </a:extLst>
          </p:cNvPr>
          <p:cNvSpPr txBox="1"/>
          <p:nvPr/>
        </p:nvSpPr>
        <p:spPr>
          <a:xfrm>
            <a:off x="7061200" y="6629400"/>
            <a:ext cx="3322899" cy="1754326"/>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Wider Impact</a:t>
            </a:r>
          </a:p>
          <a:p>
            <a:pPr algn="just">
              <a:buNone/>
            </a:pPr>
            <a:endPar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News of the mutiny shook financial confidence. Pressure helped lead Britain to abandon the Gold Standard</a:t>
            </a:r>
          </a:p>
        </p:txBody>
      </p:sp>
      <p:sp>
        <p:nvSpPr>
          <p:cNvPr id="6" name="TextBox 5">
            <a:extLst>
              <a:ext uri="{FF2B5EF4-FFF2-40B4-BE49-F238E27FC236}">
                <a16:creationId xmlns:a16="http://schemas.microsoft.com/office/drawing/2014/main" id="{84441C09-B4D5-0DCF-2236-BF144727460F}"/>
              </a:ext>
            </a:extLst>
          </p:cNvPr>
          <p:cNvSpPr txBox="1"/>
          <p:nvPr/>
        </p:nvSpPr>
        <p:spPr>
          <a:xfrm>
            <a:off x="1498600" y="6629400"/>
            <a:ext cx="3830899" cy="2031325"/>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Details</a:t>
            </a:r>
          </a:p>
          <a:p>
            <a:pPr algn="just">
              <a:buNone/>
            </a:pPr>
            <a:endPar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Crews on several warships refused to put to sea. Duties were limited to safety and maintenance only. There was never any attempt to seize ships or attack officers</a:t>
            </a:r>
          </a:p>
        </p:txBody>
      </p:sp>
    </p:spTree>
    <p:extLst>
      <p:ext uri="{BB962C8B-B14F-4D97-AF65-F5344CB8AC3E}">
        <p14:creationId xmlns:p14="http://schemas.microsoft.com/office/powerpoint/2010/main" val="202381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84D0CD-E617-7BB8-D92B-B1510E86C628}"/>
              </a:ext>
            </a:extLst>
          </p:cNvPr>
          <p:cNvPicPr>
            <a:picLocks noChangeAspect="1"/>
          </p:cNvPicPr>
          <p:nvPr/>
        </p:nvPicPr>
        <p:blipFill>
          <a:blip r:embed="rId2"/>
          <a:stretch>
            <a:fillRect/>
          </a:stretch>
        </p:blipFill>
        <p:spPr>
          <a:xfrm>
            <a:off x="9323" y="0"/>
            <a:ext cx="16246677" cy="9254786"/>
          </a:xfrm>
          <a:prstGeom prst="rect">
            <a:avLst/>
          </a:prstGeom>
        </p:spPr>
      </p:pic>
    </p:spTree>
    <p:extLst>
      <p:ext uri="{BB962C8B-B14F-4D97-AF65-F5344CB8AC3E}">
        <p14:creationId xmlns:p14="http://schemas.microsoft.com/office/powerpoint/2010/main" val="2636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8CE5-87A9-055C-B22E-AA28BF4EB2E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095CB3A-A8B3-C04D-62FE-765CA5D6D97E}"/>
              </a:ext>
            </a:extLst>
          </p:cNvPr>
          <p:cNvPicPr>
            <a:picLocks noChangeAspect="1"/>
          </p:cNvPicPr>
          <p:nvPr/>
        </p:nvPicPr>
        <p:blipFill>
          <a:blip r:embed="rId2"/>
          <a:stretch>
            <a:fillRect/>
          </a:stretch>
        </p:blipFill>
        <p:spPr>
          <a:xfrm>
            <a:off x="-3216" y="760812"/>
            <a:ext cx="16259216" cy="8383187"/>
          </a:xfrm>
          <a:prstGeom prst="rect">
            <a:avLst/>
          </a:prstGeom>
        </p:spPr>
      </p:pic>
      <p:sp>
        <p:nvSpPr>
          <p:cNvPr id="2" name="TextBox 7">
            <a:extLst>
              <a:ext uri="{FF2B5EF4-FFF2-40B4-BE49-F238E27FC236}">
                <a16:creationId xmlns:a16="http://schemas.microsoft.com/office/drawing/2014/main" id="{D94EE94A-0C19-C390-828F-85CCAD37F923}"/>
              </a:ext>
            </a:extLst>
          </p:cNvPr>
          <p:cNvSpPr txBox="1"/>
          <p:nvPr/>
        </p:nvSpPr>
        <p:spPr>
          <a:xfrm>
            <a:off x="736600" y="175915"/>
            <a:ext cx="14782800"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Rosyth</a:t>
            </a:r>
          </a:p>
        </p:txBody>
      </p:sp>
      <p:sp>
        <p:nvSpPr>
          <p:cNvPr id="3" name="TextBox 2">
            <a:extLst>
              <a:ext uri="{FF2B5EF4-FFF2-40B4-BE49-F238E27FC236}">
                <a16:creationId xmlns:a16="http://schemas.microsoft.com/office/drawing/2014/main" id="{D182402F-6732-BE6C-C8CD-482920A9ECDE}"/>
              </a:ext>
            </a:extLst>
          </p:cNvPr>
          <p:cNvSpPr txBox="1"/>
          <p:nvPr/>
        </p:nvSpPr>
        <p:spPr>
          <a:xfrm>
            <a:off x="1270000" y="1143000"/>
            <a:ext cx="3830899"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Built for the Royal Navy in WWI</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Developed in WWI to counter the German threat in the North Sea</a:t>
            </a:r>
          </a:p>
        </p:txBody>
      </p:sp>
      <p:sp>
        <p:nvSpPr>
          <p:cNvPr id="4" name="TextBox 3">
            <a:extLst>
              <a:ext uri="{FF2B5EF4-FFF2-40B4-BE49-F238E27FC236}">
                <a16:creationId xmlns:a16="http://schemas.microsoft.com/office/drawing/2014/main" id="{E9EC5849-B238-C4E9-B93C-04C177063A1A}"/>
              </a:ext>
            </a:extLst>
          </p:cNvPr>
          <p:cNvSpPr txBox="1"/>
          <p:nvPr/>
        </p:nvSpPr>
        <p:spPr>
          <a:xfrm>
            <a:off x="1270000" y="2590800"/>
            <a:ext cx="3830899"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Expanded in WWII</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Became a major ship repair and building facility</a:t>
            </a:r>
          </a:p>
        </p:txBody>
      </p:sp>
      <p:sp>
        <p:nvSpPr>
          <p:cNvPr id="5" name="TextBox 4">
            <a:extLst>
              <a:ext uri="{FF2B5EF4-FFF2-40B4-BE49-F238E27FC236}">
                <a16:creationId xmlns:a16="http://schemas.microsoft.com/office/drawing/2014/main" id="{8B265FA7-7B06-E4FA-3AE8-305A309ED84B}"/>
              </a:ext>
            </a:extLst>
          </p:cNvPr>
          <p:cNvSpPr txBox="1"/>
          <p:nvPr/>
        </p:nvSpPr>
        <p:spPr>
          <a:xfrm>
            <a:off x="1264856" y="3953470"/>
            <a:ext cx="3830899" cy="923330"/>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Home of the Submarine Service</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Postwar it home of the Navy’s Scottish Submarine Service</a:t>
            </a:r>
          </a:p>
        </p:txBody>
      </p:sp>
      <p:sp>
        <p:nvSpPr>
          <p:cNvPr id="6" name="TextBox 5">
            <a:extLst>
              <a:ext uri="{FF2B5EF4-FFF2-40B4-BE49-F238E27FC236}">
                <a16:creationId xmlns:a16="http://schemas.microsoft.com/office/drawing/2014/main" id="{8D91660C-EC9E-60C0-A83E-73BA071955E9}"/>
              </a:ext>
            </a:extLst>
          </p:cNvPr>
          <p:cNvSpPr txBox="1"/>
          <p:nvPr/>
        </p:nvSpPr>
        <p:spPr>
          <a:xfrm>
            <a:off x="1264856" y="5114415"/>
            <a:ext cx="3830899" cy="1200329"/>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Nuclear Submarine Centre</a:t>
            </a:r>
          </a:p>
          <a:p>
            <a:pPr algn="just">
              <a:buNone/>
            </a:pPr>
            <a:r>
              <a:rPr lang="en-GB"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Nuclear submarine centre and supporting NATO warship refits during the Cold War era</a:t>
            </a:r>
          </a:p>
        </p:txBody>
      </p:sp>
      <p:sp>
        <p:nvSpPr>
          <p:cNvPr id="8" name="TextBox 7">
            <a:extLst>
              <a:ext uri="{FF2B5EF4-FFF2-40B4-BE49-F238E27FC236}">
                <a16:creationId xmlns:a16="http://schemas.microsoft.com/office/drawing/2014/main" id="{7C1A8FB8-70BD-6DA6-E4AD-75A2785CB947}"/>
              </a:ext>
            </a:extLst>
          </p:cNvPr>
          <p:cNvSpPr txBox="1"/>
          <p:nvPr/>
        </p:nvSpPr>
        <p:spPr>
          <a:xfrm>
            <a:off x="1264856" y="6360819"/>
            <a:ext cx="3830899" cy="1354217"/>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Commercial Operations</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Naval Base closed in April 1996. Now operates as a major commercial shipyard and engineering hub run by Babcock International</a:t>
            </a:r>
          </a:p>
        </p:txBody>
      </p:sp>
      <p:sp>
        <p:nvSpPr>
          <p:cNvPr id="9" name="TextBox 8">
            <a:extLst>
              <a:ext uri="{FF2B5EF4-FFF2-40B4-BE49-F238E27FC236}">
                <a16:creationId xmlns:a16="http://schemas.microsoft.com/office/drawing/2014/main" id="{FFB626DD-4A90-4018-5294-8C8E8E3B2BAE}"/>
              </a:ext>
            </a:extLst>
          </p:cNvPr>
          <p:cNvSpPr txBox="1"/>
          <p:nvPr/>
        </p:nvSpPr>
        <p:spPr>
          <a:xfrm>
            <a:off x="1271286" y="7772400"/>
            <a:ext cx="3824469" cy="1107996"/>
          </a:xfrm>
          <a:prstGeom prst="rect">
            <a:avLst/>
          </a:prstGeom>
          <a:noFill/>
        </p:spPr>
        <p:txBody>
          <a:bodyPr wrap="square">
            <a:spAutoFit/>
          </a:bodyPr>
          <a:lstStyle/>
          <a:p>
            <a:pPr algn="ctr">
              <a:buNone/>
            </a:pPr>
            <a:r>
              <a:rPr lang="en-GB" b="1" dirty="0">
                <a:solidFill>
                  <a:srgbClr val="FFC000"/>
                </a:solidFill>
                <a:latin typeface="Roboto" panose="02000000000000000000" pitchFamily="2" charset="0"/>
                <a:ea typeface="Roboto" panose="02000000000000000000" pitchFamily="2" charset="0"/>
                <a:cs typeface="Roboto" panose="02000000000000000000" pitchFamily="2" charset="0"/>
              </a:rPr>
              <a:t>Aircraft Carriers and Nuclear Subs</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Base for construction and refit of the RN aircraft carriers, Type 31 destroyers and decommissioning of nuclear subs</a:t>
            </a:r>
          </a:p>
        </p:txBody>
      </p:sp>
      <p:sp>
        <p:nvSpPr>
          <p:cNvPr id="10" name="TextBox 9">
            <a:extLst>
              <a:ext uri="{FF2B5EF4-FFF2-40B4-BE49-F238E27FC236}">
                <a16:creationId xmlns:a16="http://schemas.microsoft.com/office/drawing/2014/main" id="{3D033233-BF65-A6F2-31C7-7D5A4F05C551}"/>
              </a:ext>
            </a:extLst>
          </p:cNvPr>
          <p:cNvSpPr txBox="1"/>
          <p:nvPr/>
        </p:nvSpPr>
        <p:spPr>
          <a:xfrm>
            <a:off x="-4247909" y="-1782501"/>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3149225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rge ship docked at a dock&#10;&#10;AI-generated content may be incorrect.">
            <a:extLst>
              <a:ext uri="{FF2B5EF4-FFF2-40B4-BE49-F238E27FC236}">
                <a16:creationId xmlns:a16="http://schemas.microsoft.com/office/drawing/2014/main" id="{431240BB-181C-0E9C-C883-96FC166B7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70360"/>
            <a:ext cx="8128000" cy="4273639"/>
          </a:xfrm>
          <a:prstGeom prst="rect">
            <a:avLst/>
          </a:prstGeom>
        </p:spPr>
      </p:pic>
      <p:pic>
        <p:nvPicPr>
          <p:cNvPr id="4" name="Picture 3" descr="A drawing of a port&#10;&#10;AI-generated content may be incorrect.">
            <a:extLst>
              <a:ext uri="{FF2B5EF4-FFF2-40B4-BE49-F238E27FC236}">
                <a16:creationId xmlns:a16="http://schemas.microsoft.com/office/drawing/2014/main" id="{90FCC2B3-5FCD-3F14-D6AC-7A79695130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4" y="749299"/>
            <a:ext cx="8128000" cy="4121060"/>
          </a:xfrm>
          <a:prstGeom prst="rect">
            <a:avLst/>
          </a:prstGeom>
        </p:spPr>
      </p:pic>
      <p:pic>
        <p:nvPicPr>
          <p:cNvPr id="8" name="Picture 7" descr="A aerial view of a port&#10;&#10;AI-generated content may be incorrect.">
            <a:extLst>
              <a:ext uri="{FF2B5EF4-FFF2-40B4-BE49-F238E27FC236}">
                <a16:creationId xmlns:a16="http://schemas.microsoft.com/office/drawing/2014/main" id="{7700E68A-4EDB-9DC7-1B6C-AF18DCAD81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2286" y="4870359"/>
            <a:ext cx="8123714" cy="4314281"/>
          </a:xfrm>
          <a:prstGeom prst="rect">
            <a:avLst/>
          </a:prstGeom>
        </p:spPr>
      </p:pic>
      <p:pic>
        <p:nvPicPr>
          <p:cNvPr id="3" name="Picture 2">
            <a:extLst>
              <a:ext uri="{FF2B5EF4-FFF2-40B4-BE49-F238E27FC236}">
                <a16:creationId xmlns:a16="http://schemas.microsoft.com/office/drawing/2014/main" id="{E8FE5F76-A18B-FA01-780F-12AE1093CB9A}"/>
              </a:ext>
            </a:extLst>
          </p:cNvPr>
          <p:cNvPicPr>
            <a:picLocks noChangeAspect="1"/>
          </p:cNvPicPr>
          <p:nvPr/>
        </p:nvPicPr>
        <p:blipFill>
          <a:blip r:embed="rId6"/>
          <a:stretch>
            <a:fillRect/>
          </a:stretch>
        </p:blipFill>
        <p:spPr>
          <a:xfrm>
            <a:off x="8132284" y="749299"/>
            <a:ext cx="8123716" cy="4121059"/>
          </a:xfrm>
          <a:prstGeom prst="rect">
            <a:avLst/>
          </a:prstGeom>
        </p:spPr>
      </p:pic>
      <p:sp>
        <p:nvSpPr>
          <p:cNvPr id="5" name="TextBox 7">
            <a:extLst>
              <a:ext uri="{FF2B5EF4-FFF2-40B4-BE49-F238E27FC236}">
                <a16:creationId xmlns:a16="http://schemas.microsoft.com/office/drawing/2014/main" id="{6A5C2F84-5DB8-27F7-D5AB-EFEA95046B03}"/>
              </a:ext>
            </a:extLst>
          </p:cNvPr>
          <p:cNvSpPr txBox="1"/>
          <p:nvPr/>
        </p:nvSpPr>
        <p:spPr>
          <a:xfrm>
            <a:off x="769957" y="215900"/>
            <a:ext cx="14986000"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Rosyth</a:t>
            </a:r>
          </a:p>
        </p:txBody>
      </p:sp>
    </p:spTree>
    <p:extLst>
      <p:ext uri="{BB962C8B-B14F-4D97-AF65-F5344CB8AC3E}">
        <p14:creationId xmlns:p14="http://schemas.microsoft.com/office/powerpoint/2010/main" val="132650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B9147A-A074-D713-6EC5-DDB70537E495}"/>
              </a:ext>
            </a:extLst>
          </p:cNvPr>
          <p:cNvPicPr>
            <a:picLocks noChangeAspect="1"/>
          </p:cNvPicPr>
          <p:nvPr/>
        </p:nvPicPr>
        <p:blipFill>
          <a:blip r:embed="rId2"/>
          <a:stretch>
            <a:fillRect/>
          </a:stretch>
        </p:blipFill>
        <p:spPr>
          <a:xfrm>
            <a:off x="7899" y="4611148"/>
            <a:ext cx="7967701" cy="4591291"/>
          </a:xfrm>
          <a:prstGeom prst="rect">
            <a:avLst/>
          </a:prstGeom>
        </p:spPr>
      </p:pic>
      <p:pic>
        <p:nvPicPr>
          <p:cNvPr id="3" name="Picture 2">
            <a:extLst>
              <a:ext uri="{FF2B5EF4-FFF2-40B4-BE49-F238E27FC236}">
                <a16:creationId xmlns:a16="http://schemas.microsoft.com/office/drawing/2014/main" id="{557F52FF-F820-6F81-BA7C-28791B85F976}"/>
              </a:ext>
            </a:extLst>
          </p:cNvPr>
          <p:cNvPicPr>
            <a:picLocks noChangeAspect="1"/>
          </p:cNvPicPr>
          <p:nvPr/>
        </p:nvPicPr>
        <p:blipFill>
          <a:blip r:embed="rId3"/>
          <a:stretch>
            <a:fillRect/>
          </a:stretch>
        </p:blipFill>
        <p:spPr>
          <a:xfrm>
            <a:off x="8128000" y="0"/>
            <a:ext cx="8128000" cy="4640085"/>
          </a:xfrm>
          <a:prstGeom prst="rect">
            <a:avLst/>
          </a:prstGeom>
        </p:spPr>
      </p:pic>
      <p:pic>
        <p:nvPicPr>
          <p:cNvPr id="4" name="Picture 3" descr="Rosyth shipbuilder cites naval growth and steady earnings">
            <a:extLst>
              <a:ext uri="{FF2B5EF4-FFF2-40B4-BE49-F238E27FC236}">
                <a16:creationId xmlns:a16="http://schemas.microsoft.com/office/drawing/2014/main" id="{6EF56ED1-BF73-554E-16F4-0DEB7BC489A2}"/>
              </a:ext>
            </a:extLst>
          </p:cNvPr>
          <p:cNvPicPr>
            <a:picLocks noChangeAspect="1"/>
          </p:cNvPicPr>
          <p:nvPr/>
        </p:nvPicPr>
        <p:blipFill>
          <a:blip r:embed="rId4"/>
          <a:stretch>
            <a:fillRect/>
          </a:stretch>
        </p:blipFill>
        <p:spPr>
          <a:xfrm>
            <a:off x="0" y="0"/>
            <a:ext cx="8125367" cy="4640085"/>
          </a:xfrm>
          <a:prstGeom prst="rect">
            <a:avLst/>
          </a:prstGeom>
        </p:spPr>
      </p:pic>
      <p:pic>
        <p:nvPicPr>
          <p:cNvPr id="5" name="Picture 4">
            <a:extLst>
              <a:ext uri="{FF2B5EF4-FFF2-40B4-BE49-F238E27FC236}">
                <a16:creationId xmlns:a16="http://schemas.microsoft.com/office/drawing/2014/main" id="{4CFB137C-B80B-BF58-E672-D00223FC5511}"/>
              </a:ext>
            </a:extLst>
          </p:cNvPr>
          <p:cNvPicPr>
            <a:picLocks noChangeAspect="1"/>
          </p:cNvPicPr>
          <p:nvPr/>
        </p:nvPicPr>
        <p:blipFill>
          <a:blip r:embed="rId5"/>
          <a:stretch>
            <a:fillRect/>
          </a:stretch>
        </p:blipFill>
        <p:spPr>
          <a:xfrm>
            <a:off x="7983499" y="4648766"/>
            <a:ext cx="8264601" cy="4589232"/>
          </a:xfrm>
          <a:prstGeom prst="rect">
            <a:avLst/>
          </a:prstGeom>
        </p:spPr>
      </p:pic>
      <p:sp>
        <p:nvSpPr>
          <p:cNvPr id="6" name="TextBox 5">
            <a:extLst>
              <a:ext uri="{FF2B5EF4-FFF2-40B4-BE49-F238E27FC236}">
                <a16:creationId xmlns:a16="http://schemas.microsoft.com/office/drawing/2014/main" id="{9BDF4FC6-DC86-15CE-8DB9-97B20956F1D8}"/>
              </a:ext>
            </a:extLst>
          </p:cNvPr>
          <p:cNvSpPr txBox="1"/>
          <p:nvPr/>
        </p:nvSpPr>
        <p:spPr>
          <a:xfrm>
            <a:off x="4851400" y="1713637"/>
            <a:ext cx="3273967" cy="2246769"/>
          </a:xfrm>
          <a:prstGeom prst="rect">
            <a:avLst/>
          </a:prstGeom>
          <a:noFill/>
        </p:spPr>
        <p:txBody>
          <a:bodyPr wrap="square">
            <a:spAutoFit/>
          </a:bodyPr>
          <a:lstStyle/>
          <a:p>
            <a:pPr algn="ctr">
              <a:buNone/>
            </a:pPr>
            <a:r>
              <a:rPr lang="en-GB" sz="2000" b="1" dirty="0">
                <a:solidFill>
                  <a:srgbClr val="FFC000"/>
                </a:solidFill>
                <a:latin typeface="Roboto" panose="02000000000000000000" pitchFamily="2" charset="0"/>
                <a:ea typeface="Roboto" panose="02000000000000000000" pitchFamily="2" charset="0"/>
                <a:cs typeface="Roboto" panose="02000000000000000000" pitchFamily="2" charset="0"/>
              </a:rPr>
              <a:t>Building Five Type 31s</a:t>
            </a:r>
            <a:endPar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endPar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endParaRPr>
          </a:p>
          <a:p>
            <a:pPr algn="just"/>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 HMS VENTURER</a:t>
            </a:r>
          </a:p>
          <a:p>
            <a:pPr algn="just"/>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 HMS ACTIVE</a:t>
            </a:r>
          </a:p>
          <a:p>
            <a:pPr algn="just"/>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 HMS FORMIDABLE</a:t>
            </a:r>
          </a:p>
          <a:p>
            <a:pPr algn="just"/>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 HMS BULLDOG</a:t>
            </a:r>
          </a:p>
          <a:p>
            <a:pPr algn="just"/>
            <a:r>
              <a:rPr lang="en-GB" sz="20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 HMS HARDY</a:t>
            </a:r>
          </a:p>
        </p:txBody>
      </p:sp>
    </p:spTree>
    <p:extLst>
      <p:ext uri="{BB962C8B-B14F-4D97-AF65-F5344CB8AC3E}">
        <p14:creationId xmlns:p14="http://schemas.microsoft.com/office/powerpoint/2010/main" val="394676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F3ECBD-7577-C9D2-5805-48427EE0F46A}"/>
              </a:ext>
            </a:extLst>
          </p:cNvPr>
          <p:cNvPicPr>
            <a:picLocks noChangeAspect="1"/>
          </p:cNvPicPr>
          <p:nvPr/>
        </p:nvPicPr>
        <p:blipFill>
          <a:blip r:embed="rId2"/>
          <a:stretch>
            <a:fillRect/>
          </a:stretch>
        </p:blipFill>
        <p:spPr>
          <a:xfrm>
            <a:off x="2572" y="28937"/>
            <a:ext cx="16253428" cy="9191263"/>
          </a:xfrm>
          <a:prstGeom prst="rect">
            <a:avLst/>
          </a:prstGeom>
        </p:spPr>
      </p:pic>
    </p:spTree>
    <p:extLst>
      <p:ext uri="{BB962C8B-B14F-4D97-AF65-F5344CB8AC3E}">
        <p14:creationId xmlns:p14="http://schemas.microsoft.com/office/powerpoint/2010/main" val="358067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0E23-7B20-629B-1DB5-1BA364E44C2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13CA3F2-3814-72DF-829E-92AF7A71029B}"/>
              </a:ext>
            </a:extLst>
          </p:cNvPr>
          <p:cNvPicPr>
            <a:picLocks noChangeAspect="1"/>
          </p:cNvPicPr>
          <p:nvPr/>
        </p:nvPicPr>
        <p:blipFill>
          <a:blip r:embed="rId3"/>
          <a:srcRect t="8109"/>
          <a:stretch>
            <a:fillRect/>
          </a:stretch>
        </p:blipFill>
        <p:spPr>
          <a:xfrm>
            <a:off x="2572" y="759310"/>
            <a:ext cx="16253428" cy="8460890"/>
          </a:xfrm>
          <a:prstGeom prst="rect">
            <a:avLst/>
          </a:prstGeom>
        </p:spPr>
      </p:pic>
      <p:sp>
        <p:nvSpPr>
          <p:cNvPr id="2" name="TextBox 7">
            <a:extLst>
              <a:ext uri="{FF2B5EF4-FFF2-40B4-BE49-F238E27FC236}">
                <a16:creationId xmlns:a16="http://schemas.microsoft.com/office/drawing/2014/main" id="{F38A04C6-B7CB-3B7D-4E6D-FDCE6AD2CF9F}"/>
              </a:ext>
            </a:extLst>
          </p:cNvPr>
          <p:cNvSpPr txBox="1"/>
          <p:nvPr/>
        </p:nvSpPr>
        <p:spPr>
          <a:xfrm>
            <a:off x="769957" y="215900"/>
            <a:ext cx="14986000"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Chatham</a:t>
            </a:r>
          </a:p>
        </p:txBody>
      </p:sp>
      <p:sp>
        <p:nvSpPr>
          <p:cNvPr id="6" name="TextBox 5">
            <a:extLst>
              <a:ext uri="{FF2B5EF4-FFF2-40B4-BE49-F238E27FC236}">
                <a16:creationId xmlns:a16="http://schemas.microsoft.com/office/drawing/2014/main" id="{70DB7384-BE7A-447E-04AB-117095F0DD50}"/>
              </a:ext>
            </a:extLst>
          </p:cNvPr>
          <p:cNvSpPr txBox="1"/>
          <p:nvPr/>
        </p:nvSpPr>
        <p:spPr>
          <a:xfrm>
            <a:off x="1041400" y="990600"/>
            <a:ext cx="3429000" cy="1569660"/>
          </a:xfrm>
          <a:prstGeom prst="rect">
            <a:avLst/>
          </a:prstGeom>
          <a:noFill/>
        </p:spPr>
        <p:txBody>
          <a:bodyPr wrap="square">
            <a:spAutoFit/>
          </a:bodyPr>
          <a:lstStyle/>
          <a:p>
            <a:pPr algn="ctr">
              <a:buNone/>
            </a:pPr>
            <a:r>
              <a:rPr lang="en-GB" sz="1600" b="1" dirty="0">
                <a:solidFill>
                  <a:srgbClr val="FFC000"/>
                </a:solidFill>
                <a:latin typeface="Roboto" panose="02000000000000000000" pitchFamily="2" charset="0"/>
                <a:ea typeface="Roboto" panose="02000000000000000000" pitchFamily="2" charset="0"/>
                <a:cs typeface="Roboto" panose="02000000000000000000" pitchFamily="2" charset="0"/>
              </a:rPr>
              <a:t>Historic Dockyard</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Chatham Dockyard was a cornerstone of the Royal Navy for over 400 years, building and maintaining fleets from sail to steam</a:t>
            </a:r>
          </a:p>
        </p:txBody>
      </p:sp>
      <p:sp>
        <p:nvSpPr>
          <p:cNvPr id="7" name="TextBox 6">
            <a:extLst>
              <a:ext uri="{FF2B5EF4-FFF2-40B4-BE49-F238E27FC236}">
                <a16:creationId xmlns:a16="http://schemas.microsoft.com/office/drawing/2014/main" id="{82F413A6-307C-663D-17D0-5132149C7E3A}"/>
              </a:ext>
            </a:extLst>
          </p:cNvPr>
          <p:cNvSpPr txBox="1"/>
          <p:nvPr/>
        </p:nvSpPr>
        <p:spPr>
          <a:xfrm>
            <a:off x="1041400" y="2635699"/>
            <a:ext cx="3429000" cy="1323439"/>
          </a:xfrm>
          <a:prstGeom prst="rect">
            <a:avLst/>
          </a:prstGeom>
          <a:noFill/>
        </p:spPr>
        <p:txBody>
          <a:bodyPr wrap="square">
            <a:spAutoFit/>
          </a:bodyPr>
          <a:lstStyle/>
          <a:p>
            <a:pPr algn="ctr">
              <a:buNone/>
            </a:pPr>
            <a:r>
              <a:rPr lang="en-GB" sz="1600" b="1" dirty="0">
                <a:solidFill>
                  <a:srgbClr val="FFC000"/>
                </a:solidFill>
                <a:latin typeface="Roboto" panose="02000000000000000000" pitchFamily="2" charset="0"/>
                <a:ea typeface="Roboto" panose="02000000000000000000" pitchFamily="2" charset="0"/>
                <a:cs typeface="Roboto" panose="02000000000000000000" pitchFamily="2" charset="0"/>
              </a:rPr>
              <a:t>Shipbuilding Powerhouse</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Produced iconic warships including HMS VICTORY and many vessels that carried British sea power across the globe</a:t>
            </a:r>
          </a:p>
        </p:txBody>
      </p:sp>
      <p:sp>
        <p:nvSpPr>
          <p:cNvPr id="8" name="TextBox 7">
            <a:extLst>
              <a:ext uri="{FF2B5EF4-FFF2-40B4-BE49-F238E27FC236}">
                <a16:creationId xmlns:a16="http://schemas.microsoft.com/office/drawing/2014/main" id="{4010A83E-A31F-8B45-4113-84ED844CE196}"/>
              </a:ext>
            </a:extLst>
          </p:cNvPr>
          <p:cNvSpPr txBox="1"/>
          <p:nvPr/>
        </p:nvSpPr>
        <p:spPr>
          <a:xfrm>
            <a:off x="1041398" y="4247647"/>
            <a:ext cx="3429001" cy="1323439"/>
          </a:xfrm>
          <a:prstGeom prst="rect">
            <a:avLst/>
          </a:prstGeom>
          <a:noFill/>
        </p:spPr>
        <p:txBody>
          <a:bodyPr wrap="square">
            <a:spAutoFit/>
          </a:bodyPr>
          <a:lstStyle/>
          <a:p>
            <a:pPr algn="ctr">
              <a:buNone/>
            </a:pPr>
            <a:r>
              <a:rPr lang="en-GB" sz="1600" b="1" dirty="0">
                <a:solidFill>
                  <a:srgbClr val="FFC000"/>
                </a:solidFill>
                <a:latin typeface="Roboto" panose="02000000000000000000" pitchFamily="2" charset="0"/>
                <a:ea typeface="Roboto" panose="02000000000000000000" pitchFamily="2" charset="0"/>
                <a:cs typeface="Roboto" panose="02000000000000000000" pitchFamily="2" charset="0"/>
              </a:rPr>
              <a:t>Strategic Location</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Positioned on the River Medway, it provided protected inland access while remaining close to the North Sea and English Channel</a:t>
            </a:r>
          </a:p>
        </p:txBody>
      </p:sp>
      <p:sp>
        <p:nvSpPr>
          <p:cNvPr id="9" name="TextBox 8">
            <a:extLst>
              <a:ext uri="{FF2B5EF4-FFF2-40B4-BE49-F238E27FC236}">
                <a16:creationId xmlns:a16="http://schemas.microsoft.com/office/drawing/2014/main" id="{F9D8100B-D439-4BD5-709B-6616A9638AA3}"/>
              </a:ext>
            </a:extLst>
          </p:cNvPr>
          <p:cNvSpPr txBox="1"/>
          <p:nvPr/>
        </p:nvSpPr>
        <p:spPr>
          <a:xfrm>
            <a:off x="1041399" y="5839361"/>
            <a:ext cx="3429001" cy="1323439"/>
          </a:xfrm>
          <a:prstGeom prst="rect">
            <a:avLst/>
          </a:prstGeom>
          <a:noFill/>
        </p:spPr>
        <p:txBody>
          <a:bodyPr wrap="square">
            <a:spAutoFit/>
          </a:bodyPr>
          <a:lstStyle/>
          <a:p>
            <a:pPr algn="ctr">
              <a:buNone/>
            </a:pPr>
            <a:r>
              <a:rPr lang="en-GB" sz="1600" b="1" dirty="0">
                <a:solidFill>
                  <a:srgbClr val="FFC000"/>
                </a:solidFill>
                <a:latin typeface="Roboto" panose="02000000000000000000" pitchFamily="2" charset="0"/>
                <a:ea typeface="Roboto" panose="02000000000000000000" pitchFamily="2" charset="0"/>
                <a:cs typeface="Roboto" panose="02000000000000000000" pitchFamily="2" charset="0"/>
              </a:rPr>
              <a:t>Closure</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The dockyard closed in 1984 as part of Knott Review defence cuts, ending centuries of naval service and industry</a:t>
            </a:r>
          </a:p>
        </p:txBody>
      </p:sp>
      <p:sp>
        <p:nvSpPr>
          <p:cNvPr id="11" name="TextBox 10">
            <a:extLst>
              <a:ext uri="{FF2B5EF4-FFF2-40B4-BE49-F238E27FC236}">
                <a16:creationId xmlns:a16="http://schemas.microsoft.com/office/drawing/2014/main" id="{BD37C4BB-7921-98ED-A25F-34B033E5F909}"/>
              </a:ext>
            </a:extLst>
          </p:cNvPr>
          <p:cNvSpPr txBox="1"/>
          <p:nvPr/>
        </p:nvSpPr>
        <p:spPr>
          <a:xfrm>
            <a:off x="1029502" y="7205511"/>
            <a:ext cx="3429001" cy="1077218"/>
          </a:xfrm>
          <a:prstGeom prst="rect">
            <a:avLst/>
          </a:prstGeom>
          <a:noFill/>
        </p:spPr>
        <p:txBody>
          <a:bodyPr wrap="square">
            <a:spAutoFit/>
          </a:bodyPr>
          <a:lstStyle/>
          <a:p>
            <a:pPr algn="ctr">
              <a:buNone/>
            </a:pPr>
            <a:r>
              <a:rPr lang="en-GB" sz="1600" b="1" dirty="0">
                <a:solidFill>
                  <a:srgbClr val="FFC000"/>
                </a:solidFill>
                <a:latin typeface="Roboto" panose="02000000000000000000" pitchFamily="2" charset="0"/>
                <a:ea typeface="Roboto" panose="02000000000000000000" pitchFamily="2" charset="0"/>
                <a:cs typeface="Roboto" panose="02000000000000000000" pitchFamily="2" charset="0"/>
              </a:rPr>
              <a:t>Legacy</a:t>
            </a:r>
          </a:p>
          <a:p>
            <a:pPr algn="just">
              <a:buNone/>
            </a:pPr>
            <a:r>
              <a:rPr lang="en-GB" sz="1600" dirty="0">
                <a:solidFill>
                  <a:schemeClr val="bg1">
                    <a:lumMod val="95000"/>
                  </a:schemeClr>
                </a:solidFill>
                <a:latin typeface="Roboto" panose="02000000000000000000" pitchFamily="2" charset="0"/>
                <a:ea typeface="Roboto" panose="02000000000000000000" pitchFamily="2" charset="0"/>
                <a:cs typeface="Roboto" panose="02000000000000000000" pitchFamily="2" charset="0"/>
              </a:rPr>
              <a:t>Now preserved as The Historic Dockyard Chatham, showcasing warship, industry and naval life</a:t>
            </a:r>
          </a:p>
        </p:txBody>
      </p:sp>
    </p:spTree>
    <p:extLst>
      <p:ext uri="{BB962C8B-B14F-4D97-AF65-F5344CB8AC3E}">
        <p14:creationId xmlns:p14="http://schemas.microsoft.com/office/powerpoint/2010/main" val="381837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E6BA3F1-2E5B-8C5B-0E11-B0513A37D641}"/>
              </a:ext>
            </a:extLst>
          </p:cNvPr>
          <p:cNvSpPr txBox="1"/>
          <p:nvPr/>
        </p:nvSpPr>
        <p:spPr>
          <a:xfrm>
            <a:off x="769957" y="215900"/>
            <a:ext cx="14986000" cy="469900"/>
          </a:xfrm>
          <a:prstGeom prst="rect">
            <a:avLst/>
          </a:prstGeom>
          <a:solidFill>
            <a:srgbClr val="000000">
              <a:alpha val="0"/>
            </a:srgbClr>
          </a:solidFill>
        </p:spPr>
        <p:txBody>
          <a:bodyPr lIns="0" tIns="0" rIns="0" bIns="0" rtlCol="0" anchor="ctr"/>
          <a:lstStyle/>
          <a:p>
            <a:pPr indent="0" algn="l">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Chatham</a:t>
            </a:r>
          </a:p>
        </p:txBody>
      </p:sp>
      <p:pic>
        <p:nvPicPr>
          <p:cNvPr id="4" name="Picture 3" descr="A painting of a harbor with ships and buildings&#10;&#10;AI-generated content may be incorrect.">
            <a:extLst>
              <a:ext uri="{FF2B5EF4-FFF2-40B4-BE49-F238E27FC236}">
                <a16:creationId xmlns:a16="http://schemas.microsoft.com/office/drawing/2014/main" id="{B47B050E-4502-A4EA-41B1-FB8CA8A342A6}"/>
              </a:ext>
            </a:extLst>
          </p:cNvPr>
          <p:cNvPicPr>
            <a:picLocks noChangeAspect="1"/>
          </p:cNvPicPr>
          <p:nvPr/>
        </p:nvPicPr>
        <p:blipFill>
          <a:blip r:embed="rId3">
            <a:extLst>
              <a:ext uri="{28A0092B-C50C-407E-A947-70E740481C1C}">
                <a14:useLocalDpi xmlns:a14="http://schemas.microsoft.com/office/drawing/2010/main" val="0"/>
              </a:ext>
            </a:extLst>
          </a:blip>
          <a:srcRect r="3922"/>
          <a:stretch>
            <a:fillRect/>
          </a:stretch>
        </p:blipFill>
        <p:spPr>
          <a:xfrm>
            <a:off x="0" y="762001"/>
            <a:ext cx="8128000" cy="4114800"/>
          </a:xfrm>
          <a:prstGeom prst="rect">
            <a:avLst/>
          </a:prstGeom>
        </p:spPr>
      </p:pic>
      <p:pic>
        <p:nvPicPr>
          <p:cNvPr id="6" name="Picture 5" descr="A submarine in a dock&#10;&#10;AI-generated content may be incorrect.">
            <a:extLst>
              <a:ext uri="{FF2B5EF4-FFF2-40B4-BE49-F238E27FC236}">
                <a16:creationId xmlns:a16="http://schemas.microsoft.com/office/drawing/2014/main" id="{BFB9AE41-6D79-BA6D-497A-114844E176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6786" y="4943475"/>
            <a:ext cx="8183857" cy="4276725"/>
          </a:xfrm>
          <a:prstGeom prst="rect">
            <a:avLst/>
          </a:prstGeom>
        </p:spPr>
      </p:pic>
      <p:pic>
        <p:nvPicPr>
          <p:cNvPr id="10" name="Picture 9" descr="A large ship in a port&#10;&#10;AI-generated content may be incorrect.">
            <a:extLst>
              <a:ext uri="{FF2B5EF4-FFF2-40B4-BE49-F238E27FC236}">
                <a16:creationId xmlns:a16="http://schemas.microsoft.com/office/drawing/2014/main" id="{A98A3591-0A9B-BE25-EE51-1424B3510A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943475"/>
            <a:ext cx="8128000" cy="4276725"/>
          </a:xfrm>
          <a:prstGeom prst="rect">
            <a:avLst/>
          </a:prstGeom>
        </p:spPr>
      </p:pic>
      <p:pic>
        <p:nvPicPr>
          <p:cNvPr id="12" name="Picture 11" descr="A ship in a harbor&#10;&#10;AI-generated content may be incorrect.">
            <a:extLst>
              <a:ext uri="{FF2B5EF4-FFF2-40B4-BE49-F238E27FC236}">
                <a16:creationId xmlns:a16="http://schemas.microsoft.com/office/drawing/2014/main" id="{E8D39441-5272-6CF6-BF93-6111FAF8A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8000" y="762001"/>
            <a:ext cx="8128000" cy="4114798"/>
          </a:xfrm>
          <a:prstGeom prst="rect">
            <a:avLst/>
          </a:prstGeom>
        </p:spPr>
      </p:pic>
      <p:pic>
        <p:nvPicPr>
          <p:cNvPr id="8" name="Picture 7" descr="Aerial view of a port&#10;&#10;AI-generated content may be incorrect.">
            <a:extLst>
              <a:ext uri="{FF2B5EF4-FFF2-40B4-BE49-F238E27FC236}">
                <a16:creationId xmlns:a16="http://schemas.microsoft.com/office/drawing/2014/main" id="{F0CD5638-737C-AC30-56AB-8AF0807E61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2577" y="762001"/>
            <a:ext cx="5435489" cy="8458199"/>
          </a:xfrm>
          <a:prstGeom prst="rect">
            <a:avLst/>
          </a:prstGeom>
        </p:spPr>
      </p:pic>
    </p:spTree>
    <p:extLst>
      <p:ext uri="{BB962C8B-B14F-4D97-AF65-F5344CB8AC3E}">
        <p14:creationId xmlns:p14="http://schemas.microsoft.com/office/powerpoint/2010/main" val="57370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7D2746-87E6-0DA7-095F-9CCCD25536E0}"/>
              </a:ext>
            </a:extLst>
          </p:cNvPr>
          <p:cNvPicPr>
            <a:picLocks noChangeAspect="1"/>
          </p:cNvPicPr>
          <p:nvPr/>
        </p:nvPicPr>
        <p:blipFill>
          <a:blip r:embed="rId2"/>
          <a:stretch>
            <a:fillRect/>
          </a:stretch>
        </p:blipFill>
        <p:spPr>
          <a:xfrm>
            <a:off x="0" y="0"/>
            <a:ext cx="16268702" cy="9296400"/>
          </a:xfrm>
          <a:prstGeom prst="rect">
            <a:avLst/>
          </a:prstGeom>
        </p:spPr>
      </p:pic>
    </p:spTree>
    <p:extLst>
      <p:ext uri="{BB962C8B-B14F-4D97-AF65-F5344CB8AC3E}">
        <p14:creationId xmlns:p14="http://schemas.microsoft.com/office/powerpoint/2010/main" val="418484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EE858-7FCC-345C-815E-FA41F95C0EDB}"/>
              </a:ext>
            </a:extLst>
          </p:cNvPr>
          <p:cNvPicPr>
            <a:picLocks noChangeAspect="1"/>
          </p:cNvPicPr>
          <p:nvPr/>
        </p:nvPicPr>
        <p:blipFill>
          <a:blip r:embed="rId2"/>
          <a:stretch>
            <a:fillRect/>
          </a:stretch>
        </p:blipFill>
        <p:spPr>
          <a:xfrm>
            <a:off x="0" y="0"/>
            <a:ext cx="16256000" cy="9254958"/>
          </a:xfrm>
          <a:prstGeom prst="rect">
            <a:avLst/>
          </a:prstGeom>
        </p:spPr>
      </p:pic>
      <p:pic>
        <p:nvPicPr>
          <p:cNvPr id="5" name="Picture 4">
            <a:extLst>
              <a:ext uri="{FF2B5EF4-FFF2-40B4-BE49-F238E27FC236}">
                <a16:creationId xmlns:a16="http://schemas.microsoft.com/office/drawing/2014/main" id="{ACD6C45F-B56A-E1A8-771A-FE43752BB02F}"/>
              </a:ext>
            </a:extLst>
          </p:cNvPr>
          <p:cNvPicPr>
            <a:picLocks noChangeAspect="1"/>
          </p:cNvPicPr>
          <p:nvPr/>
        </p:nvPicPr>
        <p:blipFill>
          <a:blip r:embed="rId3"/>
          <a:stretch>
            <a:fillRect/>
          </a:stretch>
        </p:blipFill>
        <p:spPr>
          <a:xfrm>
            <a:off x="9194800" y="0"/>
            <a:ext cx="7061200" cy="3969813"/>
          </a:xfrm>
          <a:prstGeom prst="rect">
            <a:avLst/>
          </a:prstGeom>
        </p:spPr>
      </p:pic>
    </p:spTree>
    <p:extLst>
      <p:ext uri="{BB962C8B-B14F-4D97-AF65-F5344CB8AC3E}">
        <p14:creationId xmlns:p14="http://schemas.microsoft.com/office/powerpoint/2010/main" val="135519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FE9295-8EFA-F7E0-30FE-FB6479B70D34}"/>
              </a:ext>
            </a:extLst>
          </p:cNvPr>
          <p:cNvPicPr>
            <a:picLocks noChangeAspect="1"/>
          </p:cNvPicPr>
          <p:nvPr/>
        </p:nvPicPr>
        <p:blipFill>
          <a:blip r:embed="rId2"/>
          <a:stretch>
            <a:fillRect/>
          </a:stretch>
        </p:blipFill>
        <p:spPr>
          <a:xfrm>
            <a:off x="-18156" y="789874"/>
            <a:ext cx="16274156" cy="8430326"/>
          </a:xfrm>
          <a:prstGeom prst="rect">
            <a:avLst/>
          </a:prstGeom>
        </p:spPr>
      </p:pic>
      <p:sp>
        <p:nvSpPr>
          <p:cNvPr id="3" name="AutoShape 4">
            <a:extLst>
              <a:ext uri="{FF2B5EF4-FFF2-40B4-BE49-F238E27FC236}">
                <a16:creationId xmlns:a16="http://schemas.microsoft.com/office/drawing/2014/main" id="{5ACD00D5-89CF-4120-BFDB-5407D5261C09}"/>
              </a:ext>
            </a:extLst>
          </p:cNvPr>
          <p:cNvSpPr/>
          <p:nvPr/>
        </p:nvSpPr>
        <p:spPr>
          <a:xfrm>
            <a:off x="936091" y="1524000"/>
            <a:ext cx="7064908" cy="2137377"/>
          </a:xfrm>
          <a:prstGeom prst="rect">
            <a:avLst/>
          </a:prstGeom>
          <a:solidFill>
            <a:srgbClr val="00B050">
              <a:alpha val="67000"/>
            </a:srgbClr>
          </a:solidFill>
          <a:ln w="12700">
            <a:noFill/>
          </a:ln>
        </p:spPr>
        <p:txBody>
          <a:bodyPr/>
          <a:lstStyle/>
          <a:p>
            <a:endParaRPr lang="en-GB" sz="2400" dirty="0">
              <a:solidFill>
                <a:schemeClr val="bg1"/>
              </a:solidFill>
            </a:endParaRPr>
          </a:p>
        </p:txBody>
      </p:sp>
      <p:sp>
        <p:nvSpPr>
          <p:cNvPr id="4" name="TextBox 13">
            <a:extLst>
              <a:ext uri="{FF2B5EF4-FFF2-40B4-BE49-F238E27FC236}">
                <a16:creationId xmlns:a16="http://schemas.microsoft.com/office/drawing/2014/main" id="{3381F324-03F5-F359-18AD-8B51C1BD13B3}"/>
              </a:ext>
            </a:extLst>
          </p:cNvPr>
          <p:cNvSpPr txBox="1"/>
          <p:nvPr/>
        </p:nvSpPr>
        <p:spPr>
          <a:xfrm>
            <a:off x="1176707" y="1812134"/>
            <a:ext cx="6641752" cy="407587"/>
          </a:xfrm>
          <a:prstGeom prst="rect">
            <a:avLst/>
          </a:prstGeom>
          <a:solidFill>
            <a:srgbClr val="000000">
              <a:alpha val="0"/>
            </a:srgbClr>
          </a:solidFill>
        </p:spPr>
        <p:txBody>
          <a:bodyPr lIns="0" tIns="0" rIns="0" bIns="0" rtlCol="0" anchor="ctr"/>
          <a:lstStyle/>
          <a:p>
            <a:pPr algn="ctr">
              <a:defRPr/>
            </a:pPr>
            <a:r>
              <a:rPr lang="en-US" sz="2400" b="1" dirty="0">
                <a:solidFill>
                  <a:schemeClr val="bg1"/>
                </a:solidFill>
                <a:latin typeface="Roboto" panose="02000000000000000000" pitchFamily="2" charset="0"/>
                <a:ea typeface="Roboto" panose="02000000000000000000" pitchFamily="2" charset="0"/>
                <a:cs typeface="Roboto" panose="02000000000000000000" pitchFamily="2" charset="0"/>
              </a:rPr>
              <a:t>The Ship</a:t>
            </a:r>
            <a:endParaRPr lang="en-US" sz="24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16">
            <a:extLst>
              <a:ext uri="{FF2B5EF4-FFF2-40B4-BE49-F238E27FC236}">
                <a16:creationId xmlns:a16="http://schemas.microsoft.com/office/drawing/2014/main" id="{33588570-6757-DF42-2983-DE7756A816A1}"/>
              </a:ext>
            </a:extLst>
          </p:cNvPr>
          <p:cNvSpPr txBox="1"/>
          <p:nvPr/>
        </p:nvSpPr>
        <p:spPr>
          <a:xfrm>
            <a:off x="1178561" y="2405140"/>
            <a:ext cx="6599230" cy="976703"/>
          </a:xfrm>
          <a:prstGeom prst="rect">
            <a:avLst/>
          </a:prstGeom>
          <a:solidFill>
            <a:srgbClr val="000000">
              <a:alpha val="0"/>
            </a:srgbClr>
          </a:solidFill>
        </p:spPr>
        <p:txBody>
          <a:bodyPr lIns="0" tIns="0" rIns="0" bIns="0" rtlCol="0" anchor="ctr"/>
          <a:lstStyle/>
          <a:p>
            <a:pPr algn="just">
              <a:defRPr/>
            </a:pPr>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The Doomsday Wreck is an ammunition ship called the SS Richard Montgomery, a World War II American Liberty class ship that sank in the Thames Estuary in August 1944</a:t>
            </a:r>
          </a:p>
        </p:txBody>
      </p:sp>
      <p:sp>
        <p:nvSpPr>
          <p:cNvPr id="6" name="AutoShape 4">
            <a:extLst>
              <a:ext uri="{FF2B5EF4-FFF2-40B4-BE49-F238E27FC236}">
                <a16:creationId xmlns:a16="http://schemas.microsoft.com/office/drawing/2014/main" id="{4B9C03EA-1B3F-E6C3-1A73-0A8616CD608E}"/>
              </a:ext>
            </a:extLst>
          </p:cNvPr>
          <p:cNvSpPr/>
          <p:nvPr/>
        </p:nvSpPr>
        <p:spPr>
          <a:xfrm>
            <a:off x="910692" y="4048373"/>
            <a:ext cx="7064908" cy="4409827"/>
          </a:xfrm>
          <a:prstGeom prst="rect">
            <a:avLst/>
          </a:prstGeom>
          <a:solidFill>
            <a:srgbClr val="FFC000">
              <a:alpha val="67000"/>
            </a:srgbClr>
          </a:solidFill>
          <a:ln w="12700">
            <a:noFill/>
          </a:ln>
        </p:spPr>
        <p:txBody>
          <a:bodyPr/>
          <a:lstStyle/>
          <a:p>
            <a:endParaRPr lang="en-GB" sz="2400" dirty="0"/>
          </a:p>
        </p:txBody>
      </p:sp>
      <p:sp>
        <p:nvSpPr>
          <p:cNvPr id="7" name="TextBox 13">
            <a:extLst>
              <a:ext uri="{FF2B5EF4-FFF2-40B4-BE49-F238E27FC236}">
                <a16:creationId xmlns:a16="http://schemas.microsoft.com/office/drawing/2014/main" id="{83955D5A-461D-DA21-7EF0-2A993B22F14A}"/>
              </a:ext>
            </a:extLst>
          </p:cNvPr>
          <p:cNvSpPr txBox="1"/>
          <p:nvPr/>
        </p:nvSpPr>
        <p:spPr>
          <a:xfrm>
            <a:off x="1151307" y="4316814"/>
            <a:ext cx="6641752" cy="407587"/>
          </a:xfrm>
          <a:prstGeom prst="rect">
            <a:avLst/>
          </a:prstGeom>
          <a:solidFill>
            <a:srgbClr val="000000">
              <a:alpha val="0"/>
            </a:srgbClr>
          </a:solidFill>
        </p:spPr>
        <p:txBody>
          <a:bodyPr lIns="0" tIns="0" rIns="0" bIns="0" rtlCol="0" anchor="ctr"/>
          <a:lstStyle/>
          <a:p>
            <a:pPr algn="ctr">
              <a:defRPr/>
            </a:pPr>
            <a:r>
              <a:rPr lang="en-US" sz="2400" b="1" dirty="0">
                <a:latin typeface="Roboto" panose="02000000000000000000" pitchFamily="2" charset="0"/>
                <a:ea typeface="Roboto" panose="02000000000000000000" pitchFamily="2" charset="0"/>
                <a:cs typeface="Roboto" panose="02000000000000000000" pitchFamily="2" charset="0"/>
              </a:rPr>
              <a:t>How It Became a Wreck</a:t>
            </a:r>
            <a:endParaRPr lang="en-US" sz="2400" dirty="0">
              <a:latin typeface="Roboto" panose="02000000000000000000" pitchFamily="2" charset="0"/>
              <a:ea typeface="Roboto" panose="02000000000000000000" pitchFamily="2" charset="0"/>
              <a:cs typeface="Roboto" panose="02000000000000000000" pitchFamily="2" charset="0"/>
            </a:endParaRPr>
          </a:p>
        </p:txBody>
      </p:sp>
      <p:sp>
        <p:nvSpPr>
          <p:cNvPr id="8" name="TextBox 16">
            <a:extLst>
              <a:ext uri="{FF2B5EF4-FFF2-40B4-BE49-F238E27FC236}">
                <a16:creationId xmlns:a16="http://schemas.microsoft.com/office/drawing/2014/main" id="{F4574A12-F741-C0B0-CB5C-14BCCEDB8E88}"/>
              </a:ext>
            </a:extLst>
          </p:cNvPr>
          <p:cNvSpPr txBox="1"/>
          <p:nvPr/>
        </p:nvSpPr>
        <p:spPr>
          <a:xfrm>
            <a:off x="1233166" y="4942438"/>
            <a:ext cx="6521078" cy="3210963"/>
          </a:xfrm>
          <a:prstGeom prst="rect">
            <a:avLst/>
          </a:prstGeom>
          <a:solidFill>
            <a:srgbClr val="000000">
              <a:alpha val="0"/>
            </a:srgbClr>
          </a:solidFill>
        </p:spPr>
        <p:txBody>
          <a:bodyPr lIns="0" tIns="0" rIns="0" bIns="0" rtlCol="0" anchor="ctr"/>
          <a:lstStyle/>
          <a:p>
            <a:pPr algn="just">
              <a:defRPr/>
            </a:pPr>
            <a:r>
              <a:rPr lang="en-US" sz="2000" dirty="0">
                <a:latin typeface="Roboto" panose="02000000000000000000" pitchFamily="2" charset="0"/>
                <a:ea typeface="Roboto" panose="02000000000000000000" pitchFamily="2" charset="0"/>
                <a:cs typeface="Roboto" panose="02000000000000000000" pitchFamily="2" charset="0"/>
              </a:rPr>
              <a:t>The ship arrived in the Thames Estuary from Philadelphia, carrying a massive cargo of munitions intended for the Allied invasion of Europe. While anchored at the Great Nore, a force-eight gale caused the ship to drag its anchor. It drifted onto the Sheerness Middle Sands, a shallow sandbank. As the tide went out, the heavily laden ship was unsupported in the middle. The hull broke its back (snapped in two) Emergency crews managed to remove about half of the cargo, but the operation was abandoned when the forward section flooded and sank completely</a:t>
            </a:r>
          </a:p>
        </p:txBody>
      </p:sp>
      <p:sp>
        <p:nvSpPr>
          <p:cNvPr id="9" name="AutoShape 4">
            <a:extLst>
              <a:ext uri="{FF2B5EF4-FFF2-40B4-BE49-F238E27FC236}">
                <a16:creationId xmlns:a16="http://schemas.microsoft.com/office/drawing/2014/main" id="{321164D1-6304-E8FB-60AF-E7F436F85C10}"/>
              </a:ext>
            </a:extLst>
          </p:cNvPr>
          <p:cNvSpPr/>
          <p:nvPr/>
        </p:nvSpPr>
        <p:spPr>
          <a:xfrm>
            <a:off x="8293103" y="3190479"/>
            <a:ext cx="7073897" cy="3743721"/>
          </a:xfrm>
          <a:prstGeom prst="rect">
            <a:avLst/>
          </a:prstGeom>
          <a:solidFill>
            <a:srgbClr val="EA2E1D">
              <a:alpha val="67000"/>
            </a:srgbClr>
          </a:solidFill>
          <a:ln w="12700">
            <a:noFill/>
          </a:ln>
        </p:spPr>
        <p:txBody>
          <a:bodyPr/>
          <a:lstStyle/>
          <a:p>
            <a:endParaRPr lang="en-GB" sz="2400" dirty="0">
              <a:solidFill>
                <a:srgbClr val="C00000"/>
              </a:solidFill>
            </a:endParaRPr>
          </a:p>
        </p:txBody>
      </p:sp>
      <p:sp>
        <p:nvSpPr>
          <p:cNvPr id="10" name="TextBox 13">
            <a:extLst>
              <a:ext uri="{FF2B5EF4-FFF2-40B4-BE49-F238E27FC236}">
                <a16:creationId xmlns:a16="http://schemas.microsoft.com/office/drawing/2014/main" id="{B3910A36-23B6-5D09-21B9-43000E0A2F76}"/>
              </a:ext>
            </a:extLst>
          </p:cNvPr>
          <p:cNvSpPr txBox="1"/>
          <p:nvPr/>
        </p:nvSpPr>
        <p:spPr>
          <a:xfrm>
            <a:off x="8581524" y="3478614"/>
            <a:ext cx="6562267" cy="407587"/>
          </a:xfrm>
          <a:prstGeom prst="rect">
            <a:avLst/>
          </a:prstGeom>
          <a:solidFill>
            <a:srgbClr val="000000">
              <a:alpha val="0"/>
            </a:srgbClr>
          </a:solidFill>
        </p:spPr>
        <p:txBody>
          <a:bodyPr lIns="0" tIns="0" rIns="0" bIns="0" rtlCol="0" anchor="ctr"/>
          <a:lstStyle/>
          <a:p>
            <a:pPr algn="ctr">
              <a:defRPr/>
            </a:pPr>
            <a:r>
              <a:rPr lang="en-US" sz="2400" b="1" dirty="0">
                <a:solidFill>
                  <a:schemeClr val="bg2"/>
                </a:solidFill>
                <a:latin typeface="Roboto" panose="02000000000000000000" pitchFamily="2" charset="0"/>
                <a:ea typeface="Roboto" panose="02000000000000000000" pitchFamily="2" charset="0"/>
                <a:cs typeface="Roboto" panose="02000000000000000000" pitchFamily="2" charset="0"/>
              </a:rPr>
              <a:t>The Problem</a:t>
            </a:r>
            <a:endParaRPr lang="en-US" sz="2400"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11" name="TextBox 16">
            <a:extLst>
              <a:ext uri="{FF2B5EF4-FFF2-40B4-BE49-F238E27FC236}">
                <a16:creationId xmlns:a16="http://schemas.microsoft.com/office/drawing/2014/main" id="{7A705A42-43CD-0D70-BF09-64FC92ABF0E7}"/>
              </a:ext>
            </a:extLst>
          </p:cNvPr>
          <p:cNvSpPr txBox="1"/>
          <p:nvPr/>
        </p:nvSpPr>
        <p:spPr>
          <a:xfrm>
            <a:off x="8583377" y="4092956"/>
            <a:ext cx="6560413" cy="2536445"/>
          </a:xfrm>
          <a:prstGeom prst="rect">
            <a:avLst/>
          </a:prstGeom>
          <a:solidFill>
            <a:srgbClr val="000000">
              <a:alpha val="0"/>
            </a:srgbClr>
          </a:solidFill>
        </p:spPr>
        <p:txBody>
          <a:bodyPr lIns="0" tIns="0" rIns="0" bIns="0" rtlCol="0" anchor="ctr"/>
          <a:lstStyle/>
          <a:p>
            <a:pPr algn="just">
              <a:defRPr/>
            </a:pPr>
            <a:r>
              <a:rPr lang="en-US" sz="2000" dirty="0">
                <a:solidFill>
                  <a:schemeClr val="bg2"/>
                </a:solidFill>
                <a:latin typeface="Roboto" panose="02000000000000000000" pitchFamily="2" charset="0"/>
                <a:ea typeface="Roboto" panose="02000000000000000000" pitchFamily="2" charset="0"/>
                <a:cs typeface="Roboto" panose="02000000000000000000" pitchFamily="2" charset="0"/>
              </a:rPr>
              <a:t>The Doomsday Wreck still contains approximately 1,400 tons of high explosive. The wreck currently lies in about 15 meters of water, roughly 1.5 miles off the coast of Sheerness, Kent. The remaining cargo is concentrated in the forward holds and includes over 2,000 cases of cluster fragmentation bombs, hundreds of 500lb and 1,000lb general-purpose bombs and well as standard TNT-filled munitions and white phosphorus smoke bombs</a:t>
            </a:r>
          </a:p>
        </p:txBody>
      </p:sp>
      <p:sp>
        <p:nvSpPr>
          <p:cNvPr id="12" name="TextBox 13">
            <a:extLst>
              <a:ext uri="{FF2B5EF4-FFF2-40B4-BE49-F238E27FC236}">
                <a16:creationId xmlns:a16="http://schemas.microsoft.com/office/drawing/2014/main" id="{9A01DF59-5C3F-62D8-4908-27F43920D008}"/>
              </a:ext>
            </a:extLst>
          </p:cNvPr>
          <p:cNvSpPr txBox="1"/>
          <p:nvPr/>
        </p:nvSpPr>
        <p:spPr>
          <a:xfrm>
            <a:off x="800100" y="152400"/>
            <a:ext cx="14719300" cy="596900"/>
          </a:xfrm>
          <a:prstGeom prst="rect">
            <a:avLst/>
          </a:prstGeom>
          <a:solidFill>
            <a:srgbClr val="000000">
              <a:alpha val="0"/>
            </a:srgbClr>
          </a:solidFill>
        </p:spPr>
        <p:txBody>
          <a:bodyPr lIns="0" tIns="0" rIns="0" bIns="0" rtlCol="0" anchor="ctr"/>
          <a:lstStyle/>
          <a:p>
            <a:pPr indent="0" algn="l">
              <a:defRPr/>
            </a:pPr>
            <a:r>
              <a:rPr lang="en-GB" sz="4000" b="1" noProof="0" dirty="0">
                <a:solidFill>
                  <a:schemeClr val="bg1"/>
                </a:solidFill>
                <a:latin typeface="Roboto" panose="02000000000000000000" pitchFamily="2" charset="0"/>
                <a:ea typeface="Roboto" panose="02000000000000000000" pitchFamily="2" charset="0"/>
                <a:cs typeface="Roboto" panose="02000000000000000000" pitchFamily="2" charset="0"/>
              </a:rPr>
              <a:t>The Doomsday Wreck in the Thames Estuary</a:t>
            </a:r>
          </a:p>
        </p:txBody>
      </p:sp>
    </p:spTree>
    <p:extLst>
      <p:ext uri="{BB962C8B-B14F-4D97-AF65-F5344CB8AC3E}">
        <p14:creationId xmlns:p14="http://schemas.microsoft.com/office/powerpoint/2010/main" val="319290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1,400 tons of explosive remain on WWII wreck – survey | News | Maritime  Journal">
            <a:extLst>
              <a:ext uri="{FF2B5EF4-FFF2-40B4-BE49-F238E27FC236}">
                <a16:creationId xmlns:a16="http://schemas.microsoft.com/office/drawing/2014/main" id="{2F793B5D-BB13-A5F8-B60A-C26E7B707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5398" y="765313"/>
            <a:ext cx="8128000" cy="4800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reck of the SS Richard Montgomery in the Thames Estuary (taken through  binoculars) : r/submechanophobia">
            <a:extLst>
              <a:ext uri="{FF2B5EF4-FFF2-40B4-BE49-F238E27FC236}">
                <a16:creationId xmlns:a16="http://schemas.microsoft.com/office/drawing/2014/main" id="{0A8C8357-0673-2B45-1EFE-72F503AC35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1699" y="4953000"/>
            <a:ext cx="8128000" cy="421839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he ship was carrying munitions to Cherbourg for the Allied invasion in 1944">
            <a:extLst>
              <a:ext uri="{FF2B5EF4-FFF2-40B4-BE49-F238E27FC236}">
                <a16:creationId xmlns:a16="http://schemas.microsoft.com/office/drawing/2014/main" id="{D3679A14-ED36-5110-60DF-EF3D5210D3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953001"/>
            <a:ext cx="8128000" cy="4191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3">
            <a:extLst>
              <a:ext uri="{FF2B5EF4-FFF2-40B4-BE49-F238E27FC236}">
                <a16:creationId xmlns:a16="http://schemas.microsoft.com/office/drawing/2014/main" id="{76F80E46-542E-B95B-221E-622AD329ACD2}"/>
              </a:ext>
            </a:extLst>
          </p:cNvPr>
          <p:cNvSpPr txBox="1"/>
          <p:nvPr/>
        </p:nvSpPr>
        <p:spPr>
          <a:xfrm>
            <a:off x="800100" y="152400"/>
            <a:ext cx="14719300" cy="596900"/>
          </a:xfrm>
          <a:prstGeom prst="rect">
            <a:avLst/>
          </a:prstGeom>
          <a:solidFill>
            <a:srgbClr val="000000">
              <a:alpha val="0"/>
            </a:srgbClr>
          </a:solidFill>
        </p:spPr>
        <p:txBody>
          <a:bodyPr lIns="0" tIns="0" rIns="0" bIns="0" rtlCol="0" anchor="ctr"/>
          <a:lstStyle/>
          <a:p>
            <a:pPr indent="0" algn="l">
              <a:defRPr/>
            </a:pPr>
            <a:r>
              <a:rPr lang="en-GB" sz="4000" b="1" noProof="0" dirty="0">
                <a:solidFill>
                  <a:schemeClr val="bg1"/>
                </a:solidFill>
                <a:latin typeface="Roboto" panose="02000000000000000000" pitchFamily="2" charset="0"/>
                <a:ea typeface="Roboto" panose="02000000000000000000" pitchFamily="2" charset="0"/>
                <a:cs typeface="Roboto" panose="02000000000000000000" pitchFamily="2" charset="0"/>
              </a:rPr>
              <a:t>The SS Richard Montgomery</a:t>
            </a:r>
          </a:p>
        </p:txBody>
      </p:sp>
      <p:pic>
        <p:nvPicPr>
          <p:cNvPr id="2" name="Picture 1">
            <a:extLst>
              <a:ext uri="{FF2B5EF4-FFF2-40B4-BE49-F238E27FC236}">
                <a16:creationId xmlns:a16="http://schemas.microsoft.com/office/drawing/2014/main" id="{DB0ECD49-14EB-DECD-4940-B38EE1AC24BB}"/>
              </a:ext>
            </a:extLst>
          </p:cNvPr>
          <p:cNvPicPr>
            <a:picLocks noChangeAspect="1"/>
          </p:cNvPicPr>
          <p:nvPr/>
        </p:nvPicPr>
        <p:blipFill>
          <a:blip r:embed="rId6"/>
          <a:stretch>
            <a:fillRect/>
          </a:stretch>
        </p:blipFill>
        <p:spPr>
          <a:xfrm>
            <a:off x="-9457" y="765313"/>
            <a:ext cx="8130607" cy="4187687"/>
          </a:xfrm>
          <a:prstGeom prst="rect">
            <a:avLst/>
          </a:prstGeom>
        </p:spPr>
      </p:pic>
      <p:pic>
        <p:nvPicPr>
          <p:cNvPr id="4" name="Picture 3" descr="Maritime &amp; Coastguard Agency A black-and-white image of the large ship, SS Richard Montgomery, broken in half and lying on the seabed.">
            <a:extLst>
              <a:ext uri="{FF2B5EF4-FFF2-40B4-BE49-F238E27FC236}">
                <a16:creationId xmlns:a16="http://schemas.microsoft.com/office/drawing/2014/main" id="{908675FC-03D7-AA97-1BD2-0E204FFF77EA}"/>
              </a:ext>
            </a:extLst>
          </p:cNvPr>
          <p:cNvPicPr>
            <a:picLocks noChangeAspect="1"/>
          </p:cNvPicPr>
          <p:nvPr/>
        </p:nvPicPr>
        <p:blipFill>
          <a:blip r:embed="rId7"/>
          <a:stretch>
            <a:fillRect/>
          </a:stretch>
        </p:blipFill>
        <p:spPr>
          <a:xfrm>
            <a:off x="8141698" y="762000"/>
            <a:ext cx="8148549" cy="4190999"/>
          </a:xfrm>
          <a:prstGeom prst="rect">
            <a:avLst/>
          </a:prstGeom>
        </p:spPr>
      </p:pic>
    </p:spTree>
    <p:extLst>
      <p:ext uri="{BB962C8B-B14F-4D97-AF65-F5344CB8AC3E}">
        <p14:creationId xmlns:p14="http://schemas.microsoft.com/office/powerpoint/2010/main" val="424219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A37704-271B-A020-E5E9-AFCEFA53648F}"/>
              </a:ext>
            </a:extLst>
          </p:cNvPr>
          <p:cNvPicPr>
            <a:picLocks noChangeAspect="1"/>
          </p:cNvPicPr>
          <p:nvPr/>
        </p:nvPicPr>
        <p:blipFill>
          <a:blip r:embed="rId3"/>
          <a:stretch>
            <a:fillRect/>
          </a:stretch>
        </p:blipFill>
        <p:spPr>
          <a:xfrm>
            <a:off x="0" y="0"/>
            <a:ext cx="16448051" cy="9171397"/>
          </a:xfrm>
          <a:prstGeom prst="rect">
            <a:avLst/>
          </a:prstGeom>
        </p:spPr>
      </p:pic>
      <p:sp>
        <p:nvSpPr>
          <p:cNvPr id="5" name="Rectangle 4">
            <a:extLst>
              <a:ext uri="{FF2B5EF4-FFF2-40B4-BE49-F238E27FC236}">
                <a16:creationId xmlns:a16="http://schemas.microsoft.com/office/drawing/2014/main" id="{D4918BA1-F114-057D-9F1E-A947F190B1A4}"/>
              </a:ext>
            </a:extLst>
          </p:cNvPr>
          <p:cNvSpPr/>
          <p:nvPr/>
        </p:nvSpPr>
        <p:spPr>
          <a:xfrm>
            <a:off x="6096000" y="5581227"/>
            <a:ext cx="1165013" cy="101600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Tree>
    <p:extLst>
      <p:ext uri="{BB962C8B-B14F-4D97-AF65-F5344CB8AC3E}">
        <p14:creationId xmlns:p14="http://schemas.microsoft.com/office/powerpoint/2010/main" val="381821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72B1A5-5915-6324-AF4E-AE82D0EF72D5}"/>
              </a:ext>
            </a:extLst>
          </p:cNvPr>
          <p:cNvPicPr>
            <a:picLocks noChangeAspect="1"/>
          </p:cNvPicPr>
          <p:nvPr/>
        </p:nvPicPr>
        <p:blipFill>
          <a:blip r:embed="rId3"/>
          <a:stretch>
            <a:fillRect/>
          </a:stretch>
        </p:blipFill>
        <p:spPr>
          <a:xfrm>
            <a:off x="-1" y="813928"/>
            <a:ext cx="16256001" cy="8330071"/>
          </a:xfrm>
          <a:prstGeom prst="rect">
            <a:avLst/>
          </a:prstGeom>
        </p:spPr>
      </p:pic>
      <p:sp>
        <p:nvSpPr>
          <p:cNvPr id="3" name="AutoShape 4">
            <a:extLst>
              <a:ext uri="{FF2B5EF4-FFF2-40B4-BE49-F238E27FC236}">
                <a16:creationId xmlns:a16="http://schemas.microsoft.com/office/drawing/2014/main" id="{EB0FFA37-5B0B-0E4F-2E23-B18559DBFEEE}"/>
              </a:ext>
            </a:extLst>
          </p:cNvPr>
          <p:cNvSpPr/>
          <p:nvPr/>
        </p:nvSpPr>
        <p:spPr>
          <a:xfrm>
            <a:off x="11284373" y="990600"/>
            <a:ext cx="4768427" cy="3581400"/>
          </a:xfrm>
          <a:prstGeom prst="rect">
            <a:avLst/>
          </a:prstGeom>
          <a:solidFill>
            <a:srgbClr val="EA2E1D">
              <a:alpha val="34000"/>
            </a:srgbClr>
          </a:solidFill>
          <a:ln w="12700">
            <a:noFill/>
          </a:ln>
        </p:spPr>
        <p:txBody>
          <a:bodyPr/>
          <a:lstStyle/>
          <a:p>
            <a:endParaRPr lang="en-GB" sz="2400" dirty="0">
              <a:solidFill>
                <a:srgbClr val="C00000"/>
              </a:solidFill>
            </a:endParaRPr>
          </a:p>
        </p:txBody>
      </p:sp>
      <p:sp>
        <p:nvSpPr>
          <p:cNvPr id="4" name="TextBox 13">
            <a:extLst>
              <a:ext uri="{FF2B5EF4-FFF2-40B4-BE49-F238E27FC236}">
                <a16:creationId xmlns:a16="http://schemas.microsoft.com/office/drawing/2014/main" id="{DE8BA66C-CAFA-2746-0296-6D7A38889DBB}"/>
              </a:ext>
            </a:extLst>
          </p:cNvPr>
          <p:cNvSpPr txBox="1"/>
          <p:nvPr/>
        </p:nvSpPr>
        <p:spPr>
          <a:xfrm>
            <a:off x="11470471" y="1295400"/>
            <a:ext cx="4396232" cy="457199"/>
          </a:xfrm>
          <a:prstGeom prst="rect">
            <a:avLst/>
          </a:prstGeom>
          <a:solidFill>
            <a:srgbClr val="000000">
              <a:alpha val="0"/>
            </a:srgbClr>
          </a:solidFill>
        </p:spPr>
        <p:txBody>
          <a:bodyPr lIns="0" tIns="0" rIns="0" bIns="0" rtlCol="0" anchor="ctr"/>
          <a:lstStyle/>
          <a:p>
            <a:pPr algn="ctr">
              <a:defRPr/>
            </a:pPr>
            <a:r>
              <a:rPr lang="en-US" b="1" dirty="0">
                <a:solidFill>
                  <a:schemeClr val="bg2"/>
                </a:solidFill>
                <a:latin typeface="Roboto" panose="02000000000000000000" pitchFamily="2" charset="0"/>
                <a:ea typeface="Roboto" panose="02000000000000000000" pitchFamily="2" charset="0"/>
                <a:cs typeface="Roboto" panose="02000000000000000000" pitchFamily="2" charset="0"/>
              </a:rPr>
              <a:t>Why Not Move It</a:t>
            </a:r>
            <a:endParaRPr lang="en-US"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16">
            <a:extLst>
              <a:ext uri="{FF2B5EF4-FFF2-40B4-BE49-F238E27FC236}">
                <a16:creationId xmlns:a16="http://schemas.microsoft.com/office/drawing/2014/main" id="{7B4E54DF-6F80-65B1-0CBE-8558186307D3}"/>
              </a:ext>
            </a:extLst>
          </p:cNvPr>
          <p:cNvSpPr txBox="1"/>
          <p:nvPr/>
        </p:nvSpPr>
        <p:spPr>
          <a:xfrm>
            <a:off x="11470471" y="1890960"/>
            <a:ext cx="4398085" cy="2604840"/>
          </a:xfrm>
          <a:prstGeom prst="rect">
            <a:avLst/>
          </a:prstGeom>
          <a:solidFill>
            <a:srgbClr val="000000">
              <a:alpha val="0"/>
            </a:srgbClr>
          </a:solidFill>
        </p:spPr>
        <p:txBody>
          <a:bodyPr lIns="0" tIns="0" rIns="0" bIns="0" rtlCol="0" anchor="ctr"/>
          <a:lstStyle/>
          <a:p>
            <a:pPr algn="just">
              <a:defRPr/>
            </a:pPr>
            <a:r>
              <a:rPr lang="en-US" dirty="0">
                <a:solidFill>
                  <a:schemeClr val="bg2"/>
                </a:solidFill>
                <a:latin typeface="Roboto" panose="02000000000000000000" pitchFamily="2" charset="0"/>
                <a:ea typeface="Roboto" panose="02000000000000000000" pitchFamily="2" charset="0"/>
                <a:cs typeface="Roboto" panose="02000000000000000000" pitchFamily="2" charset="0"/>
              </a:rPr>
              <a:t>The reason the ship hasn't been cleared in 80 years is that the munitions are now extremely unstable. Fuses can become more sensitive over time due to corrosion and the formation of copper picrate (a highly sensitive explosive salt). Most experts believe that attempting to move the bombs is far more dangerous than leaving them where they are</a:t>
            </a:r>
          </a:p>
        </p:txBody>
      </p:sp>
      <p:sp>
        <p:nvSpPr>
          <p:cNvPr id="2" name="TextBox 13">
            <a:extLst>
              <a:ext uri="{FF2B5EF4-FFF2-40B4-BE49-F238E27FC236}">
                <a16:creationId xmlns:a16="http://schemas.microsoft.com/office/drawing/2014/main" id="{AD297BBD-ED41-D5F6-A5E0-17AF21985C3B}"/>
              </a:ext>
            </a:extLst>
          </p:cNvPr>
          <p:cNvSpPr txBox="1"/>
          <p:nvPr/>
        </p:nvSpPr>
        <p:spPr>
          <a:xfrm>
            <a:off x="812800" y="165100"/>
            <a:ext cx="14706600" cy="596900"/>
          </a:xfrm>
          <a:prstGeom prst="rect">
            <a:avLst/>
          </a:prstGeom>
          <a:solidFill>
            <a:srgbClr val="000000">
              <a:alpha val="0"/>
            </a:srgbClr>
          </a:solidFill>
        </p:spPr>
        <p:txBody>
          <a:bodyPr lIns="0" tIns="0" rIns="0" bIns="0" rtlCol="0" anchor="ctr"/>
          <a:lstStyle/>
          <a:p>
            <a:pPr indent="0" algn="l">
              <a:defRPr/>
            </a:pPr>
            <a:r>
              <a:rPr lang="en-GB" sz="3600" b="1" noProof="0" dirty="0">
                <a:solidFill>
                  <a:schemeClr val="bg1"/>
                </a:solidFill>
                <a:latin typeface="Roboto" panose="02000000000000000000" pitchFamily="2" charset="0"/>
                <a:ea typeface="Roboto" panose="02000000000000000000" pitchFamily="2" charset="0"/>
                <a:cs typeface="Roboto" panose="02000000000000000000" pitchFamily="2" charset="0"/>
              </a:rPr>
              <a:t>The Threat to The Thames Estuary … A Catastrophe Waiting to </a:t>
            </a:r>
            <a:r>
              <a:rPr lang="en-GB" sz="3500" b="1" noProof="0" dirty="0">
                <a:solidFill>
                  <a:schemeClr val="bg1"/>
                </a:solidFill>
                <a:latin typeface="Roboto" panose="02000000000000000000" pitchFamily="2" charset="0"/>
                <a:ea typeface="Roboto" panose="02000000000000000000" pitchFamily="2" charset="0"/>
                <a:cs typeface="Roboto" panose="02000000000000000000" pitchFamily="2" charset="0"/>
              </a:rPr>
              <a:t>Happen</a:t>
            </a:r>
          </a:p>
        </p:txBody>
      </p:sp>
      <p:sp>
        <p:nvSpPr>
          <p:cNvPr id="6" name="AutoShape 4">
            <a:extLst>
              <a:ext uri="{FF2B5EF4-FFF2-40B4-BE49-F238E27FC236}">
                <a16:creationId xmlns:a16="http://schemas.microsoft.com/office/drawing/2014/main" id="{01DC8CDF-D648-F5A9-C9E2-C8E63F312E5A}"/>
              </a:ext>
            </a:extLst>
          </p:cNvPr>
          <p:cNvSpPr/>
          <p:nvPr/>
        </p:nvSpPr>
        <p:spPr>
          <a:xfrm>
            <a:off x="203200" y="990600"/>
            <a:ext cx="4768427" cy="3581400"/>
          </a:xfrm>
          <a:prstGeom prst="rect">
            <a:avLst/>
          </a:prstGeom>
          <a:solidFill>
            <a:srgbClr val="EA2E1D">
              <a:alpha val="34000"/>
            </a:srgbClr>
          </a:solidFill>
          <a:ln w="12700">
            <a:noFill/>
          </a:ln>
        </p:spPr>
        <p:txBody>
          <a:bodyPr/>
          <a:lstStyle/>
          <a:p>
            <a:endParaRPr lang="en-GB" sz="2400" dirty="0">
              <a:solidFill>
                <a:srgbClr val="C00000"/>
              </a:solidFill>
            </a:endParaRPr>
          </a:p>
        </p:txBody>
      </p:sp>
      <p:sp>
        <p:nvSpPr>
          <p:cNvPr id="7" name="TextBox 13">
            <a:extLst>
              <a:ext uri="{FF2B5EF4-FFF2-40B4-BE49-F238E27FC236}">
                <a16:creationId xmlns:a16="http://schemas.microsoft.com/office/drawing/2014/main" id="{96B27E9D-FE46-E09E-CD20-1782B1120538}"/>
              </a:ext>
            </a:extLst>
          </p:cNvPr>
          <p:cNvSpPr txBox="1"/>
          <p:nvPr/>
        </p:nvSpPr>
        <p:spPr>
          <a:xfrm>
            <a:off x="389298" y="1295400"/>
            <a:ext cx="4396232" cy="457199"/>
          </a:xfrm>
          <a:prstGeom prst="rect">
            <a:avLst/>
          </a:prstGeom>
          <a:solidFill>
            <a:srgbClr val="000000">
              <a:alpha val="0"/>
            </a:srgbClr>
          </a:solidFill>
        </p:spPr>
        <p:txBody>
          <a:bodyPr lIns="0" tIns="0" rIns="0" bIns="0" rtlCol="0" anchor="ctr"/>
          <a:lstStyle/>
          <a:p>
            <a:pPr algn="ctr">
              <a:defRPr/>
            </a:pPr>
            <a:r>
              <a:rPr lang="en-US" b="1" dirty="0">
                <a:solidFill>
                  <a:schemeClr val="bg2"/>
                </a:solidFill>
                <a:latin typeface="Roboto" panose="02000000000000000000" pitchFamily="2" charset="0"/>
                <a:ea typeface="Roboto" panose="02000000000000000000" pitchFamily="2" charset="0"/>
                <a:cs typeface="Roboto" panose="02000000000000000000" pitchFamily="2" charset="0"/>
              </a:rPr>
              <a:t>If It Were to Explode</a:t>
            </a:r>
            <a:endParaRPr lang="en-US" dirty="0">
              <a:solidFill>
                <a:schemeClr val="bg2"/>
              </a:solidFill>
              <a:latin typeface="Roboto" panose="02000000000000000000" pitchFamily="2" charset="0"/>
              <a:ea typeface="Roboto" panose="02000000000000000000" pitchFamily="2" charset="0"/>
              <a:cs typeface="Roboto" panose="02000000000000000000" pitchFamily="2" charset="0"/>
            </a:endParaRPr>
          </a:p>
        </p:txBody>
      </p:sp>
      <p:sp>
        <p:nvSpPr>
          <p:cNvPr id="9" name="TextBox 16">
            <a:extLst>
              <a:ext uri="{FF2B5EF4-FFF2-40B4-BE49-F238E27FC236}">
                <a16:creationId xmlns:a16="http://schemas.microsoft.com/office/drawing/2014/main" id="{7104880B-4FBA-B1CB-9889-96A812CB92EC}"/>
              </a:ext>
            </a:extLst>
          </p:cNvPr>
          <p:cNvSpPr txBox="1"/>
          <p:nvPr/>
        </p:nvSpPr>
        <p:spPr>
          <a:xfrm>
            <a:off x="389298" y="1905000"/>
            <a:ext cx="4398085" cy="2300040"/>
          </a:xfrm>
          <a:prstGeom prst="rect">
            <a:avLst/>
          </a:prstGeom>
          <a:solidFill>
            <a:srgbClr val="000000">
              <a:alpha val="0"/>
            </a:srgbClr>
          </a:solidFill>
        </p:spPr>
        <p:txBody>
          <a:bodyPr lIns="0" tIns="0" rIns="0" bIns="0" rtlCol="0" anchor="ctr"/>
          <a:lstStyle/>
          <a:p>
            <a:pPr algn="just">
              <a:defRPr/>
            </a:pPr>
            <a:r>
              <a:rPr lang="en-US" dirty="0">
                <a:solidFill>
                  <a:schemeClr val="bg2"/>
                </a:solidFill>
                <a:latin typeface="Roboto" panose="02000000000000000000" pitchFamily="2" charset="0"/>
                <a:ea typeface="Roboto" panose="02000000000000000000" pitchFamily="2" charset="0"/>
                <a:cs typeface="Roboto" panose="02000000000000000000" pitchFamily="2" charset="0"/>
              </a:rPr>
              <a:t>- A 3,000 m high blast the entire cargo detonated at once</a:t>
            </a:r>
          </a:p>
          <a:p>
            <a:pPr algn="just">
              <a:defRPr/>
            </a:pPr>
            <a:r>
              <a:rPr lang="en-US" dirty="0">
                <a:solidFill>
                  <a:schemeClr val="bg2"/>
                </a:solidFill>
                <a:latin typeface="Roboto" panose="02000000000000000000" pitchFamily="2" charset="0"/>
                <a:ea typeface="Roboto" panose="02000000000000000000" pitchFamily="2" charset="0"/>
                <a:cs typeface="Roboto" panose="02000000000000000000" pitchFamily="2" charset="0"/>
              </a:rPr>
              <a:t>- A five-meter tsunami, Flooding Sheerness and Southend</a:t>
            </a:r>
          </a:p>
          <a:p>
            <a:pPr algn="just">
              <a:defRPr/>
            </a:pPr>
            <a:r>
              <a:rPr lang="en-US" dirty="0">
                <a:solidFill>
                  <a:schemeClr val="bg2"/>
                </a:solidFill>
                <a:latin typeface="Roboto" panose="02000000000000000000" pitchFamily="2" charset="0"/>
                <a:ea typeface="Roboto" panose="02000000000000000000" pitchFamily="2" charset="0"/>
                <a:cs typeface="Roboto" panose="02000000000000000000" pitchFamily="2" charset="0"/>
              </a:rPr>
              <a:t>- A wave travelling up the Thames to London</a:t>
            </a:r>
          </a:p>
          <a:p>
            <a:pPr algn="just">
              <a:defRPr/>
            </a:pPr>
            <a:r>
              <a:rPr lang="en-US" dirty="0">
                <a:solidFill>
                  <a:schemeClr val="bg2"/>
                </a:solidFill>
                <a:latin typeface="Roboto" panose="02000000000000000000" pitchFamily="2" charset="0"/>
                <a:ea typeface="Roboto" panose="02000000000000000000" pitchFamily="2" charset="0"/>
                <a:cs typeface="Roboto" panose="02000000000000000000" pitchFamily="2" charset="0"/>
              </a:rPr>
              <a:t>- A shockwave damage shattering windows and hitting oil and gas facilities</a:t>
            </a:r>
          </a:p>
        </p:txBody>
      </p:sp>
    </p:spTree>
    <p:extLst>
      <p:ext uri="{BB962C8B-B14F-4D97-AF65-F5344CB8AC3E}">
        <p14:creationId xmlns:p14="http://schemas.microsoft.com/office/powerpoint/2010/main" val="322379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7E202A-27C0-DBCF-148D-D19731177436}"/>
              </a:ext>
            </a:extLst>
          </p:cNvPr>
          <p:cNvPicPr>
            <a:picLocks noChangeAspect="1"/>
          </p:cNvPicPr>
          <p:nvPr/>
        </p:nvPicPr>
        <p:blipFill>
          <a:blip r:embed="rId2"/>
          <a:stretch>
            <a:fillRect/>
          </a:stretch>
        </p:blipFill>
        <p:spPr>
          <a:xfrm>
            <a:off x="0" y="0"/>
            <a:ext cx="16245840" cy="9220200"/>
          </a:xfrm>
          <a:prstGeom prst="rect">
            <a:avLst/>
          </a:prstGeom>
        </p:spPr>
      </p:pic>
      <p:sp>
        <p:nvSpPr>
          <p:cNvPr id="2" name="TextBox 7">
            <a:extLst>
              <a:ext uri="{FF2B5EF4-FFF2-40B4-BE49-F238E27FC236}">
                <a16:creationId xmlns:a16="http://schemas.microsoft.com/office/drawing/2014/main" id="{4A9B7083-E9AA-6A77-4504-BA99D76EB2C8}"/>
              </a:ext>
            </a:extLst>
          </p:cNvPr>
          <p:cNvSpPr txBox="1"/>
          <p:nvPr/>
        </p:nvSpPr>
        <p:spPr>
          <a:xfrm>
            <a:off x="769957" y="152400"/>
            <a:ext cx="14749443" cy="533400"/>
          </a:xfrm>
          <a:prstGeom prst="rect">
            <a:avLst/>
          </a:prstGeom>
          <a:solidFill>
            <a:srgbClr val="000000">
              <a:alpha val="0"/>
            </a:srgbClr>
          </a:solidFill>
        </p:spPr>
        <p:txBody>
          <a:bodyPr lIns="0" tIns="0" rIns="0" bIns="0" rtlCol="0" anchor="ctr"/>
          <a:lstStyle/>
          <a:p>
            <a:pPr indent="0" algn="ctr">
              <a:defRPr/>
            </a:pPr>
            <a:r>
              <a:rPr lang="en-US" sz="4000" b="1" dirty="0">
                <a:solidFill>
                  <a:schemeClr val="bg1"/>
                </a:solidFill>
                <a:latin typeface="Roboto" panose="02000000000000000000" pitchFamily="2" charset="0"/>
                <a:ea typeface="Roboto" panose="02000000000000000000" pitchFamily="2" charset="0"/>
                <a:cs typeface="Roboto" panose="02000000000000000000" pitchFamily="2" charset="0"/>
              </a:rPr>
              <a:t>Thank You</a:t>
            </a:r>
            <a:endParaRPr lang="en-US" sz="40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1D631E79-04B9-A062-FFA2-D4E67CBC4B2F}"/>
              </a:ext>
            </a:extLst>
          </p:cNvPr>
          <p:cNvSpPr txBox="1"/>
          <p:nvPr/>
        </p:nvSpPr>
        <p:spPr>
          <a:xfrm>
            <a:off x="0" y="8544523"/>
            <a:ext cx="16256000" cy="707886"/>
          </a:xfrm>
          <a:prstGeom prst="rect">
            <a:avLst/>
          </a:prstGeom>
          <a:noFill/>
        </p:spPr>
        <p:txBody>
          <a:bodyPr wrap="square" rtlCol="0">
            <a:spAutoFit/>
          </a:bodyPr>
          <a:lstStyle/>
          <a:p>
            <a:pPr algn="ctr"/>
            <a:r>
              <a:rPr lang="en-GB" sz="4000" dirty="0">
                <a:solidFill>
                  <a:srgbClr val="FFFF00"/>
                </a:solidFill>
                <a:latin typeface="Roboto" panose="02000000000000000000" pitchFamily="2" charset="0"/>
                <a:ea typeface="Roboto" panose="02000000000000000000" pitchFamily="2" charset="0"/>
                <a:cs typeface="Roboto" panose="02000000000000000000" pitchFamily="2" charset="0"/>
              </a:rPr>
              <a:t>www.voyagerstories.com</a:t>
            </a:r>
          </a:p>
        </p:txBody>
      </p:sp>
    </p:spTree>
    <p:extLst>
      <p:ext uri="{BB962C8B-B14F-4D97-AF65-F5344CB8AC3E}">
        <p14:creationId xmlns:p14="http://schemas.microsoft.com/office/powerpoint/2010/main" val="35289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2B476336-E829-8C2A-2765-1673863AEA24}"/>
              </a:ext>
            </a:extLst>
          </p:cNvPr>
          <p:cNvSpPr txBox="1"/>
          <p:nvPr/>
        </p:nvSpPr>
        <p:spPr>
          <a:xfrm>
            <a:off x="736600" y="139700"/>
            <a:ext cx="14782799" cy="5969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Plymouth</a:t>
            </a:r>
            <a:endParaRPr lang="en-US" sz="4000" dirty="0"/>
          </a:p>
        </p:txBody>
      </p:sp>
      <p:pic>
        <p:nvPicPr>
          <p:cNvPr id="3" name="Picture 2">
            <a:extLst>
              <a:ext uri="{FF2B5EF4-FFF2-40B4-BE49-F238E27FC236}">
                <a16:creationId xmlns:a16="http://schemas.microsoft.com/office/drawing/2014/main" id="{2484C1C6-4918-F18E-B14B-17B7F649CA79}"/>
              </a:ext>
            </a:extLst>
          </p:cNvPr>
          <p:cNvPicPr>
            <a:picLocks noChangeAspect="1"/>
          </p:cNvPicPr>
          <p:nvPr/>
        </p:nvPicPr>
        <p:blipFill>
          <a:blip r:embed="rId2"/>
          <a:stretch>
            <a:fillRect/>
          </a:stretch>
        </p:blipFill>
        <p:spPr>
          <a:xfrm>
            <a:off x="-1" y="762000"/>
            <a:ext cx="16256001" cy="8382000"/>
          </a:xfrm>
          <a:prstGeom prst="rect">
            <a:avLst/>
          </a:prstGeom>
        </p:spPr>
      </p:pic>
    </p:spTree>
    <p:extLst>
      <p:ext uri="{BB962C8B-B14F-4D97-AF65-F5344CB8AC3E}">
        <p14:creationId xmlns:p14="http://schemas.microsoft.com/office/powerpoint/2010/main" val="1850242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FEE07-ECA1-57CE-9F72-2AB77AE48600}"/>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B401BD47-CF9F-9A83-FDB9-9465DE4EE94B}"/>
              </a:ext>
            </a:extLst>
          </p:cNvPr>
          <p:cNvSpPr txBox="1"/>
          <p:nvPr/>
        </p:nvSpPr>
        <p:spPr>
          <a:xfrm>
            <a:off x="736600" y="228600"/>
            <a:ext cx="14782799" cy="4445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Plymouth</a:t>
            </a:r>
            <a:endParaRPr lang="en-US" sz="4000" dirty="0"/>
          </a:p>
        </p:txBody>
      </p:sp>
      <p:sp>
        <p:nvSpPr>
          <p:cNvPr id="4" name="TextBox 3">
            <a:extLst>
              <a:ext uri="{FF2B5EF4-FFF2-40B4-BE49-F238E27FC236}">
                <a16:creationId xmlns:a16="http://schemas.microsoft.com/office/drawing/2014/main" id="{3ED697A0-2C5D-C89A-7873-A06EA6E4EA63}"/>
              </a:ext>
            </a:extLst>
          </p:cNvPr>
          <p:cNvSpPr txBox="1"/>
          <p:nvPr/>
        </p:nvSpPr>
        <p:spPr>
          <a:xfrm>
            <a:off x="2946400" y="348218"/>
            <a:ext cx="704039" cy="369332"/>
          </a:xfrm>
          <a:prstGeom prst="rect">
            <a:avLst/>
          </a:prstGeom>
          <a:noFill/>
        </p:spPr>
        <p:txBody>
          <a:bodyPr wrap="none" rtlCol="0">
            <a:spAutoFit/>
          </a:bodyPr>
          <a:lstStyle/>
          <a:p>
            <a:r>
              <a:rPr lang="en-GB" dirty="0">
                <a:solidFill>
                  <a:schemeClr val="bg1"/>
                </a:solidFill>
                <a:latin typeface="Roboto" panose="02000000000000000000" pitchFamily="2" charset="0"/>
                <a:ea typeface="Roboto" panose="02000000000000000000" pitchFamily="2" charset="0"/>
                <a:cs typeface="Roboto" panose="02000000000000000000" pitchFamily="2" charset="0"/>
              </a:rPr>
              <a:t>1987</a:t>
            </a:r>
          </a:p>
        </p:txBody>
      </p:sp>
      <p:pic>
        <p:nvPicPr>
          <p:cNvPr id="6" name="Picture 5">
            <a:extLst>
              <a:ext uri="{FF2B5EF4-FFF2-40B4-BE49-F238E27FC236}">
                <a16:creationId xmlns:a16="http://schemas.microsoft.com/office/drawing/2014/main" id="{BE73269E-8B00-0A45-9B1F-8464F6C35ACE}"/>
              </a:ext>
            </a:extLst>
          </p:cNvPr>
          <p:cNvPicPr>
            <a:picLocks noChangeAspect="1"/>
          </p:cNvPicPr>
          <p:nvPr/>
        </p:nvPicPr>
        <p:blipFill>
          <a:blip r:embed="rId2">
            <a:extLst>
              <a:ext uri="{28A0092B-C50C-407E-A947-70E740481C1C}">
                <a14:useLocalDpi xmlns:a14="http://schemas.microsoft.com/office/drawing/2010/main" val="0"/>
              </a:ext>
            </a:extLst>
          </a:blip>
          <a:srcRect t="20833" b="18252"/>
          <a:stretch>
            <a:fillRect/>
          </a:stretch>
        </p:blipFill>
        <p:spPr>
          <a:xfrm>
            <a:off x="4924817" y="762000"/>
            <a:ext cx="6406363" cy="8458200"/>
          </a:xfrm>
          <a:prstGeom prst="rect">
            <a:avLst/>
          </a:prstGeom>
        </p:spPr>
      </p:pic>
    </p:spTree>
    <p:extLst>
      <p:ext uri="{BB962C8B-B14F-4D97-AF65-F5344CB8AC3E}">
        <p14:creationId xmlns:p14="http://schemas.microsoft.com/office/powerpoint/2010/main" val="219284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262AE4-D517-7978-FA90-46E4ED9F1AB5}"/>
              </a:ext>
            </a:extLst>
          </p:cNvPr>
          <p:cNvPicPr>
            <a:picLocks noChangeAspect="1"/>
          </p:cNvPicPr>
          <p:nvPr/>
        </p:nvPicPr>
        <p:blipFill>
          <a:blip r:embed="rId2"/>
          <a:stretch>
            <a:fillRect/>
          </a:stretch>
        </p:blipFill>
        <p:spPr>
          <a:xfrm>
            <a:off x="-1" y="762000"/>
            <a:ext cx="16256001" cy="8458200"/>
          </a:xfrm>
          <a:prstGeom prst="rect">
            <a:avLst/>
          </a:prstGeom>
        </p:spPr>
      </p:pic>
      <p:sp>
        <p:nvSpPr>
          <p:cNvPr id="3" name="TextBox 6">
            <a:extLst>
              <a:ext uri="{FF2B5EF4-FFF2-40B4-BE49-F238E27FC236}">
                <a16:creationId xmlns:a16="http://schemas.microsoft.com/office/drawing/2014/main" id="{42356DD1-39A7-16E7-B476-8F5068B58555}"/>
              </a:ext>
            </a:extLst>
          </p:cNvPr>
          <p:cNvSpPr txBox="1"/>
          <p:nvPr/>
        </p:nvSpPr>
        <p:spPr>
          <a:xfrm>
            <a:off x="736600" y="228600"/>
            <a:ext cx="14782799" cy="444500"/>
          </a:xfrm>
          <a:prstGeom prst="rect">
            <a:avLst/>
          </a:prstGeom>
          <a:solidFill>
            <a:srgbClr val="000000">
              <a:alpha val="0"/>
            </a:srgbClr>
          </a:solidFill>
        </p:spPr>
        <p:txBody>
          <a:bodyPr lIns="0" tIns="0" rIns="0" bIns="0" rtlCol="0" anchor="ctr"/>
          <a:lstStyle/>
          <a:p>
            <a:pPr indent="0" algn="l">
              <a:defRPr/>
            </a:pPr>
            <a:r>
              <a:rPr lang="en-US" sz="4000" b="1" dirty="0">
                <a:solidFill>
                  <a:srgbClr val="FFFFFF"/>
                </a:solidFill>
                <a:latin typeface="Roboto"/>
              </a:rPr>
              <a:t>Plymouth</a:t>
            </a:r>
            <a:endParaRPr lang="en-US" sz="4000" dirty="0"/>
          </a:p>
        </p:txBody>
      </p:sp>
      <p:sp>
        <p:nvSpPr>
          <p:cNvPr id="4" name="TextBox 3">
            <a:extLst>
              <a:ext uri="{FF2B5EF4-FFF2-40B4-BE49-F238E27FC236}">
                <a16:creationId xmlns:a16="http://schemas.microsoft.com/office/drawing/2014/main" id="{F682B026-9DD3-1FBE-310E-94ADF01AA0E4}"/>
              </a:ext>
            </a:extLst>
          </p:cNvPr>
          <p:cNvSpPr txBox="1"/>
          <p:nvPr/>
        </p:nvSpPr>
        <p:spPr>
          <a:xfrm>
            <a:off x="2946400" y="348218"/>
            <a:ext cx="704039" cy="369332"/>
          </a:xfrm>
          <a:prstGeom prst="rect">
            <a:avLst/>
          </a:prstGeom>
          <a:noFill/>
        </p:spPr>
        <p:txBody>
          <a:bodyPr wrap="none" rtlCol="0">
            <a:spAutoFit/>
          </a:bodyPr>
          <a:lstStyle/>
          <a:p>
            <a:r>
              <a:rPr lang="en-GB" dirty="0">
                <a:solidFill>
                  <a:schemeClr val="bg1"/>
                </a:solidFill>
                <a:latin typeface="Roboto" panose="02000000000000000000" pitchFamily="2" charset="0"/>
                <a:ea typeface="Roboto" panose="02000000000000000000" pitchFamily="2" charset="0"/>
                <a:cs typeface="Roboto" panose="02000000000000000000" pitchFamily="2" charset="0"/>
              </a:rPr>
              <a:t>2017</a:t>
            </a:r>
          </a:p>
        </p:txBody>
      </p:sp>
    </p:spTree>
    <p:extLst>
      <p:ext uri="{BB962C8B-B14F-4D97-AF65-F5344CB8AC3E}">
        <p14:creationId xmlns:p14="http://schemas.microsoft.com/office/powerpoint/2010/main" val="271673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3915</TotalTime>
  <Words>2044</Words>
  <Application>Microsoft Macintosh PowerPoint</Application>
  <PresentationFormat>Custom</PresentationFormat>
  <Paragraphs>229</Paragraphs>
  <Slides>64</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Aptos</vt:lpstr>
      <vt:lpstr>Arial</vt:lpstr>
      <vt:lpstr>Calibri</vt:lpstr>
      <vt:lpstr>Poppins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Simon Hardern</cp:lastModifiedBy>
  <cp:revision>225</cp:revision>
  <dcterms:created xsi:type="dcterms:W3CDTF">2006-08-16T00:00:00Z</dcterms:created>
  <dcterms:modified xsi:type="dcterms:W3CDTF">2026-07-09T06:33:24Z</dcterms:modified>
</cp:coreProperties>
</file>