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x="18288000" cy="10287000"/>
  <p:notesSz cx="6858000" cy="9144000"/>
  <p:embeddedFontLst>
    <p:embeddedFont>
      <p:font typeface="Canva Sans Bold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946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  <p:grpSp>
        <p:nvGrpSpPr>
          <p:cNvPr id="3" name="Group 3"/>
          <p:cNvGrpSpPr/>
          <p:nvPr/>
        </p:nvGrpSpPr>
        <p:grpSpPr>
          <a:xfrm>
            <a:off x="2837891" y="7698856"/>
            <a:ext cx="1863154" cy="186315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is-IS"/>
            </a:p>
          </p:txBody>
        </p:sp>
      </p:grpSp>
      <p:sp>
        <p:nvSpPr>
          <p:cNvPr id="5" name="Freeform 5"/>
          <p:cNvSpPr/>
          <p:nvPr/>
        </p:nvSpPr>
        <p:spPr>
          <a:xfrm>
            <a:off x="15015729" y="8630433"/>
            <a:ext cx="3272271" cy="1255734"/>
          </a:xfrm>
          <a:custGeom>
            <a:avLst/>
            <a:gdLst/>
            <a:ahLst/>
            <a:cxnLst/>
            <a:rect l="l" t="t" r="r" b="b"/>
            <a:pathLst>
              <a:path w="3272271" h="1255734">
                <a:moveTo>
                  <a:pt x="0" y="0"/>
                </a:moveTo>
                <a:lnTo>
                  <a:pt x="3272271" y="0"/>
                </a:lnTo>
                <a:lnTo>
                  <a:pt x="3272271" y="1255734"/>
                </a:lnTo>
                <a:lnTo>
                  <a:pt x="0" y="1255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  <p:sp>
        <p:nvSpPr>
          <p:cNvPr id="6" name="TextBox 6"/>
          <p:cNvSpPr txBox="1"/>
          <p:nvPr/>
        </p:nvSpPr>
        <p:spPr>
          <a:xfrm>
            <a:off x="6629400" y="6286500"/>
            <a:ext cx="5462235" cy="1262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74"/>
              </a:lnSpc>
            </a:pPr>
            <a:r>
              <a:rPr lang="en-US" sz="3624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And the fight against </a:t>
            </a:r>
          </a:p>
          <a:p>
            <a:pPr algn="ctr">
              <a:lnSpc>
                <a:spcPts val="5074"/>
              </a:lnSpc>
            </a:pPr>
            <a:r>
              <a:rPr lang="en-US" sz="3624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gender based violence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01600" y="2114550"/>
            <a:ext cx="9303178" cy="6057900"/>
          </a:xfrm>
          <a:custGeom>
            <a:avLst/>
            <a:gdLst/>
            <a:ahLst/>
            <a:cxnLst/>
            <a:rect l="l" t="t" r="r" b="b"/>
            <a:pathLst>
              <a:path w="18980578" h="12645810">
                <a:moveTo>
                  <a:pt x="0" y="0"/>
                </a:moveTo>
                <a:lnTo>
                  <a:pt x="18980578" y="0"/>
                </a:lnTo>
                <a:lnTo>
                  <a:pt x="18980578" y="12645810"/>
                </a:lnTo>
                <a:lnTo>
                  <a:pt x="0" y="126458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  <p:sp>
        <p:nvSpPr>
          <p:cNvPr id="3" name="TextBox 3"/>
          <p:cNvSpPr txBox="1"/>
          <p:nvPr/>
        </p:nvSpPr>
        <p:spPr>
          <a:xfrm>
            <a:off x="1066800" y="495300"/>
            <a:ext cx="12834163" cy="10079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09629" lvl="1" indent="-404815" algn="l">
              <a:lnSpc>
                <a:spcPts val="5250"/>
              </a:lnSpc>
              <a:buFont typeface="Arial"/>
              <a:buChar char="•"/>
            </a:pPr>
            <a:r>
              <a:rPr lang="en-US" sz="3750" b="1" dirty="0">
                <a:solidFill>
                  <a:srgbClr val="C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40% of women in Iceland have experienced violence.</a:t>
            </a:r>
          </a:p>
          <a:p>
            <a:pPr marL="809629" lvl="1" indent="-404815" algn="l">
              <a:lnSpc>
                <a:spcPts val="5250"/>
              </a:lnSpc>
              <a:buFont typeface="Arial"/>
              <a:buChar char="•"/>
            </a:pPr>
            <a:r>
              <a:rPr lang="en-US" sz="3750" b="1" dirty="0">
                <a:solidFill>
                  <a:srgbClr val="C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14% of girls in 10th grade have experienced physical sexual violence by an adult, and 12% have been raped by another teenager.</a:t>
            </a:r>
          </a:p>
          <a:p>
            <a:pPr marL="809629" lvl="1" indent="-404815" algn="l">
              <a:lnSpc>
                <a:spcPts val="5250"/>
              </a:lnSpc>
              <a:buFont typeface="Arial"/>
              <a:buChar char="•"/>
            </a:pPr>
            <a:r>
              <a:rPr lang="en-US" sz="3750" b="1" dirty="0">
                <a:solidFill>
                  <a:srgbClr val="C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11% of girls in 10th grade have experienced domestic violence, and 10% have witnessed it.</a:t>
            </a:r>
          </a:p>
          <a:p>
            <a:pPr marL="809629" lvl="1" indent="-404815" algn="l">
              <a:lnSpc>
                <a:spcPts val="5250"/>
              </a:lnSpc>
              <a:buFont typeface="Arial"/>
              <a:buChar char="•"/>
            </a:pPr>
            <a:r>
              <a:rPr lang="en-US" sz="3750" b="1" dirty="0">
                <a:solidFill>
                  <a:srgbClr val="C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Nearly half of all girls in 10th grade have experienced digital sexual violence and/or been asked to send a nude picture of themselves to another person.</a:t>
            </a:r>
          </a:p>
          <a:p>
            <a:pPr marL="809629" lvl="1" indent="-404815" algn="l">
              <a:lnSpc>
                <a:spcPts val="5250"/>
              </a:lnSpc>
              <a:buFont typeface="Arial"/>
              <a:buChar char="•"/>
            </a:pPr>
            <a:r>
              <a:rPr lang="en-US" sz="3750" b="1" dirty="0">
                <a:solidFill>
                  <a:srgbClr val="C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Women are the vast majority of victims and men are the vast majority of perpetrators in sexual offence cases.</a:t>
            </a:r>
          </a:p>
          <a:p>
            <a:pPr algn="l">
              <a:lnSpc>
                <a:spcPts val="4410"/>
              </a:lnSpc>
            </a:pPr>
            <a:endParaRPr lang="en-US" sz="3750" b="1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8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07988" y="3413761"/>
            <a:ext cx="4862327" cy="6483103"/>
          </a:xfrm>
          <a:custGeom>
            <a:avLst/>
            <a:gdLst/>
            <a:ahLst/>
            <a:cxnLst/>
            <a:rect l="l" t="t" r="r" b="b"/>
            <a:pathLst>
              <a:path w="4862327" h="6483103">
                <a:moveTo>
                  <a:pt x="0" y="0"/>
                </a:moveTo>
                <a:lnTo>
                  <a:pt x="4862327" y="0"/>
                </a:lnTo>
                <a:lnTo>
                  <a:pt x="4862327" y="6483103"/>
                </a:lnTo>
                <a:lnTo>
                  <a:pt x="0" y="64831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  <p:sp>
        <p:nvSpPr>
          <p:cNvPr id="3" name="Freeform 3"/>
          <p:cNvSpPr/>
          <p:nvPr/>
        </p:nvSpPr>
        <p:spPr>
          <a:xfrm>
            <a:off x="232685" y="267817"/>
            <a:ext cx="5783222" cy="7710963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  <p:sp>
        <p:nvSpPr>
          <p:cNvPr id="4" name="Freeform 4"/>
          <p:cNvSpPr/>
          <p:nvPr/>
        </p:nvSpPr>
        <p:spPr>
          <a:xfrm>
            <a:off x="10005642" y="4294670"/>
            <a:ext cx="7714561" cy="5785921"/>
          </a:xfrm>
          <a:custGeom>
            <a:avLst/>
            <a:gdLst/>
            <a:ahLst/>
            <a:cxnLst/>
            <a:rect l="l" t="t" r="r" b="b"/>
            <a:pathLst>
              <a:path w="7714561" h="5785921">
                <a:moveTo>
                  <a:pt x="0" y="0"/>
                </a:moveTo>
                <a:lnTo>
                  <a:pt x="7714561" y="0"/>
                </a:lnTo>
                <a:lnTo>
                  <a:pt x="7714561" y="5785921"/>
                </a:lnTo>
                <a:lnTo>
                  <a:pt x="0" y="57859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  <p:sp>
        <p:nvSpPr>
          <p:cNvPr id="5" name="Freeform 5"/>
          <p:cNvSpPr/>
          <p:nvPr/>
        </p:nvSpPr>
        <p:spPr>
          <a:xfrm>
            <a:off x="9144000" y="267817"/>
            <a:ext cx="8850156" cy="4978213"/>
          </a:xfrm>
          <a:custGeom>
            <a:avLst/>
            <a:gdLst/>
            <a:ahLst/>
            <a:cxnLst/>
            <a:rect l="l" t="t" r="r" b="b"/>
            <a:pathLst>
              <a:path w="8850156" h="4978213">
                <a:moveTo>
                  <a:pt x="0" y="0"/>
                </a:moveTo>
                <a:lnTo>
                  <a:pt x="8850156" y="0"/>
                </a:lnTo>
                <a:lnTo>
                  <a:pt x="8850156" y="4978213"/>
                </a:lnTo>
                <a:lnTo>
                  <a:pt x="0" y="49782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724" r="-9724"/>
            </a:stretch>
          </a:blipFill>
        </p:spPr>
        <p:txBody>
          <a:bodyPr/>
          <a:lstStyle/>
          <a:p>
            <a:endParaRPr lang="is-IS"/>
          </a:p>
        </p:txBody>
      </p:sp>
      <p:sp>
        <p:nvSpPr>
          <p:cNvPr id="6" name="Freeform 6"/>
          <p:cNvSpPr/>
          <p:nvPr/>
        </p:nvSpPr>
        <p:spPr>
          <a:xfrm>
            <a:off x="1475539" y="7588644"/>
            <a:ext cx="2308220" cy="2308220"/>
          </a:xfrm>
          <a:custGeom>
            <a:avLst/>
            <a:gdLst/>
            <a:ahLst/>
            <a:cxnLst/>
            <a:rect l="l" t="t" r="r" b="b"/>
            <a:pathLst>
              <a:path w="2308220" h="2308220">
                <a:moveTo>
                  <a:pt x="0" y="0"/>
                </a:moveTo>
                <a:lnTo>
                  <a:pt x="2308220" y="0"/>
                </a:lnTo>
                <a:lnTo>
                  <a:pt x="2308220" y="2308220"/>
                </a:lnTo>
                <a:lnTo>
                  <a:pt x="0" y="23082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  <p:sp>
        <p:nvSpPr>
          <p:cNvPr id="7" name="Freeform 7"/>
          <p:cNvSpPr/>
          <p:nvPr/>
        </p:nvSpPr>
        <p:spPr>
          <a:xfrm>
            <a:off x="5882543" y="267817"/>
            <a:ext cx="3987772" cy="3342941"/>
          </a:xfrm>
          <a:custGeom>
            <a:avLst/>
            <a:gdLst/>
            <a:ahLst/>
            <a:cxnLst/>
            <a:rect l="l" t="t" r="r" b="b"/>
            <a:pathLst>
              <a:path w="3987772" h="3342941">
                <a:moveTo>
                  <a:pt x="0" y="0"/>
                </a:moveTo>
                <a:lnTo>
                  <a:pt x="3987772" y="0"/>
                </a:lnTo>
                <a:lnTo>
                  <a:pt x="3987772" y="3342942"/>
                </a:lnTo>
                <a:lnTo>
                  <a:pt x="0" y="33429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  <p:sp>
        <p:nvSpPr>
          <p:cNvPr id="4" name="TextBox 4"/>
          <p:cNvSpPr txBox="1"/>
          <p:nvPr/>
        </p:nvSpPr>
        <p:spPr>
          <a:xfrm>
            <a:off x="0" y="3874627"/>
            <a:ext cx="18288000" cy="4111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7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Women’s Strike // October 24th 2025</a:t>
            </a:r>
          </a:p>
          <a:p>
            <a:pPr algn="ctr">
              <a:lnSpc>
                <a:spcPts val="10919"/>
              </a:lnSpc>
            </a:pPr>
            <a:endParaRPr lang="en-US" sz="7799" b="1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75539" y="7588644"/>
            <a:ext cx="2308220" cy="2308220"/>
          </a:xfrm>
          <a:custGeom>
            <a:avLst/>
            <a:gdLst/>
            <a:ahLst/>
            <a:cxnLst/>
            <a:rect l="l" t="t" r="r" b="b"/>
            <a:pathLst>
              <a:path w="2308220" h="2308220">
                <a:moveTo>
                  <a:pt x="0" y="0"/>
                </a:moveTo>
                <a:lnTo>
                  <a:pt x="2308220" y="0"/>
                </a:lnTo>
                <a:lnTo>
                  <a:pt x="2308220" y="2308220"/>
                </a:lnTo>
                <a:lnTo>
                  <a:pt x="0" y="23082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  <p:sp>
        <p:nvSpPr>
          <p:cNvPr id="6" name="TextBox 6"/>
          <p:cNvSpPr txBox="1"/>
          <p:nvPr/>
        </p:nvSpPr>
        <p:spPr>
          <a:xfrm>
            <a:off x="1944498" y="7372316"/>
            <a:ext cx="15082758" cy="1885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1"/>
              </a:lnSpc>
            </a:pPr>
            <a:r>
              <a:rPr lang="en-US" sz="5393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We’ll show up until we don’t have to anymore</a:t>
            </a:r>
          </a:p>
          <a:p>
            <a:pPr algn="ctr">
              <a:lnSpc>
                <a:spcPts val="7551"/>
              </a:lnSpc>
            </a:pPr>
            <a:endParaRPr lang="en-US" sz="5393" b="1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s-I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6D7A738B2CDF4397FB3C69580F7058" ma:contentTypeVersion="19" ma:contentTypeDescription="Create a new document." ma:contentTypeScope="" ma:versionID="e5d21e8785107ab716a33d4e701a6a66">
  <xsd:schema xmlns:xsd="http://www.w3.org/2001/XMLSchema" xmlns:xs="http://www.w3.org/2001/XMLSchema" xmlns:p="http://schemas.microsoft.com/office/2006/metadata/properties" xmlns:ns2="b2cda754-7ead-4d0d-9958-db37e2356f45" xmlns:ns3="090f19e3-b733-45c3-872d-76420eb888ac" targetNamespace="http://schemas.microsoft.com/office/2006/metadata/properties" ma:root="true" ma:fieldsID="129f215ecce1ab2fa76f7b1f4a32331f" ns2:_="" ns3:_="">
    <xsd:import namespace="b2cda754-7ead-4d0d-9958-db37e2356f45"/>
    <xsd:import namespace="090f19e3-b733-45c3-872d-76420eb888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cda754-7ead-4d0d-9958-db37e2356f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69509d0-ff3b-4142-a35f-ffe7e1df96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f19e3-b733-45c3-872d-76420eb888a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c0b1801-d3c4-4ab8-961d-8849ae3554c6}" ma:internalName="TaxCatchAll" ma:showField="CatchAllData" ma:web="090f19e3-b733-45c3-872d-76420eb888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2cda754-7ead-4d0d-9958-db37e2356f45">
      <Terms xmlns="http://schemas.microsoft.com/office/infopath/2007/PartnerControls"/>
    </lcf76f155ced4ddcb4097134ff3c332f>
    <TaxCatchAll xmlns="090f19e3-b733-45c3-872d-76420eb888a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99E3AB-FF3F-496F-B37C-85E31C399A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cda754-7ead-4d0d-9958-db37e2356f45"/>
    <ds:schemaRef ds:uri="090f19e3-b733-45c3-872d-76420eb888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C45DD7-847B-4093-91EB-AB5F940222C8}">
  <ds:schemaRefs>
    <ds:schemaRef ds:uri="http://schemas.microsoft.com/office/2006/metadata/properties"/>
    <ds:schemaRef ds:uri="http://schemas.microsoft.com/office/infopath/2007/PartnerControls"/>
    <ds:schemaRef ds:uri="b2cda754-7ead-4d0d-9958-db37e2356f45"/>
    <ds:schemaRef ds:uri="090f19e3-b733-45c3-872d-76420eb888ac"/>
  </ds:schemaRefs>
</ds:datastoreItem>
</file>

<file path=customXml/itemProps3.xml><?xml version="1.0" encoding="utf-8"?>
<ds:datastoreItem xmlns:ds="http://schemas.openxmlformats.org/officeDocument/2006/customXml" ds:itemID="{C34D117D-0A5D-4F92-B068-284749ED2A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127</Words>
  <Application>Microsoft Office PowerPoint</Application>
  <PresentationFormat>Custom</PresentationFormat>
  <Paragraphs>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Canva Sans 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Womens year</dc:title>
  <dc:creator>Lenovo</dc:creator>
  <cp:lastModifiedBy>Jenny Sellers</cp:lastModifiedBy>
  <cp:revision>2</cp:revision>
  <dcterms:created xsi:type="dcterms:W3CDTF">2006-08-16T00:00:00Z</dcterms:created>
  <dcterms:modified xsi:type="dcterms:W3CDTF">2025-10-24T16:17:35Z</dcterms:modified>
  <dc:identifier>DAG1WJFqEr4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0x010100596D7A738B2CDF4397FB3C69580F7058</vt:lpwstr>
  </property>
  <property fmtid="{D5CDD505-2E9C-101B-9397-08002B2CF9AE}" pid="3" name="MediaServiceImageTags">
    <vt:lpwstr/>
  </property>
</Properties>
</file>