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07" r:id="rId5"/>
    <p:sldId id="259" r:id="rId6"/>
    <p:sldId id="261" r:id="rId7"/>
    <p:sldId id="291" r:id="rId8"/>
    <p:sldId id="283" r:id="rId9"/>
    <p:sldId id="274" r:id="rId10"/>
    <p:sldId id="300" r:id="rId11"/>
    <p:sldId id="301" r:id="rId12"/>
    <p:sldId id="302" r:id="rId13"/>
    <p:sldId id="305" r:id="rId14"/>
    <p:sldId id="308" r:id="rId15"/>
    <p:sldId id="299" r:id="rId16"/>
  </p:sldIdLst>
  <p:sldSz cx="9144000" cy="6858000" type="screen4x3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EC147-92D0-400D-9674-63EE5F98A5A7}" v="4" dt="2025-10-24T16:16:33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2" autoAdjust="0"/>
    <p:restoredTop sz="86429" autoAdjust="0"/>
  </p:normalViewPr>
  <p:slideViewPr>
    <p:cSldViewPr>
      <p:cViewPr varScale="1">
        <p:scale>
          <a:sx n="68" d="100"/>
          <a:sy n="68" d="100"/>
        </p:scale>
        <p:origin x="19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Sellers" userId="7485a368-053e-4fa6-9e70-94e5f28c590e" providerId="ADAL" clId="{2FCF3258-F847-4C72-8F21-92333597F21B}"/>
    <pc:docChg chg="custSel modSld">
      <pc:chgData name="Jenny Sellers" userId="7485a368-053e-4fa6-9e70-94e5f28c590e" providerId="ADAL" clId="{2FCF3258-F847-4C72-8F21-92333597F21B}" dt="2025-10-24T16:16:33.246" v="214" actId="1076"/>
      <pc:docMkLst>
        <pc:docMk/>
      </pc:docMkLst>
      <pc:sldChg chg="modSp mod">
        <pc:chgData name="Jenny Sellers" userId="7485a368-053e-4fa6-9e70-94e5f28c590e" providerId="ADAL" clId="{2FCF3258-F847-4C72-8F21-92333597F21B}" dt="2025-10-24T16:15:22.577" v="204" actId="20577"/>
        <pc:sldMkLst>
          <pc:docMk/>
          <pc:sldMk cId="0" sldId="259"/>
        </pc:sldMkLst>
        <pc:spChg chg="mod">
          <ac:chgData name="Jenny Sellers" userId="7485a368-053e-4fa6-9e70-94e5f28c590e" providerId="ADAL" clId="{2FCF3258-F847-4C72-8F21-92333597F21B}" dt="2025-10-24T16:14:44.114" v="164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Jenny Sellers" userId="7485a368-053e-4fa6-9e70-94e5f28c590e" providerId="ADAL" clId="{2FCF3258-F847-4C72-8F21-92333597F21B}" dt="2025-10-24T16:15:22.577" v="204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Jenny Sellers" userId="7485a368-053e-4fa6-9e70-94e5f28c590e" providerId="ADAL" clId="{2FCF3258-F847-4C72-8F21-92333597F21B}" dt="2025-10-24T16:14:37.939" v="162" actId="20577"/>
        <pc:sldMkLst>
          <pc:docMk/>
          <pc:sldMk cId="0" sldId="261"/>
        </pc:sldMkLst>
        <pc:spChg chg="mod">
          <ac:chgData name="Jenny Sellers" userId="7485a368-053e-4fa6-9e70-94e5f28c590e" providerId="ADAL" clId="{2FCF3258-F847-4C72-8F21-92333597F21B}" dt="2025-10-24T16:14:37.939" v="162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Jenny Sellers" userId="7485a368-053e-4fa6-9e70-94e5f28c590e" providerId="ADAL" clId="{2FCF3258-F847-4C72-8F21-92333597F21B}" dt="2025-10-24T16:13:11.127" v="103" actId="20577"/>
        <pc:sldMkLst>
          <pc:docMk/>
          <pc:sldMk cId="0" sldId="274"/>
        </pc:sldMkLst>
        <pc:spChg chg="mod">
          <ac:chgData name="Jenny Sellers" userId="7485a368-053e-4fa6-9e70-94e5f28c590e" providerId="ADAL" clId="{2FCF3258-F847-4C72-8F21-92333597F21B}" dt="2025-10-24T16:13:11.127" v="103" actId="20577"/>
          <ac:spMkLst>
            <pc:docMk/>
            <pc:sldMk cId="0" sldId="274"/>
            <ac:spMk id="3" creationId="{00000000-0000-0000-0000-000000000000}"/>
          </ac:spMkLst>
        </pc:spChg>
      </pc:sldChg>
      <pc:sldChg chg="modSp mod">
        <pc:chgData name="Jenny Sellers" userId="7485a368-053e-4fa6-9e70-94e5f28c590e" providerId="ADAL" clId="{2FCF3258-F847-4C72-8F21-92333597F21B}" dt="2025-10-24T16:13:55.074" v="133" actId="20577"/>
        <pc:sldMkLst>
          <pc:docMk/>
          <pc:sldMk cId="3170946802" sldId="291"/>
        </pc:sldMkLst>
        <pc:spChg chg="mod">
          <ac:chgData name="Jenny Sellers" userId="7485a368-053e-4fa6-9e70-94e5f28c590e" providerId="ADAL" clId="{2FCF3258-F847-4C72-8F21-92333597F21B}" dt="2025-10-24T16:13:55.074" v="133" actId="20577"/>
          <ac:spMkLst>
            <pc:docMk/>
            <pc:sldMk cId="3170946802" sldId="291"/>
            <ac:spMk id="3" creationId="{43CA6520-19C5-514C-5178-94F2803F33CD}"/>
          </ac:spMkLst>
        </pc:spChg>
      </pc:sldChg>
      <pc:sldChg chg="modSp mod">
        <pc:chgData name="Jenny Sellers" userId="7485a368-053e-4fa6-9e70-94e5f28c590e" providerId="ADAL" clId="{2FCF3258-F847-4C72-8F21-92333597F21B}" dt="2025-10-24T16:11:35.928" v="47" actId="20577"/>
        <pc:sldMkLst>
          <pc:docMk/>
          <pc:sldMk cId="814500892" sldId="299"/>
        </pc:sldMkLst>
        <pc:spChg chg="mod">
          <ac:chgData name="Jenny Sellers" userId="7485a368-053e-4fa6-9e70-94e5f28c590e" providerId="ADAL" clId="{2FCF3258-F847-4C72-8F21-92333597F21B}" dt="2025-10-24T16:11:35.928" v="47" actId="20577"/>
          <ac:spMkLst>
            <pc:docMk/>
            <pc:sldMk cId="814500892" sldId="299"/>
            <ac:spMk id="2" creationId="{08CC1CE2-A7E8-1C23-2663-494CC687B1D8}"/>
          </ac:spMkLst>
        </pc:spChg>
      </pc:sldChg>
      <pc:sldChg chg="modSp mod">
        <pc:chgData name="Jenny Sellers" userId="7485a368-053e-4fa6-9e70-94e5f28c590e" providerId="ADAL" clId="{2FCF3258-F847-4C72-8F21-92333597F21B}" dt="2025-10-24T16:12:57.833" v="95" actId="20577"/>
        <pc:sldMkLst>
          <pc:docMk/>
          <pc:sldMk cId="1861359333" sldId="301"/>
        </pc:sldMkLst>
        <pc:spChg chg="mod">
          <ac:chgData name="Jenny Sellers" userId="7485a368-053e-4fa6-9e70-94e5f28c590e" providerId="ADAL" clId="{2FCF3258-F847-4C72-8F21-92333597F21B}" dt="2025-10-24T16:12:57.833" v="95" actId="20577"/>
          <ac:spMkLst>
            <pc:docMk/>
            <pc:sldMk cId="1861359333" sldId="301"/>
            <ac:spMk id="3" creationId="{3B4BD96F-98CC-D6DD-3B53-488D31F86A0D}"/>
          </ac:spMkLst>
        </pc:spChg>
      </pc:sldChg>
      <pc:sldChg chg="modSp mod">
        <pc:chgData name="Jenny Sellers" userId="7485a368-053e-4fa6-9e70-94e5f28c590e" providerId="ADAL" clId="{2FCF3258-F847-4C72-8F21-92333597F21B}" dt="2025-10-24T16:11:24.747" v="39" actId="20577"/>
        <pc:sldMkLst>
          <pc:docMk/>
          <pc:sldMk cId="17367224" sldId="302"/>
        </pc:sldMkLst>
        <pc:spChg chg="mod">
          <ac:chgData name="Jenny Sellers" userId="7485a368-053e-4fa6-9e70-94e5f28c590e" providerId="ADAL" clId="{2FCF3258-F847-4C72-8F21-92333597F21B}" dt="2025-10-24T16:11:24.747" v="39" actId="20577"/>
          <ac:spMkLst>
            <pc:docMk/>
            <pc:sldMk cId="17367224" sldId="302"/>
            <ac:spMk id="2" creationId="{CA93742E-E3B5-5C9D-8891-FFCF29C122F4}"/>
          </ac:spMkLst>
        </pc:spChg>
        <pc:spChg chg="mod">
          <ac:chgData name="Jenny Sellers" userId="7485a368-053e-4fa6-9e70-94e5f28c590e" providerId="ADAL" clId="{2FCF3258-F847-4C72-8F21-92333597F21B}" dt="2025-10-24T16:11:21.571" v="37" actId="20577"/>
          <ac:spMkLst>
            <pc:docMk/>
            <pc:sldMk cId="17367224" sldId="302"/>
            <ac:spMk id="3" creationId="{77DE567C-9D0E-31F1-B171-BBC23C8E2DB5}"/>
          </ac:spMkLst>
        </pc:spChg>
      </pc:sldChg>
      <pc:sldChg chg="modSp mod">
        <pc:chgData name="Jenny Sellers" userId="7485a368-053e-4fa6-9e70-94e5f28c590e" providerId="ADAL" clId="{2FCF3258-F847-4C72-8F21-92333597F21B}" dt="2025-10-24T16:12:17.900" v="72" actId="20577"/>
        <pc:sldMkLst>
          <pc:docMk/>
          <pc:sldMk cId="3016164678" sldId="305"/>
        </pc:sldMkLst>
        <pc:spChg chg="mod">
          <ac:chgData name="Jenny Sellers" userId="7485a368-053e-4fa6-9e70-94e5f28c590e" providerId="ADAL" clId="{2FCF3258-F847-4C72-8F21-92333597F21B}" dt="2025-10-24T16:12:17.900" v="72" actId="20577"/>
          <ac:spMkLst>
            <pc:docMk/>
            <pc:sldMk cId="3016164678" sldId="305"/>
            <ac:spMk id="3" creationId="{86E51E6D-515A-D2A5-AE48-7FE24C74F3E7}"/>
          </ac:spMkLst>
        </pc:spChg>
      </pc:sldChg>
      <pc:sldChg chg="addSp modSp mod">
        <pc:chgData name="Jenny Sellers" userId="7485a368-053e-4fa6-9e70-94e5f28c590e" providerId="ADAL" clId="{2FCF3258-F847-4C72-8F21-92333597F21B}" dt="2025-10-24T16:16:33.246" v="214" actId="1076"/>
        <pc:sldMkLst>
          <pc:docMk/>
          <pc:sldMk cId="3924481610" sldId="307"/>
        </pc:sldMkLst>
        <pc:spChg chg="mod">
          <ac:chgData name="Jenny Sellers" userId="7485a368-053e-4fa6-9e70-94e5f28c590e" providerId="ADAL" clId="{2FCF3258-F847-4C72-8F21-92333597F21B}" dt="2025-10-24T16:15:28.310" v="206" actId="20577"/>
          <ac:spMkLst>
            <pc:docMk/>
            <pc:sldMk cId="3924481610" sldId="307"/>
            <ac:spMk id="2" creationId="{147D32A2-8900-8238-55AA-FC47340C64FD}"/>
          </ac:spMkLst>
        </pc:spChg>
        <pc:spChg chg="mod">
          <ac:chgData name="Jenny Sellers" userId="7485a368-053e-4fa6-9e70-94e5f28c590e" providerId="ADAL" clId="{2FCF3258-F847-4C72-8F21-92333597F21B}" dt="2025-10-24T16:15:32.167" v="210" actId="20577"/>
          <ac:spMkLst>
            <pc:docMk/>
            <pc:sldMk cId="3924481610" sldId="307"/>
            <ac:spMk id="3" creationId="{7A5B3660-7AA9-88ED-A7C6-DDC158250F93}"/>
          </ac:spMkLst>
        </pc:spChg>
        <pc:picChg chg="add mod">
          <ac:chgData name="Jenny Sellers" userId="7485a368-053e-4fa6-9e70-94e5f28c590e" providerId="ADAL" clId="{2FCF3258-F847-4C72-8F21-92333597F21B}" dt="2025-10-24T16:16:33.246" v="214" actId="1076"/>
          <ac:picMkLst>
            <pc:docMk/>
            <pc:sldMk cId="3924481610" sldId="307"/>
            <ac:picMk id="1026" creationId="{7515CF55-B7D8-B46E-31F7-830680083481}"/>
          </ac:picMkLst>
        </pc:picChg>
      </pc:sldChg>
      <pc:sldChg chg="modSp mod">
        <pc:chgData name="Jenny Sellers" userId="7485a368-053e-4fa6-9e70-94e5f28c590e" providerId="ADAL" clId="{2FCF3258-F847-4C72-8F21-92333597F21B}" dt="2025-10-24T16:12:47.851" v="89" actId="20577"/>
        <pc:sldMkLst>
          <pc:docMk/>
          <pc:sldMk cId="2391774681" sldId="308"/>
        </pc:sldMkLst>
        <pc:spChg chg="mod">
          <ac:chgData name="Jenny Sellers" userId="7485a368-053e-4fa6-9e70-94e5f28c590e" providerId="ADAL" clId="{2FCF3258-F847-4C72-8F21-92333597F21B}" dt="2025-10-24T16:12:47.851" v="89" actId="20577"/>
          <ac:spMkLst>
            <pc:docMk/>
            <pc:sldMk cId="2391774681" sldId="308"/>
            <ac:spMk id="3" creationId="{E30931F4-4A00-C345-F695-25BF0132FEB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081A-E645-46DC-BA3F-F9B535231488}" type="datetimeFigureOut">
              <a:rPr lang="nl-NL" smtClean="0"/>
              <a:pPr/>
              <a:t>24-10-2025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F1EED-75E8-412C-8666-88716438EC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3F604-A920-4043-A38A-8469A9D43B90}" type="datetimeFigureOut">
              <a:rPr lang="nl-NL" smtClean="0"/>
              <a:pPr/>
              <a:t>24-10-2025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64D08-6EE7-4C09-971F-B81594C55F96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DD822-81C9-B5A1-8412-424232FE2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0E6A7A6-8054-8CA1-6481-BCD63614F5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2C35611-2F6A-A4D4-C450-E4627428B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i="0" baseline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3CFC96-4D9C-6B0E-5EDA-49299AE70B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4D08-6EE7-4C09-971F-B81594C55F9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847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F5A43-DC0F-D653-3AD8-6AE760C42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EA21AEC-F21F-BBFA-6253-30BBC4CB8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AC51278-F6B8-9D44-7221-0505E30A1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6A9B28-C835-A04E-D583-BA58D30793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4D08-6EE7-4C09-971F-B81594C55F9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673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34AC9-EE3B-4B75-6D8D-7250F62EF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B188EBC-E29D-BA2C-9F68-598A2F310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648A665-9C86-EA66-E10C-A2D3BB73C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814F33-36B6-F908-BD10-77E61697AD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4D08-6EE7-4C09-971F-B81594C55F9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118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65EE3-D2C7-E0C9-BA57-4DB4A5C96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AB26734-D720-546E-513B-988D86EE9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0B3F1EF-8AA9-9B41-3BEE-D4CD126BE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8F3848-CAE3-3752-352A-C20032535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4D08-6EE7-4C09-971F-B81594C55F9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70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i="0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4D08-6EE7-4C09-971F-B81594C55F96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4D08-6EE7-4C09-971F-B81594C55F96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163A0-DCE1-A9A5-E464-DE68C183C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40CEB36-F511-3D80-7361-0828D96ED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E52A2DE-9A13-F960-B4B1-A22810797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34E7F2-D3BD-6183-1C10-F70C55B93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4D08-6EE7-4C09-971F-B81594C55F9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866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4D08-6EE7-4C09-971F-B81594C55F96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4D08-6EE7-4C09-971F-B81594C55F96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1A521-56B1-FBF0-1F4C-38C3EBE29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0265DEB-B971-9A2F-0080-A61F1C4CB2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E4EA09B-5136-C5F4-721E-A5F281D55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ACFC27-3E2F-CA10-AD2A-51D78EFDAD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4D08-6EE7-4C09-971F-B81594C55F9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305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621D6-3556-A736-F911-4E4C16644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B8E0C73-C9D8-9B14-567E-6726DCD5E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43F7869-B8F3-C8F8-E6FB-8B35BF538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BA4922-E996-995D-F98B-63B53FE4D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4D08-6EE7-4C09-971F-B81594C55F9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504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02A1D-31E6-25D5-054B-D7930FA38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7036D5A-3B5B-3492-B9B7-1EF725409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615273D-6102-F8B8-AF33-D94C9E32A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29CA0D-8F5A-7B4A-C5E3-926FBE3BF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4D08-6EE7-4C09-971F-B81594C55F9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83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8233-617A-437F-8AAE-7F4CE379E0DF}" type="datetimeFigureOut">
              <a:rPr lang="nl-NL" smtClean="0"/>
              <a:pPr/>
              <a:t>24-10-2025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330D-7C9B-4618-9EC4-435E5A80213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8233-617A-437F-8AAE-7F4CE379E0DF}" type="datetimeFigureOut">
              <a:rPr lang="nl-NL" smtClean="0"/>
              <a:pPr/>
              <a:t>24-10-2025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330D-7C9B-4618-9EC4-435E5A80213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8233-617A-437F-8AAE-7F4CE379E0DF}" type="datetimeFigureOut">
              <a:rPr lang="nl-NL" smtClean="0"/>
              <a:pPr/>
              <a:t>24-10-2025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330D-7C9B-4618-9EC4-435E5A80213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8233-617A-437F-8AAE-7F4CE379E0DF}" type="datetimeFigureOut">
              <a:rPr lang="nl-NL" smtClean="0"/>
              <a:pPr/>
              <a:t>24-10-2025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330D-7C9B-4618-9EC4-435E5A80213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8233-617A-437F-8AAE-7F4CE379E0DF}" type="datetimeFigureOut">
              <a:rPr lang="nl-NL" smtClean="0"/>
              <a:pPr/>
              <a:t>24-10-2025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330D-7C9B-4618-9EC4-435E5A80213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8233-617A-437F-8AAE-7F4CE379E0DF}" type="datetimeFigureOut">
              <a:rPr lang="nl-NL" smtClean="0"/>
              <a:pPr/>
              <a:t>24-10-2025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330D-7C9B-4618-9EC4-435E5A80213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8233-617A-437F-8AAE-7F4CE379E0DF}" type="datetimeFigureOut">
              <a:rPr lang="nl-NL" smtClean="0"/>
              <a:pPr/>
              <a:t>24-10-2025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330D-7C9B-4618-9EC4-435E5A80213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8233-617A-437F-8AAE-7F4CE379E0DF}" type="datetimeFigureOut">
              <a:rPr lang="nl-NL" smtClean="0"/>
              <a:pPr/>
              <a:t>24-10-2025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330D-7C9B-4618-9EC4-435E5A80213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8233-617A-437F-8AAE-7F4CE379E0DF}" type="datetimeFigureOut">
              <a:rPr lang="nl-NL" smtClean="0"/>
              <a:pPr/>
              <a:t>24-10-2025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330D-7C9B-4618-9EC4-435E5A80213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8233-617A-437F-8AAE-7F4CE379E0DF}" type="datetimeFigureOut">
              <a:rPr lang="nl-NL" smtClean="0"/>
              <a:pPr/>
              <a:t>24-10-2025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330D-7C9B-4618-9EC4-435E5A80213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8233-617A-437F-8AAE-7F4CE379E0DF}" type="datetimeFigureOut">
              <a:rPr lang="nl-NL" smtClean="0"/>
              <a:pPr/>
              <a:t>24-10-2025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330D-7C9B-4618-9EC4-435E5A80213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A8233-617A-437F-8AAE-7F4CE379E0DF}" type="datetimeFigureOut">
              <a:rPr lang="nl-NL" smtClean="0"/>
              <a:pPr/>
              <a:t>24-10-2025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330D-7C9B-4618-9EC4-435E5A80213E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rfgoedgelderland.nl/project/oral-history/oral-history-werkgroep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jngelderland.nl/specials/educatie-en-emancipati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ULevxJMHI8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ouwenvannu.n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rouwenvannu.nl/provincies/gelderland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FCFA4-67AB-1FA9-6CC9-4949F2BF3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D32A2-8900-8238-55AA-FC47340C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  	ACWW European Area Conference 13 – 17 October 2025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5B3660-7AA9-88ED-A7C6-DDC158250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Vrouwen van Nu – History</a:t>
            </a:r>
          </a:p>
          <a:p>
            <a:r>
              <a:rPr lang="nl-NL" dirty="0"/>
              <a:t>Vrouwen van Nu – Today </a:t>
            </a:r>
          </a:p>
          <a:p>
            <a:r>
              <a:rPr lang="nl-NL" dirty="0"/>
              <a:t>Textile</a:t>
            </a:r>
          </a:p>
          <a:p>
            <a:r>
              <a:rPr lang="nl-NL" dirty="0"/>
              <a:t>Oral History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F95B50E-692D-A741-5F5E-AD2868D738A3}"/>
              </a:ext>
            </a:extLst>
          </p:cNvPr>
          <p:cNvSpPr txBox="1"/>
          <p:nvPr/>
        </p:nvSpPr>
        <p:spPr>
          <a:xfrm>
            <a:off x="358733" y="5954037"/>
            <a:ext cx="436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000" dirty="0"/>
              <a:t>Okt25/Jeanne van Poppel</a:t>
            </a:r>
          </a:p>
        </p:txBody>
      </p:sp>
      <p:pic>
        <p:nvPicPr>
          <p:cNvPr id="1026" name="Picture 2" descr="Home - Vrouwen van Nu">
            <a:extLst>
              <a:ext uri="{FF2B5EF4-FFF2-40B4-BE49-F238E27FC236}">
                <a16:creationId xmlns:a16="http://schemas.microsoft.com/office/drawing/2014/main" id="{7515CF55-B7D8-B46E-31F7-830680083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57192"/>
            <a:ext cx="520449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48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0EA7F-20A6-7756-E6FD-BB7E1D3AB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B5409-7D63-AEB0-3621-FE6C2D1F6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/>
              <a:t>	</a:t>
            </a:r>
            <a:br>
              <a:rPr lang="nl-NL" sz="3600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E51E6D-515A-D2A5-AE48-7FE24C74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663686"/>
            <a:ext cx="8964487" cy="6194313"/>
          </a:xfrm>
        </p:spPr>
        <p:txBody>
          <a:bodyPr>
            <a:normAutofit fontScale="25000" lnSpcReduction="20000"/>
          </a:bodyPr>
          <a:lstStyle/>
          <a:p>
            <a:endParaRPr lang="nl-NL" sz="2400" dirty="0"/>
          </a:p>
          <a:p>
            <a:pPr marL="0" indent="0">
              <a:buNone/>
            </a:pPr>
            <a:endParaRPr lang="nl-NL" sz="5400" dirty="0"/>
          </a:p>
          <a:p>
            <a:pPr marL="0" indent="0">
              <a:buNone/>
            </a:pPr>
            <a:r>
              <a:rPr lang="nl-NL" sz="17600" dirty="0"/>
              <a:t>Oral history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3800" dirty="0"/>
          </a:p>
          <a:p>
            <a:endParaRPr lang="nl-NL" sz="4400" dirty="0"/>
          </a:p>
          <a:p>
            <a:endParaRPr lang="nl-NL" sz="4400" dirty="0"/>
          </a:p>
          <a:p>
            <a:endParaRPr lang="nl-NL" sz="4400" dirty="0"/>
          </a:p>
          <a:p>
            <a:endParaRPr lang="nl-NL" sz="4400" dirty="0"/>
          </a:p>
          <a:p>
            <a:endParaRPr lang="nl-NL" sz="4400" dirty="0"/>
          </a:p>
          <a:p>
            <a:endParaRPr lang="nl-NL" sz="4400" dirty="0"/>
          </a:p>
          <a:p>
            <a:endParaRPr lang="nl-NL" sz="4400" dirty="0"/>
          </a:p>
          <a:p>
            <a:pPr marL="0" indent="0">
              <a:buNone/>
            </a:pPr>
            <a:r>
              <a:rPr lang="nl-NL" sz="9600" dirty="0"/>
              <a:t>Contribution to history: </a:t>
            </a:r>
          </a:p>
          <a:p>
            <a:r>
              <a:rPr lang="nl-NL" sz="9600" dirty="0"/>
              <a:t>audio-document, transcipt, </a:t>
            </a:r>
          </a:p>
          <a:p>
            <a:pPr marL="0" indent="0">
              <a:buNone/>
            </a:pPr>
            <a:r>
              <a:rPr lang="nl-NL" sz="9600" dirty="0"/>
              <a:t>     first-hand story;</a:t>
            </a:r>
          </a:p>
          <a:p>
            <a:r>
              <a:rPr lang="nl-NL" sz="9600" dirty="0"/>
              <a:t>motivation for interviewee and interviewer.</a:t>
            </a:r>
          </a:p>
          <a:p>
            <a:pPr marL="0" indent="0">
              <a:buNone/>
            </a:pPr>
            <a:r>
              <a:rPr lang="nl-NL" sz="9600" dirty="0"/>
              <a:t>Working group Oral History Gelderland </a:t>
            </a:r>
          </a:p>
          <a:p>
            <a:pPr marL="0" indent="0">
              <a:buNone/>
            </a:pPr>
            <a:r>
              <a:rPr lang="nl-NL" sz="9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Oral History Werkgroep - Erfgoed Gelderland</a:t>
            </a:r>
            <a:endParaRPr lang="nl-NL" sz="9600" dirty="0"/>
          </a:p>
          <a:p>
            <a:pPr marL="0" indent="0">
              <a:buFont typeface="Arial" pitchFamily="34" charset="0"/>
              <a:buNone/>
            </a:pPr>
            <a:endParaRPr lang="nl-NL" sz="9600" dirty="0"/>
          </a:p>
          <a:p>
            <a:pPr marL="0" indent="0">
              <a:buFont typeface="Arial" pitchFamily="34" charset="0"/>
              <a:buNone/>
            </a:pPr>
            <a:endParaRPr lang="nl-NL" sz="9600" dirty="0"/>
          </a:p>
          <a:p>
            <a:pPr marL="0" indent="0">
              <a:buNone/>
            </a:pPr>
            <a:r>
              <a:rPr lang="nl-NL" sz="4000" dirty="0"/>
              <a:t>Okt25/Jeanne van Poppel</a:t>
            </a:r>
          </a:p>
          <a:p>
            <a:pPr marL="0" indent="0">
              <a:buFont typeface="Arial" pitchFamily="34" charset="0"/>
              <a:buNone/>
            </a:pPr>
            <a:endParaRPr lang="nl-NL" sz="9600" dirty="0"/>
          </a:p>
          <a:p>
            <a:pPr marL="0" indent="0">
              <a:buNone/>
            </a:pPr>
            <a:endParaRPr lang="nl-NL" sz="9600" dirty="0"/>
          </a:p>
          <a:p>
            <a:pPr marL="0" indent="0">
              <a:buFont typeface="Arial" pitchFamily="34" charset="0"/>
              <a:buNone/>
            </a:pPr>
            <a:endParaRPr lang="nl-NL" sz="9600" dirty="0"/>
          </a:p>
          <a:p>
            <a:pPr marL="0" indent="0">
              <a:buFont typeface="Arial" pitchFamily="34" charset="0"/>
              <a:buNone/>
            </a:pPr>
            <a:endParaRPr lang="nl-NL" sz="9600" dirty="0"/>
          </a:p>
          <a:p>
            <a:pPr marL="0" indent="0">
              <a:buNone/>
            </a:pPr>
            <a:r>
              <a:rPr lang="nl-NL" sz="9600" dirty="0"/>
              <a:t>/</a:t>
            </a:r>
          </a:p>
          <a:p>
            <a:pPr marL="0" indent="0">
              <a:buNone/>
            </a:pPr>
            <a:endParaRPr lang="nl-NL" sz="6000" dirty="0"/>
          </a:p>
          <a:p>
            <a:pPr marL="0" indent="0">
              <a:buNone/>
            </a:pPr>
            <a:br>
              <a:rPr lang="nl-NL" sz="1100" dirty="0"/>
            </a:br>
            <a:endParaRPr lang="nl-NL" sz="1100" dirty="0"/>
          </a:p>
          <a:p>
            <a:pPr marL="0" indent="0">
              <a:buNone/>
            </a:pPr>
            <a:endParaRPr lang="nl-NL" sz="1100" dirty="0"/>
          </a:p>
          <a:p>
            <a:pPr marL="0" indent="0">
              <a:buNone/>
            </a:pPr>
            <a:r>
              <a:rPr lang="nl-NL" sz="1100" dirty="0"/>
              <a:t>Okt25/Jeanne van Poppel</a:t>
            </a:r>
          </a:p>
          <a:p>
            <a:pPr marL="0" indent="0">
              <a:buNone/>
            </a:pPr>
            <a:endParaRPr lang="nl-NL" sz="1100" dirty="0"/>
          </a:p>
          <a:p>
            <a:pPr marL="0" indent="0">
              <a:buNone/>
            </a:pPr>
            <a:endParaRPr lang="nl-NL" sz="2600" dirty="0"/>
          </a:p>
          <a:p>
            <a:endParaRPr lang="nl-NL" sz="2600" dirty="0"/>
          </a:p>
          <a:p>
            <a:endParaRPr lang="nl-NL" sz="26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6" name="Afbeelding 5" descr="Afbeelding met tekst, boek, Publicatie, Afdrukken&#10;&#10;Door AI gegenereerde inhoud is mogelijk onjuist.">
            <a:extLst>
              <a:ext uri="{FF2B5EF4-FFF2-40B4-BE49-F238E27FC236}">
                <a16:creationId xmlns:a16="http://schemas.microsoft.com/office/drawing/2014/main" id="{51209805-093B-C46C-A2ED-8ADF41779D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12" y="273716"/>
            <a:ext cx="5846975" cy="2982590"/>
          </a:xfrm>
          <a:prstGeom prst="rect">
            <a:avLst/>
          </a:prstGeom>
        </p:spPr>
      </p:pic>
      <p:pic>
        <p:nvPicPr>
          <p:cNvPr id="9" name="Afbeelding 8" descr="Afbeelding met persoon, kleding, kaart, legpuzzel&#10;&#10;Automatisch gegenereerde beschrijving">
            <a:extLst>
              <a:ext uri="{FF2B5EF4-FFF2-40B4-BE49-F238E27FC236}">
                <a16:creationId xmlns:a16="http://schemas.microsoft.com/office/drawing/2014/main" id="{46F00617-F53F-BBD8-C342-A2AF61CB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040" y="12790040"/>
            <a:ext cx="2160240" cy="293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 descr="Afbeelding met persoon, kleding, kaart, legpuzzel&#10;&#10;Automatisch gegenereerde beschrijving">
            <a:extLst>
              <a:ext uri="{FF2B5EF4-FFF2-40B4-BE49-F238E27FC236}">
                <a16:creationId xmlns:a16="http://schemas.microsoft.com/office/drawing/2014/main" id="{0DA0F801-9378-57C5-1B99-CE123B591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032" y="16822488"/>
            <a:ext cx="2160240" cy="293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0DF2F7F-F258-62F9-3382-FA2BE06F63EC}"/>
              </a:ext>
            </a:extLst>
          </p:cNvPr>
          <p:cNvSpPr txBox="1"/>
          <p:nvPr/>
        </p:nvSpPr>
        <p:spPr>
          <a:xfrm>
            <a:off x="8454044" y="9278914"/>
            <a:ext cx="1704109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the past and in the present. 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64E393B-BBF0-9E60-390E-A5510DDB9D88}"/>
              </a:ext>
            </a:extLst>
          </p:cNvPr>
          <p:cNvSpPr txBox="1"/>
          <p:nvPr/>
        </p:nvSpPr>
        <p:spPr>
          <a:xfrm>
            <a:off x="8454044" y="9278914"/>
            <a:ext cx="1704109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the past and in the present. 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Afbeelding 11" descr="Afbeelding met persoon, kleding, kaart, legpuzzel&#10;&#10;Door AI gegenereerde inhoud is mogelijk onjuist.">
            <a:extLst>
              <a:ext uri="{FF2B5EF4-FFF2-40B4-BE49-F238E27FC236}">
                <a16:creationId xmlns:a16="http://schemas.microsoft.com/office/drawing/2014/main" id="{2A22346E-7730-977C-B6CA-7B012384DC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2996" y="3943590"/>
            <a:ext cx="3236979" cy="2427734"/>
          </a:xfrm>
          <a:prstGeom prst="rect">
            <a:avLst/>
          </a:prstGeom>
        </p:spPr>
      </p:pic>
      <p:pic>
        <p:nvPicPr>
          <p:cNvPr id="14" name="Afbeelding 13" descr="Afbeelding met patroon, plein, Graphics, kunst&#10;&#10;Door AI gegenereerde inhoud is mogelijk onjuist.">
            <a:extLst>
              <a:ext uri="{FF2B5EF4-FFF2-40B4-BE49-F238E27FC236}">
                <a16:creationId xmlns:a16="http://schemas.microsoft.com/office/drawing/2014/main" id="{45A5CF14-0088-C061-BE6A-859969EF7B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19366" y="5670272"/>
            <a:ext cx="926762" cy="9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6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8F0E5-1224-FCCA-7997-E1188F3EA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78559-1A5A-A9D5-4AA6-153F6635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/>
              <a:t>	</a:t>
            </a:r>
            <a:br>
              <a:rPr lang="nl-NL" sz="3600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0931F4-4A00-C345-F695-25BF0132F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663686"/>
            <a:ext cx="8964487" cy="6194313"/>
          </a:xfrm>
        </p:spPr>
        <p:txBody>
          <a:bodyPr>
            <a:normAutofit fontScale="25000" lnSpcReduction="20000"/>
          </a:bodyPr>
          <a:lstStyle/>
          <a:p>
            <a:endParaRPr lang="nl-NL" sz="2400" dirty="0"/>
          </a:p>
          <a:p>
            <a:pPr marL="0" indent="0">
              <a:buNone/>
            </a:pPr>
            <a:endParaRPr lang="nl-NL" sz="5400" dirty="0"/>
          </a:p>
          <a:p>
            <a:pPr marL="0" indent="0">
              <a:buNone/>
            </a:pPr>
            <a:r>
              <a:rPr lang="nl-NL" sz="17600" dirty="0"/>
              <a:t>Oral History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3800" dirty="0"/>
          </a:p>
          <a:p>
            <a:endParaRPr lang="nl-NL" sz="4400" dirty="0"/>
          </a:p>
          <a:p>
            <a:endParaRPr lang="nl-NL" sz="4400" dirty="0"/>
          </a:p>
          <a:p>
            <a:endParaRPr lang="nl-NL" sz="4400" dirty="0"/>
          </a:p>
          <a:p>
            <a:endParaRPr lang="nl-NL" sz="4400" dirty="0"/>
          </a:p>
          <a:p>
            <a:endParaRPr lang="nl-NL" sz="4400" dirty="0"/>
          </a:p>
          <a:p>
            <a:endParaRPr lang="nl-NL" sz="4400" dirty="0"/>
          </a:p>
          <a:p>
            <a:endParaRPr lang="nl-NL" sz="4400" dirty="0"/>
          </a:p>
          <a:p>
            <a:endParaRPr lang="nl-NL" sz="4400" dirty="0"/>
          </a:p>
          <a:p>
            <a:r>
              <a:rPr lang="nl-NL" sz="9600" dirty="0"/>
              <a:t>Oral History project Education and Empowerment: </a:t>
            </a:r>
          </a:p>
          <a:p>
            <a:pPr marL="0" indent="0">
              <a:buFont typeface="Arial" pitchFamily="34" charset="0"/>
              <a:buNone/>
            </a:pPr>
            <a:r>
              <a:rPr lang="nl-NL" sz="9600" dirty="0"/>
              <a:t>     	women and personal development in rural areas</a:t>
            </a:r>
          </a:p>
          <a:p>
            <a:pPr marL="0" indent="0">
              <a:buFont typeface="Arial" pitchFamily="34" charset="0"/>
              <a:buNone/>
            </a:pPr>
            <a:r>
              <a:rPr lang="nl-NL" sz="9600" dirty="0"/>
              <a:t>	 in the  50s,  60s, 70s in Gelderland</a:t>
            </a:r>
          </a:p>
          <a:p>
            <a:r>
              <a:rPr lang="nl-NL" sz="9600" dirty="0"/>
              <a:t>First-hand stories: </a:t>
            </a:r>
          </a:p>
          <a:p>
            <a:pPr marL="0" indent="0">
              <a:buNone/>
            </a:pPr>
            <a:r>
              <a:rPr lang="nl-NL" sz="9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Educatie en Emancipatie | Mijn Gelderland</a:t>
            </a:r>
            <a:endParaRPr lang="nl-NL" sz="9600" dirty="0"/>
          </a:p>
          <a:p>
            <a:pPr marL="0" indent="0">
              <a:buFont typeface="Arial" pitchFamily="34" charset="0"/>
              <a:buNone/>
            </a:pPr>
            <a:endParaRPr lang="nl-NL" sz="9600" dirty="0"/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Okt25/Jeanne van Poppel    </a:t>
            </a:r>
          </a:p>
          <a:p>
            <a:pPr marL="0" indent="0">
              <a:buFont typeface="Arial" pitchFamily="34" charset="0"/>
              <a:buNone/>
            </a:pPr>
            <a:endParaRPr lang="nl-NL" sz="9600" dirty="0"/>
          </a:p>
          <a:p>
            <a:pPr marL="0" indent="0">
              <a:buNone/>
            </a:pPr>
            <a:endParaRPr lang="nl-NL" sz="9600" dirty="0"/>
          </a:p>
          <a:p>
            <a:pPr marL="0" indent="0">
              <a:buFont typeface="Arial" pitchFamily="34" charset="0"/>
              <a:buNone/>
            </a:pPr>
            <a:endParaRPr lang="nl-NL" sz="9600" dirty="0"/>
          </a:p>
          <a:p>
            <a:pPr marL="0" indent="0">
              <a:buFont typeface="Arial" pitchFamily="34" charset="0"/>
              <a:buNone/>
            </a:pPr>
            <a:endParaRPr lang="nl-NL" sz="9600" dirty="0"/>
          </a:p>
          <a:p>
            <a:pPr marL="0" indent="0">
              <a:buNone/>
            </a:pPr>
            <a:r>
              <a:rPr lang="nl-NL" sz="9600" dirty="0"/>
              <a:t>/</a:t>
            </a:r>
          </a:p>
          <a:p>
            <a:pPr marL="0" indent="0">
              <a:buNone/>
            </a:pPr>
            <a:endParaRPr lang="nl-NL" sz="6000" dirty="0"/>
          </a:p>
          <a:p>
            <a:pPr marL="0" indent="0">
              <a:buNone/>
            </a:pPr>
            <a:br>
              <a:rPr lang="nl-NL" sz="1100" dirty="0"/>
            </a:br>
            <a:endParaRPr lang="nl-NL" sz="1100" dirty="0"/>
          </a:p>
          <a:p>
            <a:pPr marL="0" indent="0">
              <a:buNone/>
            </a:pPr>
            <a:endParaRPr lang="nl-NL" sz="1100" dirty="0"/>
          </a:p>
          <a:p>
            <a:pPr marL="0" indent="0">
              <a:buNone/>
            </a:pPr>
            <a:r>
              <a:rPr lang="nl-NL" sz="1100" dirty="0"/>
              <a:t>Okt25/Jeanne van Poppel</a:t>
            </a:r>
          </a:p>
          <a:p>
            <a:pPr marL="0" indent="0">
              <a:buNone/>
            </a:pPr>
            <a:endParaRPr lang="nl-NL" sz="1100" dirty="0"/>
          </a:p>
          <a:p>
            <a:pPr marL="0" indent="0">
              <a:buNone/>
            </a:pPr>
            <a:endParaRPr lang="nl-NL" sz="2600" dirty="0"/>
          </a:p>
          <a:p>
            <a:endParaRPr lang="nl-NL" sz="2600" dirty="0"/>
          </a:p>
          <a:p>
            <a:endParaRPr lang="nl-NL" sz="26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6" name="Afbeelding 5" descr="Afbeelding met tekst, boek, Publicatie, Afdrukken&#10;&#10;Door AI gegenereerde inhoud is mogelijk onjuist.">
            <a:extLst>
              <a:ext uri="{FF2B5EF4-FFF2-40B4-BE49-F238E27FC236}">
                <a16:creationId xmlns:a16="http://schemas.microsoft.com/office/drawing/2014/main" id="{97CCEE12-66E2-68DC-B811-AF1EA3AFC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12" y="273716"/>
            <a:ext cx="5846975" cy="2982590"/>
          </a:xfrm>
          <a:prstGeom prst="rect">
            <a:avLst/>
          </a:prstGeom>
        </p:spPr>
      </p:pic>
      <p:pic>
        <p:nvPicPr>
          <p:cNvPr id="9" name="Afbeelding 8" descr="Afbeelding met persoon, kleding, kaart, legpuzzel&#10;&#10;Automatisch gegenereerde beschrijving">
            <a:extLst>
              <a:ext uri="{FF2B5EF4-FFF2-40B4-BE49-F238E27FC236}">
                <a16:creationId xmlns:a16="http://schemas.microsoft.com/office/drawing/2014/main" id="{708113F1-888D-7FF4-CFB4-2B1A59E94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040" y="12790040"/>
            <a:ext cx="2160240" cy="293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 descr="Afbeelding met persoon, kleding, kaart, legpuzzel&#10;&#10;Automatisch gegenereerde beschrijving">
            <a:extLst>
              <a:ext uri="{FF2B5EF4-FFF2-40B4-BE49-F238E27FC236}">
                <a16:creationId xmlns:a16="http://schemas.microsoft.com/office/drawing/2014/main" id="{C96E10C9-3472-EF90-2FFA-B2F19219E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032" y="16822488"/>
            <a:ext cx="2160240" cy="293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Afbeelding met patroon, plein, Symmetrie, kunst&#10;&#10;Door AI gegenereerde inhoud is mogelijk onjuist.">
            <a:extLst>
              <a:ext uri="{FF2B5EF4-FFF2-40B4-BE49-F238E27FC236}">
                <a16:creationId xmlns:a16="http://schemas.microsoft.com/office/drawing/2014/main" id="{5EA13603-2C54-C4E4-4274-4D98D909FA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952" y="5085184"/>
            <a:ext cx="177281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7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B3CBF-F5BB-F67E-1471-7B764F829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C1CE2-A7E8-1C23-2663-494CC687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/>
          </a:bodyPr>
          <a:lstStyle/>
          <a:p>
            <a:r>
              <a:rPr lang="nl-NL" dirty="0"/>
              <a:t>Thank you for your attention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798335-F833-90A1-8F35-CA6F98483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 numCol="2">
            <a:normAutofit/>
          </a:bodyPr>
          <a:lstStyle/>
          <a:p>
            <a:r>
              <a:rPr lang="nl-NL" sz="2400" dirty="0"/>
              <a:t>Jeanne van Poppel 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400" dirty="0"/>
              <a:t>E –mail: jmhvanpoppel@outlook.com </a:t>
            </a:r>
          </a:p>
          <a:p>
            <a:pPr>
              <a:buNone/>
            </a:pPr>
            <a:endParaRPr lang="nl-NL" sz="2000" dirty="0"/>
          </a:p>
          <a:p>
            <a:pPr>
              <a:buNone/>
            </a:pPr>
            <a:endParaRPr lang="nl-NL" sz="2000" dirty="0"/>
          </a:p>
          <a:p>
            <a:pPr>
              <a:buNone/>
            </a:pPr>
            <a:endParaRPr lang="nl-NL" sz="2000" dirty="0"/>
          </a:p>
          <a:p>
            <a:pPr>
              <a:buNone/>
            </a:pPr>
            <a:endParaRPr lang="nl-NL" sz="2000" dirty="0"/>
          </a:p>
          <a:p>
            <a:pPr>
              <a:buNone/>
            </a:pPr>
            <a:endParaRPr lang="nl-NL" sz="2000" dirty="0"/>
          </a:p>
          <a:p>
            <a:pPr>
              <a:buNone/>
            </a:pPr>
            <a:endParaRPr lang="nl-NL" sz="2000" dirty="0"/>
          </a:p>
          <a:p>
            <a:pPr>
              <a:buNone/>
            </a:pPr>
            <a:endParaRPr lang="nl-NL" sz="2000" dirty="0"/>
          </a:p>
          <a:p>
            <a:pPr>
              <a:buNone/>
            </a:pPr>
            <a:endParaRPr lang="nl-NL" sz="2000" dirty="0"/>
          </a:p>
          <a:p>
            <a:pPr>
              <a:buNone/>
            </a:pPr>
            <a:endParaRPr lang="nl-NL" sz="1200" dirty="0"/>
          </a:p>
          <a:p>
            <a:pPr>
              <a:buNone/>
            </a:pPr>
            <a:r>
              <a:rPr lang="nl-NL" sz="1000" dirty="0"/>
              <a:t>Okt25/Jeanne van Poppel</a:t>
            </a:r>
          </a:p>
          <a:p>
            <a:pPr>
              <a:buNone/>
            </a:pPr>
            <a:endParaRPr lang="nl-NL" sz="1100" dirty="0"/>
          </a:p>
          <a:p>
            <a:pPr>
              <a:buNone/>
            </a:pPr>
            <a:endParaRPr lang="nl-NL" sz="1100" dirty="0"/>
          </a:p>
          <a:p>
            <a:pPr>
              <a:buNone/>
            </a:pPr>
            <a:endParaRPr lang="nl-NL" sz="1100" dirty="0"/>
          </a:p>
          <a:p>
            <a:pPr>
              <a:buNone/>
            </a:pPr>
            <a:endParaRPr lang="nl-NL" sz="1100" dirty="0"/>
          </a:p>
          <a:p>
            <a:pPr>
              <a:buNone/>
            </a:pPr>
            <a:endParaRPr lang="nl-NL" sz="1100" dirty="0"/>
          </a:p>
          <a:p>
            <a:pPr>
              <a:buNone/>
            </a:pPr>
            <a:endParaRPr lang="nl-NL" sz="1100" dirty="0"/>
          </a:p>
          <a:p>
            <a:pPr>
              <a:buFont typeface="Arial" pitchFamily="34" charset="0"/>
              <a:buNone/>
            </a:pPr>
            <a:endParaRPr lang="nl-NL" sz="2000" dirty="0"/>
          </a:p>
          <a:p>
            <a:pPr>
              <a:buFont typeface="Arial" pitchFamily="34" charset="0"/>
              <a:buNone/>
            </a:pPr>
            <a:endParaRPr lang="nl-NL" sz="2000" dirty="0"/>
          </a:p>
          <a:p>
            <a:pPr algn="ctr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1450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  	Vrouwen van Nu – History</a:t>
            </a:r>
            <a:br>
              <a:rPr lang="nl-NL" dirty="0"/>
            </a:br>
            <a:r>
              <a:rPr lang="nl-NL" dirty="0"/>
              <a:t>14th of October 1930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nl-NL" sz="2800" dirty="0"/>
              <a:t>In rural areas: </a:t>
            </a:r>
          </a:p>
          <a:p>
            <a:pPr marL="0" indent="0">
              <a:buNone/>
            </a:pPr>
            <a:r>
              <a:rPr lang="nl-NL" sz="2800" dirty="0"/>
              <a:t>	1909: the first experimental course in rural areas, 	Veendam </a:t>
            </a:r>
          </a:p>
          <a:p>
            <a:pPr>
              <a:buNone/>
            </a:pPr>
            <a:r>
              <a:rPr lang="nl-NL" sz="2800" dirty="0"/>
              <a:t>		1913: the first education for teachers in rural areas 	in Deventer </a:t>
            </a:r>
          </a:p>
          <a:p>
            <a:pPr>
              <a:buNone/>
            </a:pPr>
            <a:r>
              <a:rPr lang="nl-NL" sz="2800" dirty="0"/>
              <a:t>		1921: Law on technical education: from courses to 	village social centres</a:t>
            </a:r>
          </a:p>
          <a:p>
            <a:r>
              <a:rPr lang="nl-NL" sz="2800" dirty="0"/>
              <a:t>1930: Vrouwen van Nu (NBvP), mw. Wiersma-Risselada </a:t>
            </a:r>
          </a:p>
          <a:p>
            <a:r>
              <a:rPr lang="nl-NL" sz="2800" dirty="0"/>
              <a:t>1935 Rural Home Economics Extension Foundation </a:t>
            </a:r>
            <a:r>
              <a:rPr lang="nl-NL" dirty="0"/>
              <a:t>				</a:t>
            </a:r>
          </a:p>
          <a:p>
            <a:pPr>
              <a:buNone/>
            </a:pPr>
            <a:r>
              <a:rPr lang="nl-NL" dirty="0"/>
              <a:t>		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6" name="Afbeelding 5" descr="14-101930nbvp.jpg">
            <a:extLst>
              <a:ext uri="{FF2B5EF4-FFF2-40B4-BE49-F238E27FC236}">
                <a16:creationId xmlns:a16="http://schemas.microsoft.com/office/drawing/2014/main" id="{1085C59F-A94F-DD02-7691-76FE85B808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1039" y="4725144"/>
            <a:ext cx="5133984" cy="201622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DDF757E-C86B-7A35-B4BF-0CCF23F9118E}"/>
              </a:ext>
            </a:extLst>
          </p:cNvPr>
          <p:cNvSpPr txBox="1"/>
          <p:nvPr/>
        </p:nvSpPr>
        <p:spPr>
          <a:xfrm>
            <a:off x="755576" y="6165304"/>
            <a:ext cx="436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000" dirty="0"/>
              <a:t>Okt25/Jeanne van Poppel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1440160"/>
          </a:xfrm>
        </p:spPr>
        <p:txBody>
          <a:bodyPr>
            <a:normAutofit/>
          </a:bodyPr>
          <a:lstStyle/>
          <a:p>
            <a:r>
              <a:rPr lang="nl-NL" dirty="0"/>
              <a:t>	</a:t>
            </a:r>
            <a:r>
              <a:rPr lang="nl-NL" sz="4000" dirty="0"/>
              <a:t> Vrouwen van Nu - History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>
            <a:normAutofit/>
          </a:bodyPr>
          <a:lstStyle/>
          <a:p>
            <a:r>
              <a:rPr lang="nl-NL" sz="2400" dirty="0"/>
              <a:t>1946: Liaison Committee of Rural Women’s Organizations</a:t>
            </a:r>
          </a:p>
          <a:p>
            <a:r>
              <a:rPr lang="nl-NL" sz="2400" dirty="0"/>
              <a:t>1947:  5th ACWW World Conference in Amsterdam   </a:t>
            </a:r>
          </a:p>
          <a:p>
            <a:r>
              <a:rPr lang="nl-NL" sz="2400" dirty="0"/>
              <a:t>Publication: ‘De boerin en haar huis’ 1949 </a:t>
            </a:r>
            <a:r>
              <a:rPr lang="nl-NL" sz="2400" baseline="30000" dirty="0"/>
              <a:t> </a:t>
            </a:r>
            <a:endParaRPr lang="nl-NL" sz="2400" dirty="0"/>
          </a:p>
          <a:p>
            <a:r>
              <a:rPr lang="nl-NL" sz="2400" dirty="0"/>
              <a:t>1950: Dutch Household Council on consumer interests </a:t>
            </a:r>
          </a:p>
          <a:p>
            <a:r>
              <a:rPr lang="nl-NL" sz="2400" dirty="0"/>
              <a:t>1950 – 1955: (International) Exchanges: Home Economics education, extension, community development </a:t>
            </a:r>
          </a:p>
          <a:p>
            <a:r>
              <a:rPr lang="nl-NL" sz="2400" dirty="0"/>
              <a:t>1952:  1</a:t>
            </a:r>
            <a:r>
              <a:rPr lang="nl-NL" sz="2400" baseline="30000" dirty="0"/>
              <a:t>e</a:t>
            </a:r>
            <a:r>
              <a:rPr lang="nl-NL" sz="2400" dirty="0"/>
              <a:t> Exhibition Home furnishing and Clothes</a:t>
            </a:r>
            <a:r>
              <a:rPr lang="nl-NL" sz="2400" baseline="30000" dirty="0"/>
              <a:t> </a:t>
            </a:r>
            <a:r>
              <a:rPr lang="nl-NL" sz="2400" dirty="0"/>
              <a:t>at the National Agricultural Fair</a:t>
            </a:r>
          </a:p>
          <a:p>
            <a:endParaRPr lang="nl-NL" sz="2400" dirty="0"/>
          </a:p>
          <a:p>
            <a:endParaRPr lang="nl-NL" sz="2400" dirty="0"/>
          </a:p>
          <a:p>
            <a:pPr>
              <a:buNone/>
            </a:pPr>
            <a:r>
              <a:rPr lang="nl-NL" sz="1100" dirty="0"/>
              <a:t>Okt25/Jeanne van Poppel</a:t>
            </a:r>
          </a:p>
          <a:p>
            <a:pPr>
              <a:buNone/>
            </a:pPr>
            <a:endParaRPr lang="nl-NL" sz="1100" dirty="0"/>
          </a:p>
          <a:p>
            <a:pPr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 descr="Afbeelding met tekst, schermopname, Rechthoek, boek&#10;&#10;Door AI gegenereerde inhoud is mogelijk onjuist.">
            <a:extLst>
              <a:ext uri="{FF2B5EF4-FFF2-40B4-BE49-F238E27FC236}">
                <a16:creationId xmlns:a16="http://schemas.microsoft.com/office/drawing/2014/main" id="{03969F05-9818-056B-1A94-1D6C19384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94394"/>
            <a:ext cx="1567493" cy="22463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3B255-3C21-683F-0420-1436F4B35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1A0AA-BCC1-96D0-C3CA-B2E1FE5F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1440160"/>
          </a:xfrm>
        </p:spPr>
        <p:txBody>
          <a:bodyPr>
            <a:normAutofit/>
          </a:bodyPr>
          <a:lstStyle/>
          <a:p>
            <a:r>
              <a:rPr lang="nl-NL" dirty="0"/>
              <a:t>Vrouwen van Nu - History 	</a:t>
            </a: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CA6520-19C5-514C-5178-94F2803F3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nl-NL" sz="2200" dirty="0"/>
          </a:p>
          <a:p>
            <a:r>
              <a:rPr lang="nl-NL" sz="3400" dirty="0"/>
              <a:t>1952: Mrs. C.W. Visser, national president </a:t>
            </a:r>
          </a:p>
          <a:p>
            <a:pPr marL="0" indent="0">
              <a:buNone/>
            </a:pPr>
            <a:r>
              <a:rPr lang="nl-NL" sz="3400" dirty="0"/>
              <a:t>     Vrouwen van Nu,  first female professor at </a:t>
            </a:r>
          </a:p>
          <a:p>
            <a:pPr marL="0" indent="0">
              <a:buNone/>
            </a:pPr>
            <a:r>
              <a:rPr lang="nl-NL" sz="3400" dirty="0"/>
              <a:t>     Wageningen University </a:t>
            </a:r>
          </a:p>
          <a:p>
            <a:r>
              <a:rPr lang="nl-NL" sz="3400" dirty="0"/>
              <a:t>1953: Flood disaster – travel exhibitions project</a:t>
            </a:r>
          </a:p>
          <a:p>
            <a:r>
              <a:rPr lang="nl-NL" sz="3400" dirty="0"/>
              <a:t>Rural extension: agricultural technical, home economics, agricultural social   </a:t>
            </a:r>
          </a:p>
          <a:p>
            <a:r>
              <a:rPr lang="nl-NL" sz="3400" dirty="0"/>
              <a:t>Mw. Elema – Bakker, Executive committee ACWW 1947 - 1959</a:t>
            </a:r>
          </a:p>
          <a:p>
            <a:r>
              <a:rPr lang="nl-NL" sz="3400" dirty="0"/>
              <a:t>Mw. Van Beekhoff – van Selms: </a:t>
            </a:r>
          </a:p>
          <a:p>
            <a:pPr marL="0" indent="0">
              <a:buNone/>
            </a:pPr>
            <a:r>
              <a:rPr lang="nl-NL" sz="3400" dirty="0"/>
              <a:t>      ACWW World President 1959 -1965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>
              <a:buNone/>
            </a:pPr>
            <a:r>
              <a:rPr lang="nl-NL" sz="1400" dirty="0"/>
              <a:t>Okt25/Jeanne van Poppel</a:t>
            </a:r>
          </a:p>
          <a:p>
            <a:pPr>
              <a:buNone/>
            </a:pPr>
            <a:endParaRPr lang="nl-NL" sz="14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" name="Afbeelding 9" descr="IMG.jpg">
            <a:extLst>
              <a:ext uri="{FF2B5EF4-FFF2-40B4-BE49-F238E27FC236}">
                <a16:creationId xmlns:a16="http://schemas.microsoft.com/office/drawing/2014/main" id="{64F6DF21-EB06-A65A-3BC3-802018FE63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0716" y="692697"/>
            <a:ext cx="1678544" cy="2183042"/>
          </a:xfrm>
          <a:prstGeom prst="rect">
            <a:avLst/>
          </a:prstGeom>
        </p:spPr>
      </p:pic>
      <p:pic>
        <p:nvPicPr>
          <p:cNvPr id="5" name="Afbeelding 4" descr="Afbeelding met Menselijk gezicht, portret, persoon, kleding&#10;&#10;Door AI gegenereerde inhoud is mogelijk onjuist.">
            <a:extLst>
              <a:ext uri="{FF2B5EF4-FFF2-40B4-BE49-F238E27FC236}">
                <a16:creationId xmlns:a16="http://schemas.microsoft.com/office/drawing/2014/main" id="{E0E94D10-712C-9461-E0BA-22A6F2C28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60" y="4504280"/>
            <a:ext cx="1278396" cy="1737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94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9090"/>
          </a:xfrm>
        </p:spPr>
        <p:txBody>
          <a:bodyPr>
            <a:normAutofit/>
          </a:bodyPr>
          <a:lstStyle/>
          <a:p>
            <a:r>
              <a:rPr lang="nl-NL" dirty="0"/>
              <a:t>Vrouwen van Nu - History 		</a:t>
            </a:r>
          </a:p>
        </p:txBody>
      </p:sp>
      <p:pic>
        <p:nvPicPr>
          <p:cNvPr id="5" name="Afbeelding 4" descr="thezwo019kvo1955apeldoo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778" y="3562933"/>
            <a:ext cx="3292061" cy="2171362"/>
          </a:xfrm>
          <a:prstGeom prst="rect">
            <a:avLst/>
          </a:prstGeom>
        </p:spPr>
      </p:pic>
      <p:pic>
        <p:nvPicPr>
          <p:cNvPr id="9" name="Afbeelding 8" descr="jaren50wasse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2831" y="4757467"/>
            <a:ext cx="3002748" cy="1953656"/>
          </a:xfrm>
          <a:prstGeom prst="rect">
            <a:avLst/>
          </a:prstGeom>
        </p:spPr>
      </p:pic>
      <p:pic>
        <p:nvPicPr>
          <p:cNvPr id="13" name="Tijdelijke aanduiding voor inhoud 12" descr="Verbouwdekeuken1960streekverbetering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794291" y="2852936"/>
            <a:ext cx="2045357" cy="1735026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0F55D972-3E32-75E7-1261-9569BE141768}"/>
              </a:ext>
            </a:extLst>
          </p:cNvPr>
          <p:cNvSpPr txBox="1"/>
          <p:nvPr/>
        </p:nvSpPr>
        <p:spPr>
          <a:xfrm>
            <a:off x="265847" y="2716569"/>
            <a:ext cx="640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hlinkClick r:id="rId6"/>
              </a:rPr>
              <a:t>Het platteland en wij - jubileumfilm 25-jarig bestaan Vrouwen van Nu </a:t>
            </a:r>
            <a:endParaRPr lang="nl-NL" sz="2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FAC3DEA-B650-5DF6-CA24-AB60A9073DC4}"/>
              </a:ext>
            </a:extLst>
          </p:cNvPr>
          <p:cNvSpPr txBox="1"/>
          <p:nvPr/>
        </p:nvSpPr>
        <p:spPr>
          <a:xfrm>
            <a:off x="238118" y="624215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1000" dirty="0"/>
              <a:t>Okt25/Jeanne van Poppel</a:t>
            </a:r>
          </a:p>
        </p:txBody>
      </p:sp>
      <p:pic>
        <p:nvPicPr>
          <p:cNvPr id="4" name="Afbeelding 3" descr="Afbeelding met patroon, plein, pixel, ontwerp&#10;&#10;Door AI gegenereerde inhoud is mogelijk onjuist.">
            <a:extLst>
              <a:ext uri="{FF2B5EF4-FFF2-40B4-BE49-F238E27FC236}">
                <a16:creationId xmlns:a16="http://schemas.microsoft.com/office/drawing/2014/main" id="{E64FF048-AE43-7787-540C-68C7ECD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42" y="3201509"/>
            <a:ext cx="1486237" cy="1486237"/>
          </a:xfrm>
          <a:prstGeom prst="rect">
            <a:avLst/>
          </a:prstGeom>
        </p:spPr>
      </p:pic>
      <p:pic>
        <p:nvPicPr>
          <p:cNvPr id="7" name="Afbeelding 6" descr="jaren50voorlichtingaanhui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1042466"/>
            <a:ext cx="2035400" cy="15909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Vrouwen van Nu – </a:t>
            </a:r>
            <a:r>
              <a:rPr lang="nl-NL" dirty="0" err="1"/>
              <a:t>Today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Project ‘Plastic en ik’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Working group PFAS (Per- and poly-</a:t>
            </a:r>
            <a:r>
              <a:rPr lang="en-US" sz="2400" dirty="0" err="1"/>
              <a:t>Fluoro</a:t>
            </a:r>
            <a:r>
              <a:rPr lang="en-US" sz="2400" dirty="0"/>
              <a:t> Alkyl Substances)</a:t>
            </a:r>
            <a:r>
              <a:rPr lang="nl-NL" sz="2400" dirty="0"/>
              <a:t> </a:t>
            </a:r>
          </a:p>
          <a:p>
            <a:pPr>
              <a:lnSpc>
                <a:spcPct val="90000"/>
              </a:lnSpc>
            </a:pPr>
            <a:r>
              <a:rPr lang="nl-NL" sz="2400" dirty="0"/>
              <a:t>Storytelling women farmers </a:t>
            </a:r>
          </a:p>
          <a:p>
            <a:pPr>
              <a:lnSpc>
                <a:spcPct val="90000"/>
              </a:lnSpc>
            </a:pPr>
            <a:r>
              <a:rPr lang="nl-NL" sz="2400" dirty="0"/>
              <a:t>Textile</a:t>
            </a:r>
          </a:p>
          <a:p>
            <a:pPr>
              <a:lnSpc>
                <a:spcPct val="90000"/>
              </a:lnSpc>
            </a:pPr>
            <a:r>
              <a:rPr lang="nl-NL" sz="2400" dirty="0">
                <a:hlinkClick r:id="rId3"/>
              </a:rPr>
              <a:t>www.vrouwenvannu.nl</a:t>
            </a:r>
            <a:endParaRPr lang="nl-NL" sz="2400" dirty="0"/>
          </a:p>
          <a:p>
            <a:pPr>
              <a:lnSpc>
                <a:spcPct val="90000"/>
              </a:lnSpc>
            </a:pPr>
            <a:endParaRPr lang="nl-NL" sz="2000" dirty="0"/>
          </a:p>
          <a:p>
            <a:pPr marL="0" indent="0">
              <a:lnSpc>
                <a:spcPct val="90000"/>
              </a:lnSpc>
              <a:buNone/>
            </a:pPr>
            <a:endParaRPr lang="nl-NL" sz="2000" dirty="0"/>
          </a:p>
          <a:p>
            <a:pPr>
              <a:lnSpc>
                <a:spcPct val="90000"/>
              </a:lnSpc>
              <a:buNone/>
            </a:pPr>
            <a:endParaRPr lang="nl-NL" sz="2000" dirty="0"/>
          </a:p>
          <a:p>
            <a:pPr>
              <a:lnSpc>
                <a:spcPct val="90000"/>
              </a:lnSpc>
              <a:buNone/>
            </a:pPr>
            <a:endParaRPr lang="nl-NL" sz="1200" dirty="0"/>
          </a:p>
          <a:p>
            <a:pPr>
              <a:lnSpc>
                <a:spcPct val="90000"/>
              </a:lnSpc>
              <a:buNone/>
            </a:pPr>
            <a:endParaRPr lang="nl-NL" sz="1200" dirty="0"/>
          </a:p>
          <a:p>
            <a:pPr>
              <a:lnSpc>
                <a:spcPct val="90000"/>
              </a:lnSpc>
              <a:buNone/>
            </a:pPr>
            <a:endParaRPr lang="nl-NL" sz="1200" dirty="0"/>
          </a:p>
          <a:p>
            <a:pPr>
              <a:lnSpc>
                <a:spcPct val="90000"/>
              </a:lnSpc>
              <a:buNone/>
            </a:pPr>
            <a:r>
              <a:rPr lang="nl-NL" sz="1000" dirty="0"/>
              <a:t>Okt25/Jeanne van Poppel</a:t>
            </a:r>
          </a:p>
        </p:txBody>
      </p:sp>
      <p:pic>
        <p:nvPicPr>
          <p:cNvPr id="9" name="Afbeelding 8" descr="Afbeelding met tekst, Lettertype, schermopname, logo&#10;&#10;Door AI gegenereerde inhoud is mogelijk onjuist.">
            <a:extLst>
              <a:ext uri="{FF2B5EF4-FFF2-40B4-BE49-F238E27FC236}">
                <a16:creationId xmlns:a16="http://schemas.microsoft.com/office/drawing/2014/main" id="{58F570C2-D225-043F-64F4-F45543D48F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5" name="Afbeelding 4" descr="Afbeelding met patroon, plein, Symmetrie, cirkel&#10;&#10;Door AI gegenereerde inhoud is mogelijk onjuist.">
            <a:extLst>
              <a:ext uri="{FF2B5EF4-FFF2-40B4-BE49-F238E27FC236}">
                <a16:creationId xmlns:a16="http://schemas.microsoft.com/office/drawing/2014/main" id="{90DEB763-09C5-9A1E-0073-B993428B32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43239"/>
            <a:ext cx="1229122" cy="12291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4754B-EB25-AAF6-B9AC-748198A83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A9E2F-8AB8-2772-6FA5-E38517C42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Vrouwen van Nu – </a:t>
            </a:r>
            <a:r>
              <a:rPr lang="nl-NL" dirty="0" err="1"/>
              <a:t>Today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8E61E1-8C49-BD2B-4159-33316760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5157192"/>
          </a:xfrm>
        </p:spPr>
        <p:txBody>
          <a:bodyPr>
            <a:normAutofit/>
          </a:bodyPr>
          <a:lstStyle/>
          <a:p>
            <a:r>
              <a:rPr lang="nl-NL" sz="2400" dirty="0"/>
              <a:t>2022: project ‘Plastic en ik’</a:t>
            </a:r>
          </a:p>
          <a:p>
            <a:r>
              <a:rPr lang="nl-NL" sz="2400" dirty="0" err="1"/>
              <a:t>Toolkitt</a:t>
            </a:r>
            <a:r>
              <a:rPr lang="nl-NL" sz="2400" dirty="0"/>
              <a:t> microplastics</a:t>
            </a:r>
          </a:p>
          <a:p>
            <a:r>
              <a:rPr lang="nl-NL" sz="2400" dirty="0"/>
              <a:t>2023:  Sidewalk </a:t>
            </a:r>
            <a:r>
              <a:rPr lang="nl-NL" sz="2400" dirty="0" err="1"/>
              <a:t>tile</a:t>
            </a:r>
            <a:r>
              <a:rPr lang="nl-NL" sz="2400" dirty="0"/>
              <a:t>: ‘Hier begint de zee’</a:t>
            </a:r>
          </a:p>
          <a:p>
            <a:pPr>
              <a:lnSpc>
                <a:spcPct val="90000"/>
              </a:lnSpc>
              <a:buNone/>
            </a:pPr>
            <a:endParaRPr lang="nl-NL" sz="2800" dirty="0"/>
          </a:p>
          <a:p>
            <a:pPr>
              <a:lnSpc>
                <a:spcPct val="90000"/>
              </a:lnSpc>
              <a:buNone/>
            </a:pPr>
            <a:endParaRPr lang="nl-NL" sz="1200" dirty="0"/>
          </a:p>
          <a:p>
            <a:pPr>
              <a:lnSpc>
                <a:spcPct val="90000"/>
              </a:lnSpc>
              <a:buNone/>
            </a:pPr>
            <a:endParaRPr lang="nl-NL" sz="1200" dirty="0"/>
          </a:p>
          <a:p>
            <a:pPr>
              <a:lnSpc>
                <a:spcPct val="90000"/>
              </a:lnSpc>
              <a:buNone/>
            </a:pPr>
            <a:endParaRPr lang="nl-NL" sz="1200" dirty="0"/>
          </a:p>
          <a:p>
            <a:pPr>
              <a:lnSpc>
                <a:spcPct val="90000"/>
              </a:lnSpc>
              <a:buNone/>
            </a:pPr>
            <a:endParaRPr lang="nl-NL" sz="1200" dirty="0"/>
          </a:p>
          <a:p>
            <a:pPr>
              <a:lnSpc>
                <a:spcPct val="90000"/>
              </a:lnSpc>
              <a:buNone/>
            </a:pPr>
            <a:endParaRPr lang="nl-NL" sz="1200" dirty="0"/>
          </a:p>
          <a:p>
            <a:pPr>
              <a:lnSpc>
                <a:spcPct val="90000"/>
              </a:lnSpc>
              <a:buNone/>
            </a:pPr>
            <a:endParaRPr lang="nl-NL" sz="1200" dirty="0"/>
          </a:p>
          <a:p>
            <a:pPr>
              <a:lnSpc>
                <a:spcPct val="90000"/>
              </a:lnSpc>
              <a:buNone/>
            </a:pPr>
            <a:endParaRPr lang="nl-NL" sz="1200" dirty="0"/>
          </a:p>
          <a:p>
            <a:pPr>
              <a:lnSpc>
                <a:spcPct val="90000"/>
              </a:lnSpc>
              <a:buNone/>
            </a:pPr>
            <a:endParaRPr lang="nl-NL" sz="1200" dirty="0"/>
          </a:p>
          <a:p>
            <a:pPr>
              <a:lnSpc>
                <a:spcPct val="90000"/>
              </a:lnSpc>
              <a:buNone/>
            </a:pPr>
            <a:endParaRPr lang="nl-NL" sz="1200" dirty="0"/>
          </a:p>
          <a:p>
            <a:pPr>
              <a:lnSpc>
                <a:spcPct val="90000"/>
              </a:lnSpc>
              <a:buNone/>
            </a:pPr>
            <a:endParaRPr lang="nl-NL" sz="1200" dirty="0"/>
          </a:p>
          <a:p>
            <a:pPr>
              <a:lnSpc>
                <a:spcPct val="90000"/>
              </a:lnSpc>
              <a:buNone/>
            </a:pPr>
            <a:endParaRPr lang="nl-NL" sz="1200" dirty="0"/>
          </a:p>
          <a:p>
            <a:pPr>
              <a:lnSpc>
                <a:spcPct val="90000"/>
              </a:lnSpc>
              <a:buNone/>
            </a:pPr>
            <a:endParaRPr lang="nl-NL" sz="1200" dirty="0"/>
          </a:p>
          <a:p>
            <a:pPr>
              <a:lnSpc>
                <a:spcPct val="90000"/>
              </a:lnSpc>
              <a:buNone/>
            </a:pPr>
            <a:endParaRPr lang="nl-NL" sz="1200" dirty="0"/>
          </a:p>
          <a:p>
            <a:pPr>
              <a:lnSpc>
                <a:spcPct val="90000"/>
              </a:lnSpc>
              <a:buNone/>
            </a:pPr>
            <a:endParaRPr lang="nl-NL" sz="1200" dirty="0"/>
          </a:p>
          <a:p>
            <a:pPr>
              <a:lnSpc>
                <a:spcPct val="90000"/>
              </a:lnSpc>
              <a:buNone/>
            </a:pPr>
            <a:r>
              <a:rPr lang="nl-NL" sz="1000" dirty="0"/>
              <a:t>Okt25/Jeanne van Poppel</a:t>
            </a:r>
          </a:p>
          <a:p>
            <a:pPr>
              <a:lnSpc>
                <a:spcPct val="90000"/>
              </a:lnSpc>
              <a:buNone/>
            </a:pPr>
            <a:endParaRPr lang="nl-NL" sz="2800" dirty="0"/>
          </a:p>
        </p:txBody>
      </p:sp>
      <p:pic>
        <p:nvPicPr>
          <p:cNvPr id="9" name="Afbeelding 8" descr="Afbeelding met tekst, Lettertype, schermopname, logo&#10;&#10;Door AI gegenereerde inhoud is mogelijk onjuist.">
            <a:extLst>
              <a:ext uri="{FF2B5EF4-FFF2-40B4-BE49-F238E27FC236}">
                <a16:creationId xmlns:a16="http://schemas.microsoft.com/office/drawing/2014/main" id="{824FC302-B91F-EA2B-D109-8FE89890E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76" y="1424008"/>
            <a:ext cx="2016224" cy="2199845"/>
          </a:xfrm>
          <a:prstGeom prst="rect">
            <a:avLst/>
          </a:prstGeom>
        </p:spPr>
      </p:pic>
      <p:pic>
        <p:nvPicPr>
          <p:cNvPr id="11" name="Afbeelding 10" descr="Afbeelding met buitenshuis, tekst, gebouw, begrafenis&#10;&#10;Door AI gegenereerde inhoud is mogelijk onjuist.">
            <a:extLst>
              <a:ext uri="{FF2B5EF4-FFF2-40B4-BE49-F238E27FC236}">
                <a16:creationId xmlns:a16="http://schemas.microsoft.com/office/drawing/2014/main" id="{461687F8-8C0D-7D54-3C2E-A71EC5A0B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24" y="3647173"/>
            <a:ext cx="2406668" cy="2415854"/>
          </a:xfrm>
          <a:prstGeom prst="rect">
            <a:avLst/>
          </a:prstGeom>
        </p:spPr>
      </p:pic>
      <p:pic>
        <p:nvPicPr>
          <p:cNvPr id="13" name="Afbeelding 12" descr="Afbeelding met overdekt, meubels, kleding, stoel&#10;&#10;Door AI gegenereerde inhoud is mogelijk onjuist.">
            <a:extLst>
              <a:ext uri="{FF2B5EF4-FFF2-40B4-BE49-F238E27FC236}">
                <a16:creationId xmlns:a16="http://schemas.microsoft.com/office/drawing/2014/main" id="{37DB29E5-61FD-D050-16B1-B14C65F88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21096"/>
            <a:ext cx="2455476" cy="241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8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1CA93-CC8F-77BE-40D2-E5054CF5C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273DF-B295-DDBD-907B-1E3C3F15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Vrouwen van Nu – </a:t>
            </a:r>
            <a:r>
              <a:rPr lang="nl-NL" dirty="0" err="1"/>
              <a:t>Today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4BD96F-98CC-D6DD-3B53-488D31F86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nl-NL" sz="2600" dirty="0"/>
              <a:t>Storytelling  women farmers: 2020 – 2024</a:t>
            </a:r>
          </a:p>
          <a:p>
            <a:pPr>
              <a:lnSpc>
                <a:spcPct val="90000"/>
              </a:lnSpc>
            </a:pPr>
            <a:r>
              <a:rPr lang="nl-NL" sz="2600" dirty="0"/>
              <a:t>Goal: building bridges</a:t>
            </a:r>
          </a:p>
          <a:p>
            <a:pPr>
              <a:lnSpc>
                <a:spcPct val="90000"/>
              </a:lnSpc>
            </a:pPr>
            <a:r>
              <a:rPr lang="nl-NL" sz="2600" dirty="0"/>
              <a:t>Training, Toolkit,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2600" dirty="0"/>
              <a:t>     141 presentations</a:t>
            </a:r>
          </a:p>
          <a:p>
            <a:pPr>
              <a:lnSpc>
                <a:spcPct val="90000"/>
              </a:lnSpc>
            </a:pPr>
            <a:endParaRPr lang="nl-NL" sz="2600" dirty="0"/>
          </a:p>
          <a:p>
            <a:pPr marL="0" indent="0">
              <a:lnSpc>
                <a:spcPct val="90000"/>
              </a:lnSpc>
              <a:buNone/>
            </a:pPr>
            <a:endParaRPr lang="nl-NL" sz="2600" dirty="0"/>
          </a:p>
          <a:p>
            <a:pPr marL="0" indent="0">
              <a:lnSpc>
                <a:spcPct val="90000"/>
              </a:lnSpc>
              <a:buNone/>
            </a:pPr>
            <a:endParaRPr lang="nl-NL" sz="2600" dirty="0"/>
          </a:p>
          <a:p>
            <a:pPr marL="0" indent="0">
              <a:lnSpc>
                <a:spcPct val="90000"/>
              </a:lnSpc>
              <a:buNone/>
            </a:pPr>
            <a:endParaRPr lang="nl-NL" sz="2600" dirty="0"/>
          </a:p>
          <a:p>
            <a:pPr marL="0" indent="0">
              <a:lnSpc>
                <a:spcPct val="90000"/>
              </a:lnSpc>
              <a:buNone/>
            </a:pPr>
            <a:endParaRPr lang="nl-NL" sz="2600" dirty="0"/>
          </a:p>
          <a:p>
            <a:pPr marL="0" indent="0">
              <a:lnSpc>
                <a:spcPct val="90000"/>
              </a:lnSpc>
              <a:buNone/>
            </a:pPr>
            <a:endParaRPr lang="nl-NL" sz="2600" dirty="0"/>
          </a:p>
          <a:p>
            <a:pPr marL="0" indent="0">
              <a:lnSpc>
                <a:spcPct val="90000"/>
              </a:lnSpc>
              <a:buNone/>
            </a:pPr>
            <a:endParaRPr lang="nl-NL" sz="2600" dirty="0"/>
          </a:p>
          <a:p>
            <a:pPr marL="0" indent="0">
              <a:lnSpc>
                <a:spcPct val="90000"/>
              </a:lnSpc>
              <a:buNone/>
            </a:pPr>
            <a:r>
              <a:rPr lang="nl-NL" sz="1000" dirty="0"/>
              <a:t>Okt25/Jeanne van Poppel</a:t>
            </a:r>
          </a:p>
          <a:p>
            <a:pPr marL="0" indent="0">
              <a:lnSpc>
                <a:spcPct val="90000"/>
              </a:lnSpc>
              <a:buNone/>
            </a:pPr>
            <a:endParaRPr lang="nl-NL" sz="2600" dirty="0"/>
          </a:p>
        </p:txBody>
      </p:sp>
      <p:pic>
        <p:nvPicPr>
          <p:cNvPr id="7" name="Afbeelding 6" descr="Afbeelding met tekst, menu, kaart&#10;&#10;Door AI gegenereerde inhoud is mogelijk onjuist.">
            <a:extLst>
              <a:ext uri="{FF2B5EF4-FFF2-40B4-BE49-F238E27FC236}">
                <a16:creationId xmlns:a16="http://schemas.microsoft.com/office/drawing/2014/main" id="{5DFBF511-6602-029B-14A0-34A3A171E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80928"/>
            <a:ext cx="5760640" cy="3345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135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8BE5B-3954-E2C1-150D-2C101171C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3742E-E3B5-5C9D-8891-FFCF29C1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/>
              <a:t>	</a:t>
            </a:r>
            <a:br>
              <a:rPr lang="nl-NL" sz="3600" dirty="0"/>
            </a:br>
            <a:r>
              <a:rPr lang="nl-NL" sz="4900" dirty="0"/>
              <a:t>Textile </a:t>
            </a:r>
            <a:br>
              <a:rPr lang="nl-NL" sz="4900" dirty="0"/>
            </a:br>
            <a:endParaRPr lang="nl-NL" sz="49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DE567C-9D0E-31F1-B171-BBC23C8E2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15" y="1196752"/>
            <a:ext cx="8035164" cy="5386610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Textile Day-event 25th of October 25,</a:t>
            </a:r>
          </a:p>
          <a:p>
            <a:pPr marL="0" indent="0">
              <a:buNone/>
            </a:pPr>
            <a:r>
              <a:rPr lang="nl-NL" sz="2400" dirty="0"/>
              <a:t>     Creative Crafts Committee Vrouwen van Nu</a:t>
            </a:r>
          </a:p>
          <a:p>
            <a:r>
              <a:rPr lang="nl-NL" sz="2400" dirty="0"/>
              <a:t>Call for participation:</a:t>
            </a:r>
          </a:p>
          <a:p>
            <a:pPr lvl="1"/>
            <a:r>
              <a:rPr lang="nl-NL" sz="2400" dirty="0"/>
              <a:t>Textile museum project on migration:</a:t>
            </a:r>
          </a:p>
          <a:p>
            <a:pPr marL="457200" lvl="1" indent="0">
              <a:buNone/>
            </a:pPr>
            <a:r>
              <a:rPr lang="nl-NL" sz="2400" dirty="0"/>
              <a:t>     ‘Where are you from? </a:t>
            </a:r>
          </a:p>
          <a:p>
            <a:pPr marL="0" indent="0">
              <a:buNone/>
            </a:pPr>
            <a:r>
              <a:rPr lang="nl-NL" sz="2400" dirty="0"/>
              <a:t>       -   Textile exhibition in 2026</a:t>
            </a:r>
          </a:p>
          <a:p>
            <a:pPr marL="0" indent="0">
              <a:buNone/>
            </a:pPr>
            <a:r>
              <a:rPr lang="nl-NL" sz="2400" dirty="0"/>
              <a:t>            in Amersfoort ‘Inventing the Future’: </a:t>
            </a:r>
          </a:p>
          <a:p>
            <a:pPr marL="0" indent="0">
              <a:buNone/>
            </a:pPr>
            <a:r>
              <a:rPr lang="nl-NL" sz="2400" dirty="0"/>
              <a:t>            make a workpiece in an embroidery hoop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>
                <a:hlinkClick r:id="rId3"/>
              </a:rPr>
              <a:t>Gelderland - Vrouwen van Nu</a:t>
            </a: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r>
              <a:rPr lang="nl-NL" sz="1000" dirty="0"/>
              <a:t>Okt25/Jeanne van Poppel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endParaRPr lang="nl-NL" sz="2600" dirty="0"/>
          </a:p>
          <a:p>
            <a:endParaRPr lang="nl-NL" sz="2600" dirty="0"/>
          </a:p>
          <a:p>
            <a:endParaRPr lang="nl-NL" sz="26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Afbeelding met steek, borduursel, handwerk, Kinderkunst&#10;&#10;Door AI gegenereerde inhoud is mogelijk onjuist.">
            <a:extLst>
              <a:ext uri="{FF2B5EF4-FFF2-40B4-BE49-F238E27FC236}">
                <a16:creationId xmlns:a16="http://schemas.microsoft.com/office/drawing/2014/main" id="{12910788-CAB7-72E2-CBD7-857149B8B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63" y="692227"/>
            <a:ext cx="1571183" cy="156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0CDF65-5423-B903-D647-2B71309F4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63" y="2949714"/>
            <a:ext cx="1512169" cy="20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B57225BE-DC47-26FC-2CA0-1728DE8344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49" y="4491663"/>
            <a:ext cx="172819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Afbeelding met patroon, plein, cirkel, pixel&#10;&#10;Door AI gegenereerde inhoud is mogelijk onjuist.">
            <a:extLst>
              <a:ext uri="{FF2B5EF4-FFF2-40B4-BE49-F238E27FC236}">
                <a16:creationId xmlns:a16="http://schemas.microsoft.com/office/drawing/2014/main" id="{0525794F-5777-3812-87C3-2EC931AB70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36" y="53931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D7A738B2CDF4397FB3C69580F7058" ma:contentTypeVersion="19" ma:contentTypeDescription="Create a new document." ma:contentTypeScope="" ma:versionID="e5d21e8785107ab716a33d4e701a6a66">
  <xsd:schema xmlns:xsd="http://www.w3.org/2001/XMLSchema" xmlns:xs="http://www.w3.org/2001/XMLSchema" xmlns:p="http://schemas.microsoft.com/office/2006/metadata/properties" xmlns:ns2="b2cda754-7ead-4d0d-9958-db37e2356f45" xmlns:ns3="090f19e3-b733-45c3-872d-76420eb888ac" targetNamespace="http://schemas.microsoft.com/office/2006/metadata/properties" ma:root="true" ma:fieldsID="129f215ecce1ab2fa76f7b1f4a32331f" ns2:_="" ns3:_="">
    <xsd:import namespace="b2cda754-7ead-4d0d-9958-db37e2356f45"/>
    <xsd:import namespace="090f19e3-b733-45c3-872d-76420eb888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da754-7ead-4d0d-9958-db37e2356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9509d0-ff3b-4142-a35f-ffe7e1df96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f19e3-b733-45c3-872d-76420eb888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0b1801-d3c4-4ab8-961d-8849ae3554c6}" ma:internalName="TaxCatchAll" ma:showField="CatchAllData" ma:web="090f19e3-b733-45c3-872d-76420eb888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cda754-7ead-4d0d-9958-db37e2356f45">
      <Terms xmlns="http://schemas.microsoft.com/office/infopath/2007/PartnerControls"/>
    </lcf76f155ced4ddcb4097134ff3c332f>
    <TaxCatchAll xmlns="090f19e3-b733-45c3-872d-76420eb888ac" xsi:nil="true"/>
    <SharedWithUsers xmlns="090f19e3-b733-45c3-872d-76420eb888a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E113BF2-0B94-4F1F-9EA5-5C28417220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605FC7-5DC2-463E-9C7B-6688E718F3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cda754-7ead-4d0d-9958-db37e2356f45"/>
    <ds:schemaRef ds:uri="090f19e3-b733-45c3-872d-76420eb888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875FD7-373B-430E-B2AA-CC9A8B3939EA}">
  <ds:schemaRefs>
    <ds:schemaRef ds:uri="http://schemas.microsoft.com/office/2006/metadata/properties"/>
    <ds:schemaRef ds:uri="http://schemas.microsoft.com/office/infopath/2007/PartnerControls"/>
    <ds:schemaRef ds:uri="b2cda754-7ead-4d0d-9958-db37e2356f45"/>
    <ds:schemaRef ds:uri="090f19e3-b733-45c3-872d-76420eb888a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5758</TotalTime>
  <Words>606</Words>
  <Application>Microsoft Office PowerPoint</Application>
  <PresentationFormat>On-screen Show (4:3)</PresentationFormat>
  <Paragraphs>234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Calibri</vt:lpstr>
      <vt:lpstr>Office-thema</vt:lpstr>
      <vt:lpstr>   ACWW European Area Conference 13 – 17 October 2025</vt:lpstr>
      <vt:lpstr>   Vrouwen van Nu – History 14th of October 1930  </vt:lpstr>
      <vt:lpstr>  Vrouwen van Nu - History</vt:lpstr>
      <vt:lpstr>Vrouwen van Nu - History  </vt:lpstr>
      <vt:lpstr>Vrouwen van Nu - History   </vt:lpstr>
      <vt:lpstr>Vrouwen van Nu – Today</vt:lpstr>
      <vt:lpstr>Vrouwen van Nu – Today</vt:lpstr>
      <vt:lpstr>Vrouwen van Nu – Today</vt:lpstr>
      <vt:lpstr>  Textile  </vt:lpstr>
      <vt:lpstr>  </vt:lpstr>
      <vt:lpstr>  </vt:lpstr>
      <vt:lpstr>Thank you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PLANNE</dc:creator>
  <cp:lastModifiedBy>Jenny Sellers</cp:lastModifiedBy>
  <cp:revision>449</cp:revision>
  <dcterms:created xsi:type="dcterms:W3CDTF">2012-04-03T11:09:38Z</dcterms:created>
  <dcterms:modified xsi:type="dcterms:W3CDTF">2025-10-24T16:16:40Z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0x010100596D7A738B2CDF4397FB3C69580F7058</vt:lpwstr>
  </property>
  <property fmtid="{D5CDD505-2E9C-101B-9397-08002B2CF9AE}" pid="3" name="Order">
    <vt:r8>34900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