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Canva Sans" panose="020B0604020202020204" charset="0"/>
      <p:regular r:id="rId10"/>
    </p:embeddedFont>
    <p:embeddedFont>
      <p:font typeface="Canva Sans Bold" panose="020B0604020202020204" charset="0"/>
      <p:regular r:id="rId11"/>
    </p:embeddedFont>
    <p:embeddedFont>
      <p:font typeface="Canva Sans Italics" panose="020B0604020202020204" charset="0"/>
      <p:regular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7" d="100"/>
          <a:sy n="37" d="100"/>
        </p:scale>
        <p:origin x="106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font" Target="fonts/font1.fntdata"/><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A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739886" cy="6549645"/>
            <a:chOff x="0" y="0"/>
            <a:chExt cx="6319849" cy="8732861"/>
          </a:xfrm>
        </p:grpSpPr>
        <p:pic>
          <p:nvPicPr>
            <p:cNvPr id="3" name="Picture 3"/>
            <p:cNvPicPr>
              <a:picLocks noChangeAspect="1"/>
            </p:cNvPicPr>
            <p:nvPr/>
          </p:nvPicPr>
          <p:blipFill>
            <a:blip r:embed="rId2"/>
            <a:srcRect l="2728" r="2728"/>
            <a:stretch>
              <a:fillRect/>
            </a:stretch>
          </p:blipFill>
          <p:spPr>
            <a:xfrm>
              <a:off x="0" y="0"/>
              <a:ext cx="6319849" cy="8732861"/>
            </a:xfrm>
            <a:prstGeom prst="rect">
              <a:avLst/>
            </a:prstGeom>
          </p:spPr>
        </p:pic>
      </p:grpSp>
      <p:grpSp>
        <p:nvGrpSpPr>
          <p:cNvPr id="4" name="Group 4"/>
          <p:cNvGrpSpPr/>
          <p:nvPr/>
        </p:nvGrpSpPr>
        <p:grpSpPr>
          <a:xfrm>
            <a:off x="0" y="6749838"/>
            <a:ext cx="4739886" cy="3537162"/>
            <a:chOff x="0" y="0"/>
            <a:chExt cx="6319849" cy="4716216"/>
          </a:xfrm>
        </p:grpSpPr>
        <p:pic>
          <p:nvPicPr>
            <p:cNvPr id="5" name="Picture 5"/>
            <p:cNvPicPr>
              <a:picLocks noChangeAspect="1"/>
            </p:cNvPicPr>
            <p:nvPr/>
          </p:nvPicPr>
          <p:blipFill>
            <a:blip r:embed="rId3"/>
            <a:srcRect l="5413" r="5413"/>
            <a:stretch>
              <a:fillRect/>
            </a:stretch>
          </p:blipFill>
          <p:spPr>
            <a:xfrm>
              <a:off x="0" y="0"/>
              <a:ext cx="6319849" cy="4716216"/>
            </a:xfrm>
            <a:prstGeom prst="rect">
              <a:avLst/>
            </a:prstGeom>
          </p:spPr>
        </p:pic>
      </p:grpSp>
      <p:grpSp>
        <p:nvGrpSpPr>
          <p:cNvPr id="6" name="Group 6"/>
          <p:cNvGrpSpPr/>
          <p:nvPr/>
        </p:nvGrpSpPr>
        <p:grpSpPr>
          <a:xfrm>
            <a:off x="4908226" y="6749838"/>
            <a:ext cx="4107611" cy="3537162"/>
            <a:chOff x="0" y="0"/>
            <a:chExt cx="5476815" cy="4716216"/>
          </a:xfrm>
        </p:grpSpPr>
        <p:pic>
          <p:nvPicPr>
            <p:cNvPr id="7" name="Picture 7"/>
            <p:cNvPicPr>
              <a:picLocks noChangeAspect="1"/>
            </p:cNvPicPr>
            <p:nvPr/>
          </p:nvPicPr>
          <p:blipFill>
            <a:blip r:embed="rId4"/>
            <a:srcRect l="8405" r="8405"/>
            <a:stretch>
              <a:fillRect/>
            </a:stretch>
          </p:blipFill>
          <p:spPr>
            <a:xfrm>
              <a:off x="0" y="0"/>
              <a:ext cx="5476815" cy="4716216"/>
            </a:xfrm>
            <a:prstGeom prst="rect">
              <a:avLst/>
            </a:prstGeom>
          </p:spPr>
        </p:pic>
      </p:grpSp>
      <p:grpSp>
        <p:nvGrpSpPr>
          <p:cNvPr id="8" name="Group 8"/>
          <p:cNvGrpSpPr/>
          <p:nvPr/>
        </p:nvGrpSpPr>
        <p:grpSpPr>
          <a:xfrm>
            <a:off x="9184176" y="6749838"/>
            <a:ext cx="4107611" cy="3537162"/>
            <a:chOff x="0" y="0"/>
            <a:chExt cx="5476815" cy="4716216"/>
          </a:xfrm>
        </p:grpSpPr>
        <p:pic>
          <p:nvPicPr>
            <p:cNvPr id="9" name="Picture 9"/>
            <p:cNvPicPr>
              <a:picLocks noChangeAspect="1"/>
            </p:cNvPicPr>
            <p:nvPr/>
          </p:nvPicPr>
          <p:blipFill>
            <a:blip r:embed="rId5"/>
            <a:srcRect l="11361" r="11361"/>
            <a:stretch>
              <a:fillRect/>
            </a:stretch>
          </p:blipFill>
          <p:spPr>
            <a:xfrm>
              <a:off x="0" y="0"/>
              <a:ext cx="5476815" cy="4716216"/>
            </a:xfrm>
            <a:prstGeom prst="rect">
              <a:avLst/>
            </a:prstGeom>
          </p:spPr>
        </p:pic>
      </p:grpSp>
      <p:grpSp>
        <p:nvGrpSpPr>
          <p:cNvPr id="10" name="Group 10"/>
          <p:cNvGrpSpPr/>
          <p:nvPr/>
        </p:nvGrpSpPr>
        <p:grpSpPr>
          <a:xfrm>
            <a:off x="13460126" y="3708418"/>
            <a:ext cx="4827874" cy="6578582"/>
            <a:chOff x="0" y="0"/>
            <a:chExt cx="6437165" cy="8771442"/>
          </a:xfrm>
        </p:grpSpPr>
        <p:pic>
          <p:nvPicPr>
            <p:cNvPr id="11" name="Picture 11"/>
            <p:cNvPicPr>
              <a:picLocks noChangeAspect="1"/>
            </p:cNvPicPr>
            <p:nvPr/>
          </p:nvPicPr>
          <p:blipFill>
            <a:blip r:embed="rId6"/>
            <a:srcRect l="33467" r="17696"/>
            <a:stretch>
              <a:fillRect/>
            </a:stretch>
          </p:blipFill>
          <p:spPr>
            <a:xfrm>
              <a:off x="0" y="0"/>
              <a:ext cx="6437165" cy="8771442"/>
            </a:xfrm>
            <a:prstGeom prst="rect">
              <a:avLst/>
            </a:prstGeom>
          </p:spPr>
        </p:pic>
      </p:grpSp>
      <p:grpSp>
        <p:nvGrpSpPr>
          <p:cNvPr id="12" name="Group 12"/>
          <p:cNvGrpSpPr/>
          <p:nvPr/>
        </p:nvGrpSpPr>
        <p:grpSpPr>
          <a:xfrm>
            <a:off x="13460126" y="0"/>
            <a:ext cx="4827874" cy="3525551"/>
            <a:chOff x="0" y="0"/>
            <a:chExt cx="6437165" cy="4700735"/>
          </a:xfrm>
        </p:grpSpPr>
        <p:pic>
          <p:nvPicPr>
            <p:cNvPr id="13" name="Picture 13"/>
            <p:cNvPicPr>
              <a:picLocks noChangeAspect="1"/>
            </p:cNvPicPr>
            <p:nvPr/>
          </p:nvPicPr>
          <p:blipFill>
            <a:blip r:embed="rId7"/>
            <a:srcRect l="23317" r="23317"/>
            <a:stretch>
              <a:fillRect/>
            </a:stretch>
          </p:blipFill>
          <p:spPr>
            <a:xfrm>
              <a:off x="0" y="0"/>
              <a:ext cx="6437165" cy="4700735"/>
            </a:xfrm>
            <a:prstGeom prst="rect">
              <a:avLst/>
            </a:prstGeom>
          </p:spPr>
        </p:pic>
      </p:grpSp>
      <p:grpSp>
        <p:nvGrpSpPr>
          <p:cNvPr id="14" name="Group 14"/>
          <p:cNvGrpSpPr/>
          <p:nvPr/>
        </p:nvGrpSpPr>
        <p:grpSpPr>
          <a:xfrm>
            <a:off x="13460126" y="0"/>
            <a:ext cx="4827874" cy="3525551"/>
            <a:chOff x="0" y="0"/>
            <a:chExt cx="6437165" cy="4700735"/>
          </a:xfrm>
        </p:grpSpPr>
        <p:pic>
          <p:nvPicPr>
            <p:cNvPr id="15" name="Picture 15"/>
            <p:cNvPicPr>
              <a:picLocks noChangeAspect="1"/>
            </p:cNvPicPr>
            <p:nvPr/>
          </p:nvPicPr>
          <p:blipFill>
            <a:blip r:embed="rId8"/>
            <a:srcRect t="1257" b="1257"/>
            <a:stretch>
              <a:fillRect/>
            </a:stretch>
          </p:blipFill>
          <p:spPr>
            <a:xfrm>
              <a:off x="0" y="0"/>
              <a:ext cx="6437165" cy="4700735"/>
            </a:xfrm>
            <a:prstGeom prst="rect">
              <a:avLst/>
            </a:prstGeom>
          </p:spPr>
        </p:pic>
      </p:grpSp>
      <p:grpSp>
        <p:nvGrpSpPr>
          <p:cNvPr id="16" name="Group 16"/>
          <p:cNvGrpSpPr/>
          <p:nvPr/>
        </p:nvGrpSpPr>
        <p:grpSpPr>
          <a:xfrm>
            <a:off x="4908226" y="0"/>
            <a:ext cx="8383562" cy="3525551"/>
            <a:chOff x="0" y="0"/>
            <a:chExt cx="11178082" cy="4700735"/>
          </a:xfrm>
        </p:grpSpPr>
        <p:pic>
          <p:nvPicPr>
            <p:cNvPr id="17" name="Picture 17"/>
            <p:cNvPicPr>
              <a:picLocks noChangeAspect="1"/>
            </p:cNvPicPr>
            <p:nvPr/>
          </p:nvPicPr>
          <p:blipFill>
            <a:blip r:embed="rId9"/>
            <a:srcRect t="18402" b="18402"/>
            <a:stretch>
              <a:fillRect/>
            </a:stretch>
          </p:blipFill>
          <p:spPr>
            <a:xfrm>
              <a:off x="0" y="0"/>
              <a:ext cx="11178082" cy="4700735"/>
            </a:xfrm>
            <a:prstGeom prst="rect">
              <a:avLst/>
            </a:prstGeom>
          </p:spPr>
        </p:pic>
      </p:grpSp>
      <p:sp>
        <p:nvSpPr>
          <p:cNvPr id="18" name="Freeform 18"/>
          <p:cNvSpPr/>
          <p:nvPr/>
        </p:nvSpPr>
        <p:spPr>
          <a:xfrm>
            <a:off x="4179882" y="5939076"/>
            <a:ext cx="1456687" cy="1221138"/>
          </a:xfrm>
          <a:custGeom>
            <a:avLst/>
            <a:gdLst/>
            <a:ahLst/>
            <a:cxnLst/>
            <a:rect l="l" t="t" r="r" b="b"/>
            <a:pathLst>
              <a:path w="1456687" h="1221138">
                <a:moveTo>
                  <a:pt x="0" y="0"/>
                </a:moveTo>
                <a:lnTo>
                  <a:pt x="1456687" y="0"/>
                </a:lnTo>
                <a:lnTo>
                  <a:pt x="1456687" y="1221138"/>
                </a:lnTo>
                <a:lnTo>
                  <a:pt x="0" y="1221138"/>
                </a:lnTo>
                <a:lnTo>
                  <a:pt x="0" y="0"/>
                </a:lnTo>
                <a:close/>
              </a:path>
            </a:pathLst>
          </a:custGeom>
          <a:blipFill>
            <a:blip r:embed="rId10"/>
            <a:stretch>
              <a:fillRect/>
            </a:stretch>
          </a:blipFill>
        </p:spPr>
        <p:txBody>
          <a:bodyPr/>
          <a:lstStyle/>
          <a:p>
            <a:endParaRPr lang="is-IS"/>
          </a:p>
        </p:txBody>
      </p:sp>
      <p:sp>
        <p:nvSpPr>
          <p:cNvPr id="19" name="TextBox 19"/>
          <p:cNvSpPr txBox="1"/>
          <p:nvPr/>
        </p:nvSpPr>
        <p:spPr>
          <a:xfrm>
            <a:off x="4908226" y="3813422"/>
            <a:ext cx="8383562" cy="2638554"/>
          </a:xfrm>
          <a:prstGeom prst="rect">
            <a:avLst/>
          </a:prstGeom>
        </p:spPr>
        <p:txBody>
          <a:bodyPr lIns="0" tIns="0" rIns="0" bIns="0" rtlCol="0" anchor="t">
            <a:spAutoFit/>
          </a:bodyPr>
          <a:lstStyle/>
          <a:p>
            <a:pPr algn="ctr">
              <a:lnSpc>
                <a:spcPts val="6936"/>
              </a:lnSpc>
            </a:pPr>
            <a:r>
              <a:rPr lang="en-US" sz="5780" b="1">
                <a:solidFill>
                  <a:srgbClr val="EA7257"/>
                </a:solidFill>
                <a:latin typeface="Canva Sans Bold"/>
                <a:ea typeface="Canva Sans Bold"/>
                <a:cs typeface="Canva Sans Bold"/>
                <a:sym typeface="Canva Sans Bold"/>
              </a:rPr>
              <a:t>Report /highlights</a:t>
            </a:r>
          </a:p>
          <a:p>
            <a:pPr marL="0" lvl="0" indent="0" algn="ctr">
              <a:lnSpc>
                <a:spcPts val="6936"/>
              </a:lnSpc>
              <a:spcBef>
                <a:spcPct val="0"/>
              </a:spcBef>
            </a:pPr>
            <a:r>
              <a:rPr lang="en-US" sz="5780" b="1">
                <a:solidFill>
                  <a:srgbClr val="EA7257"/>
                </a:solidFill>
                <a:latin typeface="Canva Sans Bold"/>
                <a:ea typeface="Canva Sans Bold"/>
                <a:cs typeface="Canva Sans Bold"/>
                <a:sym typeface="Canva Sans Bold"/>
              </a:rPr>
              <a:t>Federation of Icelandic Women´s Societies</a:t>
            </a:r>
          </a:p>
        </p:txBody>
      </p:sp>
      <p:sp>
        <p:nvSpPr>
          <p:cNvPr id="20" name="Freeform 20"/>
          <p:cNvSpPr/>
          <p:nvPr/>
        </p:nvSpPr>
        <p:spPr>
          <a:xfrm>
            <a:off x="12681543" y="3097849"/>
            <a:ext cx="1220489" cy="1221138"/>
          </a:xfrm>
          <a:custGeom>
            <a:avLst/>
            <a:gdLst/>
            <a:ahLst/>
            <a:cxnLst/>
            <a:rect l="l" t="t" r="r" b="b"/>
            <a:pathLst>
              <a:path w="1220489" h="1221138">
                <a:moveTo>
                  <a:pt x="0" y="0"/>
                </a:moveTo>
                <a:lnTo>
                  <a:pt x="1220489" y="0"/>
                </a:lnTo>
                <a:lnTo>
                  <a:pt x="1220489" y="1221138"/>
                </a:lnTo>
                <a:lnTo>
                  <a:pt x="0" y="1221138"/>
                </a:lnTo>
                <a:lnTo>
                  <a:pt x="0" y="0"/>
                </a:lnTo>
                <a:close/>
              </a:path>
            </a:pathLst>
          </a:custGeom>
          <a:blipFill>
            <a:blip r:embed="rId11"/>
            <a:stretch>
              <a:fillRect/>
            </a:stretch>
          </a:blipFill>
        </p:spPr>
        <p:txBody>
          <a:bodyPr/>
          <a:lstStyle/>
          <a:p>
            <a:endParaRPr lang="is-I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EAF2"/>
        </a:solidFill>
        <a:effectLst/>
      </p:bgPr>
    </p:bg>
    <p:spTree>
      <p:nvGrpSpPr>
        <p:cNvPr id="1" name=""/>
        <p:cNvGrpSpPr/>
        <p:nvPr/>
      </p:nvGrpSpPr>
      <p:grpSpPr>
        <a:xfrm>
          <a:off x="0" y="0"/>
          <a:ext cx="0" cy="0"/>
          <a:chOff x="0" y="0"/>
          <a:chExt cx="0" cy="0"/>
        </a:xfrm>
      </p:grpSpPr>
      <p:grpSp>
        <p:nvGrpSpPr>
          <p:cNvPr id="2" name="Group 2"/>
          <p:cNvGrpSpPr/>
          <p:nvPr/>
        </p:nvGrpSpPr>
        <p:grpSpPr>
          <a:xfrm>
            <a:off x="8393044" y="0"/>
            <a:ext cx="9894956" cy="10287000"/>
            <a:chOff x="0" y="0"/>
            <a:chExt cx="13193274" cy="13716000"/>
          </a:xfrm>
        </p:grpSpPr>
        <p:pic>
          <p:nvPicPr>
            <p:cNvPr id="3" name="Picture 3"/>
            <p:cNvPicPr>
              <a:picLocks noChangeAspect="1"/>
            </p:cNvPicPr>
            <p:nvPr/>
          </p:nvPicPr>
          <p:blipFill>
            <a:blip r:embed="rId2"/>
            <a:srcRect l="20393" r="19619"/>
            <a:stretch>
              <a:fillRect/>
            </a:stretch>
          </p:blipFill>
          <p:spPr>
            <a:xfrm>
              <a:off x="0" y="0"/>
              <a:ext cx="13193274" cy="13716000"/>
            </a:xfrm>
            <a:prstGeom prst="rect">
              <a:avLst/>
            </a:prstGeom>
          </p:spPr>
        </p:pic>
      </p:grpSp>
      <p:sp>
        <p:nvSpPr>
          <p:cNvPr id="4" name="TextBox 4"/>
          <p:cNvSpPr txBox="1"/>
          <p:nvPr/>
        </p:nvSpPr>
        <p:spPr>
          <a:xfrm>
            <a:off x="677979" y="5721812"/>
            <a:ext cx="5532090" cy="4015870"/>
          </a:xfrm>
          <a:prstGeom prst="rect">
            <a:avLst/>
          </a:prstGeom>
        </p:spPr>
        <p:txBody>
          <a:bodyPr lIns="0" tIns="0" rIns="0" bIns="0" rtlCol="0" anchor="t">
            <a:spAutoFit/>
          </a:bodyPr>
          <a:lstStyle/>
          <a:p>
            <a:pPr marL="777234" lvl="1" indent="-388617" algn="l">
              <a:lnSpc>
                <a:spcPts val="5399"/>
              </a:lnSpc>
              <a:buFont typeface="Arial"/>
              <a:buChar char="•"/>
            </a:pPr>
            <a:r>
              <a:rPr lang="en-US" sz="3599">
                <a:solidFill>
                  <a:srgbClr val="000000"/>
                </a:solidFill>
                <a:latin typeface="Canva Sans"/>
                <a:ea typeface="Canva Sans"/>
                <a:cs typeface="Canva Sans"/>
                <a:sym typeface="Canva Sans"/>
              </a:rPr>
              <a:t>Office in Reykjavik</a:t>
            </a:r>
          </a:p>
          <a:p>
            <a:pPr marL="777234" lvl="1" indent="-388617" algn="l">
              <a:lnSpc>
                <a:spcPts val="5399"/>
              </a:lnSpc>
              <a:buFont typeface="Arial"/>
              <a:buChar char="•"/>
            </a:pPr>
            <a:r>
              <a:rPr lang="en-US" sz="3599">
                <a:solidFill>
                  <a:srgbClr val="000000"/>
                </a:solidFill>
                <a:latin typeface="Canva Sans"/>
                <a:ea typeface="Canva Sans"/>
                <a:cs typeface="Canva Sans"/>
                <a:sym typeface="Canva Sans"/>
              </a:rPr>
              <a:t>1 staffmember</a:t>
            </a:r>
          </a:p>
          <a:p>
            <a:pPr marL="777234" lvl="1" indent="-388617" algn="l">
              <a:lnSpc>
                <a:spcPts val="5399"/>
              </a:lnSpc>
              <a:buFont typeface="Arial"/>
              <a:buChar char="•"/>
            </a:pPr>
            <a:r>
              <a:rPr lang="en-US" sz="3599">
                <a:solidFill>
                  <a:srgbClr val="000000"/>
                </a:solidFill>
                <a:latin typeface="Canva Sans"/>
                <a:ea typeface="Canva Sans"/>
                <a:cs typeface="Canva Sans"/>
                <a:sym typeface="Canva Sans"/>
              </a:rPr>
              <a:t>17 regional associations </a:t>
            </a:r>
          </a:p>
          <a:p>
            <a:pPr marL="777234" lvl="1" indent="-388617" algn="l">
              <a:lnSpc>
                <a:spcPts val="5399"/>
              </a:lnSpc>
              <a:buFont typeface="Arial"/>
              <a:buChar char="•"/>
            </a:pPr>
            <a:r>
              <a:rPr lang="en-US" sz="3599">
                <a:solidFill>
                  <a:srgbClr val="000000"/>
                </a:solidFill>
                <a:latin typeface="Canva Sans"/>
                <a:ea typeface="Canva Sans"/>
                <a:cs typeface="Canva Sans"/>
                <a:sym typeface="Canva Sans"/>
              </a:rPr>
              <a:t>140 local Societies</a:t>
            </a:r>
          </a:p>
          <a:p>
            <a:pPr marL="777234" lvl="1" indent="-388617" algn="l">
              <a:lnSpc>
                <a:spcPts val="5399"/>
              </a:lnSpc>
              <a:buFont typeface="Arial"/>
              <a:buChar char="•"/>
            </a:pPr>
            <a:r>
              <a:rPr lang="en-US" sz="3599">
                <a:solidFill>
                  <a:srgbClr val="000000"/>
                </a:solidFill>
                <a:latin typeface="Canva Sans"/>
                <a:ea typeface="Canva Sans"/>
                <a:cs typeface="Canva Sans"/>
                <a:sym typeface="Canva Sans"/>
              </a:rPr>
              <a:t>Over 4000 members</a:t>
            </a:r>
          </a:p>
        </p:txBody>
      </p:sp>
      <p:sp>
        <p:nvSpPr>
          <p:cNvPr id="5" name="TextBox 5"/>
          <p:cNvSpPr txBox="1"/>
          <p:nvPr/>
        </p:nvSpPr>
        <p:spPr>
          <a:xfrm>
            <a:off x="345726" y="386902"/>
            <a:ext cx="7806749" cy="4715125"/>
          </a:xfrm>
          <a:prstGeom prst="rect">
            <a:avLst/>
          </a:prstGeom>
        </p:spPr>
        <p:txBody>
          <a:bodyPr lIns="0" tIns="0" rIns="0" bIns="0" rtlCol="0" anchor="t">
            <a:spAutoFit/>
          </a:bodyPr>
          <a:lstStyle/>
          <a:p>
            <a:pPr marL="0" lvl="0" indent="0" algn="l">
              <a:lnSpc>
                <a:spcPts val="7440"/>
              </a:lnSpc>
              <a:spcBef>
                <a:spcPct val="0"/>
              </a:spcBef>
            </a:pPr>
            <a:r>
              <a:rPr lang="en-US" sz="6200">
                <a:solidFill>
                  <a:srgbClr val="EA7257"/>
                </a:solidFill>
                <a:latin typeface="Canva Sans"/>
                <a:ea typeface="Canva Sans"/>
                <a:cs typeface="Canva Sans"/>
                <a:sym typeface="Canva Sans"/>
              </a:rPr>
              <a:t>Kvenfélagasamband Íslands</a:t>
            </a:r>
          </a:p>
          <a:p>
            <a:pPr marL="0" lvl="0" indent="0" algn="l">
              <a:lnSpc>
                <a:spcPts val="7440"/>
              </a:lnSpc>
              <a:spcBef>
                <a:spcPct val="0"/>
              </a:spcBef>
            </a:pPr>
            <a:r>
              <a:rPr lang="en-US" sz="6200" i="1">
                <a:solidFill>
                  <a:srgbClr val="EA7257"/>
                </a:solidFill>
                <a:latin typeface="Canva Sans Italics"/>
                <a:ea typeface="Canva Sans Italics"/>
                <a:cs typeface="Canva Sans Italics"/>
                <a:sym typeface="Canva Sans Italics"/>
              </a:rPr>
              <a:t>Federation of Icelandic Women´s Societies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AF2"/>
        </a:solidFill>
        <a:effectLst/>
      </p:bgPr>
    </p:bg>
    <p:spTree>
      <p:nvGrpSpPr>
        <p:cNvPr id="1" name=""/>
        <p:cNvGrpSpPr/>
        <p:nvPr/>
      </p:nvGrpSpPr>
      <p:grpSpPr>
        <a:xfrm>
          <a:off x="0" y="0"/>
          <a:ext cx="0" cy="0"/>
          <a:chOff x="0" y="0"/>
          <a:chExt cx="0" cy="0"/>
        </a:xfrm>
      </p:grpSpPr>
      <p:grpSp>
        <p:nvGrpSpPr>
          <p:cNvPr id="2" name="Group 2"/>
          <p:cNvGrpSpPr/>
          <p:nvPr/>
        </p:nvGrpSpPr>
        <p:grpSpPr>
          <a:xfrm>
            <a:off x="658110" y="3305967"/>
            <a:ext cx="8972939" cy="6512554"/>
            <a:chOff x="0" y="0"/>
            <a:chExt cx="2899410" cy="2104390"/>
          </a:xfrm>
        </p:grpSpPr>
        <p:sp>
          <p:nvSpPr>
            <p:cNvPr id="3" name="Freeform 3"/>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2"/>
              <a:stretch>
                <a:fillRect l="-12815" r="-12815"/>
              </a:stretch>
            </a:blipFill>
          </p:spPr>
          <p:txBody>
            <a:bodyPr/>
            <a:lstStyle/>
            <a:p>
              <a:endParaRPr lang="is-IS"/>
            </a:p>
          </p:txBody>
        </p:sp>
      </p:grpSp>
      <p:sp>
        <p:nvSpPr>
          <p:cNvPr id="4" name="Freeform 4"/>
          <p:cNvSpPr/>
          <p:nvPr/>
        </p:nvSpPr>
        <p:spPr>
          <a:xfrm>
            <a:off x="10426699" y="5578227"/>
            <a:ext cx="6128862" cy="4086946"/>
          </a:xfrm>
          <a:custGeom>
            <a:avLst/>
            <a:gdLst/>
            <a:ahLst/>
            <a:cxnLst/>
            <a:rect l="l" t="t" r="r" b="b"/>
            <a:pathLst>
              <a:path w="6128862" h="4086946">
                <a:moveTo>
                  <a:pt x="0" y="0"/>
                </a:moveTo>
                <a:lnTo>
                  <a:pt x="6128862" y="0"/>
                </a:lnTo>
                <a:lnTo>
                  <a:pt x="6128862" y="4086946"/>
                </a:lnTo>
                <a:lnTo>
                  <a:pt x="0" y="4086946"/>
                </a:lnTo>
                <a:lnTo>
                  <a:pt x="0" y="0"/>
                </a:lnTo>
                <a:close/>
              </a:path>
            </a:pathLst>
          </a:custGeom>
          <a:blipFill>
            <a:blip r:embed="rId3"/>
            <a:stretch>
              <a:fillRect/>
            </a:stretch>
          </a:blipFill>
        </p:spPr>
        <p:txBody>
          <a:bodyPr/>
          <a:lstStyle/>
          <a:p>
            <a:endParaRPr lang="is-IS"/>
          </a:p>
        </p:txBody>
      </p:sp>
      <p:sp>
        <p:nvSpPr>
          <p:cNvPr id="5" name="TextBox 5"/>
          <p:cNvSpPr txBox="1"/>
          <p:nvPr/>
        </p:nvSpPr>
        <p:spPr>
          <a:xfrm>
            <a:off x="981075" y="188018"/>
            <a:ext cx="16130854" cy="2438457"/>
          </a:xfrm>
          <a:prstGeom prst="rect">
            <a:avLst/>
          </a:prstGeom>
        </p:spPr>
        <p:txBody>
          <a:bodyPr lIns="0" tIns="0" rIns="0" bIns="0" rtlCol="0" anchor="t">
            <a:spAutoFit/>
          </a:bodyPr>
          <a:lstStyle/>
          <a:p>
            <a:pPr marL="0" lvl="0" indent="0" algn="l">
              <a:lnSpc>
                <a:spcPts val="9600"/>
              </a:lnSpc>
              <a:spcBef>
                <a:spcPct val="0"/>
              </a:spcBef>
            </a:pPr>
            <a:r>
              <a:rPr lang="en-US" sz="8000" b="1" spc="-160">
                <a:solidFill>
                  <a:srgbClr val="EA7257"/>
                </a:solidFill>
                <a:latin typeface="Canva Sans Bold"/>
                <a:ea typeface="Canva Sans Bold"/>
                <a:cs typeface="Canva Sans Bold"/>
                <a:sym typeface="Canva Sans Bold"/>
              </a:rPr>
              <a:t>National Conference Isafjordur oktober 2024    - 220 Participants</a:t>
            </a:r>
          </a:p>
        </p:txBody>
      </p:sp>
      <p:sp>
        <p:nvSpPr>
          <p:cNvPr id="6" name="TextBox 6"/>
          <p:cNvSpPr txBox="1"/>
          <p:nvPr/>
        </p:nvSpPr>
        <p:spPr>
          <a:xfrm rot="285750">
            <a:off x="10430653" y="2735658"/>
            <a:ext cx="5817615" cy="2734859"/>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General Assembly</a:t>
            </a:r>
          </a:p>
          <a:p>
            <a:pPr algn="ctr">
              <a:lnSpc>
                <a:spcPts val="7279"/>
              </a:lnSpc>
            </a:pPr>
            <a:r>
              <a:rPr lang="en-US" sz="5199" b="1">
                <a:solidFill>
                  <a:srgbClr val="000000"/>
                </a:solidFill>
                <a:latin typeface="Canva Sans Bold"/>
                <a:ea typeface="Canva Sans Bold"/>
                <a:cs typeface="Canva Sans Bold"/>
                <a:sym typeface="Canva Sans Bold"/>
              </a:rPr>
              <a:t>Workshops</a:t>
            </a:r>
          </a:p>
          <a:p>
            <a:pPr algn="ctr">
              <a:lnSpc>
                <a:spcPts val="7279"/>
              </a:lnSpc>
            </a:pPr>
            <a:r>
              <a:rPr lang="en-US" sz="5199" b="1">
                <a:solidFill>
                  <a:srgbClr val="000000"/>
                </a:solidFill>
                <a:latin typeface="Canva Sans Bold"/>
                <a:ea typeface="Canva Sans Bold"/>
                <a:cs typeface="Canva Sans Bold"/>
                <a:sym typeface="Canva Sans Bold"/>
              </a:rPr>
              <a:t>Fun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AF2"/>
        </a:solidFill>
        <a:effectLst/>
      </p:bgPr>
    </p:bg>
    <p:spTree>
      <p:nvGrpSpPr>
        <p:cNvPr id="1" name=""/>
        <p:cNvGrpSpPr/>
        <p:nvPr/>
      </p:nvGrpSpPr>
      <p:grpSpPr>
        <a:xfrm>
          <a:off x="0" y="0"/>
          <a:ext cx="0" cy="0"/>
          <a:chOff x="0" y="0"/>
          <a:chExt cx="0" cy="0"/>
        </a:xfrm>
      </p:grpSpPr>
      <p:sp>
        <p:nvSpPr>
          <p:cNvPr id="2" name="Freeform 2"/>
          <p:cNvSpPr/>
          <p:nvPr/>
        </p:nvSpPr>
        <p:spPr>
          <a:xfrm>
            <a:off x="9894888" y="5194427"/>
            <a:ext cx="7364412" cy="4910855"/>
          </a:xfrm>
          <a:custGeom>
            <a:avLst/>
            <a:gdLst/>
            <a:ahLst/>
            <a:cxnLst/>
            <a:rect l="l" t="t" r="r" b="b"/>
            <a:pathLst>
              <a:path w="7364412" h="4910855">
                <a:moveTo>
                  <a:pt x="0" y="0"/>
                </a:moveTo>
                <a:lnTo>
                  <a:pt x="7364412" y="0"/>
                </a:lnTo>
                <a:lnTo>
                  <a:pt x="7364412" y="4910855"/>
                </a:lnTo>
                <a:lnTo>
                  <a:pt x="0" y="4910855"/>
                </a:lnTo>
                <a:lnTo>
                  <a:pt x="0" y="0"/>
                </a:lnTo>
                <a:close/>
              </a:path>
            </a:pathLst>
          </a:custGeom>
          <a:blipFill>
            <a:blip r:embed="rId2"/>
            <a:stretch>
              <a:fillRect/>
            </a:stretch>
          </a:blipFill>
        </p:spPr>
        <p:txBody>
          <a:bodyPr/>
          <a:lstStyle/>
          <a:p>
            <a:endParaRPr lang="is-IS"/>
          </a:p>
        </p:txBody>
      </p:sp>
      <p:sp>
        <p:nvSpPr>
          <p:cNvPr id="3" name="Freeform 3"/>
          <p:cNvSpPr/>
          <p:nvPr/>
        </p:nvSpPr>
        <p:spPr>
          <a:xfrm>
            <a:off x="644742" y="5245354"/>
            <a:ext cx="8658366" cy="4809001"/>
          </a:xfrm>
          <a:custGeom>
            <a:avLst/>
            <a:gdLst/>
            <a:ahLst/>
            <a:cxnLst/>
            <a:rect l="l" t="t" r="r" b="b"/>
            <a:pathLst>
              <a:path w="8658366" h="4809001">
                <a:moveTo>
                  <a:pt x="0" y="0"/>
                </a:moveTo>
                <a:lnTo>
                  <a:pt x="8658366" y="0"/>
                </a:lnTo>
                <a:lnTo>
                  <a:pt x="8658366" y="4809001"/>
                </a:lnTo>
                <a:lnTo>
                  <a:pt x="0" y="4809001"/>
                </a:lnTo>
                <a:lnTo>
                  <a:pt x="0" y="0"/>
                </a:lnTo>
                <a:close/>
              </a:path>
            </a:pathLst>
          </a:custGeom>
          <a:blipFill>
            <a:blip r:embed="rId3"/>
            <a:stretch>
              <a:fillRect/>
            </a:stretch>
          </a:blipFill>
        </p:spPr>
        <p:txBody>
          <a:bodyPr/>
          <a:lstStyle/>
          <a:p>
            <a:endParaRPr lang="is-IS"/>
          </a:p>
        </p:txBody>
      </p:sp>
      <p:sp>
        <p:nvSpPr>
          <p:cNvPr id="4" name="TextBox 4"/>
          <p:cNvSpPr txBox="1"/>
          <p:nvPr/>
        </p:nvSpPr>
        <p:spPr>
          <a:xfrm>
            <a:off x="1346915" y="317848"/>
            <a:ext cx="15912385" cy="1142943"/>
          </a:xfrm>
          <a:prstGeom prst="rect">
            <a:avLst/>
          </a:prstGeom>
        </p:spPr>
        <p:txBody>
          <a:bodyPr lIns="0" tIns="0" rIns="0" bIns="0" rtlCol="0" anchor="t">
            <a:spAutoFit/>
          </a:bodyPr>
          <a:lstStyle/>
          <a:p>
            <a:pPr marL="0" lvl="0" indent="0" algn="ctr">
              <a:lnSpc>
                <a:spcPts val="8970"/>
              </a:lnSpc>
              <a:spcBef>
                <a:spcPct val="0"/>
              </a:spcBef>
            </a:pPr>
            <a:r>
              <a:rPr lang="en-US" sz="7475" b="1">
                <a:solidFill>
                  <a:srgbClr val="EA7257"/>
                </a:solidFill>
                <a:latin typeface="Canva Sans Bold"/>
                <a:ea typeface="Canva Sans Bold"/>
                <a:cs typeface="Canva Sans Bold"/>
                <a:sym typeface="Canva Sans Bold"/>
              </a:rPr>
              <a:t>A gift to all women in Iceland</a:t>
            </a:r>
          </a:p>
        </p:txBody>
      </p:sp>
      <p:sp>
        <p:nvSpPr>
          <p:cNvPr id="5" name="TextBox 5"/>
          <p:cNvSpPr txBox="1"/>
          <p:nvPr/>
        </p:nvSpPr>
        <p:spPr>
          <a:xfrm>
            <a:off x="0" y="1655552"/>
            <a:ext cx="18288000" cy="3980608"/>
          </a:xfrm>
          <a:prstGeom prst="rect">
            <a:avLst/>
          </a:prstGeom>
        </p:spPr>
        <p:txBody>
          <a:bodyPr lIns="0" tIns="0" rIns="0" bIns="0" rtlCol="0" anchor="t">
            <a:spAutoFit/>
          </a:bodyPr>
          <a:lstStyle/>
          <a:p>
            <a:pPr algn="ctr">
              <a:lnSpc>
                <a:spcPts val="5320"/>
              </a:lnSpc>
            </a:pPr>
            <a:r>
              <a:rPr lang="en-US" sz="3800">
                <a:solidFill>
                  <a:srgbClr val="000000"/>
                </a:solidFill>
                <a:latin typeface="Canva Sans"/>
                <a:ea typeface="Canva Sans"/>
                <a:cs typeface="Canva Sans"/>
                <a:sym typeface="Canva Sans"/>
              </a:rPr>
              <a:t>"The Women's Associations raised funds on its 90th anniversary for equipment and software, including monitors, ultrasound devices, and digital connections between rural areas and the Women's Division at the National University Hospital. This will benefit women across the country."</a:t>
            </a:r>
          </a:p>
          <a:p>
            <a:pPr algn="ctr">
              <a:lnSpc>
                <a:spcPts val="5320"/>
              </a:lnSpc>
            </a:pPr>
            <a:r>
              <a:rPr lang="en-US" sz="3800">
                <a:solidFill>
                  <a:srgbClr val="000000"/>
                </a:solidFill>
                <a:latin typeface="Canva Sans"/>
                <a:ea typeface="Canva Sans"/>
                <a:cs typeface="Canva Sans"/>
                <a:sym typeface="Canva Sans"/>
              </a:rPr>
              <a:t>The gift was formally presented to various areas in 2024 and 2025</a:t>
            </a:r>
          </a:p>
          <a:p>
            <a:pPr algn="ctr">
              <a:lnSpc>
                <a:spcPts val="5320"/>
              </a:lnSpc>
            </a:pPr>
            <a:endParaRPr lang="en-US" sz="3800">
              <a:solidFill>
                <a:srgbClr val="000000"/>
              </a:solidFill>
              <a:latin typeface="Canva Sans"/>
              <a:ea typeface="Canva Sans"/>
              <a:cs typeface="Canva Sans"/>
              <a:sym typeface="Canva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AF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335507" y="1567623"/>
            <a:ext cx="5076969" cy="5243494"/>
            <a:chOff x="0" y="0"/>
            <a:chExt cx="6350000" cy="6558280"/>
          </a:xfrm>
        </p:grpSpPr>
        <p:sp>
          <p:nvSpPr>
            <p:cNvPr id="3" name="Freeform 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t="-14578" b="-14578"/>
              </a:stretch>
            </a:blipFill>
          </p:spPr>
          <p:txBody>
            <a:bodyPr/>
            <a:lstStyle/>
            <a:p>
              <a:endParaRPr lang="is-IS"/>
            </a:p>
          </p:txBody>
        </p:sp>
        <p:sp>
          <p:nvSpPr>
            <p:cNvPr id="4" name="Freeform 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ACC9F0"/>
            </a:solidFill>
          </p:spPr>
          <p:txBody>
            <a:bodyPr/>
            <a:lstStyle/>
            <a:p>
              <a:endParaRPr lang="is-IS"/>
            </a:p>
          </p:txBody>
        </p:sp>
      </p:grpSp>
      <p:sp>
        <p:nvSpPr>
          <p:cNvPr id="5" name="TextBox 5"/>
          <p:cNvSpPr txBox="1"/>
          <p:nvPr/>
        </p:nvSpPr>
        <p:spPr>
          <a:xfrm>
            <a:off x="501634" y="376972"/>
            <a:ext cx="17284733" cy="971629"/>
          </a:xfrm>
          <a:prstGeom prst="rect">
            <a:avLst/>
          </a:prstGeom>
        </p:spPr>
        <p:txBody>
          <a:bodyPr lIns="0" tIns="0" rIns="0" bIns="0" rtlCol="0" anchor="t">
            <a:spAutoFit/>
          </a:bodyPr>
          <a:lstStyle/>
          <a:p>
            <a:pPr marL="0" lvl="0" indent="0" algn="ctr">
              <a:lnSpc>
                <a:spcPts val="7679"/>
              </a:lnSpc>
              <a:spcBef>
                <a:spcPct val="0"/>
              </a:spcBef>
            </a:pPr>
            <a:r>
              <a:rPr lang="en-US" sz="6399" b="1">
                <a:solidFill>
                  <a:srgbClr val="EA7257"/>
                </a:solidFill>
                <a:latin typeface="Canva Sans Bold"/>
                <a:ea typeface="Canva Sans Bold"/>
                <a:cs typeface="Canva Sans Bold"/>
                <a:sym typeface="Canva Sans Bold"/>
              </a:rPr>
              <a:t>Peoples Assembly in Harpa november 2024</a:t>
            </a:r>
          </a:p>
        </p:txBody>
      </p:sp>
      <p:sp>
        <p:nvSpPr>
          <p:cNvPr id="6" name="TextBox 6"/>
          <p:cNvSpPr txBox="1"/>
          <p:nvPr/>
        </p:nvSpPr>
        <p:spPr>
          <a:xfrm>
            <a:off x="9814259" y="2237501"/>
            <a:ext cx="8371510" cy="6647894"/>
          </a:xfrm>
          <a:prstGeom prst="rect">
            <a:avLst/>
          </a:prstGeom>
        </p:spPr>
        <p:txBody>
          <a:bodyPr lIns="0" tIns="0" rIns="0" bIns="0" rtlCol="0" anchor="t">
            <a:spAutoFit/>
          </a:bodyPr>
          <a:lstStyle/>
          <a:p>
            <a:pPr algn="ctr">
              <a:lnSpc>
                <a:spcPts val="5320"/>
              </a:lnSpc>
              <a:spcBef>
                <a:spcPct val="0"/>
              </a:spcBef>
            </a:pPr>
            <a:r>
              <a:rPr lang="en-US" sz="3800">
                <a:solidFill>
                  <a:srgbClr val="000000"/>
                </a:solidFill>
                <a:latin typeface="Canva Sans"/>
                <a:ea typeface="Canva Sans"/>
                <a:cs typeface="Canva Sans"/>
                <a:sym typeface="Canva Sans"/>
              </a:rPr>
              <a:t>The role of the People's Assembly is to create a platform for a dialogue between non-governmental organizations, politicians and the public.  </a:t>
            </a:r>
          </a:p>
          <a:p>
            <a:pPr algn="ctr">
              <a:lnSpc>
                <a:spcPts val="5320"/>
              </a:lnSpc>
              <a:spcBef>
                <a:spcPct val="0"/>
              </a:spcBef>
            </a:pPr>
            <a:endParaRPr lang="en-US" sz="3800">
              <a:solidFill>
                <a:srgbClr val="000000"/>
              </a:solidFill>
              <a:latin typeface="Canva Sans"/>
              <a:ea typeface="Canva Sans"/>
              <a:cs typeface="Canva Sans"/>
              <a:sym typeface="Canva Sans"/>
            </a:endParaRPr>
          </a:p>
          <a:p>
            <a:pPr algn="ctr">
              <a:lnSpc>
                <a:spcPts val="5320"/>
              </a:lnSpc>
              <a:spcBef>
                <a:spcPct val="0"/>
              </a:spcBef>
            </a:pPr>
            <a:r>
              <a:rPr lang="en-US" sz="3800">
                <a:solidFill>
                  <a:srgbClr val="000000"/>
                </a:solidFill>
                <a:latin typeface="Canva Sans"/>
                <a:ea typeface="Canva Sans"/>
                <a:cs typeface="Canva Sans"/>
                <a:sym typeface="Canva Sans"/>
              </a:rPr>
              <a:t>Non-governmental organizations  play a major role in creating a better society.</a:t>
            </a:r>
          </a:p>
          <a:p>
            <a:pPr algn="ctr">
              <a:lnSpc>
                <a:spcPts val="5320"/>
              </a:lnSpc>
              <a:spcBef>
                <a:spcPct val="0"/>
              </a:spcBef>
            </a:pPr>
            <a:endParaRPr lang="en-US" sz="3800">
              <a:solidFill>
                <a:srgbClr val="000000"/>
              </a:solidFill>
              <a:latin typeface="Canva Sans"/>
              <a:ea typeface="Canva Sans"/>
              <a:cs typeface="Canva Sans"/>
              <a:sym typeface="Canva Sans"/>
            </a:endParaRPr>
          </a:p>
        </p:txBody>
      </p:sp>
      <p:grpSp>
        <p:nvGrpSpPr>
          <p:cNvPr id="7" name="Group 7"/>
          <p:cNvGrpSpPr>
            <a:grpSpLocks noChangeAspect="1"/>
          </p:cNvGrpSpPr>
          <p:nvPr/>
        </p:nvGrpSpPr>
        <p:grpSpPr>
          <a:xfrm>
            <a:off x="4904800" y="5143500"/>
            <a:ext cx="4768890" cy="4925310"/>
            <a:chOff x="0" y="0"/>
            <a:chExt cx="6350000" cy="6558280"/>
          </a:xfrm>
        </p:grpSpPr>
        <p:sp>
          <p:nvSpPr>
            <p:cNvPr id="8" name="Freeform 8"/>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t="-14578" b="-14578"/>
              </a:stretch>
            </a:blipFill>
          </p:spPr>
          <p:txBody>
            <a:bodyPr/>
            <a:lstStyle/>
            <a:p>
              <a:endParaRPr lang="is-IS"/>
            </a:p>
          </p:txBody>
        </p:sp>
        <p:sp>
          <p:nvSpPr>
            <p:cNvPr id="9" name="Freeform 9"/>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ACC9F0"/>
            </a:solidFill>
          </p:spPr>
          <p:txBody>
            <a:bodyPr/>
            <a:lstStyle/>
            <a:p>
              <a:endParaRPr lang="is-I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AF2"/>
        </a:solidFill>
        <a:effectLst/>
      </p:bgPr>
    </p:bg>
    <p:spTree>
      <p:nvGrpSpPr>
        <p:cNvPr id="1" name=""/>
        <p:cNvGrpSpPr/>
        <p:nvPr/>
      </p:nvGrpSpPr>
      <p:grpSpPr>
        <a:xfrm>
          <a:off x="0" y="0"/>
          <a:ext cx="0" cy="0"/>
          <a:chOff x="0" y="0"/>
          <a:chExt cx="0" cy="0"/>
        </a:xfrm>
      </p:grpSpPr>
      <p:grpSp>
        <p:nvGrpSpPr>
          <p:cNvPr id="2" name="Group 2"/>
          <p:cNvGrpSpPr/>
          <p:nvPr/>
        </p:nvGrpSpPr>
        <p:grpSpPr>
          <a:xfrm>
            <a:off x="7679653" y="2941791"/>
            <a:ext cx="10608347" cy="6044378"/>
            <a:chOff x="0" y="0"/>
            <a:chExt cx="14144463" cy="8059170"/>
          </a:xfrm>
        </p:grpSpPr>
        <p:pic>
          <p:nvPicPr>
            <p:cNvPr id="3" name="Picture 3"/>
            <p:cNvPicPr>
              <a:picLocks noChangeAspect="1"/>
            </p:cNvPicPr>
            <p:nvPr/>
          </p:nvPicPr>
          <p:blipFill>
            <a:blip r:embed="rId2"/>
            <a:srcRect l="698" r="698"/>
            <a:stretch>
              <a:fillRect/>
            </a:stretch>
          </p:blipFill>
          <p:spPr>
            <a:xfrm>
              <a:off x="0" y="0"/>
              <a:ext cx="14144463" cy="8059170"/>
            </a:xfrm>
            <a:prstGeom prst="rect">
              <a:avLst/>
            </a:prstGeom>
          </p:spPr>
        </p:pic>
      </p:grpSp>
      <p:sp>
        <p:nvSpPr>
          <p:cNvPr id="4" name="TextBox 4"/>
          <p:cNvSpPr txBox="1"/>
          <p:nvPr/>
        </p:nvSpPr>
        <p:spPr>
          <a:xfrm>
            <a:off x="639642" y="2846541"/>
            <a:ext cx="7040010" cy="4015870"/>
          </a:xfrm>
          <a:prstGeom prst="rect">
            <a:avLst/>
          </a:prstGeom>
        </p:spPr>
        <p:txBody>
          <a:bodyPr lIns="0" tIns="0" rIns="0" bIns="0" rtlCol="0" anchor="t">
            <a:spAutoFit/>
          </a:bodyPr>
          <a:lstStyle/>
          <a:p>
            <a:pPr marL="0" lvl="0" indent="0" algn="l">
              <a:lnSpc>
                <a:spcPts val="5399"/>
              </a:lnSpc>
              <a:spcBef>
                <a:spcPct val="0"/>
              </a:spcBef>
            </a:pPr>
            <a:r>
              <a:rPr lang="en-US" sz="3599">
                <a:solidFill>
                  <a:srgbClr val="000000"/>
                </a:solidFill>
                <a:latin typeface="Canva Sans"/>
                <a:ea typeface="Canva Sans"/>
                <a:cs typeface="Canva Sans"/>
                <a:sym typeface="Canva Sans"/>
              </a:rPr>
              <a:t>The Icelandic Women's Association received a grant to host Loneliness awareness Week, a national awareness campaign against solitude and loneliness.</a:t>
            </a:r>
          </a:p>
        </p:txBody>
      </p:sp>
      <p:sp>
        <p:nvSpPr>
          <p:cNvPr id="5" name="TextBox 5"/>
          <p:cNvSpPr txBox="1"/>
          <p:nvPr/>
        </p:nvSpPr>
        <p:spPr>
          <a:xfrm>
            <a:off x="788720" y="358090"/>
            <a:ext cx="16035910" cy="1762111"/>
          </a:xfrm>
          <a:prstGeom prst="rect">
            <a:avLst/>
          </a:prstGeom>
        </p:spPr>
        <p:txBody>
          <a:bodyPr lIns="0" tIns="0" rIns="0" bIns="0" rtlCol="0" anchor="t">
            <a:spAutoFit/>
          </a:bodyPr>
          <a:lstStyle/>
          <a:p>
            <a:pPr marL="0" lvl="0" indent="0" algn="ctr">
              <a:lnSpc>
                <a:spcPts val="6978"/>
              </a:lnSpc>
              <a:spcBef>
                <a:spcPct val="0"/>
              </a:spcBef>
            </a:pPr>
            <a:r>
              <a:rPr lang="en-US" sz="5815" b="1">
                <a:solidFill>
                  <a:srgbClr val="EA7257"/>
                </a:solidFill>
                <a:latin typeface="Canva Sans Bold"/>
                <a:ea typeface="Canva Sans Bold"/>
                <a:cs typeface="Canva Sans Bold"/>
                <a:sym typeface="Canva Sans Bold"/>
              </a:rPr>
              <a:t>Loneliness awareness week</a:t>
            </a:r>
          </a:p>
          <a:p>
            <a:pPr marL="0" lvl="0" indent="0" algn="ctr">
              <a:lnSpc>
                <a:spcPts val="6978"/>
              </a:lnSpc>
              <a:spcBef>
                <a:spcPct val="0"/>
              </a:spcBef>
            </a:pPr>
            <a:r>
              <a:rPr lang="en-US" sz="5815" b="1">
                <a:solidFill>
                  <a:srgbClr val="EA7257"/>
                </a:solidFill>
                <a:latin typeface="Canva Sans Bold"/>
                <a:ea typeface="Canva Sans Bold"/>
                <a:cs typeface="Canva Sans Bold"/>
                <a:sym typeface="Canva Sans Bold"/>
              </a:rPr>
              <a:t>3rd - 10th of October 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AF2"/>
        </a:solidFill>
        <a:effectLst/>
      </p:bgPr>
    </p:bg>
    <p:spTree>
      <p:nvGrpSpPr>
        <p:cNvPr id="1" name=""/>
        <p:cNvGrpSpPr/>
        <p:nvPr/>
      </p:nvGrpSpPr>
      <p:grpSpPr>
        <a:xfrm>
          <a:off x="0" y="0"/>
          <a:ext cx="0" cy="0"/>
          <a:chOff x="0" y="0"/>
          <a:chExt cx="0" cy="0"/>
        </a:xfrm>
      </p:grpSpPr>
      <p:grpSp>
        <p:nvGrpSpPr>
          <p:cNvPr id="2" name="Group 2"/>
          <p:cNvGrpSpPr/>
          <p:nvPr/>
        </p:nvGrpSpPr>
        <p:grpSpPr>
          <a:xfrm>
            <a:off x="4831298" y="2861878"/>
            <a:ext cx="1239263" cy="1239263"/>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is-IS"/>
            </a:p>
          </p:txBody>
        </p:sp>
      </p:grpSp>
      <p:grpSp>
        <p:nvGrpSpPr>
          <p:cNvPr id="4" name="Group 4"/>
          <p:cNvGrpSpPr>
            <a:grpSpLocks noChangeAspect="1"/>
          </p:cNvGrpSpPr>
          <p:nvPr/>
        </p:nvGrpSpPr>
        <p:grpSpPr>
          <a:xfrm>
            <a:off x="785899" y="2550637"/>
            <a:ext cx="6784107" cy="7006626"/>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l="-18822" r="-18822"/>
              </a:stretch>
            </a:blipFill>
          </p:spPr>
          <p:txBody>
            <a:bodyPr/>
            <a:lstStyle/>
            <a:p>
              <a:endParaRPr lang="is-I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ACC9F0"/>
            </a:solidFill>
          </p:spPr>
          <p:txBody>
            <a:bodyPr/>
            <a:lstStyle/>
            <a:p>
              <a:endParaRPr lang="is-IS"/>
            </a:p>
          </p:txBody>
        </p:sp>
      </p:grpSp>
      <p:sp>
        <p:nvSpPr>
          <p:cNvPr id="7" name="Freeform 7"/>
          <p:cNvSpPr/>
          <p:nvPr/>
        </p:nvSpPr>
        <p:spPr>
          <a:xfrm>
            <a:off x="518596" y="0"/>
            <a:ext cx="8625404" cy="2550637"/>
          </a:xfrm>
          <a:custGeom>
            <a:avLst/>
            <a:gdLst/>
            <a:ahLst/>
            <a:cxnLst/>
            <a:rect l="l" t="t" r="r" b="b"/>
            <a:pathLst>
              <a:path w="8625404" h="2550637">
                <a:moveTo>
                  <a:pt x="0" y="0"/>
                </a:moveTo>
                <a:lnTo>
                  <a:pt x="8625404" y="0"/>
                </a:lnTo>
                <a:lnTo>
                  <a:pt x="8625404" y="2550637"/>
                </a:lnTo>
                <a:lnTo>
                  <a:pt x="0" y="2550637"/>
                </a:lnTo>
                <a:lnTo>
                  <a:pt x="0" y="0"/>
                </a:lnTo>
                <a:close/>
              </a:path>
            </a:pathLst>
          </a:custGeom>
          <a:blipFill>
            <a:blip r:embed="rId3"/>
            <a:stretch>
              <a:fillRect/>
            </a:stretch>
          </a:blipFill>
        </p:spPr>
        <p:txBody>
          <a:bodyPr/>
          <a:lstStyle/>
          <a:p>
            <a:endParaRPr lang="is-IS"/>
          </a:p>
        </p:txBody>
      </p:sp>
      <p:sp>
        <p:nvSpPr>
          <p:cNvPr id="8" name="TextBox 8"/>
          <p:cNvSpPr txBox="1"/>
          <p:nvPr/>
        </p:nvSpPr>
        <p:spPr>
          <a:xfrm>
            <a:off x="9230317" y="789504"/>
            <a:ext cx="6997652" cy="971629"/>
          </a:xfrm>
          <a:prstGeom prst="rect">
            <a:avLst/>
          </a:prstGeom>
        </p:spPr>
        <p:txBody>
          <a:bodyPr lIns="0" tIns="0" rIns="0" bIns="0" rtlCol="0" anchor="t">
            <a:spAutoFit/>
          </a:bodyPr>
          <a:lstStyle/>
          <a:p>
            <a:pPr marL="0" lvl="0" indent="0" algn="ctr">
              <a:lnSpc>
                <a:spcPts val="7679"/>
              </a:lnSpc>
              <a:spcBef>
                <a:spcPct val="0"/>
              </a:spcBef>
            </a:pPr>
            <a:r>
              <a:rPr lang="en-US" sz="6399" b="1">
                <a:solidFill>
                  <a:srgbClr val="EA7257"/>
                </a:solidFill>
                <a:latin typeface="Canva Sans Bold"/>
                <a:ea typeface="Canva Sans Bold"/>
                <a:cs typeface="Canva Sans Bold"/>
                <a:sym typeface="Canva Sans Bold"/>
              </a:rPr>
              <a:t> Women´s year</a:t>
            </a:r>
          </a:p>
        </p:txBody>
      </p:sp>
      <p:sp>
        <p:nvSpPr>
          <p:cNvPr id="9" name="TextBox 9"/>
          <p:cNvSpPr txBox="1"/>
          <p:nvPr/>
        </p:nvSpPr>
        <p:spPr>
          <a:xfrm>
            <a:off x="8265231" y="2240055"/>
            <a:ext cx="8636887" cy="7853925"/>
          </a:xfrm>
          <a:prstGeom prst="rect">
            <a:avLst/>
          </a:prstGeom>
        </p:spPr>
        <p:txBody>
          <a:bodyPr lIns="0" tIns="0" rIns="0" bIns="0" rtlCol="0" anchor="t">
            <a:spAutoFit/>
          </a:bodyPr>
          <a:lstStyle/>
          <a:p>
            <a:pPr algn="ctr">
              <a:lnSpc>
                <a:spcPts val="3332"/>
              </a:lnSpc>
            </a:pPr>
            <a:r>
              <a:rPr lang="en-US" sz="2380" b="1">
                <a:solidFill>
                  <a:srgbClr val="1C1815"/>
                </a:solidFill>
                <a:latin typeface="Canva Sans Bold"/>
                <a:ea typeface="Canva Sans Bold"/>
                <a:cs typeface="Canva Sans Bold"/>
                <a:sym typeface="Canva Sans Bold"/>
              </a:rPr>
              <a:t>Why Kvennaár?</a:t>
            </a:r>
          </a:p>
          <a:p>
            <a:pPr algn="ctr">
              <a:lnSpc>
                <a:spcPts val="3332"/>
              </a:lnSpc>
              <a:spcBef>
                <a:spcPct val="0"/>
              </a:spcBef>
            </a:pPr>
            <a:r>
              <a:rPr lang="en-US" sz="2380" b="1">
                <a:solidFill>
                  <a:srgbClr val="1C1815"/>
                </a:solidFill>
                <a:latin typeface="Canva Sans Bold"/>
                <a:ea typeface="Canva Sans Bold"/>
                <a:cs typeface="Canva Sans Bold"/>
                <a:sym typeface="Canva Sans Bold"/>
              </a:rPr>
              <a:t> 50 years ago women all over Iceland stopped their paid and unpaid jobs and brought the country to a standstill. </a:t>
            </a:r>
          </a:p>
          <a:p>
            <a:pPr algn="ctr">
              <a:lnSpc>
                <a:spcPts val="3332"/>
              </a:lnSpc>
              <a:spcBef>
                <a:spcPct val="0"/>
              </a:spcBef>
            </a:pPr>
            <a:r>
              <a:rPr lang="en-US" sz="2380" b="1">
                <a:solidFill>
                  <a:srgbClr val="1C1815"/>
                </a:solidFill>
                <a:latin typeface="Canva Sans Bold"/>
                <a:ea typeface="Canva Sans Bold"/>
                <a:cs typeface="Canva Sans Bold"/>
                <a:sym typeface="Canva Sans Bold"/>
              </a:rPr>
              <a:t>Record participation in the Women’s Strike in october 2023 in 21 locations across the country and the largest outdoor meeting in Iceland’s history in Reykjavík, showed that we are ready to take over from the baton from women who came before us and continue the fight against injustice. Empowerment, fighting spirit, and a clear call for change characterized this tremendous act of solidarity just like in 1975. </a:t>
            </a:r>
          </a:p>
          <a:p>
            <a:pPr algn="ctr">
              <a:lnSpc>
                <a:spcPts val="3332"/>
              </a:lnSpc>
              <a:spcBef>
                <a:spcPct val="0"/>
              </a:spcBef>
            </a:pPr>
            <a:r>
              <a:rPr lang="en-US" sz="2380" b="1">
                <a:solidFill>
                  <a:srgbClr val="1C1815"/>
                </a:solidFill>
                <a:latin typeface="Canva Sans Bold"/>
                <a:ea typeface="Canva Sans Bold"/>
                <a:cs typeface="Canva Sans Bold"/>
                <a:sym typeface="Canva Sans Bold"/>
              </a:rPr>
              <a:t>In order to follow the Women’s Strike, over 50 organizations of feminists, women, workers, disabled and LGBTQIA+ people are joining hands again and present our demands. We give the government one year or until October 24, 2025 to implement these demands into legislation and take action to ensure full and final gender equality.</a:t>
            </a:r>
          </a:p>
          <a:p>
            <a:pPr algn="ctr">
              <a:lnSpc>
                <a:spcPts val="3332"/>
              </a:lnSpc>
              <a:spcBef>
                <a:spcPct val="0"/>
              </a:spcBef>
            </a:pPr>
            <a:endParaRPr lang="en-US" sz="2380" b="1">
              <a:solidFill>
                <a:srgbClr val="1C1815"/>
              </a:solidFill>
              <a:latin typeface="Canva Sans Bold"/>
              <a:ea typeface="Canva Sans Bold"/>
              <a:cs typeface="Canva Sans Bold"/>
              <a:sym typeface="Canva Sans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AF2"/>
        </a:solidFill>
        <a:effectLst/>
      </p:bgPr>
    </p:bg>
    <p:spTree>
      <p:nvGrpSpPr>
        <p:cNvPr id="1" name=""/>
        <p:cNvGrpSpPr/>
        <p:nvPr/>
      </p:nvGrpSpPr>
      <p:grpSpPr>
        <a:xfrm>
          <a:off x="0" y="0"/>
          <a:ext cx="0" cy="0"/>
          <a:chOff x="0" y="0"/>
          <a:chExt cx="0" cy="0"/>
        </a:xfrm>
      </p:grpSpPr>
      <p:sp>
        <p:nvSpPr>
          <p:cNvPr id="2" name="TextBox 2"/>
          <p:cNvSpPr txBox="1"/>
          <p:nvPr/>
        </p:nvSpPr>
        <p:spPr>
          <a:xfrm>
            <a:off x="4511106" y="593710"/>
            <a:ext cx="14575588" cy="1943257"/>
          </a:xfrm>
          <a:prstGeom prst="rect">
            <a:avLst/>
          </a:prstGeom>
        </p:spPr>
        <p:txBody>
          <a:bodyPr lIns="0" tIns="0" rIns="0" bIns="0" rtlCol="0" anchor="t">
            <a:spAutoFit/>
          </a:bodyPr>
          <a:lstStyle/>
          <a:p>
            <a:pPr algn="ctr">
              <a:lnSpc>
                <a:spcPts val="7679"/>
              </a:lnSpc>
            </a:pPr>
            <a:r>
              <a:rPr lang="en-US" sz="6399">
                <a:solidFill>
                  <a:srgbClr val="EA7257"/>
                </a:solidFill>
                <a:latin typeface="Canva Sans"/>
                <a:ea typeface="Canva Sans"/>
                <a:cs typeface="Canva Sans"/>
                <a:sym typeface="Canva Sans"/>
              </a:rPr>
              <a:t>1930 - 2025</a:t>
            </a:r>
          </a:p>
          <a:p>
            <a:pPr marL="0" lvl="0" indent="0" algn="ctr">
              <a:lnSpc>
                <a:spcPts val="7679"/>
              </a:lnSpc>
              <a:spcBef>
                <a:spcPct val="0"/>
              </a:spcBef>
            </a:pPr>
            <a:endParaRPr lang="en-US" sz="6399">
              <a:solidFill>
                <a:srgbClr val="EA7257"/>
              </a:solidFill>
              <a:latin typeface="Canva Sans"/>
              <a:ea typeface="Canva Sans"/>
              <a:cs typeface="Canva Sans"/>
              <a:sym typeface="Canva Sans"/>
            </a:endParaRPr>
          </a:p>
        </p:txBody>
      </p:sp>
      <p:sp>
        <p:nvSpPr>
          <p:cNvPr id="3" name="Freeform 3"/>
          <p:cNvSpPr/>
          <p:nvPr/>
        </p:nvSpPr>
        <p:spPr>
          <a:xfrm>
            <a:off x="990023" y="146155"/>
            <a:ext cx="5155185" cy="4321580"/>
          </a:xfrm>
          <a:custGeom>
            <a:avLst/>
            <a:gdLst/>
            <a:ahLst/>
            <a:cxnLst/>
            <a:rect l="l" t="t" r="r" b="b"/>
            <a:pathLst>
              <a:path w="5155185" h="4321580">
                <a:moveTo>
                  <a:pt x="0" y="0"/>
                </a:moveTo>
                <a:lnTo>
                  <a:pt x="5155184" y="0"/>
                </a:lnTo>
                <a:lnTo>
                  <a:pt x="5155184" y="4321581"/>
                </a:lnTo>
                <a:lnTo>
                  <a:pt x="0" y="4321581"/>
                </a:lnTo>
                <a:lnTo>
                  <a:pt x="0" y="0"/>
                </a:lnTo>
                <a:close/>
              </a:path>
            </a:pathLst>
          </a:custGeom>
          <a:blipFill>
            <a:blip r:embed="rId2"/>
            <a:stretch>
              <a:fillRect/>
            </a:stretch>
          </a:blipFill>
        </p:spPr>
        <p:txBody>
          <a:bodyPr/>
          <a:lstStyle/>
          <a:p>
            <a:endParaRPr lang="is-IS"/>
          </a:p>
        </p:txBody>
      </p:sp>
      <p:sp>
        <p:nvSpPr>
          <p:cNvPr id="4" name="Freeform 4"/>
          <p:cNvSpPr/>
          <p:nvPr/>
        </p:nvSpPr>
        <p:spPr>
          <a:xfrm>
            <a:off x="6967127" y="2230272"/>
            <a:ext cx="10652312" cy="5241523"/>
          </a:xfrm>
          <a:custGeom>
            <a:avLst/>
            <a:gdLst/>
            <a:ahLst/>
            <a:cxnLst/>
            <a:rect l="l" t="t" r="r" b="b"/>
            <a:pathLst>
              <a:path w="10652312" h="5241523">
                <a:moveTo>
                  <a:pt x="0" y="0"/>
                </a:moveTo>
                <a:lnTo>
                  <a:pt x="10652312" y="0"/>
                </a:lnTo>
                <a:lnTo>
                  <a:pt x="10652312" y="5241523"/>
                </a:lnTo>
                <a:lnTo>
                  <a:pt x="0" y="5241523"/>
                </a:lnTo>
                <a:lnTo>
                  <a:pt x="0" y="0"/>
                </a:lnTo>
                <a:close/>
              </a:path>
            </a:pathLst>
          </a:custGeom>
          <a:blipFill>
            <a:blip r:embed="rId3"/>
            <a:stretch>
              <a:fillRect t="-38402" b="-14019"/>
            </a:stretch>
          </a:blipFill>
        </p:spPr>
        <p:txBody>
          <a:bodyPr/>
          <a:lstStyle/>
          <a:p>
            <a:endParaRPr lang="is-IS"/>
          </a:p>
        </p:txBody>
      </p:sp>
      <p:sp>
        <p:nvSpPr>
          <p:cNvPr id="5" name="TextBox 5"/>
          <p:cNvSpPr txBox="1"/>
          <p:nvPr/>
        </p:nvSpPr>
        <p:spPr>
          <a:xfrm>
            <a:off x="664507" y="3576935"/>
            <a:ext cx="5806216" cy="6595230"/>
          </a:xfrm>
          <a:prstGeom prst="rect">
            <a:avLst/>
          </a:prstGeom>
        </p:spPr>
        <p:txBody>
          <a:bodyPr lIns="0" tIns="0" rIns="0" bIns="0" rtlCol="0" anchor="t">
            <a:spAutoFit/>
          </a:bodyPr>
          <a:lstStyle/>
          <a:p>
            <a:pPr algn="ctr">
              <a:lnSpc>
                <a:spcPts val="6580"/>
              </a:lnSpc>
            </a:pPr>
            <a:r>
              <a:rPr lang="en-US" sz="4700">
                <a:solidFill>
                  <a:srgbClr val="000000"/>
                </a:solidFill>
                <a:latin typeface="Canva Sans"/>
                <a:ea typeface="Canva Sans"/>
                <a:cs typeface="Canva Sans"/>
                <a:sym typeface="Canva Sans"/>
              </a:rPr>
              <a:t>95th anniversary was celebrated on 1st of february with a reception at Bessastadir, the official residence of the President of Iceland. </a:t>
            </a:r>
          </a:p>
        </p:txBody>
      </p:sp>
      <p:sp>
        <p:nvSpPr>
          <p:cNvPr id="6" name="TextBox 6"/>
          <p:cNvSpPr txBox="1"/>
          <p:nvPr/>
        </p:nvSpPr>
        <p:spPr>
          <a:xfrm>
            <a:off x="6356799" y="7974877"/>
            <a:ext cx="11872967" cy="1810963"/>
          </a:xfrm>
          <a:prstGeom prst="rect">
            <a:avLst/>
          </a:prstGeom>
        </p:spPr>
        <p:txBody>
          <a:bodyPr lIns="0" tIns="0" rIns="0" bIns="0" rtlCol="0" anchor="t">
            <a:spAutoFit/>
          </a:bodyPr>
          <a:lstStyle/>
          <a:p>
            <a:pPr algn="ctr">
              <a:lnSpc>
                <a:spcPts val="7279"/>
              </a:lnSpc>
            </a:pPr>
            <a:r>
              <a:rPr lang="en-US" sz="5199" b="1">
                <a:solidFill>
                  <a:srgbClr val="EA7257"/>
                </a:solidFill>
                <a:latin typeface="Canva Sans Bold"/>
                <a:ea typeface="Canva Sans Bold"/>
                <a:cs typeface="Canva Sans Bold"/>
                <a:sym typeface="Canva Sans Bold"/>
              </a:rPr>
              <a:t>Welcomed by Halla Tómasdóttir, president of Iceland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6D7A738B2CDF4397FB3C69580F7058" ma:contentTypeVersion="19" ma:contentTypeDescription="Create a new document." ma:contentTypeScope="" ma:versionID="e5d21e8785107ab716a33d4e701a6a66">
  <xsd:schema xmlns:xsd="http://www.w3.org/2001/XMLSchema" xmlns:xs="http://www.w3.org/2001/XMLSchema" xmlns:p="http://schemas.microsoft.com/office/2006/metadata/properties" xmlns:ns2="b2cda754-7ead-4d0d-9958-db37e2356f45" xmlns:ns3="090f19e3-b733-45c3-872d-76420eb888ac" targetNamespace="http://schemas.microsoft.com/office/2006/metadata/properties" ma:root="true" ma:fieldsID="129f215ecce1ab2fa76f7b1f4a32331f" ns2:_="" ns3:_="">
    <xsd:import namespace="b2cda754-7ead-4d0d-9958-db37e2356f45"/>
    <xsd:import namespace="090f19e3-b733-45c3-872d-76420eb888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cda754-7ead-4d0d-9958-db37e2356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9509d0-ff3b-4142-a35f-ffe7e1df967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0f19e3-b733-45c3-872d-76420eb888a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0b1801-d3c4-4ab8-961d-8849ae3554c6}" ma:internalName="TaxCatchAll" ma:showField="CatchAllData" ma:web="090f19e3-b733-45c3-872d-76420eb888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cda754-7ead-4d0d-9958-db37e2356f45">
      <Terms xmlns="http://schemas.microsoft.com/office/infopath/2007/PartnerControls"/>
    </lcf76f155ced4ddcb4097134ff3c332f>
    <TaxCatchAll xmlns="090f19e3-b733-45c3-872d-76420eb888ac" xsi:nil="true"/>
    <SharedWithUsers xmlns="090f19e3-b733-45c3-872d-76420eb888ac">
      <UserInfo>
        <DisplayName/>
        <AccountId xsi:nil="true"/>
        <AccountType/>
      </UserInfo>
    </SharedWithUsers>
  </documentManagement>
</p:properties>
</file>

<file path=customXml/itemProps1.xml><?xml version="1.0" encoding="utf-8"?>
<ds:datastoreItem xmlns:ds="http://schemas.openxmlformats.org/officeDocument/2006/customXml" ds:itemID="{1AE84205-F5B8-4F96-A5A6-AE97575B8F9A}"/>
</file>

<file path=customXml/itemProps2.xml><?xml version="1.0" encoding="utf-8"?>
<ds:datastoreItem xmlns:ds="http://schemas.openxmlformats.org/officeDocument/2006/customXml" ds:itemID="{A30B419F-B7F7-4EB5-841D-C992595B657A}"/>
</file>

<file path=customXml/itemProps3.xml><?xml version="1.0" encoding="utf-8"?>
<ds:datastoreItem xmlns:ds="http://schemas.openxmlformats.org/officeDocument/2006/customXml" ds:itemID="{1A661996-4D65-4424-8C90-5456C504A9F8}"/>
</file>

<file path=docProps/app.xml><?xml version="1.0" encoding="utf-8"?>
<Properties xmlns="http://schemas.openxmlformats.org/officeDocument/2006/extended-properties" xmlns:vt="http://schemas.openxmlformats.org/officeDocument/2006/docPropsVTypes">
  <TotalTime>0</TotalTime>
  <Words>378</Words>
  <Application>Microsoft Office PowerPoint</Application>
  <PresentationFormat>Custom</PresentationFormat>
  <Paragraphs>31</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Canva Sans</vt:lpstr>
      <vt:lpstr>Arial</vt:lpstr>
      <vt:lpstr>Canva Sans Italics</vt:lpstr>
      <vt:lpstr>Calibri</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Lenovo</dc:creator>
  <cp:lastModifiedBy>Afrodita Roman</cp:lastModifiedBy>
  <cp:revision>1</cp:revision>
  <dcterms:created xsi:type="dcterms:W3CDTF">2006-08-16T00:00:00Z</dcterms:created>
  <dcterms:modified xsi:type="dcterms:W3CDTF">2025-08-19T13:05:10Z</dcterms:modified>
  <dc:identifier>DAGwDEfb3Ak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0x010100596D7A738B2CDF4397FB3C69580F7058</vt:lpwstr>
  </property>
  <property fmtid="{D5CDD505-2E9C-101B-9397-08002B2CF9AE}" pid="3" name="Order">
    <vt:r8>34800</vt:r8>
  </property>
  <property fmtid="{D5CDD505-2E9C-101B-9397-08002B2CF9AE}" pid="4" name="_ExtendedDescription">
    <vt:lpwstr/>
  </property>
  <property fmtid="{D5CDD505-2E9C-101B-9397-08002B2CF9AE}" pid="5" name="TriggerFlowInfo">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MediaServiceImageTags">
    <vt:lpwstr/>
  </property>
</Properties>
</file>