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75" r:id="rId7"/>
    <p:sldId id="279" r:id="rId8"/>
    <p:sldId id="270" r:id="rId9"/>
    <p:sldId id="272" r:id="rId10"/>
    <p:sldId id="274" r:id="rId11"/>
    <p:sldId id="273" r:id="rId12"/>
    <p:sldId id="281" r:id="rId13"/>
    <p:sldId id="264" r:id="rId14"/>
    <p:sldId id="261" r:id="rId15"/>
  </p:sldIdLst>
  <p:sldSz cx="12192000" cy="6858000"/>
  <p:notesSz cx="6858000" cy="9144000"/>
  <p:embeddedFontLst>
    <p:embeddedFont>
      <p:font typeface="Abadi" panose="020B0604020104020204" pitchFamily="34" charset="0"/>
      <p:regular r:id="rId17"/>
      <p:bold r:id="rId18"/>
      <p:italic r:id="rId19"/>
      <p:boldItalic r:id="rId20"/>
    </p:embeddedFont>
    <p:embeddedFont>
      <p:font typeface="Barlow Condensed" panose="00000506000000000000" pitchFamily="2" charset="0"/>
      <p:regular r:id="rId21"/>
      <p:bold r:id="rId22"/>
      <p:italic r:id="rId23"/>
      <p:boldItalic r:id="rId24"/>
    </p:embeddedFont>
    <p:embeddedFont>
      <p:font typeface="Open Sans ExtraBold" panose="020B0906030804020204" pitchFamily="34" charset="0"/>
      <p:bold r:id="rId25"/>
      <p:italic r:id="rId26"/>
      <p:boldItalic r:id="rId2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8"/>
    <a:srgbClr val="105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FF06D-B2BD-473C-8497-F8182DD853F8}" v="51" dt="2025-10-13T23:15:12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3404" autoAdjust="0"/>
  </p:normalViewPr>
  <p:slideViewPr>
    <p:cSldViewPr snapToGrid="0">
      <p:cViewPr varScale="1">
        <p:scale>
          <a:sx n="33" d="100"/>
          <a:sy n="33" d="100"/>
        </p:scale>
        <p:origin x="12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deredjian, Anna (REU)" userId="0de3d89f-5437-42ce-a08d-0f048c996850" providerId="ADAL" clId="{2B2FF06D-B2BD-473C-8497-F8182DD853F8}"/>
    <pc:docChg chg="delSld modSld">
      <pc:chgData name="Jenderedjian, Anna (REU)" userId="0de3d89f-5437-42ce-a08d-0f048c996850" providerId="ADAL" clId="{2B2FF06D-B2BD-473C-8497-F8182DD853F8}" dt="2025-10-13T23:15:37.354" v="89" actId="207"/>
      <pc:docMkLst>
        <pc:docMk/>
      </pc:docMkLst>
      <pc:sldChg chg="modNotesTx">
        <pc:chgData name="Jenderedjian, Anna (REU)" userId="0de3d89f-5437-42ce-a08d-0f048c996850" providerId="ADAL" clId="{2B2FF06D-B2BD-473C-8497-F8182DD853F8}" dt="2025-10-13T23:12:33.609" v="7" actId="20577"/>
        <pc:sldMkLst>
          <pc:docMk/>
          <pc:sldMk cId="186646233" sldId="257"/>
        </pc:sldMkLst>
      </pc:sldChg>
      <pc:sldChg chg="modSp mod setBg">
        <pc:chgData name="Jenderedjian, Anna (REU)" userId="0de3d89f-5437-42ce-a08d-0f048c996850" providerId="ADAL" clId="{2B2FF06D-B2BD-473C-8497-F8182DD853F8}" dt="2025-10-13T23:15:37.354" v="89" actId="207"/>
        <pc:sldMkLst>
          <pc:docMk/>
          <pc:sldMk cId="3765563244" sldId="261"/>
        </pc:sldMkLst>
        <pc:spChg chg="mod">
          <ac:chgData name="Jenderedjian, Anna (REU)" userId="0de3d89f-5437-42ce-a08d-0f048c996850" providerId="ADAL" clId="{2B2FF06D-B2BD-473C-8497-F8182DD853F8}" dt="2025-10-13T23:15:37.354" v="89" actId="207"/>
          <ac:spMkLst>
            <pc:docMk/>
            <pc:sldMk cId="3765563244" sldId="261"/>
            <ac:spMk id="5" creationId="{B6494A84-55D9-35FD-38C7-47C07E78EBAF}"/>
          </ac:spMkLst>
        </pc:spChg>
      </pc:sldChg>
      <pc:sldChg chg="modNotesTx">
        <pc:chgData name="Jenderedjian, Anna (REU)" userId="0de3d89f-5437-42ce-a08d-0f048c996850" providerId="ADAL" clId="{2B2FF06D-B2BD-473C-8497-F8182DD853F8}" dt="2025-10-13T23:11:46.946" v="0" actId="6549"/>
        <pc:sldMkLst>
          <pc:docMk/>
          <pc:sldMk cId="4143199072" sldId="264"/>
        </pc:sldMkLst>
      </pc:sldChg>
      <pc:sldChg chg="del">
        <pc:chgData name="Jenderedjian, Anna (REU)" userId="0de3d89f-5437-42ce-a08d-0f048c996850" providerId="ADAL" clId="{2B2FF06D-B2BD-473C-8497-F8182DD853F8}" dt="2025-10-13T23:12:00.464" v="2" actId="47"/>
        <pc:sldMkLst>
          <pc:docMk/>
          <pc:sldMk cId="2624256442" sldId="267"/>
        </pc:sldMkLst>
      </pc:sldChg>
      <pc:sldChg chg="modNotesTx">
        <pc:chgData name="Jenderedjian, Anna (REU)" userId="0de3d89f-5437-42ce-a08d-0f048c996850" providerId="ADAL" clId="{2B2FF06D-B2BD-473C-8497-F8182DD853F8}" dt="2025-10-13T23:12:17.136" v="3" actId="6549"/>
        <pc:sldMkLst>
          <pc:docMk/>
          <pc:sldMk cId="103681830" sldId="274"/>
        </pc:sldMkLst>
      </pc:sldChg>
      <pc:sldChg chg="modNotesTx">
        <pc:chgData name="Jenderedjian, Anna (REU)" userId="0de3d89f-5437-42ce-a08d-0f048c996850" providerId="ADAL" clId="{2B2FF06D-B2BD-473C-8497-F8182DD853F8}" dt="2025-10-13T23:12:28.791" v="5" actId="6549"/>
        <pc:sldMkLst>
          <pc:docMk/>
          <pc:sldMk cId="581738279" sldId="275"/>
        </pc:sldMkLst>
      </pc:sldChg>
      <pc:sldChg chg="modNotesTx">
        <pc:chgData name="Jenderedjian, Anna (REU)" userId="0de3d89f-5437-42ce-a08d-0f048c996850" providerId="ADAL" clId="{2B2FF06D-B2BD-473C-8497-F8182DD853F8}" dt="2025-10-13T23:12:24.502" v="4" actId="6549"/>
        <pc:sldMkLst>
          <pc:docMk/>
          <pc:sldMk cId="1446574441" sldId="279"/>
        </pc:sldMkLst>
      </pc:sldChg>
      <pc:sldChg chg="modNotesTx">
        <pc:chgData name="Jenderedjian, Anna (REU)" userId="0de3d89f-5437-42ce-a08d-0f048c996850" providerId="ADAL" clId="{2B2FF06D-B2BD-473C-8497-F8182DD853F8}" dt="2025-10-13T23:11:51.791" v="1" actId="6549"/>
        <pc:sldMkLst>
          <pc:docMk/>
          <pc:sldMk cId="1749267463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3AF20-395E-4F5D-876F-C61752E9FB30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997F077-D37E-432E-A7DA-243081765732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Over-represented in informal work, rural women ‘help’ family farms </a:t>
          </a:r>
          <a:endParaRPr lang="en-US">
            <a:solidFill>
              <a:srgbClr val="002060"/>
            </a:solidFill>
          </a:endParaRPr>
        </a:p>
      </dgm:t>
    </dgm:pt>
    <dgm:pt modelId="{8B360CBB-026B-4E69-A474-F6C9B4D1DDCF}" type="parTrans" cxnId="{391EDC72-70EA-4035-A3AE-31CF00ED17CC}">
      <dgm:prSet/>
      <dgm:spPr/>
      <dgm:t>
        <a:bodyPr/>
        <a:lstStyle/>
        <a:p>
          <a:endParaRPr lang="en-US"/>
        </a:p>
      </dgm:t>
    </dgm:pt>
    <dgm:pt modelId="{D05D85E9-3B9E-488C-9B34-FC8AA4913B1E}" type="sibTrans" cxnId="{391EDC72-70EA-4035-A3AE-31CF00ED17CC}">
      <dgm:prSet/>
      <dgm:spPr/>
      <dgm:t>
        <a:bodyPr/>
        <a:lstStyle/>
        <a:p>
          <a:endParaRPr lang="en-US"/>
        </a:p>
      </dgm:t>
    </dgm:pt>
    <dgm:pt modelId="{AD62FFCB-D19A-4FAD-A1B8-3C8466EB4278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Triple burden due to domestic, family farm and community work</a:t>
          </a:r>
          <a:endParaRPr lang="en-US">
            <a:solidFill>
              <a:srgbClr val="002060"/>
            </a:solidFill>
          </a:endParaRPr>
        </a:p>
      </dgm:t>
    </dgm:pt>
    <dgm:pt modelId="{0A054D0A-642B-4A85-B470-C68A41CD45D1}" type="parTrans" cxnId="{C0F8806A-9C25-45E2-B483-925963BE2F19}">
      <dgm:prSet/>
      <dgm:spPr/>
      <dgm:t>
        <a:bodyPr/>
        <a:lstStyle/>
        <a:p>
          <a:endParaRPr lang="en-US"/>
        </a:p>
      </dgm:t>
    </dgm:pt>
    <dgm:pt modelId="{558AB564-BDC3-42BC-8C40-E6D89970E6E6}" type="sibTrans" cxnId="{C0F8806A-9C25-45E2-B483-925963BE2F19}">
      <dgm:prSet/>
      <dgm:spPr/>
      <dgm:t>
        <a:bodyPr/>
        <a:lstStyle/>
        <a:p>
          <a:endParaRPr lang="en-US"/>
        </a:p>
      </dgm:t>
    </dgm:pt>
    <dgm:pt modelId="{514CE73D-77FA-4E92-AF6B-BA2815C15F40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Limited access/control over productive resources </a:t>
          </a:r>
          <a:endParaRPr lang="en-US">
            <a:solidFill>
              <a:srgbClr val="002060"/>
            </a:solidFill>
          </a:endParaRPr>
        </a:p>
      </dgm:t>
    </dgm:pt>
    <dgm:pt modelId="{D9DF8249-2005-4F7B-B2EE-7EF99CEE95B3}" type="parTrans" cxnId="{FD001E5F-6BB2-49A1-B963-132D0E3DF79F}">
      <dgm:prSet/>
      <dgm:spPr/>
      <dgm:t>
        <a:bodyPr/>
        <a:lstStyle/>
        <a:p>
          <a:endParaRPr lang="en-US"/>
        </a:p>
      </dgm:t>
    </dgm:pt>
    <dgm:pt modelId="{7A372995-1319-4241-A652-1A7F39D79512}" type="sibTrans" cxnId="{FD001E5F-6BB2-49A1-B963-132D0E3DF79F}">
      <dgm:prSet/>
      <dgm:spPr/>
      <dgm:t>
        <a:bodyPr/>
        <a:lstStyle/>
        <a:p>
          <a:endParaRPr lang="en-US"/>
        </a:p>
      </dgm:t>
    </dgm:pt>
    <dgm:pt modelId="{2872FFE2-E425-4C77-BEAC-751CE08B7978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Limited access to knowledge, technologies and rural advisory            </a:t>
          </a:r>
          <a:endParaRPr lang="en-US">
            <a:solidFill>
              <a:srgbClr val="002060"/>
            </a:solidFill>
          </a:endParaRPr>
        </a:p>
      </dgm:t>
    </dgm:pt>
    <dgm:pt modelId="{8CDD30C8-6233-486F-8A19-AF350266B422}" type="parTrans" cxnId="{DD7C988F-EEE3-4E3F-A8A1-C8E24695C3A5}">
      <dgm:prSet/>
      <dgm:spPr/>
      <dgm:t>
        <a:bodyPr/>
        <a:lstStyle/>
        <a:p>
          <a:endParaRPr lang="en-US"/>
        </a:p>
      </dgm:t>
    </dgm:pt>
    <dgm:pt modelId="{C465D4AE-7DEC-4758-904C-5FA00811DD2B}" type="sibTrans" cxnId="{DD7C988F-EEE3-4E3F-A8A1-C8E24695C3A5}">
      <dgm:prSet/>
      <dgm:spPr/>
      <dgm:t>
        <a:bodyPr/>
        <a:lstStyle/>
        <a:p>
          <a:endParaRPr lang="en-US"/>
        </a:p>
      </dgm:t>
    </dgm:pt>
    <dgm:pt modelId="{EA597C89-A536-4F0C-958A-1EDAA332E15D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Limited agency and participation in decision-making</a:t>
          </a:r>
          <a:endParaRPr lang="en-US">
            <a:solidFill>
              <a:srgbClr val="002060"/>
            </a:solidFill>
          </a:endParaRPr>
        </a:p>
      </dgm:t>
    </dgm:pt>
    <dgm:pt modelId="{F5DA9DAF-2934-4584-87E2-616EEDE6E4A7}" type="parTrans" cxnId="{28AD5667-8DB2-4F03-98EF-7271C6DB6848}">
      <dgm:prSet/>
      <dgm:spPr/>
      <dgm:t>
        <a:bodyPr/>
        <a:lstStyle/>
        <a:p>
          <a:endParaRPr lang="en-US"/>
        </a:p>
      </dgm:t>
    </dgm:pt>
    <dgm:pt modelId="{84835774-F371-4665-99E3-A92DE773C846}" type="sibTrans" cxnId="{28AD5667-8DB2-4F03-98EF-7271C6DB6848}">
      <dgm:prSet/>
      <dgm:spPr/>
      <dgm:t>
        <a:bodyPr/>
        <a:lstStyle/>
        <a:p>
          <a:endParaRPr lang="en-US"/>
        </a:p>
      </dgm:t>
    </dgm:pt>
    <dgm:pt modelId="{27E78C2A-50EF-4724-A97C-5B6AE15BC013}">
      <dgm:prSet/>
      <dgm:spPr/>
      <dgm:t>
        <a:bodyPr/>
        <a:lstStyle/>
        <a:p>
          <a:pPr>
            <a:buNone/>
          </a:pPr>
          <a:r>
            <a:rPr lang="en-US" b="1">
              <a:solidFill>
                <a:srgbClr val="002060"/>
              </a:solidFill>
              <a:latin typeface="+mn-lt"/>
            </a:rPr>
            <a:t>Higher malnutrition and food insecurity, poorer diet quality</a:t>
          </a:r>
        </a:p>
      </dgm:t>
    </dgm:pt>
    <dgm:pt modelId="{112120C1-59F6-4D77-8619-FE9148E6D766}" type="parTrans" cxnId="{C05C513B-E502-4121-B509-E43C367358DF}">
      <dgm:prSet/>
      <dgm:spPr/>
      <dgm:t>
        <a:bodyPr/>
        <a:lstStyle/>
        <a:p>
          <a:endParaRPr lang="en-US"/>
        </a:p>
      </dgm:t>
    </dgm:pt>
    <dgm:pt modelId="{C4F18EFA-DC01-41F8-A5AB-0B2F685AA2FE}" type="sibTrans" cxnId="{C05C513B-E502-4121-B509-E43C367358DF}">
      <dgm:prSet/>
      <dgm:spPr/>
      <dgm:t>
        <a:bodyPr/>
        <a:lstStyle/>
        <a:p>
          <a:endParaRPr lang="en-US"/>
        </a:p>
      </dgm:t>
    </dgm:pt>
    <dgm:pt modelId="{D153EF17-9F75-42EF-97F5-6346ECC0C98A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Vulnerabilities further compounded by conflicts and climate events</a:t>
          </a:r>
        </a:p>
      </dgm:t>
    </dgm:pt>
    <dgm:pt modelId="{6366223A-3CCF-430B-A29A-7A52D8B90925}" type="parTrans" cxnId="{1DE7AF6C-2B1C-4BA3-914F-90DBABD8C38F}">
      <dgm:prSet/>
      <dgm:spPr/>
      <dgm:t>
        <a:bodyPr/>
        <a:lstStyle/>
        <a:p>
          <a:endParaRPr lang="en-US"/>
        </a:p>
      </dgm:t>
    </dgm:pt>
    <dgm:pt modelId="{170D61DF-EAA8-43B6-86CB-29ADCEF9BF40}" type="sibTrans" cxnId="{1DE7AF6C-2B1C-4BA3-914F-90DBABD8C38F}">
      <dgm:prSet/>
      <dgm:spPr/>
      <dgm:t>
        <a:bodyPr/>
        <a:lstStyle/>
        <a:p>
          <a:endParaRPr lang="en-US"/>
        </a:p>
      </dgm:t>
    </dgm:pt>
    <dgm:pt modelId="{8212C8C4-5F46-4E36-B6A0-90EDB8108B8C}" type="pres">
      <dgm:prSet presAssocID="{CB73AF20-395E-4F5D-876F-C61752E9FB30}" presName="vert0" presStyleCnt="0">
        <dgm:presLayoutVars>
          <dgm:dir/>
          <dgm:animOne val="branch"/>
          <dgm:animLvl val="lvl"/>
        </dgm:presLayoutVars>
      </dgm:prSet>
      <dgm:spPr/>
    </dgm:pt>
    <dgm:pt modelId="{04AA3AF5-5A20-4269-8F55-EE75D0E7FD6D}" type="pres">
      <dgm:prSet presAssocID="{F997F077-D37E-432E-A7DA-243081765732}" presName="thickLine" presStyleLbl="alignNode1" presStyleIdx="0" presStyleCnt="7"/>
      <dgm:spPr/>
    </dgm:pt>
    <dgm:pt modelId="{CD5256C1-C167-45CE-B94C-7B43A7F00B3E}" type="pres">
      <dgm:prSet presAssocID="{F997F077-D37E-432E-A7DA-243081765732}" presName="horz1" presStyleCnt="0"/>
      <dgm:spPr/>
    </dgm:pt>
    <dgm:pt modelId="{2A920713-8002-4D47-8833-C6406C8F5B9D}" type="pres">
      <dgm:prSet presAssocID="{F997F077-D37E-432E-A7DA-243081765732}" presName="tx1" presStyleLbl="revTx" presStyleIdx="0" presStyleCnt="7"/>
      <dgm:spPr/>
    </dgm:pt>
    <dgm:pt modelId="{6C813229-8B10-4945-8947-D892CCBAAA34}" type="pres">
      <dgm:prSet presAssocID="{F997F077-D37E-432E-A7DA-243081765732}" presName="vert1" presStyleCnt="0"/>
      <dgm:spPr/>
    </dgm:pt>
    <dgm:pt modelId="{9D84F087-4455-49A5-91AE-F0EBE46DF144}" type="pres">
      <dgm:prSet presAssocID="{AD62FFCB-D19A-4FAD-A1B8-3C8466EB4278}" presName="thickLine" presStyleLbl="alignNode1" presStyleIdx="1" presStyleCnt="7"/>
      <dgm:spPr/>
    </dgm:pt>
    <dgm:pt modelId="{77179BA1-CF7D-4A0F-A016-282EE47390D0}" type="pres">
      <dgm:prSet presAssocID="{AD62FFCB-D19A-4FAD-A1B8-3C8466EB4278}" presName="horz1" presStyleCnt="0"/>
      <dgm:spPr/>
    </dgm:pt>
    <dgm:pt modelId="{E44A568C-357D-46D8-BAE4-190BCF6B01C8}" type="pres">
      <dgm:prSet presAssocID="{AD62FFCB-D19A-4FAD-A1B8-3C8466EB4278}" presName="tx1" presStyleLbl="revTx" presStyleIdx="1" presStyleCnt="7"/>
      <dgm:spPr/>
    </dgm:pt>
    <dgm:pt modelId="{60F588B9-E199-4200-9F4B-C44D0C0BE213}" type="pres">
      <dgm:prSet presAssocID="{AD62FFCB-D19A-4FAD-A1B8-3C8466EB4278}" presName="vert1" presStyleCnt="0"/>
      <dgm:spPr/>
    </dgm:pt>
    <dgm:pt modelId="{C6B109E8-7440-4251-8A21-AE0AFB903FBD}" type="pres">
      <dgm:prSet presAssocID="{514CE73D-77FA-4E92-AF6B-BA2815C15F40}" presName="thickLine" presStyleLbl="alignNode1" presStyleIdx="2" presStyleCnt="7"/>
      <dgm:spPr/>
    </dgm:pt>
    <dgm:pt modelId="{DC886E2B-CBE1-4E4D-B574-67524982431D}" type="pres">
      <dgm:prSet presAssocID="{514CE73D-77FA-4E92-AF6B-BA2815C15F40}" presName="horz1" presStyleCnt="0"/>
      <dgm:spPr/>
    </dgm:pt>
    <dgm:pt modelId="{77110EC4-A3AD-42AD-8E3D-52828A47AADB}" type="pres">
      <dgm:prSet presAssocID="{514CE73D-77FA-4E92-AF6B-BA2815C15F40}" presName="tx1" presStyleLbl="revTx" presStyleIdx="2" presStyleCnt="7"/>
      <dgm:spPr/>
    </dgm:pt>
    <dgm:pt modelId="{FC55F137-F465-4536-B321-F5F576AC4462}" type="pres">
      <dgm:prSet presAssocID="{514CE73D-77FA-4E92-AF6B-BA2815C15F40}" presName="vert1" presStyleCnt="0"/>
      <dgm:spPr/>
    </dgm:pt>
    <dgm:pt modelId="{3146AFB7-0DE5-4D7B-B964-5D5DC5855228}" type="pres">
      <dgm:prSet presAssocID="{2872FFE2-E425-4C77-BEAC-751CE08B7978}" presName="thickLine" presStyleLbl="alignNode1" presStyleIdx="3" presStyleCnt="7"/>
      <dgm:spPr/>
    </dgm:pt>
    <dgm:pt modelId="{A9A8EAFA-5DD9-45A2-B2E7-BDBC3A852DE8}" type="pres">
      <dgm:prSet presAssocID="{2872FFE2-E425-4C77-BEAC-751CE08B7978}" presName="horz1" presStyleCnt="0"/>
      <dgm:spPr/>
    </dgm:pt>
    <dgm:pt modelId="{CEF29CA6-79CC-4ECB-AF22-015980D9D934}" type="pres">
      <dgm:prSet presAssocID="{2872FFE2-E425-4C77-BEAC-751CE08B7978}" presName="tx1" presStyleLbl="revTx" presStyleIdx="3" presStyleCnt="7"/>
      <dgm:spPr/>
    </dgm:pt>
    <dgm:pt modelId="{C5CA494F-71E2-4B0A-86D1-841B8057D116}" type="pres">
      <dgm:prSet presAssocID="{2872FFE2-E425-4C77-BEAC-751CE08B7978}" presName="vert1" presStyleCnt="0"/>
      <dgm:spPr/>
    </dgm:pt>
    <dgm:pt modelId="{01033B29-1107-445C-8343-618166863DFE}" type="pres">
      <dgm:prSet presAssocID="{EA597C89-A536-4F0C-958A-1EDAA332E15D}" presName="thickLine" presStyleLbl="alignNode1" presStyleIdx="4" presStyleCnt="7"/>
      <dgm:spPr/>
    </dgm:pt>
    <dgm:pt modelId="{30E10696-847C-4A73-8116-02EFECD50D83}" type="pres">
      <dgm:prSet presAssocID="{EA597C89-A536-4F0C-958A-1EDAA332E15D}" presName="horz1" presStyleCnt="0"/>
      <dgm:spPr/>
    </dgm:pt>
    <dgm:pt modelId="{2036C33B-F52E-4D62-AA1E-3BBD8B9A5488}" type="pres">
      <dgm:prSet presAssocID="{EA597C89-A536-4F0C-958A-1EDAA332E15D}" presName="tx1" presStyleLbl="revTx" presStyleIdx="4" presStyleCnt="7"/>
      <dgm:spPr/>
    </dgm:pt>
    <dgm:pt modelId="{094804F6-6E4B-4399-85BB-79D34737D780}" type="pres">
      <dgm:prSet presAssocID="{EA597C89-A536-4F0C-958A-1EDAA332E15D}" presName="vert1" presStyleCnt="0"/>
      <dgm:spPr/>
    </dgm:pt>
    <dgm:pt modelId="{18603C22-AD5B-4A9F-9CFE-A19206ED4935}" type="pres">
      <dgm:prSet presAssocID="{27E78C2A-50EF-4724-A97C-5B6AE15BC013}" presName="thickLine" presStyleLbl="alignNode1" presStyleIdx="5" presStyleCnt="7"/>
      <dgm:spPr/>
    </dgm:pt>
    <dgm:pt modelId="{76C8C270-4A79-4906-9A10-62CE4C5243A4}" type="pres">
      <dgm:prSet presAssocID="{27E78C2A-50EF-4724-A97C-5B6AE15BC013}" presName="horz1" presStyleCnt="0"/>
      <dgm:spPr/>
    </dgm:pt>
    <dgm:pt modelId="{2D598742-5D7B-44DF-BBE8-1A0D98070EB3}" type="pres">
      <dgm:prSet presAssocID="{27E78C2A-50EF-4724-A97C-5B6AE15BC013}" presName="tx1" presStyleLbl="revTx" presStyleIdx="5" presStyleCnt="7"/>
      <dgm:spPr/>
    </dgm:pt>
    <dgm:pt modelId="{065B94D7-6DE0-42A0-98F5-2CEF42A2259C}" type="pres">
      <dgm:prSet presAssocID="{27E78C2A-50EF-4724-A97C-5B6AE15BC013}" presName="vert1" presStyleCnt="0"/>
      <dgm:spPr/>
    </dgm:pt>
    <dgm:pt modelId="{14520FFB-8211-4F04-A70C-8CBF3186CD76}" type="pres">
      <dgm:prSet presAssocID="{D153EF17-9F75-42EF-97F5-6346ECC0C98A}" presName="thickLine" presStyleLbl="alignNode1" presStyleIdx="6" presStyleCnt="7"/>
      <dgm:spPr/>
    </dgm:pt>
    <dgm:pt modelId="{709D3E58-0365-401E-97F5-E8014B1AAE17}" type="pres">
      <dgm:prSet presAssocID="{D153EF17-9F75-42EF-97F5-6346ECC0C98A}" presName="horz1" presStyleCnt="0"/>
      <dgm:spPr/>
    </dgm:pt>
    <dgm:pt modelId="{CF696C82-5AAD-4B56-B6CA-9A7672CFDE16}" type="pres">
      <dgm:prSet presAssocID="{D153EF17-9F75-42EF-97F5-6346ECC0C98A}" presName="tx1" presStyleLbl="revTx" presStyleIdx="6" presStyleCnt="7"/>
      <dgm:spPr/>
    </dgm:pt>
    <dgm:pt modelId="{752E9761-4036-4BE5-970C-A4DE5145A958}" type="pres">
      <dgm:prSet presAssocID="{D153EF17-9F75-42EF-97F5-6346ECC0C98A}" presName="vert1" presStyleCnt="0"/>
      <dgm:spPr/>
    </dgm:pt>
  </dgm:ptLst>
  <dgm:cxnLst>
    <dgm:cxn modelId="{C5FDEB01-ECD2-49DF-B47C-7FDFBD651C2D}" type="presOf" srcId="{CB73AF20-395E-4F5D-876F-C61752E9FB30}" destId="{8212C8C4-5F46-4E36-B6A0-90EDB8108B8C}" srcOrd="0" destOrd="0" presId="urn:microsoft.com/office/officeart/2008/layout/LinedList"/>
    <dgm:cxn modelId="{F4570C11-4B43-4D4C-87F8-A947173AA485}" type="presOf" srcId="{2872FFE2-E425-4C77-BEAC-751CE08B7978}" destId="{CEF29CA6-79CC-4ECB-AF22-015980D9D934}" srcOrd="0" destOrd="0" presId="urn:microsoft.com/office/officeart/2008/layout/LinedList"/>
    <dgm:cxn modelId="{7BAB1E16-2D9C-400A-8BE1-55F2DB24F561}" type="presOf" srcId="{F997F077-D37E-432E-A7DA-243081765732}" destId="{2A920713-8002-4D47-8833-C6406C8F5B9D}" srcOrd="0" destOrd="0" presId="urn:microsoft.com/office/officeart/2008/layout/LinedList"/>
    <dgm:cxn modelId="{C05C513B-E502-4121-B509-E43C367358DF}" srcId="{CB73AF20-395E-4F5D-876F-C61752E9FB30}" destId="{27E78C2A-50EF-4724-A97C-5B6AE15BC013}" srcOrd="5" destOrd="0" parTransId="{112120C1-59F6-4D77-8619-FE9148E6D766}" sibTransId="{C4F18EFA-DC01-41F8-A5AB-0B2F685AA2FE}"/>
    <dgm:cxn modelId="{0E1B925E-7C31-4E06-9301-173C44D17495}" type="presOf" srcId="{514CE73D-77FA-4E92-AF6B-BA2815C15F40}" destId="{77110EC4-A3AD-42AD-8E3D-52828A47AADB}" srcOrd="0" destOrd="0" presId="urn:microsoft.com/office/officeart/2008/layout/LinedList"/>
    <dgm:cxn modelId="{FD001E5F-6BB2-49A1-B963-132D0E3DF79F}" srcId="{CB73AF20-395E-4F5D-876F-C61752E9FB30}" destId="{514CE73D-77FA-4E92-AF6B-BA2815C15F40}" srcOrd="2" destOrd="0" parTransId="{D9DF8249-2005-4F7B-B2EE-7EF99CEE95B3}" sibTransId="{7A372995-1319-4241-A652-1A7F39D79512}"/>
    <dgm:cxn modelId="{28AD5667-8DB2-4F03-98EF-7271C6DB6848}" srcId="{CB73AF20-395E-4F5D-876F-C61752E9FB30}" destId="{EA597C89-A536-4F0C-958A-1EDAA332E15D}" srcOrd="4" destOrd="0" parTransId="{F5DA9DAF-2934-4584-87E2-616EEDE6E4A7}" sibTransId="{84835774-F371-4665-99E3-A92DE773C846}"/>
    <dgm:cxn modelId="{C0F8806A-9C25-45E2-B483-925963BE2F19}" srcId="{CB73AF20-395E-4F5D-876F-C61752E9FB30}" destId="{AD62FFCB-D19A-4FAD-A1B8-3C8466EB4278}" srcOrd="1" destOrd="0" parTransId="{0A054D0A-642B-4A85-B470-C68A41CD45D1}" sibTransId="{558AB564-BDC3-42BC-8C40-E6D89970E6E6}"/>
    <dgm:cxn modelId="{1DE7AF6C-2B1C-4BA3-914F-90DBABD8C38F}" srcId="{CB73AF20-395E-4F5D-876F-C61752E9FB30}" destId="{D153EF17-9F75-42EF-97F5-6346ECC0C98A}" srcOrd="6" destOrd="0" parTransId="{6366223A-3CCF-430B-A29A-7A52D8B90925}" sibTransId="{170D61DF-EAA8-43B6-86CB-29ADCEF9BF40}"/>
    <dgm:cxn modelId="{391EDC72-70EA-4035-A3AE-31CF00ED17CC}" srcId="{CB73AF20-395E-4F5D-876F-C61752E9FB30}" destId="{F997F077-D37E-432E-A7DA-243081765732}" srcOrd="0" destOrd="0" parTransId="{8B360CBB-026B-4E69-A474-F6C9B4D1DDCF}" sibTransId="{D05D85E9-3B9E-488C-9B34-FC8AA4913B1E}"/>
    <dgm:cxn modelId="{DB43AC53-8DA9-4E2C-B2F5-A5CADB21D349}" type="presOf" srcId="{EA597C89-A536-4F0C-958A-1EDAA332E15D}" destId="{2036C33B-F52E-4D62-AA1E-3BBD8B9A5488}" srcOrd="0" destOrd="0" presId="urn:microsoft.com/office/officeart/2008/layout/LinedList"/>
    <dgm:cxn modelId="{AFB36984-00D0-4F0C-8534-A3DF4DEDDAD8}" type="presOf" srcId="{AD62FFCB-D19A-4FAD-A1B8-3C8466EB4278}" destId="{E44A568C-357D-46D8-BAE4-190BCF6B01C8}" srcOrd="0" destOrd="0" presId="urn:microsoft.com/office/officeart/2008/layout/LinedList"/>
    <dgm:cxn modelId="{DD7C988F-EEE3-4E3F-A8A1-C8E24695C3A5}" srcId="{CB73AF20-395E-4F5D-876F-C61752E9FB30}" destId="{2872FFE2-E425-4C77-BEAC-751CE08B7978}" srcOrd="3" destOrd="0" parTransId="{8CDD30C8-6233-486F-8A19-AF350266B422}" sibTransId="{C465D4AE-7DEC-4758-904C-5FA00811DD2B}"/>
    <dgm:cxn modelId="{4DC995F2-00B7-4EED-BC9F-A2BF8B5EA113}" type="presOf" srcId="{D153EF17-9F75-42EF-97F5-6346ECC0C98A}" destId="{CF696C82-5AAD-4B56-B6CA-9A7672CFDE16}" srcOrd="0" destOrd="0" presId="urn:microsoft.com/office/officeart/2008/layout/LinedList"/>
    <dgm:cxn modelId="{FE87C2FC-2216-497F-A819-5170A81228D4}" type="presOf" srcId="{27E78C2A-50EF-4724-A97C-5B6AE15BC013}" destId="{2D598742-5D7B-44DF-BBE8-1A0D98070EB3}" srcOrd="0" destOrd="0" presId="urn:microsoft.com/office/officeart/2008/layout/LinedList"/>
    <dgm:cxn modelId="{E7083900-6720-49E9-B1C8-F044CC389443}" type="presParOf" srcId="{8212C8C4-5F46-4E36-B6A0-90EDB8108B8C}" destId="{04AA3AF5-5A20-4269-8F55-EE75D0E7FD6D}" srcOrd="0" destOrd="0" presId="urn:microsoft.com/office/officeart/2008/layout/LinedList"/>
    <dgm:cxn modelId="{528C08EB-D2E9-4057-B3FE-8298E976DEA3}" type="presParOf" srcId="{8212C8C4-5F46-4E36-B6A0-90EDB8108B8C}" destId="{CD5256C1-C167-45CE-B94C-7B43A7F00B3E}" srcOrd="1" destOrd="0" presId="urn:microsoft.com/office/officeart/2008/layout/LinedList"/>
    <dgm:cxn modelId="{18E2533D-F9F4-481B-864F-6A34A6CFFEBF}" type="presParOf" srcId="{CD5256C1-C167-45CE-B94C-7B43A7F00B3E}" destId="{2A920713-8002-4D47-8833-C6406C8F5B9D}" srcOrd="0" destOrd="0" presId="urn:microsoft.com/office/officeart/2008/layout/LinedList"/>
    <dgm:cxn modelId="{0BB25642-B034-4E60-8AFC-259E5681049E}" type="presParOf" srcId="{CD5256C1-C167-45CE-B94C-7B43A7F00B3E}" destId="{6C813229-8B10-4945-8947-D892CCBAAA34}" srcOrd="1" destOrd="0" presId="urn:microsoft.com/office/officeart/2008/layout/LinedList"/>
    <dgm:cxn modelId="{3F65B724-0E90-491A-AEFE-70853E6B91D5}" type="presParOf" srcId="{8212C8C4-5F46-4E36-B6A0-90EDB8108B8C}" destId="{9D84F087-4455-49A5-91AE-F0EBE46DF144}" srcOrd="2" destOrd="0" presId="urn:microsoft.com/office/officeart/2008/layout/LinedList"/>
    <dgm:cxn modelId="{E9FA2D28-85D9-44AB-AA2E-C055E0BE171F}" type="presParOf" srcId="{8212C8C4-5F46-4E36-B6A0-90EDB8108B8C}" destId="{77179BA1-CF7D-4A0F-A016-282EE47390D0}" srcOrd="3" destOrd="0" presId="urn:microsoft.com/office/officeart/2008/layout/LinedList"/>
    <dgm:cxn modelId="{04B3CD12-D171-4B87-9730-9E0A7B9E2C17}" type="presParOf" srcId="{77179BA1-CF7D-4A0F-A016-282EE47390D0}" destId="{E44A568C-357D-46D8-BAE4-190BCF6B01C8}" srcOrd="0" destOrd="0" presId="urn:microsoft.com/office/officeart/2008/layout/LinedList"/>
    <dgm:cxn modelId="{E9947426-4A61-46E6-853D-A78AD30AD6BD}" type="presParOf" srcId="{77179BA1-CF7D-4A0F-A016-282EE47390D0}" destId="{60F588B9-E199-4200-9F4B-C44D0C0BE213}" srcOrd="1" destOrd="0" presId="urn:microsoft.com/office/officeart/2008/layout/LinedList"/>
    <dgm:cxn modelId="{E8B35365-118D-482A-A4C5-2677B4901701}" type="presParOf" srcId="{8212C8C4-5F46-4E36-B6A0-90EDB8108B8C}" destId="{C6B109E8-7440-4251-8A21-AE0AFB903FBD}" srcOrd="4" destOrd="0" presId="urn:microsoft.com/office/officeart/2008/layout/LinedList"/>
    <dgm:cxn modelId="{1047EBC9-DC4C-4393-88EE-1C0AA055EE88}" type="presParOf" srcId="{8212C8C4-5F46-4E36-B6A0-90EDB8108B8C}" destId="{DC886E2B-CBE1-4E4D-B574-67524982431D}" srcOrd="5" destOrd="0" presId="urn:microsoft.com/office/officeart/2008/layout/LinedList"/>
    <dgm:cxn modelId="{5B249351-F094-4187-A600-C990701372EC}" type="presParOf" srcId="{DC886E2B-CBE1-4E4D-B574-67524982431D}" destId="{77110EC4-A3AD-42AD-8E3D-52828A47AADB}" srcOrd="0" destOrd="0" presId="urn:microsoft.com/office/officeart/2008/layout/LinedList"/>
    <dgm:cxn modelId="{CB74F046-F768-4350-9830-FD2D76AF115C}" type="presParOf" srcId="{DC886E2B-CBE1-4E4D-B574-67524982431D}" destId="{FC55F137-F465-4536-B321-F5F576AC4462}" srcOrd="1" destOrd="0" presId="urn:microsoft.com/office/officeart/2008/layout/LinedList"/>
    <dgm:cxn modelId="{5AC1CDF6-A082-49F9-84AD-AA337007A1E4}" type="presParOf" srcId="{8212C8C4-5F46-4E36-B6A0-90EDB8108B8C}" destId="{3146AFB7-0DE5-4D7B-B964-5D5DC5855228}" srcOrd="6" destOrd="0" presId="urn:microsoft.com/office/officeart/2008/layout/LinedList"/>
    <dgm:cxn modelId="{531E0947-A320-4AC4-8FCB-AF96B46406EF}" type="presParOf" srcId="{8212C8C4-5F46-4E36-B6A0-90EDB8108B8C}" destId="{A9A8EAFA-5DD9-45A2-B2E7-BDBC3A852DE8}" srcOrd="7" destOrd="0" presId="urn:microsoft.com/office/officeart/2008/layout/LinedList"/>
    <dgm:cxn modelId="{5372F157-6A9F-4BEC-BA14-99C3559B5C53}" type="presParOf" srcId="{A9A8EAFA-5DD9-45A2-B2E7-BDBC3A852DE8}" destId="{CEF29CA6-79CC-4ECB-AF22-015980D9D934}" srcOrd="0" destOrd="0" presId="urn:microsoft.com/office/officeart/2008/layout/LinedList"/>
    <dgm:cxn modelId="{2E30995C-1884-4592-8FED-7605F0994B38}" type="presParOf" srcId="{A9A8EAFA-5DD9-45A2-B2E7-BDBC3A852DE8}" destId="{C5CA494F-71E2-4B0A-86D1-841B8057D116}" srcOrd="1" destOrd="0" presId="urn:microsoft.com/office/officeart/2008/layout/LinedList"/>
    <dgm:cxn modelId="{14AB9E18-11BB-4824-83FC-618EA8EA45BF}" type="presParOf" srcId="{8212C8C4-5F46-4E36-B6A0-90EDB8108B8C}" destId="{01033B29-1107-445C-8343-618166863DFE}" srcOrd="8" destOrd="0" presId="urn:microsoft.com/office/officeart/2008/layout/LinedList"/>
    <dgm:cxn modelId="{A70B15F2-869A-4459-AABD-002D4267417A}" type="presParOf" srcId="{8212C8C4-5F46-4E36-B6A0-90EDB8108B8C}" destId="{30E10696-847C-4A73-8116-02EFECD50D83}" srcOrd="9" destOrd="0" presId="urn:microsoft.com/office/officeart/2008/layout/LinedList"/>
    <dgm:cxn modelId="{A03E2DEE-50A8-4E01-BCF0-8B9F3052F052}" type="presParOf" srcId="{30E10696-847C-4A73-8116-02EFECD50D83}" destId="{2036C33B-F52E-4D62-AA1E-3BBD8B9A5488}" srcOrd="0" destOrd="0" presId="urn:microsoft.com/office/officeart/2008/layout/LinedList"/>
    <dgm:cxn modelId="{B3431A82-9A3A-4A13-919C-AA59FEF8F326}" type="presParOf" srcId="{30E10696-847C-4A73-8116-02EFECD50D83}" destId="{094804F6-6E4B-4399-85BB-79D34737D780}" srcOrd="1" destOrd="0" presId="urn:microsoft.com/office/officeart/2008/layout/LinedList"/>
    <dgm:cxn modelId="{37603EFC-D8EC-4C91-BF09-27D40B363C98}" type="presParOf" srcId="{8212C8C4-5F46-4E36-B6A0-90EDB8108B8C}" destId="{18603C22-AD5B-4A9F-9CFE-A19206ED4935}" srcOrd="10" destOrd="0" presId="urn:microsoft.com/office/officeart/2008/layout/LinedList"/>
    <dgm:cxn modelId="{A390777E-FF44-4240-8175-A275AB7C6B91}" type="presParOf" srcId="{8212C8C4-5F46-4E36-B6A0-90EDB8108B8C}" destId="{76C8C270-4A79-4906-9A10-62CE4C5243A4}" srcOrd="11" destOrd="0" presId="urn:microsoft.com/office/officeart/2008/layout/LinedList"/>
    <dgm:cxn modelId="{EC98E394-CB3E-4018-BD7B-F3183D346108}" type="presParOf" srcId="{76C8C270-4A79-4906-9A10-62CE4C5243A4}" destId="{2D598742-5D7B-44DF-BBE8-1A0D98070EB3}" srcOrd="0" destOrd="0" presId="urn:microsoft.com/office/officeart/2008/layout/LinedList"/>
    <dgm:cxn modelId="{2B9FFFD4-D0ED-4095-9DB1-E6B8DD1126A2}" type="presParOf" srcId="{76C8C270-4A79-4906-9A10-62CE4C5243A4}" destId="{065B94D7-6DE0-42A0-98F5-2CEF42A2259C}" srcOrd="1" destOrd="0" presId="urn:microsoft.com/office/officeart/2008/layout/LinedList"/>
    <dgm:cxn modelId="{6930E650-B595-4D0B-8C0E-154E29E1C1ED}" type="presParOf" srcId="{8212C8C4-5F46-4E36-B6A0-90EDB8108B8C}" destId="{14520FFB-8211-4F04-A70C-8CBF3186CD76}" srcOrd="12" destOrd="0" presId="urn:microsoft.com/office/officeart/2008/layout/LinedList"/>
    <dgm:cxn modelId="{AB6CD97C-5FFB-4A30-A4C0-79C13DA61A24}" type="presParOf" srcId="{8212C8C4-5F46-4E36-B6A0-90EDB8108B8C}" destId="{709D3E58-0365-401E-97F5-E8014B1AAE17}" srcOrd="13" destOrd="0" presId="urn:microsoft.com/office/officeart/2008/layout/LinedList"/>
    <dgm:cxn modelId="{6F522FA5-BFB0-49C0-AE3C-B158CF14D125}" type="presParOf" srcId="{709D3E58-0365-401E-97F5-E8014B1AAE17}" destId="{CF696C82-5AAD-4B56-B6CA-9A7672CFDE16}" srcOrd="0" destOrd="0" presId="urn:microsoft.com/office/officeart/2008/layout/LinedList"/>
    <dgm:cxn modelId="{77059422-4C39-4C60-98F7-9755559327FD}" type="presParOf" srcId="{709D3E58-0365-401E-97F5-E8014B1AAE17}" destId="{752E9761-4036-4BE5-970C-A4DE5145A9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3AF20-395E-4F5D-876F-C61752E9FB30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997F077-D37E-432E-A7DA-243081765732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2500" b="1" dirty="0">
              <a:solidFill>
                <a:srgbClr val="002060"/>
              </a:solidFill>
              <a:latin typeface="+mn-lt"/>
              <a:cs typeface="Calibri Light" panose="020F0302020204030204" pitchFamily="34" charset="0"/>
            </a:rPr>
            <a:t>60-87% of women in agriculture are informal or family workers</a:t>
          </a:r>
          <a:endParaRPr lang="en-US" sz="2500" b="1" dirty="0">
            <a:solidFill>
              <a:srgbClr val="002060"/>
            </a:solidFill>
            <a:latin typeface="+mn-lt"/>
          </a:endParaRPr>
        </a:p>
      </dgm:t>
    </dgm:pt>
    <dgm:pt modelId="{8B360CBB-026B-4E69-A474-F6C9B4D1DDCF}" type="parTrans" cxnId="{391EDC72-70EA-4035-A3AE-31CF00ED17CC}">
      <dgm:prSet/>
      <dgm:spPr/>
      <dgm:t>
        <a:bodyPr/>
        <a:lstStyle/>
        <a:p>
          <a:endParaRPr lang="en-US"/>
        </a:p>
      </dgm:t>
    </dgm:pt>
    <dgm:pt modelId="{D05D85E9-3B9E-488C-9B34-FC8AA4913B1E}" type="sibTrans" cxnId="{391EDC72-70EA-4035-A3AE-31CF00ED17CC}">
      <dgm:prSet/>
      <dgm:spPr/>
      <dgm:t>
        <a:bodyPr/>
        <a:lstStyle/>
        <a:p>
          <a:endParaRPr lang="en-US"/>
        </a:p>
      </dgm:t>
    </dgm:pt>
    <dgm:pt modelId="{AD62FFCB-D19A-4FAD-A1B8-3C8466EB4278}">
      <dgm:prSet custT="1"/>
      <dgm:spPr/>
      <dgm:t>
        <a:bodyPr/>
        <a:lstStyle/>
        <a:p>
          <a:r>
            <a:rPr lang="en-US" sz="2500" b="1" dirty="0">
              <a:solidFill>
                <a:srgbClr val="002060"/>
              </a:solidFill>
              <a:latin typeface="+mn-lt"/>
              <a:cs typeface="Calibri Light" panose="020F0302020204030204" pitchFamily="34" charset="0"/>
            </a:rPr>
            <a:t>6.5-31% of agricultural holdings are managed by women</a:t>
          </a:r>
          <a:endParaRPr lang="en-US" sz="2500" dirty="0">
            <a:solidFill>
              <a:srgbClr val="002060"/>
            </a:solidFill>
            <a:latin typeface="+mn-lt"/>
          </a:endParaRPr>
        </a:p>
      </dgm:t>
    </dgm:pt>
    <dgm:pt modelId="{0A054D0A-642B-4A85-B470-C68A41CD45D1}" type="parTrans" cxnId="{C0F8806A-9C25-45E2-B483-925963BE2F19}">
      <dgm:prSet/>
      <dgm:spPr/>
      <dgm:t>
        <a:bodyPr/>
        <a:lstStyle/>
        <a:p>
          <a:endParaRPr lang="en-US"/>
        </a:p>
      </dgm:t>
    </dgm:pt>
    <dgm:pt modelId="{558AB564-BDC3-42BC-8C40-E6D89970E6E6}" type="sibTrans" cxnId="{C0F8806A-9C25-45E2-B483-925963BE2F19}">
      <dgm:prSet/>
      <dgm:spPr/>
      <dgm:t>
        <a:bodyPr/>
        <a:lstStyle/>
        <a:p>
          <a:endParaRPr lang="en-US"/>
        </a:p>
      </dgm:t>
    </dgm:pt>
    <dgm:pt modelId="{514CE73D-77FA-4E92-AF6B-BA2815C15F40}">
      <dgm:prSet custT="1"/>
      <dgm:spPr/>
      <dgm:t>
        <a:bodyPr/>
        <a:lstStyle/>
        <a:p>
          <a:r>
            <a:rPr lang="en-US" sz="2500" b="1" dirty="0">
              <a:solidFill>
                <a:srgbClr val="002060"/>
              </a:solidFill>
              <a:latin typeface="+mn-lt"/>
              <a:cs typeface="Calibri Light" panose="020F0302020204030204" pitchFamily="34" charset="0"/>
            </a:rPr>
            <a:t>10% of women have access to Rural Advisory Services</a:t>
          </a:r>
          <a:endParaRPr lang="en-US" sz="2500" dirty="0">
            <a:solidFill>
              <a:srgbClr val="002060"/>
            </a:solidFill>
            <a:latin typeface="+mn-lt"/>
          </a:endParaRPr>
        </a:p>
      </dgm:t>
    </dgm:pt>
    <dgm:pt modelId="{D9DF8249-2005-4F7B-B2EE-7EF99CEE95B3}" type="parTrans" cxnId="{FD001E5F-6BB2-49A1-B963-132D0E3DF79F}">
      <dgm:prSet/>
      <dgm:spPr/>
      <dgm:t>
        <a:bodyPr/>
        <a:lstStyle/>
        <a:p>
          <a:endParaRPr lang="en-US"/>
        </a:p>
      </dgm:t>
    </dgm:pt>
    <dgm:pt modelId="{7A372995-1319-4241-A652-1A7F39D79512}" type="sibTrans" cxnId="{FD001E5F-6BB2-49A1-B963-132D0E3DF79F}">
      <dgm:prSet/>
      <dgm:spPr/>
      <dgm:t>
        <a:bodyPr/>
        <a:lstStyle/>
        <a:p>
          <a:endParaRPr lang="en-US"/>
        </a:p>
      </dgm:t>
    </dgm:pt>
    <dgm:pt modelId="{2872FFE2-E425-4C77-BEAC-751CE08B7978}">
      <dgm:prSet custT="1"/>
      <dgm:spPr/>
      <dgm:t>
        <a:bodyPr/>
        <a:lstStyle/>
        <a:p>
          <a:r>
            <a:rPr lang="en-US" sz="2500" b="1" dirty="0">
              <a:solidFill>
                <a:srgbClr val="002060"/>
              </a:solidFill>
              <a:latin typeface="+mn-lt"/>
              <a:cs typeface="Calibri Light" panose="020F0302020204030204" pitchFamily="34" charset="0"/>
            </a:rPr>
            <a:t>5% of women own agricultural machinery</a:t>
          </a:r>
          <a:endParaRPr lang="en-US" sz="2500" dirty="0">
            <a:solidFill>
              <a:srgbClr val="002060"/>
            </a:solidFill>
            <a:latin typeface="+mn-lt"/>
          </a:endParaRPr>
        </a:p>
      </dgm:t>
    </dgm:pt>
    <dgm:pt modelId="{8CDD30C8-6233-486F-8A19-AF350266B422}" type="parTrans" cxnId="{DD7C988F-EEE3-4E3F-A8A1-C8E24695C3A5}">
      <dgm:prSet/>
      <dgm:spPr/>
      <dgm:t>
        <a:bodyPr/>
        <a:lstStyle/>
        <a:p>
          <a:endParaRPr lang="en-US"/>
        </a:p>
      </dgm:t>
    </dgm:pt>
    <dgm:pt modelId="{C465D4AE-7DEC-4758-904C-5FA00811DD2B}" type="sibTrans" cxnId="{DD7C988F-EEE3-4E3F-A8A1-C8E24695C3A5}">
      <dgm:prSet/>
      <dgm:spPr/>
      <dgm:t>
        <a:bodyPr/>
        <a:lstStyle/>
        <a:p>
          <a:endParaRPr lang="en-US"/>
        </a:p>
      </dgm:t>
    </dgm:pt>
    <dgm:pt modelId="{27E78C2A-50EF-4724-A97C-5B6AE15BC013}">
      <dgm:prSet/>
      <dgm:spPr/>
      <dgm:t>
        <a:bodyPr/>
        <a:lstStyle/>
        <a:p>
          <a:pPr>
            <a:buNone/>
          </a:pPr>
          <a:endParaRPr lang="en-US" b="1" dirty="0">
            <a:solidFill>
              <a:srgbClr val="002060"/>
            </a:solidFill>
            <a:latin typeface="+mn-lt"/>
          </a:endParaRPr>
        </a:p>
      </dgm:t>
    </dgm:pt>
    <dgm:pt modelId="{112120C1-59F6-4D77-8619-FE9148E6D766}" type="parTrans" cxnId="{C05C513B-E502-4121-B509-E43C367358DF}">
      <dgm:prSet/>
      <dgm:spPr/>
      <dgm:t>
        <a:bodyPr/>
        <a:lstStyle/>
        <a:p>
          <a:endParaRPr lang="en-US"/>
        </a:p>
      </dgm:t>
    </dgm:pt>
    <dgm:pt modelId="{C4F18EFA-DC01-41F8-A5AB-0B2F685AA2FE}" type="sibTrans" cxnId="{C05C513B-E502-4121-B509-E43C367358DF}">
      <dgm:prSet/>
      <dgm:spPr/>
      <dgm:t>
        <a:bodyPr/>
        <a:lstStyle/>
        <a:p>
          <a:endParaRPr lang="en-US"/>
        </a:p>
      </dgm:t>
    </dgm:pt>
    <dgm:pt modelId="{68932751-6AEB-45F9-89BA-0031C77B5F96}">
      <dgm:prSet custT="1"/>
      <dgm:spPr/>
      <dgm:t>
        <a:bodyPr/>
        <a:lstStyle/>
        <a:p>
          <a:r>
            <a:rPr lang="en-US" sz="2500" b="1" dirty="0">
              <a:solidFill>
                <a:srgbClr val="002060"/>
              </a:solidFill>
              <a:latin typeface="+mn-lt"/>
              <a:cs typeface="Calibri Light" panose="020F0302020204030204" pitchFamily="34" charset="0"/>
            </a:rPr>
            <a:t>Lack of </a:t>
          </a:r>
          <a:r>
            <a:rPr lang="en-US" sz="2500" b="1" dirty="0">
              <a:solidFill>
                <a:srgbClr val="002060"/>
              </a:solidFill>
              <a:latin typeface="Söhne"/>
              <a:cs typeface="Calibri Light" panose="020F0302020204030204" pitchFamily="34" charset="0"/>
            </a:rPr>
            <a:t>sex and age disaggregated data and gender statistics</a:t>
          </a:r>
          <a:endParaRPr lang="en-US" sz="2500" b="1" dirty="0">
            <a:solidFill>
              <a:srgbClr val="002060"/>
            </a:solidFill>
            <a:latin typeface="+mn-lt"/>
            <a:cs typeface="Calibri Light" panose="020F0302020204030204" pitchFamily="34" charset="0"/>
          </a:endParaRPr>
        </a:p>
      </dgm:t>
    </dgm:pt>
    <dgm:pt modelId="{774A2C1D-7B3E-4CEA-B822-024E770AA273}" type="parTrans" cxnId="{E8223673-7B93-4CE3-91A6-A58C523A1001}">
      <dgm:prSet/>
      <dgm:spPr/>
      <dgm:t>
        <a:bodyPr/>
        <a:lstStyle/>
        <a:p>
          <a:endParaRPr lang="en-GB"/>
        </a:p>
      </dgm:t>
    </dgm:pt>
    <dgm:pt modelId="{7A641949-69F1-4180-952A-C09C5A913AAF}" type="sibTrans" cxnId="{E8223673-7B93-4CE3-91A6-A58C523A1001}">
      <dgm:prSet/>
      <dgm:spPr/>
      <dgm:t>
        <a:bodyPr/>
        <a:lstStyle/>
        <a:p>
          <a:endParaRPr lang="en-GB"/>
        </a:p>
      </dgm:t>
    </dgm:pt>
    <dgm:pt modelId="{8212C8C4-5F46-4E36-B6A0-90EDB8108B8C}" type="pres">
      <dgm:prSet presAssocID="{CB73AF20-395E-4F5D-876F-C61752E9FB30}" presName="vert0" presStyleCnt="0">
        <dgm:presLayoutVars>
          <dgm:dir/>
          <dgm:animOne val="branch"/>
          <dgm:animLvl val="lvl"/>
        </dgm:presLayoutVars>
      </dgm:prSet>
      <dgm:spPr/>
    </dgm:pt>
    <dgm:pt modelId="{04AA3AF5-5A20-4269-8F55-EE75D0E7FD6D}" type="pres">
      <dgm:prSet presAssocID="{F997F077-D37E-432E-A7DA-243081765732}" presName="thickLine" presStyleLbl="alignNode1" presStyleIdx="0" presStyleCnt="6"/>
      <dgm:spPr/>
    </dgm:pt>
    <dgm:pt modelId="{CD5256C1-C167-45CE-B94C-7B43A7F00B3E}" type="pres">
      <dgm:prSet presAssocID="{F997F077-D37E-432E-A7DA-243081765732}" presName="horz1" presStyleCnt="0"/>
      <dgm:spPr/>
    </dgm:pt>
    <dgm:pt modelId="{2A920713-8002-4D47-8833-C6406C8F5B9D}" type="pres">
      <dgm:prSet presAssocID="{F997F077-D37E-432E-A7DA-243081765732}" presName="tx1" presStyleLbl="revTx" presStyleIdx="0" presStyleCnt="6"/>
      <dgm:spPr/>
    </dgm:pt>
    <dgm:pt modelId="{6C813229-8B10-4945-8947-D892CCBAAA34}" type="pres">
      <dgm:prSet presAssocID="{F997F077-D37E-432E-A7DA-243081765732}" presName="vert1" presStyleCnt="0"/>
      <dgm:spPr/>
    </dgm:pt>
    <dgm:pt modelId="{9D84F087-4455-49A5-91AE-F0EBE46DF144}" type="pres">
      <dgm:prSet presAssocID="{AD62FFCB-D19A-4FAD-A1B8-3C8466EB4278}" presName="thickLine" presStyleLbl="alignNode1" presStyleIdx="1" presStyleCnt="6"/>
      <dgm:spPr/>
    </dgm:pt>
    <dgm:pt modelId="{77179BA1-CF7D-4A0F-A016-282EE47390D0}" type="pres">
      <dgm:prSet presAssocID="{AD62FFCB-D19A-4FAD-A1B8-3C8466EB4278}" presName="horz1" presStyleCnt="0"/>
      <dgm:spPr/>
    </dgm:pt>
    <dgm:pt modelId="{E44A568C-357D-46D8-BAE4-190BCF6B01C8}" type="pres">
      <dgm:prSet presAssocID="{AD62FFCB-D19A-4FAD-A1B8-3C8466EB4278}" presName="tx1" presStyleLbl="revTx" presStyleIdx="1" presStyleCnt="6"/>
      <dgm:spPr/>
    </dgm:pt>
    <dgm:pt modelId="{60F588B9-E199-4200-9F4B-C44D0C0BE213}" type="pres">
      <dgm:prSet presAssocID="{AD62FFCB-D19A-4FAD-A1B8-3C8466EB4278}" presName="vert1" presStyleCnt="0"/>
      <dgm:spPr/>
    </dgm:pt>
    <dgm:pt modelId="{C6B109E8-7440-4251-8A21-AE0AFB903FBD}" type="pres">
      <dgm:prSet presAssocID="{514CE73D-77FA-4E92-AF6B-BA2815C15F40}" presName="thickLine" presStyleLbl="alignNode1" presStyleIdx="2" presStyleCnt="6"/>
      <dgm:spPr/>
    </dgm:pt>
    <dgm:pt modelId="{DC886E2B-CBE1-4E4D-B574-67524982431D}" type="pres">
      <dgm:prSet presAssocID="{514CE73D-77FA-4E92-AF6B-BA2815C15F40}" presName="horz1" presStyleCnt="0"/>
      <dgm:spPr/>
    </dgm:pt>
    <dgm:pt modelId="{77110EC4-A3AD-42AD-8E3D-52828A47AADB}" type="pres">
      <dgm:prSet presAssocID="{514CE73D-77FA-4E92-AF6B-BA2815C15F40}" presName="tx1" presStyleLbl="revTx" presStyleIdx="2" presStyleCnt="6"/>
      <dgm:spPr/>
    </dgm:pt>
    <dgm:pt modelId="{FC55F137-F465-4536-B321-F5F576AC4462}" type="pres">
      <dgm:prSet presAssocID="{514CE73D-77FA-4E92-AF6B-BA2815C15F40}" presName="vert1" presStyleCnt="0"/>
      <dgm:spPr/>
    </dgm:pt>
    <dgm:pt modelId="{3146AFB7-0DE5-4D7B-B964-5D5DC5855228}" type="pres">
      <dgm:prSet presAssocID="{2872FFE2-E425-4C77-BEAC-751CE08B7978}" presName="thickLine" presStyleLbl="alignNode1" presStyleIdx="3" presStyleCnt="6"/>
      <dgm:spPr/>
    </dgm:pt>
    <dgm:pt modelId="{A9A8EAFA-5DD9-45A2-B2E7-BDBC3A852DE8}" type="pres">
      <dgm:prSet presAssocID="{2872FFE2-E425-4C77-BEAC-751CE08B7978}" presName="horz1" presStyleCnt="0"/>
      <dgm:spPr/>
    </dgm:pt>
    <dgm:pt modelId="{CEF29CA6-79CC-4ECB-AF22-015980D9D934}" type="pres">
      <dgm:prSet presAssocID="{2872FFE2-E425-4C77-BEAC-751CE08B7978}" presName="tx1" presStyleLbl="revTx" presStyleIdx="3" presStyleCnt="6"/>
      <dgm:spPr/>
    </dgm:pt>
    <dgm:pt modelId="{C5CA494F-71E2-4B0A-86D1-841B8057D116}" type="pres">
      <dgm:prSet presAssocID="{2872FFE2-E425-4C77-BEAC-751CE08B7978}" presName="vert1" presStyleCnt="0"/>
      <dgm:spPr/>
    </dgm:pt>
    <dgm:pt modelId="{22042E0F-6A19-4772-8A03-B39EF25A9EAE}" type="pres">
      <dgm:prSet presAssocID="{68932751-6AEB-45F9-89BA-0031C77B5F96}" presName="thickLine" presStyleLbl="alignNode1" presStyleIdx="4" presStyleCnt="6"/>
      <dgm:spPr/>
    </dgm:pt>
    <dgm:pt modelId="{55F41639-8511-4EEB-9389-45AA171EC55A}" type="pres">
      <dgm:prSet presAssocID="{68932751-6AEB-45F9-89BA-0031C77B5F96}" presName="horz1" presStyleCnt="0"/>
      <dgm:spPr/>
    </dgm:pt>
    <dgm:pt modelId="{0E839BBE-018C-43C2-87E6-AB2E8E5F48E0}" type="pres">
      <dgm:prSet presAssocID="{68932751-6AEB-45F9-89BA-0031C77B5F96}" presName="tx1" presStyleLbl="revTx" presStyleIdx="4" presStyleCnt="6"/>
      <dgm:spPr/>
    </dgm:pt>
    <dgm:pt modelId="{9D5E8A64-2608-4A02-BCE8-1EB52BC91C92}" type="pres">
      <dgm:prSet presAssocID="{68932751-6AEB-45F9-89BA-0031C77B5F96}" presName="vert1" presStyleCnt="0"/>
      <dgm:spPr/>
    </dgm:pt>
    <dgm:pt modelId="{18603C22-AD5B-4A9F-9CFE-A19206ED4935}" type="pres">
      <dgm:prSet presAssocID="{27E78C2A-50EF-4724-A97C-5B6AE15BC013}" presName="thickLine" presStyleLbl="alignNode1" presStyleIdx="5" presStyleCnt="6"/>
      <dgm:spPr/>
    </dgm:pt>
    <dgm:pt modelId="{76C8C270-4A79-4906-9A10-62CE4C5243A4}" type="pres">
      <dgm:prSet presAssocID="{27E78C2A-50EF-4724-A97C-5B6AE15BC013}" presName="horz1" presStyleCnt="0"/>
      <dgm:spPr/>
    </dgm:pt>
    <dgm:pt modelId="{2D598742-5D7B-44DF-BBE8-1A0D98070EB3}" type="pres">
      <dgm:prSet presAssocID="{27E78C2A-50EF-4724-A97C-5B6AE15BC013}" presName="tx1" presStyleLbl="revTx" presStyleIdx="5" presStyleCnt="6"/>
      <dgm:spPr/>
    </dgm:pt>
    <dgm:pt modelId="{065B94D7-6DE0-42A0-98F5-2CEF42A2259C}" type="pres">
      <dgm:prSet presAssocID="{27E78C2A-50EF-4724-A97C-5B6AE15BC013}" presName="vert1" presStyleCnt="0"/>
      <dgm:spPr/>
    </dgm:pt>
  </dgm:ptLst>
  <dgm:cxnLst>
    <dgm:cxn modelId="{C5FDEB01-ECD2-49DF-B47C-7FDFBD651C2D}" type="presOf" srcId="{CB73AF20-395E-4F5D-876F-C61752E9FB30}" destId="{8212C8C4-5F46-4E36-B6A0-90EDB8108B8C}" srcOrd="0" destOrd="0" presId="urn:microsoft.com/office/officeart/2008/layout/LinedList"/>
    <dgm:cxn modelId="{1C160E1C-05A1-4225-919A-7291288B8E22}" type="presOf" srcId="{68932751-6AEB-45F9-89BA-0031C77B5F96}" destId="{0E839BBE-018C-43C2-87E6-AB2E8E5F48E0}" srcOrd="0" destOrd="0" presId="urn:microsoft.com/office/officeart/2008/layout/LinedList"/>
    <dgm:cxn modelId="{C05C513B-E502-4121-B509-E43C367358DF}" srcId="{CB73AF20-395E-4F5D-876F-C61752E9FB30}" destId="{27E78C2A-50EF-4724-A97C-5B6AE15BC013}" srcOrd="5" destOrd="0" parTransId="{112120C1-59F6-4D77-8619-FE9148E6D766}" sibTransId="{C4F18EFA-DC01-41F8-A5AB-0B2F685AA2FE}"/>
    <dgm:cxn modelId="{FD001E5F-6BB2-49A1-B963-132D0E3DF79F}" srcId="{CB73AF20-395E-4F5D-876F-C61752E9FB30}" destId="{514CE73D-77FA-4E92-AF6B-BA2815C15F40}" srcOrd="2" destOrd="0" parTransId="{D9DF8249-2005-4F7B-B2EE-7EF99CEE95B3}" sibTransId="{7A372995-1319-4241-A652-1A7F39D79512}"/>
    <dgm:cxn modelId="{0280D242-41ED-4834-B607-8F167C5C561D}" type="presOf" srcId="{2872FFE2-E425-4C77-BEAC-751CE08B7978}" destId="{CEF29CA6-79CC-4ECB-AF22-015980D9D934}" srcOrd="0" destOrd="0" presId="urn:microsoft.com/office/officeart/2008/layout/LinedList"/>
    <dgm:cxn modelId="{C0F8806A-9C25-45E2-B483-925963BE2F19}" srcId="{CB73AF20-395E-4F5D-876F-C61752E9FB30}" destId="{AD62FFCB-D19A-4FAD-A1B8-3C8466EB4278}" srcOrd="1" destOrd="0" parTransId="{0A054D0A-642B-4A85-B470-C68A41CD45D1}" sibTransId="{558AB564-BDC3-42BC-8C40-E6D89970E6E6}"/>
    <dgm:cxn modelId="{391EDC72-70EA-4035-A3AE-31CF00ED17CC}" srcId="{CB73AF20-395E-4F5D-876F-C61752E9FB30}" destId="{F997F077-D37E-432E-A7DA-243081765732}" srcOrd="0" destOrd="0" parTransId="{8B360CBB-026B-4E69-A474-F6C9B4D1DDCF}" sibTransId="{D05D85E9-3B9E-488C-9B34-FC8AA4913B1E}"/>
    <dgm:cxn modelId="{E8223673-7B93-4CE3-91A6-A58C523A1001}" srcId="{CB73AF20-395E-4F5D-876F-C61752E9FB30}" destId="{68932751-6AEB-45F9-89BA-0031C77B5F96}" srcOrd="4" destOrd="0" parTransId="{774A2C1D-7B3E-4CEA-B822-024E770AA273}" sibTransId="{7A641949-69F1-4180-952A-C09C5A913AAF}"/>
    <dgm:cxn modelId="{7ABFE78B-CD14-4F3A-8CED-EF7EBDD83F64}" type="presOf" srcId="{AD62FFCB-D19A-4FAD-A1B8-3C8466EB4278}" destId="{E44A568C-357D-46D8-BAE4-190BCF6B01C8}" srcOrd="0" destOrd="0" presId="urn:microsoft.com/office/officeart/2008/layout/LinedList"/>
    <dgm:cxn modelId="{DD7C988F-EEE3-4E3F-A8A1-C8E24695C3A5}" srcId="{CB73AF20-395E-4F5D-876F-C61752E9FB30}" destId="{2872FFE2-E425-4C77-BEAC-751CE08B7978}" srcOrd="3" destOrd="0" parTransId="{8CDD30C8-6233-486F-8A19-AF350266B422}" sibTransId="{C465D4AE-7DEC-4758-904C-5FA00811DD2B}"/>
    <dgm:cxn modelId="{E559E0AE-0D7E-4A39-9B74-E78A42995947}" type="presOf" srcId="{514CE73D-77FA-4E92-AF6B-BA2815C15F40}" destId="{77110EC4-A3AD-42AD-8E3D-52828A47AADB}" srcOrd="0" destOrd="0" presId="urn:microsoft.com/office/officeart/2008/layout/LinedList"/>
    <dgm:cxn modelId="{C87FDDB1-C904-4767-89A8-ABA74A767495}" type="presOf" srcId="{F997F077-D37E-432E-A7DA-243081765732}" destId="{2A920713-8002-4D47-8833-C6406C8F5B9D}" srcOrd="0" destOrd="0" presId="urn:microsoft.com/office/officeart/2008/layout/LinedList"/>
    <dgm:cxn modelId="{ED85F4F4-FDA1-4665-AF32-B49B8592D685}" type="presOf" srcId="{27E78C2A-50EF-4724-A97C-5B6AE15BC013}" destId="{2D598742-5D7B-44DF-BBE8-1A0D98070EB3}" srcOrd="0" destOrd="0" presId="urn:microsoft.com/office/officeart/2008/layout/LinedList"/>
    <dgm:cxn modelId="{8C1BA1A1-4BE4-4623-9374-B635F2B33838}" type="presParOf" srcId="{8212C8C4-5F46-4E36-B6A0-90EDB8108B8C}" destId="{04AA3AF5-5A20-4269-8F55-EE75D0E7FD6D}" srcOrd="0" destOrd="0" presId="urn:microsoft.com/office/officeart/2008/layout/LinedList"/>
    <dgm:cxn modelId="{34C348E1-BF17-4A0F-8561-00E4C1FA82AC}" type="presParOf" srcId="{8212C8C4-5F46-4E36-B6A0-90EDB8108B8C}" destId="{CD5256C1-C167-45CE-B94C-7B43A7F00B3E}" srcOrd="1" destOrd="0" presId="urn:microsoft.com/office/officeart/2008/layout/LinedList"/>
    <dgm:cxn modelId="{EBC1C3CC-E303-4E31-9EAA-422F2FDFA843}" type="presParOf" srcId="{CD5256C1-C167-45CE-B94C-7B43A7F00B3E}" destId="{2A920713-8002-4D47-8833-C6406C8F5B9D}" srcOrd="0" destOrd="0" presId="urn:microsoft.com/office/officeart/2008/layout/LinedList"/>
    <dgm:cxn modelId="{826C9672-9FC3-4BE1-89B1-F9475388621C}" type="presParOf" srcId="{CD5256C1-C167-45CE-B94C-7B43A7F00B3E}" destId="{6C813229-8B10-4945-8947-D892CCBAAA34}" srcOrd="1" destOrd="0" presId="urn:microsoft.com/office/officeart/2008/layout/LinedList"/>
    <dgm:cxn modelId="{3553A727-683C-4AC4-BD0D-D58D31423430}" type="presParOf" srcId="{8212C8C4-5F46-4E36-B6A0-90EDB8108B8C}" destId="{9D84F087-4455-49A5-91AE-F0EBE46DF144}" srcOrd="2" destOrd="0" presId="urn:microsoft.com/office/officeart/2008/layout/LinedList"/>
    <dgm:cxn modelId="{E7F00C21-A08A-4F2A-88B0-C7A7BE23DCE7}" type="presParOf" srcId="{8212C8C4-5F46-4E36-B6A0-90EDB8108B8C}" destId="{77179BA1-CF7D-4A0F-A016-282EE47390D0}" srcOrd="3" destOrd="0" presId="urn:microsoft.com/office/officeart/2008/layout/LinedList"/>
    <dgm:cxn modelId="{8378B784-3713-4F1D-B56B-B470DC83CCBA}" type="presParOf" srcId="{77179BA1-CF7D-4A0F-A016-282EE47390D0}" destId="{E44A568C-357D-46D8-BAE4-190BCF6B01C8}" srcOrd="0" destOrd="0" presId="urn:microsoft.com/office/officeart/2008/layout/LinedList"/>
    <dgm:cxn modelId="{6EB1BB8E-0FE1-418D-A50F-7818C0D9CFC3}" type="presParOf" srcId="{77179BA1-CF7D-4A0F-A016-282EE47390D0}" destId="{60F588B9-E199-4200-9F4B-C44D0C0BE213}" srcOrd="1" destOrd="0" presId="urn:microsoft.com/office/officeart/2008/layout/LinedList"/>
    <dgm:cxn modelId="{1A7F82E1-E0EA-45D1-B96D-17BA74CE4603}" type="presParOf" srcId="{8212C8C4-5F46-4E36-B6A0-90EDB8108B8C}" destId="{C6B109E8-7440-4251-8A21-AE0AFB903FBD}" srcOrd="4" destOrd="0" presId="urn:microsoft.com/office/officeart/2008/layout/LinedList"/>
    <dgm:cxn modelId="{9E50C82A-153F-40BC-BB25-E5BB3DA21C52}" type="presParOf" srcId="{8212C8C4-5F46-4E36-B6A0-90EDB8108B8C}" destId="{DC886E2B-CBE1-4E4D-B574-67524982431D}" srcOrd="5" destOrd="0" presId="urn:microsoft.com/office/officeart/2008/layout/LinedList"/>
    <dgm:cxn modelId="{81540AAB-757D-4D59-A978-EE935DC537AE}" type="presParOf" srcId="{DC886E2B-CBE1-4E4D-B574-67524982431D}" destId="{77110EC4-A3AD-42AD-8E3D-52828A47AADB}" srcOrd="0" destOrd="0" presId="urn:microsoft.com/office/officeart/2008/layout/LinedList"/>
    <dgm:cxn modelId="{3EDEF772-6DEC-4C37-AAA8-1DA3AB26EBB8}" type="presParOf" srcId="{DC886E2B-CBE1-4E4D-B574-67524982431D}" destId="{FC55F137-F465-4536-B321-F5F576AC4462}" srcOrd="1" destOrd="0" presId="urn:microsoft.com/office/officeart/2008/layout/LinedList"/>
    <dgm:cxn modelId="{309B41DB-71E1-4100-BBB0-AB9B61B9D475}" type="presParOf" srcId="{8212C8C4-5F46-4E36-B6A0-90EDB8108B8C}" destId="{3146AFB7-0DE5-4D7B-B964-5D5DC5855228}" srcOrd="6" destOrd="0" presId="urn:microsoft.com/office/officeart/2008/layout/LinedList"/>
    <dgm:cxn modelId="{D9E35A0F-021F-495F-8AC4-976C164BF279}" type="presParOf" srcId="{8212C8C4-5F46-4E36-B6A0-90EDB8108B8C}" destId="{A9A8EAFA-5DD9-45A2-B2E7-BDBC3A852DE8}" srcOrd="7" destOrd="0" presId="urn:microsoft.com/office/officeart/2008/layout/LinedList"/>
    <dgm:cxn modelId="{D73D1E22-3C5B-444E-B87A-DE15C5746643}" type="presParOf" srcId="{A9A8EAFA-5DD9-45A2-B2E7-BDBC3A852DE8}" destId="{CEF29CA6-79CC-4ECB-AF22-015980D9D934}" srcOrd="0" destOrd="0" presId="urn:microsoft.com/office/officeart/2008/layout/LinedList"/>
    <dgm:cxn modelId="{E64F4C54-1C9C-4EAC-98FE-F3CD73757C27}" type="presParOf" srcId="{A9A8EAFA-5DD9-45A2-B2E7-BDBC3A852DE8}" destId="{C5CA494F-71E2-4B0A-86D1-841B8057D116}" srcOrd="1" destOrd="0" presId="urn:microsoft.com/office/officeart/2008/layout/LinedList"/>
    <dgm:cxn modelId="{DB8F832B-B24A-4D46-B915-BC01199201A1}" type="presParOf" srcId="{8212C8C4-5F46-4E36-B6A0-90EDB8108B8C}" destId="{22042E0F-6A19-4772-8A03-B39EF25A9EAE}" srcOrd="8" destOrd="0" presId="urn:microsoft.com/office/officeart/2008/layout/LinedList"/>
    <dgm:cxn modelId="{B64FCFC7-6B70-4CE7-8633-09DD2D8D73CC}" type="presParOf" srcId="{8212C8C4-5F46-4E36-B6A0-90EDB8108B8C}" destId="{55F41639-8511-4EEB-9389-45AA171EC55A}" srcOrd="9" destOrd="0" presId="urn:microsoft.com/office/officeart/2008/layout/LinedList"/>
    <dgm:cxn modelId="{6020CDFD-CF58-474E-9D9C-FC11DAF07695}" type="presParOf" srcId="{55F41639-8511-4EEB-9389-45AA171EC55A}" destId="{0E839BBE-018C-43C2-87E6-AB2E8E5F48E0}" srcOrd="0" destOrd="0" presId="urn:microsoft.com/office/officeart/2008/layout/LinedList"/>
    <dgm:cxn modelId="{BC410E75-CF79-40D9-B123-85402BF8919A}" type="presParOf" srcId="{55F41639-8511-4EEB-9389-45AA171EC55A}" destId="{9D5E8A64-2608-4A02-BCE8-1EB52BC91C92}" srcOrd="1" destOrd="0" presId="urn:microsoft.com/office/officeart/2008/layout/LinedList"/>
    <dgm:cxn modelId="{3EED80E2-0533-41D3-979F-CE38031492E6}" type="presParOf" srcId="{8212C8C4-5F46-4E36-B6A0-90EDB8108B8C}" destId="{18603C22-AD5B-4A9F-9CFE-A19206ED4935}" srcOrd="10" destOrd="0" presId="urn:microsoft.com/office/officeart/2008/layout/LinedList"/>
    <dgm:cxn modelId="{89700B1C-7369-4965-BCBC-D1765EF39128}" type="presParOf" srcId="{8212C8C4-5F46-4E36-B6A0-90EDB8108B8C}" destId="{76C8C270-4A79-4906-9A10-62CE4C5243A4}" srcOrd="11" destOrd="0" presId="urn:microsoft.com/office/officeart/2008/layout/LinedList"/>
    <dgm:cxn modelId="{CF3CFB53-E039-443D-B464-20BEA3B46181}" type="presParOf" srcId="{76C8C270-4A79-4906-9A10-62CE4C5243A4}" destId="{2D598742-5D7B-44DF-BBE8-1A0D98070EB3}" srcOrd="0" destOrd="0" presId="urn:microsoft.com/office/officeart/2008/layout/LinedList"/>
    <dgm:cxn modelId="{2F8140A9-4C07-4800-BB8F-80AE8792CEFB}" type="presParOf" srcId="{76C8C270-4A79-4906-9A10-62CE4C5243A4}" destId="{065B94D7-6DE0-42A0-98F5-2CEF42A225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3AF20-395E-4F5D-876F-C61752E9FB30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997F077-D37E-432E-A7DA-243081765732}">
      <dgm:prSet custT="1"/>
      <dgm:spPr/>
      <dgm:t>
        <a:bodyPr/>
        <a:lstStyle/>
        <a:p>
          <a:pPr>
            <a:buNone/>
          </a:pPr>
          <a:r>
            <a:rPr lang="en-US" sz="2400" b="1" i="0" dirty="0">
              <a:solidFill>
                <a:schemeClr val="accent1">
                  <a:lumMod val="50000"/>
                </a:schemeClr>
              </a:solidFill>
            </a:rPr>
            <a:t>FAO recognizes that CSOs play a critical role (</a:t>
          </a:r>
          <a:r>
            <a:rPr lang="en-US" sz="2400" b="0" i="0" dirty="0"/>
            <a:t>FAO Strategic Framework 2022-2031)</a:t>
          </a:r>
          <a:endParaRPr lang="en-US" sz="2400" b="1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8B360CBB-026B-4E69-A474-F6C9B4D1DDCF}" type="parTrans" cxnId="{391EDC72-70EA-4035-A3AE-31CF00ED17CC}">
      <dgm:prSet/>
      <dgm:spPr/>
      <dgm:t>
        <a:bodyPr/>
        <a:lstStyle/>
        <a:p>
          <a:endParaRPr lang="en-US"/>
        </a:p>
      </dgm:t>
    </dgm:pt>
    <dgm:pt modelId="{D05D85E9-3B9E-488C-9B34-FC8AA4913B1E}" type="sibTrans" cxnId="{391EDC72-70EA-4035-A3AE-31CF00ED17CC}">
      <dgm:prSet/>
      <dgm:spPr/>
      <dgm:t>
        <a:bodyPr/>
        <a:lstStyle/>
        <a:p>
          <a:endParaRPr lang="en-US"/>
        </a:p>
      </dgm:t>
    </dgm:pt>
    <dgm:pt modelId="{2872FFE2-E425-4C77-BEAC-751CE08B7978}">
      <dgm:prSet custT="1"/>
      <dgm:spPr/>
      <dgm:t>
        <a:bodyPr/>
        <a:lstStyle/>
        <a:p>
          <a:r>
            <a:rPr lang="en-US" sz="2400" b="1" dirty="0">
              <a:solidFill>
                <a:schemeClr val="accent1">
                  <a:lumMod val="50000"/>
                </a:schemeClr>
              </a:solidFill>
              <a:latin typeface="+mn-lt"/>
              <a:cs typeface="Calibri Light" panose="020F0302020204030204" pitchFamily="34" charset="0"/>
            </a:rPr>
            <a:t>Partnership and strengthened cooperation with CSOs representing rural women ensure that their views and opinions are taken into account </a:t>
          </a:r>
          <a:endParaRPr lang="en-US" sz="240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8CDD30C8-6233-486F-8A19-AF350266B422}" type="parTrans" cxnId="{DD7C988F-EEE3-4E3F-A8A1-C8E24695C3A5}">
      <dgm:prSet/>
      <dgm:spPr/>
      <dgm:t>
        <a:bodyPr/>
        <a:lstStyle/>
        <a:p>
          <a:endParaRPr lang="en-US"/>
        </a:p>
      </dgm:t>
    </dgm:pt>
    <dgm:pt modelId="{C465D4AE-7DEC-4758-904C-5FA00811DD2B}" type="sibTrans" cxnId="{DD7C988F-EEE3-4E3F-A8A1-C8E24695C3A5}">
      <dgm:prSet/>
      <dgm:spPr/>
      <dgm:t>
        <a:bodyPr/>
        <a:lstStyle/>
        <a:p>
          <a:endParaRPr lang="en-US"/>
        </a:p>
      </dgm:t>
    </dgm:pt>
    <dgm:pt modelId="{27E78C2A-50EF-4724-A97C-5B6AE15BC013}">
      <dgm:prSet custT="1"/>
      <dgm:spPr/>
      <dgm:t>
        <a:bodyPr/>
        <a:lstStyle/>
        <a:p>
          <a:pPr>
            <a:buNone/>
          </a:pPr>
          <a:r>
            <a:rPr lang="en-US" sz="2400" b="1" i="0" dirty="0">
              <a:solidFill>
                <a:schemeClr val="accent1">
                  <a:lumMod val="50000"/>
                </a:schemeClr>
              </a:solidFill>
            </a:rPr>
            <a:t>Increase the effectiveness of FAO field projects and </a:t>
          </a:r>
          <a:r>
            <a:rPr lang="en-US" sz="2400" b="1" i="0" dirty="0" err="1">
              <a:solidFill>
                <a:schemeClr val="accent1">
                  <a:lumMod val="50000"/>
                </a:schemeClr>
              </a:solidFill>
            </a:rPr>
            <a:t>programmes</a:t>
          </a:r>
          <a:r>
            <a:rPr lang="en-US" sz="2400" b="1" i="0" dirty="0">
              <a:solidFill>
                <a:schemeClr val="accent1">
                  <a:lumMod val="50000"/>
                </a:schemeClr>
              </a:solidFill>
            </a:rPr>
            <a:t> by collaborating with CSOs (especially targeting rural women)</a:t>
          </a:r>
          <a:endParaRPr lang="en-US" sz="2400" b="1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112120C1-59F6-4D77-8619-FE9148E6D766}" type="parTrans" cxnId="{C05C513B-E502-4121-B509-E43C367358DF}">
      <dgm:prSet/>
      <dgm:spPr/>
      <dgm:t>
        <a:bodyPr/>
        <a:lstStyle/>
        <a:p>
          <a:endParaRPr lang="en-US"/>
        </a:p>
      </dgm:t>
    </dgm:pt>
    <dgm:pt modelId="{C4F18EFA-DC01-41F8-A5AB-0B2F685AA2FE}" type="sibTrans" cxnId="{C05C513B-E502-4121-B509-E43C367358DF}">
      <dgm:prSet/>
      <dgm:spPr/>
      <dgm:t>
        <a:bodyPr/>
        <a:lstStyle/>
        <a:p>
          <a:endParaRPr lang="en-US"/>
        </a:p>
      </dgm:t>
    </dgm:pt>
    <dgm:pt modelId="{2D8334F7-5E05-44F9-A5A9-F75A88365E69}">
      <dgm:prSet custT="1"/>
      <dgm:spPr/>
      <dgm:t>
        <a:bodyPr/>
        <a:lstStyle/>
        <a:p>
          <a:pPr>
            <a:buNone/>
          </a:pPr>
          <a:r>
            <a:rPr lang="en-US" sz="2400" b="1" dirty="0">
              <a:solidFill>
                <a:schemeClr val="accent1">
                  <a:lumMod val="50000"/>
                </a:schemeClr>
              </a:solidFill>
              <a:latin typeface="+mn-lt"/>
            </a:rPr>
            <a:t>Give a voice: Women-led and women CSOs representing rural women</a:t>
          </a:r>
        </a:p>
      </dgm:t>
    </dgm:pt>
    <dgm:pt modelId="{2A806E35-BFDA-4624-A9D7-6DD7AEBC60B3}" type="parTrans" cxnId="{CAB2E6F4-80A5-46EA-8AFB-3B03864CC3EB}">
      <dgm:prSet/>
      <dgm:spPr/>
      <dgm:t>
        <a:bodyPr/>
        <a:lstStyle/>
        <a:p>
          <a:endParaRPr lang="en-US"/>
        </a:p>
      </dgm:t>
    </dgm:pt>
    <dgm:pt modelId="{DEA7D48F-9611-44E0-A7CA-34A71E26A833}" type="sibTrans" cxnId="{CAB2E6F4-80A5-46EA-8AFB-3B03864CC3EB}">
      <dgm:prSet/>
      <dgm:spPr/>
      <dgm:t>
        <a:bodyPr/>
        <a:lstStyle/>
        <a:p>
          <a:endParaRPr lang="en-US"/>
        </a:p>
      </dgm:t>
    </dgm:pt>
    <dgm:pt modelId="{D4191652-49D7-4DF1-AA00-44F5B5260467}" type="pres">
      <dgm:prSet presAssocID="{CB73AF20-395E-4F5D-876F-C61752E9FB30}" presName="vert0" presStyleCnt="0">
        <dgm:presLayoutVars>
          <dgm:dir/>
          <dgm:animOne val="branch"/>
          <dgm:animLvl val="lvl"/>
        </dgm:presLayoutVars>
      </dgm:prSet>
      <dgm:spPr/>
    </dgm:pt>
    <dgm:pt modelId="{339BA7E3-06DD-4C0F-AC6D-EB30C284D449}" type="pres">
      <dgm:prSet presAssocID="{F997F077-D37E-432E-A7DA-243081765732}" presName="thickLine" presStyleLbl="alignNode1" presStyleIdx="0" presStyleCnt="4"/>
      <dgm:spPr/>
    </dgm:pt>
    <dgm:pt modelId="{47E4C61B-F547-4A40-B93A-0ED985B9297C}" type="pres">
      <dgm:prSet presAssocID="{F997F077-D37E-432E-A7DA-243081765732}" presName="horz1" presStyleCnt="0"/>
      <dgm:spPr/>
    </dgm:pt>
    <dgm:pt modelId="{58B75665-6793-458F-9F8F-5EFE24DF20C0}" type="pres">
      <dgm:prSet presAssocID="{F997F077-D37E-432E-A7DA-243081765732}" presName="tx1" presStyleLbl="revTx" presStyleIdx="0" presStyleCnt="4"/>
      <dgm:spPr/>
    </dgm:pt>
    <dgm:pt modelId="{5ADFDAD2-B892-4AB1-8310-D80520E76C1C}" type="pres">
      <dgm:prSet presAssocID="{F997F077-D37E-432E-A7DA-243081765732}" presName="vert1" presStyleCnt="0"/>
      <dgm:spPr/>
    </dgm:pt>
    <dgm:pt modelId="{A8BBF18B-367E-407F-A246-B8C5CDD76918}" type="pres">
      <dgm:prSet presAssocID="{2D8334F7-5E05-44F9-A5A9-F75A88365E69}" presName="thickLine" presStyleLbl="alignNode1" presStyleIdx="1" presStyleCnt="4"/>
      <dgm:spPr/>
    </dgm:pt>
    <dgm:pt modelId="{B09BF916-7FBA-4C0B-AE50-4845AF558D04}" type="pres">
      <dgm:prSet presAssocID="{2D8334F7-5E05-44F9-A5A9-F75A88365E69}" presName="horz1" presStyleCnt="0"/>
      <dgm:spPr/>
    </dgm:pt>
    <dgm:pt modelId="{75E983EB-8EB6-4B9D-A609-15D30F46A5FD}" type="pres">
      <dgm:prSet presAssocID="{2D8334F7-5E05-44F9-A5A9-F75A88365E69}" presName="tx1" presStyleLbl="revTx" presStyleIdx="1" presStyleCnt="4"/>
      <dgm:spPr/>
    </dgm:pt>
    <dgm:pt modelId="{B872662D-D4F8-4554-91B0-5824E5443FDD}" type="pres">
      <dgm:prSet presAssocID="{2D8334F7-5E05-44F9-A5A9-F75A88365E69}" presName="vert1" presStyleCnt="0"/>
      <dgm:spPr/>
    </dgm:pt>
    <dgm:pt modelId="{14A923FF-B781-444D-BD97-6CBC8D7CDA76}" type="pres">
      <dgm:prSet presAssocID="{2872FFE2-E425-4C77-BEAC-751CE08B7978}" presName="thickLine" presStyleLbl="alignNode1" presStyleIdx="2" presStyleCnt="4"/>
      <dgm:spPr/>
    </dgm:pt>
    <dgm:pt modelId="{B8D70888-536F-4A57-B817-7EE006546121}" type="pres">
      <dgm:prSet presAssocID="{2872FFE2-E425-4C77-BEAC-751CE08B7978}" presName="horz1" presStyleCnt="0"/>
      <dgm:spPr/>
    </dgm:pt>
    <dgm:pt modelId="{55686D17-BFB9-4801-A351-2B73493F3004}" type="pres">
      <dgm:prSet presAssocID="{2872FFE2-E425-4C77-BEAC-751CE08B7978}" presName="tx1" presStyleLbl="revTx" presStyleIdx="2" presStyleCnt="4"/>
      <dgm:spPr/>
    </dgm:pt>
    <dgm:pt modelId="{C50F2321-7973-4F61-9D53-F19E600C7809}" type="pres">
      <dgm:prSet presAssocID="{2872FFE2-E425-4C77-BEAC-751CE08B7978}" presName="vert1" presStyleCnt="0"/>
      <dgm:spPr/>
    </dgm:pt>
    <dgm:pt modelId="{E73996EA-7AEA-465B-AA18-964BB44842C7}" type="pres">
      <dgm:prSet presAssocID="{27E78C2A-50EF-4724-A97C-5B6AE15BC013}" presName="thickLine" presStyleLbl="alignNode1" presStyleIdx="3" presStyleCnt="4"/>
      <dgm:spPr/>
    </dgm:pt>
    <dgm:pt modelId="{32EF1A1E-D84A-4314-985D-5FD9DA6F1813}" type="pres">
      <dgm:prSet presAssocID="{27E78C2A-50EF-4724-A97C-5B6AE15BC013}" presName="horz1" presStyleCnt="0"/>
      <dgm:spPr/>
    </dgm:pt>
    <dgm:pt modelId="{95336750-BFDF-47F4-BABA-95FD3A213882}" type="pres">
      <dgm:prSet presAssocID="{27E78C2A-50EF-4724-A97C-5B6AE15BC013}" presName="tx1" presStyleLbl="revTx" presStyleIdx="3" presStyleCnt="4"/>
      <dgm:spPr/>
    </dgm:pt>
    <dgm:pt modelId="{D52AADC8-820A-4008-A251-2D1AD831AB49}" type="pres">
      <dgm:prSet presAssocID="{27E78C2A-50EF-4724-A97C-5B6AE15BC013}" presName="vert1" presStyleCnt="0"/>
      <dgm:spPr/>
    </dgm:pt>
  </dgm:ptLst>
  <dgm:cxnLst>
    <dgm:cxn modelId="{CEA47F10-5909-4071-AEF0-3391CAC517FC}" type="presOf" srcId="{F997F077-D37E-432E-A7DA-243081765732}" destId="{58B75665-6793-458F-9F8F-5EFE24DF20C0}" srcOrd="0" destOrd="0" presId="urn:microsoft.com/office/officeart/2008/layout/LinedList"/>
    <dgm:cxn modelId="{AB52B515-A5BC-43E4-B340-B617C934E688}" type="presOf" srcId="{27E78C2A-50EF-4724-A97C-5B6AE15BC013}" destId="{95336750-BFDF-47F4-BABA-95FD3A213882}" srcOrd="0" destOrd="0" presId="urn:microsoft.com/office/officeart/2008/layout/LinedList"/>
    <dgm:cxn modelId="{C05C513B-E502-4121-B509-E43C367358DF}" srcId="{CB73AF20-395E-4F5D-876F-C61752E9FB30}" destId="{27E78C2A-50EF-4724-A97C-5B6AE15BC013}" srcOrd="3" destOrd="0" parTransId="{112120C1-59F6-4D77-8619-FE9148E6D766}" sibTransId="{C4F18EFA-DC01-41F8-A5AB-0B2F685AA2FE}"/>
    <dgm:cxn modelId="{391EDC72-70EA-4035-A3AE-31CF00ED17CC}" srcId="{CB73AF20-395E-4F5D-876F-C61752E9FB30}" destId="{F997F077-D37E-432E-A7DA-243081765732}" srcOrd="0" destOrd="0" parTransId="{8B360CBB-026B-4E69-A474-F6C9B4D1DDCF}" sibTransId="{D05D85E9-3B9E-488C-9B34-FC8AA4913B1E}"/>
    <dgm:cxn modelId="{F1B27B54-9D9B-49DC-94C6-B3CB20A20E86}" type="presOf" srcId="{CB73AF20-395E-4F5D-876F-C61752E9FB30}" destId="{D4191652-49D7-4DF1-AA00-44F5B5260467}" srcOrd="0" destOrd="0" presId="urn:microsoft.com/office/officeart/2008/layout/LinedList"/>
    <dgm:cxn modelId="{DD7C988F-EEE3-4E3F-A8A1-C8E24695C3A5}" srcId="{CB73AF20-395E-4F5D-876F-C61752E9FB30}" destId="{2872FFE2-E425-4C77-BEAC-751CE08B7978}" srcOrd="2" destOrd="0" parTransId="{8CDD30C8-6233-486F-8A19-AF350266B422}" sibTransId="{C465D4AE-7DEC-4758-904C-5FA00811DD2B}"/>
    <dgm:cxn modelId="{2C027CC4-5711-403D-9C61-E7FFC581E8BF}" type="presOf" srcId="{2872FFE2-E425-4C77-BEAC-751CE08B7978}" destId="{55686D17-BFB9-4801-A351-2B73493F3004}" srcOrd="0" destOrd="0" presId="urn:microsoft.com/office/officeart/2008/layout/LinedList"/>
    <dgm:cxn modelId="{7A465EE3-319C-455F-A626-64DE83366A3F}" type="presOf" srcId="{2D8334F7-5E05-44F9-A5A9-F75A88365E69}" destId="{75E983EB-8EB6-4B9D-A609-15D30F46A5FD}" srcOrd="0" destOrd="0" presId="urn:microsoft.com/office/officeart/2008/layout/LinedList"/>
    <dgm:cxn modelId="{CAB2E6F4-80A5-46EA-8AFB-3B03864CC3EB}" srcId="{CB73AF20-395E-4F5D-876F-C61752E9FB30}" destId="{2D8334F7-5E05-44F9-A5A9-F75A88365E69}" srcOrd="1" destOrd="0" parTransId="{2A806E35-BFDA-4624-A9D7-6DD7AEBC60B3}" sibTransId="{DEA7D48F-9611-44E0-A7CA-34A71E26A833}"/>
    <dgm:cxn modelId="{7429391F-DC31-4927-906D-796DE0546030}" type="presParOf" srcId="{D4191652-49D7-4DF1-AA00-44F5B5260467}" destId="{339BA7E3-06DD-4C0F-AC6D-EB30C284D449}" srcOrd="0" destOrd="0" presId="urn:microsoft.com/office/officeart/2008/layout/LinedList"/>
    <dgm:cxn modelId="{38E85ACC-B25D-4EB8-B7F0-0306BCD79034}" type="presParOf" srcId="{D4191652-49D7-4DF1-AA00-44F5B5260467}" destId="{47E4C61B-F547-4A40-B93A-0ED985B9297C}" srcOrd="1" destOrd="0" presId="urn:microsoft.com/office/officeart/2008/layout/LinedList"/>
    <dgm:cxn modelId="{3779549F-DE2C-4114-A49F-FC50A56351AE}" type="presParOf" srcId="{47E4C61B-F547-4A40-B93A-0ED985B9297C}" destId="{58B75665-6793-458F-9F8F-5EFE24DF20C0}" srcOrd="0" destOrd="0" presId="urn:microsoft.com/office/officeart/2008/layout/LinedList"/>
    <dgm:cxn modelId="{F9348A02-C55A-4320-9241-324C202D2113}" type="presParOf" srcId="{47E4C61B-F547-4A40-B93A-0ED985B9297C}" destId="{5ADFDAD2-B892-4AB1-8310-D80520E76C1C}" srcOrd="1" destOrd="0" presId="urn:microsoft.com/office/officeart/2008/layout/LinedList"/>
    <dgm:cxn modelId="{A153C1D0-B5BE-4F7B-9D3B-423FF54D9FA8}" type="presParOf" srcId="{D4191652-49D7-4DF1-AA00-44F5B5260467}" destId="{A8BBF18B-367E-407F-A246-B8C5CDD76918}" srcOrd="2" destOrd="0" presId="urn:microsoft.com/office/officeart/2008/layout/LinedList"/>
    <dgm:cxn modelId="{8B8849A3-E3A6-400A-8EFE-F844E9B9CA36}" type="presParOf" srcId="{D4191652-49D7-4DF1-AA00-44F5B5260467}" destId="{B09BF916-7FBA-4C0B-AE50-4845AF558D04}" srcOrd="3" destOrd="0" presId="urn:microsoft.com/office/officeart/2008/layout/LinedList"/>
    <dgm:cxn modelId="{C787AB26-BAB3-4D7C-AF17-E7BB746756A2}" type="presParOf" srcId="{B09BF916-7FBA-4C0B-AE50-4845AF558D04}" destId="{75E983EB-8EB6-4B9D-A609-15D30F46A5FD}" srcOrd="0" destOrd="0" presId="urn:microsoft.com/office/officeart/2008/layout/LinedList"/>
    <dgm:cxn modelId="{D95A2D88-701B-49D5-BFF0-7666981FD08A}" type="presParOf" srcId="{B09BF916-7FBA-4C0B-AE50-4845AF558D04}" destId="{B872662D-D4F8-4554-91B0-5824E5443FDD}" srcOrd="1" destOrd="0" presId="urn:microsoft.com/office/officeart/2008/layout/LinedList"/>
    <dgm:cxn modelId="{4A91E5C3-0906-4D2F-84CC-EFADD73FFF4F}" type="presParOf" srcId="{D4191652-49D7-4DF1-AA00-44F5B5260467}" destId="{14A923FF-B781-444D-BD97-6CBC8D7CDA76}" srcOrd="4" destOrd="0" presId="urn:microsoft.com/office/officeart/2008/layout/LinedList"/>
    <dgm:cxn modelId="{3EF52A14-E973-4A4E-B3D8-D592F6FC783F}" type="presParOf" srcId="{D4191652-49D7-4DF1-AA00-44F5B5260467}" destId="{B8D70888-536F-4A57-B817-7EE006546121}" srcOrd="5" destOrd="0" presId="urn:microsoft.com/office/officeart/2008/layout/LinedList"/>
    <dgm:cxn modelId="{7710C6EE-1C99-4025-BE54-4691B121AD46}" type="presParOf" srcId="{B8D70888-536F-4A57-B817-7EE006546121}" destId="{55686D17-BFB9-4801-A351-2B73493F3004}" srcOrd="0" destOrd="0" presId="urn:microsoft.com/office/officeart/2008/layout/LinedList"/>
    <dgm:cxn modelId="{7329FB74-9828-48FF-90AC-F4755E86A9A9}" type="presParOf" srcId="{B8D70888-536F-4A57-B817-7EE006546121}" destId="{C50F2321-7973-4F61-9D53-F19E600C7809}" srcOrd="1" destOrd="0" presId="urn:microsoft.com/office/officeart/2008/layout/LinedList"/>
    <dgm:cxn modelId="{7F017B64-EA50-4E25-A333-43B7F37A746C}" type="presParOf" srcId="{D4191652-49D7-4DF1-AA00-44F5B5260467}" destId="{E73996EA-7AEA-465B-AA18-964BB44842C7}" srcOrd="6" destOrd="0" presId="urn:microsoft.com/office/officeart/2008/layout/LinedList"/>
    <dgm:cxn modelId="{CC1F7D95-843F-42D1-B957-04A567C5DAAF}" type="presParOf" srcId="{D4191652-49D7-4DF1-AA00-44F5B5260467}" destId="{32EF1A1E-D84A-4314-985D-5FD9DA6F1813}" srcOrd="7" destOrd="0" presId="urn:microsoft.com/office/officeart/2008/layout/LinedList"/>
    <dgm:cxn modelId="{3D656949-4CC5-44E8-BF9F-661385A7D31F}" type="presParOf" srcId="{32EF1A1E-D84A-4314-985D-5FD9DA6F1813}" destId="{95336750-BFDF-47F4-BABA-95FD3A213882}" srcOrd="0" destOrd="0" presId="urn:microsoft.com/office/officeart/2008/layout/LinedList"/>
    <dgm:cxn modelId="{44477E6A-8436-450A-9AB1-8710E2159691}" type="presParOf" srcId="{32EF1A1E-D84A-4314-985D-5FD9DA6F1813}" destId="{D52AADC8-820A-4008-A251-2D1AD831AB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61D835-251D-4C90-8FD8-F44C9620DC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CE0C4E-E0ED-4E8B-B2A6-D3E2219C34AA}">
      <dgm:prSet custT="1"/>
      <dgm:spPr>
        <a:solidFill>
          <a:srgbClr val="00B050"/>
        </a:solidFill>
      </dgm:spPr>
      <dgm:t>
        <a:bodyPr/>
        <a:lstStyle/>
        <a:p>
          <a:r>
            <a:rPr lang="en-US" sz="2800" b="1"/>
            <a:t>BUILDING KNOWLEDGE</a:t>
          </a:r>
        </a:p>
      </dgm:t>
    </dgm:pt>
    <dgm:pt modelId="{81FE629A-2318-4E98-9671-96EC5968BD0B}" type="parTrans" cxnId="{A3CD7019-E90D-4413-9467-52E3924CD25D}">
      <dgm:prSet/>
      <dgm:spPr/>
      <dgm:t>
        <a:bodyPr/>
        <a:lstStyle/>
        <a:p>
          <a:endParaRPr lang="en-US"/>
        </a:p>
      </dgm:t>
    </dgm:pt>
    <dgm:pt modelId="{266C4827-4CC7-4D96-9E69-A163E3B787B5}" type="sibTrans" cxnId="{A3CD7019-E90D-4413-9467-52E3924CD25D}">
      <dgm:prSet/>
      <dgm:spPr/>
      <dgm:t>
        <a:bodyPr/>
        <a:lstStyle/>
        <a:p>
          <a:endParaRPr lang="en-US"/>
        </a:p>
      </dgm:t>
    </dgm:pt>
    <dgm:pt modelId="{CB43A14E-2280-47E4-A185-84759AA8BF0B}">
      <dgm:prSet custT="1"/>
      <dgm:spPr>
        <a:solidFill>
          <a:srgbClr val="00B0F0"/>
        </a:solidFill>
      </dgm:spPr>
      <dgm:t>
        <a:bodyPr/>
        <a:lstStyle/>
        <a:p>
          <a:r>
            <a:rPr lang="en-US" sz="2800" b="1"/>
            <a:t>CAPACITY DEVELOPMENT</a:t>
          </a:r>
          <a:r>
            <a:rPr lang="en-US" sz="2800"/>
            <a:t> </a:t>
          </a:r>
        </a:p>
      </dgm:t>
    </dgm:pt>
    <dgm:pt modelId="{61AB4371-C576-41FB-A957-CBC4AD1FE2E7}" type="parTrans" cxnId="{9C9AFA82-98E2-45CF-ABF8-6E94F5CA1AB4}">
      <dgm:prSet/>
      <dgm:spPr/>
      <dgm:t>
        <a:bodyPr/>
        <a:lstStyle/>
        <a:p>
          <a:endParaRPr lang="en-US"/>
        </a:p>
      </dgm:t>
    </dgm:pt>
    <dgm:pt modelId="{C45D3EE2-93AF-4880-8B3C-34E02F03EBA0}" type="sibTrans" cxnId="{9C9AFA82-98E2-45CF-ABF8-6E94F5CA1AB4}">
      <dgm:prSet/>
      <dgm:spPr/>
      <dgm:t>
        <a:bodyPr/>
        <a:lstStyle/>
        <a:p>
          <a:endParaRPr lang="en-US"/>
        </a:p>
      </dgm:t>
    </dgm:pt>
    <dgm:pt modelId="{D8E65D38-5E43-4A9B-B98D-9A4CE9E4B8B4}">
      <dgm:prSet custT="1"/>
      <dgm:spPr/>
      <dgm:t>
        <a:bodyPr/>
        <a:lstStyle/>
        <a:p>
          <a:r>
            <a:rPr lang="en-US" sz="2800" b="1" dirty="0"/>
            <a:t>POLICY SUPPORT AND ADVOCACY </a:t>
          </a:r>
        </a:p>
      </dgm:t>
    </dgm:pt>
    <dgm:pt modelId="{1C6B32E0-60D0-4F4C-A0BB-4417B3298302}" type="parTrans" cxnId="{2576126B-6AF3-4D26-84C2-4E4CF4F63822}">
      <dgm:prSet/>
      <dgm:spPr/>
      <dgm:t>
        <a:bodyPr/>
        <a:lstStyle/>
        <a:p>
          <a:endParaRPr lang="en-US"/>
        </a:p>
      </dgm:t>
    </dgm:pt>
    <dgm:pt modelId="{DA513F52-DD6A-4011-A4F4-FCAEA1C5C532}" type="sibTrans" cxnId="{2576126B-6AF3-4D26-84C2-4E4CF4F63822}">
      <dgm:prSet/>
      <dgm:spPr/>
      <dgm:t>
        <a:bodyPr/>
        <a:lstStyle/>
        <a:p>
          <a:endParaRPr lang="en-US"/>
        </a:p>
      </dgm:t>
    </dgm:pt>
    <dgm:pt modelId="{092E6689-DDE6-4BE7-B4C7-B27F5B2BAFEA}">
      <dgm:prSet custT="1"/>
      <dgm:spPr>
        <a:solidFill>
          <a:srgbClr val="7030A0"/>
        </a:solidFill>
      </dgm:spPr>
      <dgm:t>
        <a:bodyPr/>
        <a:lstStyle/>
        <a:p>
          <a:r>
            <a:rPr lang="en-US" sz="2700" b="1"/>
            <a:t>ACTION ON THE GROUND</a:t>
          </a:r>
        </a:p>
      </dgm:t>
    </dgm:pt>
    <dgm:pt modelId="{2B38CCD2-EA7A-4A98-9439-FFB145E227AF}" type="parTrans" cxnId="{B4875B79-4C8E-482C-A79E-80306EA7F812}">
      <dgm:prSet/>
      <dgm:spPr/>
      <dgm:t>
        <a:bodyPr/>
        <a:lstStyle/>
        <a:p>
          <a:endParaRPr lang="en-US"/>
        </a:p>
      </dgm:t>
    </dgm:pt>
    <dgm:pt modelId="{0A1152E1-FD31-4FB3-8C69-370D91C9764A}" type="sibTrans" cxnId="{B4875B79-4C8E-482C-A79E-80306EA7F812}">
      <dgm:prSet/>
      <dgm:spPr/>
      <dgm:t>
        <a:bodyPr/>
        <a:lstStyle/>
        <a:p>
          <a:endParaRPr lang="en-US"/>
        </a:p>
      </dgm:t>
    </dgm:pt>
    <dgm:pt modelId="{50F4689F-750A-4569-87F5-66B245B97192}" type="pres">
      <dgm:prSet presAssocID="{7C61D835-251D-4C90-8FD8-F44C9620DCDB}" presName="outerComposite" presStyleCnt="0">
        <dgm:presLayoutVars>
          <dgm:chMax val="5"/>
          <dgm:dir/>
          <dgm:resizeHandles val="exact"/>
        </dgm:presLayoutVars>
      </dgm:prSet>
      <dgm:spPr/>
    </dgm:pt>
    <dgm:pt modelId="{998E637F-AE18-45D6-B1BD-82F11E0C7E61}" type="pres">
      <dgm:prSet presAssocID="{7C61D835-251D-4C90-8FD8-F44C9620DCDB}" presName="dummyMaxCanvas" presStyleCnt="0">
        <dgm:presLayoutVars/>
      </dgm:prSet>
      <dgm:spPr/>
    </dgm:pt>
    <dgm:pt modelId="{3E22B2EF-2FE3-4184-9F45-8A4E08D355E8}" type="pres">
      <dgm:prSet presAssocID="{7C61D835-251D-4C90-8FD8-F44C9620DCDB}" presName="FourNodes_1" presStyleLbl="node1" presStyleIdx="0" presStyleCnt="4" custScaleX="103994" custLinFactNeighborX="2241">
        <dgm:presLayoutVars>
          <dgm:bulletEnabled val="1"/>
        </dgm:presLayoutVars>
      </dgm:prSet>
      <dgm:spPr/>
    </dgm:pt>
    <dgm:pt modelId="{91085714-409F-467B-BA5C-EE9576D3563A}" type="pres">
      <dgm:prSet presAssocID="{7C61D835-251D-4C90-8FD8-F44C9620DCDB}" presName="FourNodes_2" presStyleLbl="node1" presStyleIdx="1" presStyleCnt="4" custScaleX="103994" custLinFactNeighborX="-16592" custLinFactNeighborY="-105">
        <dgm:presLayoutVars>
          <dgm:bulletEnabled val="1"/>
        </dgm:presLayoutVars>
      </dgm:prSet>
      <dgm:spPr/>
    </dgm:pt>
    <dgm:pt modelId="{B90F16C1-7A6F-461E-B55E-24B7736CB862}" type="pres">
      <dgm:prSet presAssocID="{7C61D835-251D-4C90-8FD8-F44C9620DCDB}" presName="FourNodes_3" presStyleLbl="node1" presStyleIdx="2" presStyleCnt="4" custScaleX="101685" custLinFactNeighborX="-14691" custLinFactNeighborY="-2904">
        <dgm:presLayoutVars>
          <dgm:bulletEnabled val="1"/>
        </dgm:presLayoutVars>
      </dgm:prSet>
      <dgm:spPr/>
    </dgm:pt>
    <dgm:pt modelId="{908A3F4C-25B6-4918-B665-05F0B668AB5B}" type="pres">
      <dgm:prSet presAssocID="{7C61D835-251D-4C90-8FD8-F44C9620DCDB}" presName="FourNodes_4" presStyleLbl="node1" presStyleIdx="3" presStyleCnt="4" custScaleX="103994" custLinFactNeighborX="-24153" custLinFactNeighborY="-1317">
        <dgm:presLayoutVars>
          <dgm:bulletEnabled val="1"/>
        </dgm:presLayoutVars>
      </dgm:prSet>
      <dgm:spPr/>
    </dgm:pt>
    <dgm:pt modelId="{ECB8C739-CB24-4C78-AD6A-8BDD84F8D438}" type="pres">
      <dgm:prSet presAssocID="{7C61D835-251D-4C90-8FD8-F44C9620DCDB}" presName="FourConn_1-2" presStyleLbl="fgAccFollowNode1" presStyleIdx="0" presStyleCnt="3">
        <dgm:presLayoutVars>
          <dgm:bulletEnabled val="1"/>
        </dgm:presLayoutVars>
      </dgm:prSet>
      <dgm:spPr/>
    </dgm:pt>
    <dgm:pt modelId="{C47D7914-47B7-4120-9D35-AF89C1779A71}" type="pres">
      <dgm:prSet presAssocID="{7C61D835-251D-4C90-8FD8-F44C9620DCDB}" presName="FourConn_2-3" presStyleLbl="fgAccFollowNode1" presStyleIdx="1" presStyleCnt="3" custLinFactNeighborX="-67032">
        <dgm:presLayoutVars>
          <dgm:bulletEnabled val="1"/>
        </dgm:presLayoutVars>
      </dgm:prSet>
      <dgm:spPr/>
    </dgm:pt>
    <dgm:pt modelId="{34A04AEC-559F-40D6-B515-D449F38DE847}" type="pres">
      <dgm:prSet presAssocID="{7C61D835-251D-4C90-8FD8-F44C9620DCDB}" presName="FourConn_3-4" presStyleLbl="fgAccFollowNode1" presStyleIdx="2" presStyleCnt="3" custLinFactX="-42988" custLinFactNeighborX="-100000">
        <dgm:presLayoutVars>
          <dgm:bulletEnabled val="1"/>
        </dgm:presLayoutVars>
      </dgm:prSet>
      <dgm:spPr/>
    </dgm:pt>
    <dgm:pt modelId="{643900CE-7FA4-4E00-8D90-E26D8828BBC1}" type="pres">
      <dgm:prSet presAssocID="{7C61D835-251D-4C90-8FD8-F44C9620DCDB}" presName="FourNodes_1_text" presStyleLbl="node1" presStyleIdx="3" presStyleCnt="4">
        <dgm:presLayoutVars>
          <dgm:bulletEnabled val="1"/>
        </dgm:presLayoutVars>
      </dgm:prSet>
      <dgm:spPr/>
    </dgm:pt>
    <dgm:pt modelId="{7EED991A-11C9-4BD4-AB32-09CE4311805E}" type="pres">
      <dgm:prSet presAssocID="{7C61D835-251D-4C90-8FD8-F44C9620DCDB}" presName="FourNodes_2_text" presStyleLbl="node1" presStyleIdx="3" presStyleCnt="4">
        <dgm:presLayoutVars>
          <dgm:bulletEnabled val="1"/>
        </dgm:presLayoutVars>
      </dgm:prSet>
      <dgm:spPr/>
    </dgm:pt>
    <dgm:pt modelId="{5C041601-9388-4223-B613-413F363E4FEE}" type="pres">
      <dgm:prSet presAssocID="{7C61D835-251D-4C90-8FD8-F44C9620DCDB}" presName="FourNodes_3_text" presStyleLbl="node1" presStyleIdx="3" presStyleCnt="4">
        <dgm:presLayoutVars>
          <dgm:bulletEnabled val="1"/>
        </dgm:presLayoutVars>
      </dgm:prSet>
      <dgm:spPr/>
    </dgm:pt>
    <dgm:pt modelId="{59A45BEB-9F9F-4F34-85BD-48D3D5797638}" type="pres">
      <dgm:prSet presAssocID="{7C61D835-251D-4C90-8FD8-F44C9620DCD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2164306-AE3E-463A-B495-AB7718CB04DE}" type="presOf" srcId="{C45D3EE2-93AF-4880-8B3C-34E02F03EBA0}" destId="{C47D7914-47B7-4120-9D35-AF89C1779A71}" srcOrd="0" destOrd="0" presId="urn:microsoft.com/office/officeart/2005/8/layout/vProcess5"/>
    <dgm:cxn modelId="{B7614515-3E1F-4B52-8260-788DDC35DAF2}" type="presOf" srcId="{D8E65D38-5E43-4A9B-B98D-9A4CE9E4B8B4}" destId="{B90F16C1-7A6F-461E-B55E-24B7736CB862}" srcOrd="0" destOrd="0" presId="urn:microsoft.com/office/officeart/2005/8/layout/vProcess5"/>
    <dgm:cxn modelId="{A3CD7019-E90D-4413-9467-52E3924CD25D}" srcId="{7C61D835-251D-4C90-8FD8-F44C9620DCDB}" destId="{C6CE0C4E-E0ED-4E8B-B2A6-D3E2219C34AA}" srcOrd="0" destOrd="0" parTransId="{81FE629A-2318-4E98-9671-96EC5968BD0B}" sibTransId="{266C4827-4CC7-4D96-9E69-A163E3B787B5}"/>
    <dgm:cxn modelId="{5A888C2B-0216-434F-A452-C14A40226A25}" type="presOf" srcId="{C6CE0C4E-E0ED-4E8B-B2A6-D3E2219C34AA}" destId="{643900CE-7FA4-4E00-8D90-E26D8828BBC1}" srcOrd="1" destOrd="0" presId="urn:microsoft.com/office/officeart/2005/8/layout/vProcess5"/>
    <dgm:cxn modelId="{4431BB30-1E1B-4F3B-A161-DB70B4F95BB9}" type="presOf" srcId="{D8E65D38-5E43-4A9B-B98D-9A4CE9E4B8B4}" destId="{5C041601-9388-4223-B613-413F363E4FEE}" srcOrd="1" destOrd="0" presId="urn:microsoft.com/office/officeart/2005/8/layout/vProcess5"/>
    <dgm:cxn modelId="{2576126B-6AF3-4D26-84C2-4E4CF4F63822}" srcId="{7C61D835-251D-4C90-8FD8-F44C9620DCDB}" destId="{D8E65D38-5E43-4A9B-B98D-9A4CE9E4B8B4}" srcOrd="2" destOrd="0" parTransId="{1C6B32E0-60D0-4F4C-A0BB-4417B3298302}" sibTransId="{DA513F52-DD6A-4011-A4F4-FCAEA1C5C532}"/>
    <dgm:cxn modelId="{B4875B79-4C8E-482C-A79E-80306EA7F812}" srcId="{7C61D835-251D-4C90-8FD8-F44C9620DCDB}" destId="{092E6689-DDE6-4BE7-B4C7-B27F5B2BAFEA}" srcOrd="3" destOrd="0" parTransId="{2B38CCD2-EA7A-4A98-9439-FFB145E227AF}" sibTransId="{0A1152E1-FD31-4FB3-8C69-370D91C9764A}"/>
    <dgm:cxn modelId="{27E7D67B-0CB5-480D-8349-8F124A14A02E}" type="presOf" srcId="{C6CE0C4E-E0ED-4E8B-B2A6-D3E2219C34AA}" destId="{3E22B2EF-2FE3-4184-9F45-8A4E08D355E8}" srcOrd="0" destOrd="0" presId="urn:microsoft.com/office/officeart/2005/8/layout/vProcess5"/>
    <dgm:cxn modelId="{9C9AFA82-98E2-45CF-ABF8-6E94F5CA1AB4}" srcId="{7C61D835-251D-4C90-8FD8-F44C9620DCDB}" destId="{CB43A14E-2280-47E4-A185-84759AA8BF0B}" srcOrd="1" destOrd="0" parTransId="{61AB4371-C576-41FB-A957-CBC4AD1FE2E7}" sibTransId="{C45D3EE2-93AF-4880-8B3C-34E02F03EBA0}"/>
    <dgm:cxn modelId="{59E20A8C-6720-426F-8B93-DE33255AF1A5}" type="presOf" srcId="{CB43A14E-2280-47E4-A185-84759AA8BF0B}" destId="{7EED991A-11C9-4BD4-AB32-09CE4311805E}" srcOrd="1" destOrd="0" presId="urn:microsoft.com/office/officeart/2005/8/layout/vProcess5"/>
    <dgm:cxn modelId="{34E32C9D-1223-4B04-A151-AD39EB2E41FB}" type="presOf" srcId="{092E6689-DDE6-4BE7-B4C7-B27F5B2BAFEA}" destId="{59A45BEB-9F9F-4F34-85BD-48D3D5797638}" srcOrd="1" destOrd="0" presId="urn:microsoft.com/office/officeart/2005/8/layout/vProcess5"/>
    <dgm:cxn modelId="{7BFA95B1-0943-4F43-8425-F85944A0B1EB}" type="presOf" srcId="{DA513F52-DD6A-4011-A4F4-FCAEA1C5C532}" destId="{34A04AEC-559F-40D6-B515-D449F38DE847}" srcOrd="0" destOrd="0" presId="urn:microsoft.com/office/officeart/2005/8/layout/vProcess5"/>
    <dgm:cxn modelId="{18F703BD-9F67-4C5E-AB7A-901B4080CB25}" type="presOf" srcId="{092E6689-DDE6-4BE7-B4C7-B27F5B2BAFEA}" destId="{908A3F4C-25B6-4918-B665-05F0B668AB5B}" srcOrd="0" destOrd="0" presId="urn:microsoft.com/office/officeart/2005/8/layout/vProcess5"/>
    <dgm:cxn modelId="{08A47AD6-2BD6-456C-AFC8-EBEAA679E0E2}" type="presOf" srcId="{266C4827-4CC7-4D96-9E69-A163E3B787B5}" destId="{ECB8C739-CB24-4C78-AD6A-8BDD84F8D438}" srcOrd="0" destOrd="0" presId="urn:microsoft.com/office/officeart/2005/8/layout/vProcess5"/>
    <dgm:cxn modelId="{A1756DE0-99D8-4763-893D-124579820852}" type="presOf" srcId="{7C61D835-251D-4C90-8FD8-F44C9620DCDB}" destId="{50F4689F-750A-4569-87F5-66B245B97192}" srcOrd="0" destOrd="0" presId="urn:microsoft.com/office/officeart/2005/8/layout/vProcess5"/>
    <dgm:cxn modelId="{192547E9-D071-4E44-A38A-40D1715A638F}" type="presOf" srcId="{CB43A14E-2280-47E4-A185-84759AA8BF0B}" destId="{91085714-409F-467B-BA5C-EE9576D3563A}" srcOrd="0" destOrd="0" presId="urn:microsoft.com/office/officeart/2005/8/layout/vProcess5"/>
    <dgm:cxn modelId="{149CD9F3-08EC-45B9-9FBF-6979F9C50AB8}" type="presParOf" srcId="{50F4689F-750A-4569-87F5-66B245B97192}" destId="{998E637F-AE18-45D6-B1BD-82F11E0C7E61}" srcOrd="0" destOrd="0" presId="urn:microsoft.com/office/officeart/2005/8/layout/vProcess5"/>
    <dgm:cxn modelId="{7433CF55-E684-4290-86BE-A40BC91BACEC}" type="presParOf" srcId="{50F4689F-750A-4569-87F5-66B245B97192}" destId="{3E22B2EF-2FE3-4184-9F45-8A4E08D355E8}" srcOrd="1" destOrd="0" presId="urn:microsoft.com/office/officeart/2005/8/layout/vProcess5"/>
    <dgm:cxn modelId="{F373B88D-74CB-48F4-9405-3881C28A5771}" type="presParOf" srcId="{50F4689F-750A-4569-87F5-66B245B97192}" destId="{91085714-409F-467B-BA5C-EE9576D3563A}" srcOrd="2" destOrd="0" presId="urn:microsoft.com/office/officeart/2005/8/layout/vProcess5"/>
    <dgm:cxn modelId="{4155D641-279F-461D-966D-64AC2D27ADA4}" type="presParOf" srcId="{50F4689F-750A-4569-87F5-66B245B97192}" destId="{B90F16C1-7A6F-461E-B55E-24B7736CB862}" srcOrd="3" destOrd="0" presId="urn:microsoft.com/office/officeart/2005/8/layout/vProcess5"/>
    <dgm:cxn modelId="{EA03CC4A-957C-4879-A96B-C5B15E36B2C6}" type="presParOf" srcId="{50F4689F-750A-4569-87F5-66B245B97192}" destId="{908A3F4C-25B6-4918-B665-05F0B668AB5B}" srcOrd="4" destOrd="0" presId="urn:microsoft.com/office/officeart/2005/8/layout/vProcess5"/>
    <dgm:cxn modelId="{BCDE10CE-3557-4D8B-BDF9-EA409357F328}" type="presParOf" srcId="{50F4689F-750A-4569-87F5-66B245B97192}" destId="{ECB8C739-CB24-4C78-AD6A-8BDD84F8D438}" srcOrd="5" destOrd="0" presId="urn:microsoft.com/office/officeart/2005/8/layout/vProcess5"/>
    <dgm:cxn modelId="{BC9A60FE-DA75-4EB6-A341-82EB0612EF76}" type="presParOf" srcId="{50F4689F-750A-4569-87F5-66B245B97192}" destId="{C47D7914-47B7-4120-9D35-AF89C1779A71}" srcOrd="6" destOrd="0" presId="urn:microsoft.com/office/officeart/2005/8/layout/vProcess5"/>
    <dgm:cxn modelId="{557D15C2-2D65-4122-8D0E-1F5AA6C66447}" type="presParOf" srcId="{50F4689F-750A-4569-87F5-66B245B97192}" destId="{34A04AEC-559F-40D6-B515-D449F38DE847}" srcOrd="7" destOrd="0" presId="urn:microsoft.com/office/officeart/2005/8/layout/vProcess5"/>
    <dgm:cxn modelId="{B2C649A9-C31B-4DD0-ABE2-49A1FFA05D3D}" type="presParOf" srcId="{50F4689F-750A-4569-87F5-66B245B97192}" destId="{643900CE-7FA4-4E00-8D90-E26D8828BBC1}" srcOrd="8" destOrd="0" presId="urn:microsoft.com/office/officeart/2005/8/layout/vProcess5"/>
    <dgm:cxn modelId="{283C4C22-AF0D-4BE8-9670-EBC34669E2E7}" type="presParOf" srcId="{50F4689F-750A-4569-87F5-66B245B97192}" destId="{7EED991A-11C9-4BD4-AB32-09CE4311805E}" srcOrd="9" destOrd="0" presId="urn:microsoft.com/office/officeart/2005/8/layout/vProcess5"/>
    <dgm:cxn modelId="{01D7482C-851F-4239-A9AF-725AC07B9C1E}" type="presParOf" srcId="{50F4689F-750A-4569-87F5-66B245B97192}" destId="{5C041601-9388-4223-B613-413F363E4FEE}" srcOrd="10" destOrd="0" presId="urn:microsoft.com/office/officeart/2005/8/layout/vProcess5"/>
    <dgm:cxn modelId="{2F1A0915-6BF6-40E8-8EC6-06DA7C5C5783}" type="presParOf" srcId="{50F4689F-750A-4569-87F5-66B245B97192}" destId="{59A45BEB-9F9F-4F34-85BD-48D3D579763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61D835-251D-4C90-8FD8-F44C9620DC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CE0C4E-E0ED-4E8B-B2A6-D3E2219C34AA}">
      <dgm:prSet custT="1"/>
      <dgm:spPr>
        <a:solidFill>
          <a:srgbClr val="00B050"/>
        </a:solidFill>
      </dgm:spPr>
      <dgm:t>
        <a:bodyPr/>
        <a:lstStyle/>
        <a:p>
          <a:r>
            <a:rPr lang="en-US" sz="2800" b="1"/>
            <a:t>BUILDING KNOWLEDGE </a:t>
          </a:r>
        </a:p>
      </dgm:t>
    </dgm:pt>
    <dgm:pt modelId="{81FE629A-2318-4E98-9671-96EC5968BD0B}" type="parTrans" cxnId="{A3CD7019-E90D-4413-9467-52E3924CD25D}">
      <dgm:prSet/>
      <dgm:spPr/>
      <dgm:t>
        <a:bodyPr/>
        <a:lstStyle/>
        <a:p>
          <a:endParaRPr lang="en-US"/>
        </a:p>
      </dgm:t>
    </dgm:pt>
    <dgm:pt modelId="{266C4827-4CC7-4D96-9E69-A163E3B787B5}" type="sibTrans" cxnId="{A3CD7019-E90D-4413-9467-52E3924CD25D}">
      <dgm:prSet/>
      <dgm:spPr/>
      <dgm:t>
        <a:bodyPr/>
        <a:lstStyle/>
        <a:p>
          <a:endParaRPr lang="en-US"/>
        </a:p>
      </dgm:t>
    </dgm:pt>
    <dgm:pt modelId="{50F4689F-750A-4569-87F5-66B245B97192}" type="pres">
      <dgm:prSet presAssocID="{7C61D835-251D-4C90-8FD8-F44C9620DCDB}" presName="outerComposite" presStyleCnt="0">
        <dgm:presLayoutVars>
          <dgm:chMax val="5"/>
          <dgm:dir/>
          <dgm:resizeHandles val="exact"/>
        </dgm:presLayoutVars>
      </dgm:prSet>
      <dgm:spPr/>
    </dgm:pt>
    <dgm:pt modelId="{998E637F-AE18-45D6-B1BD-82F11E0C7E61}" type="pres">
      <dgm:prSet presAssocID="{7C61D835-251D-4C90-8FD8-F44C9620DCDB}" presName="dummyMaxCanvas" presStyleCnt="0">
        <dgm:presLayoutVars/>
      </dgm:prSet>
      <dgm:spPr/>
    </dgm:pt>
    <dgm:pt modelId="{A93884D4-CB1D-40BF-85A1-4913528F6418}" type="pres">
      <dgm:prSet presAssocID="{7C61D835-251D-4C90-8FD8-F44C9620DCDB}" presName="OneNode_1" presStyleLbl="node1" presStyleIdx="0" presStyleCnt="1" custLinFactY="-31504" custLinFactNeighborX="88832" custLinFactNeighborY="-100000">
        <dgm:presLayoutVars>
          <dgm:bulletEnabled val="1"/>
        </dgm:presLayoutVars>
      </dgm:prSet>
      <dgm:spPr/>
    </dgm:pt>
  </dgm:ptLst>
  <dgm:cxnLst>
    <dgm:cxn modelId="{A3CD7019-E90D-4413-9467-52E3924CD25D}" srcId="{7C61D835-251D-4C90-8FD8-F44C9620DCDB}" destId="{C6CE0C4E-E0ED-4E8B-B2A6-D3E2219C34AA}" srcOrd="0" destOrd="0" parTransId="{81FE629A-2318-4E98-9671-96EC5968BD0B}" sibTransId="{266C4827-4CC7-4D96-9E69-A163E3B787B5}"/>
    <dgm:cxn modelId="{0EB36A8F-7730-405D-82BA-6566231FDB2B}" type="presOf" srcId="{C6CE0C4E-E0ED-4E8B-B2A6-D3E2219C34AA}" destId="{A93884D4-CB1D-40BF-85A1-4913528F6418}" srcOrd="0" destOrd="0" presId="urn:microsoft.com/office/officeart/2005/8/layout/vProcess5"/>
    <dgm:cxn modelId="{A1756DE0-99D8-4763-893D-124579820852}" type="presOf" srcId="{7C61D835-251D-4C90-8FD8-F44C9620DCDB}" destId="{50F4689F-750A-4569-87F5-66B245B97192}" srcOrd="0" destOrd="0" presId="urn:microsoft.com/office/officeart/2005/8/layout/vProcess5"/>
    <dgm:cxn modelId="{149CD9F3-08EC-45B9-9FBF-6979F9C50AB8}" type="presParOf" srcId="{50F4689F-750A-4569-87F5-66B245B97192}" destId="{998E637F-AE18-45D6-B1BD-82F11E0C7E61}" srcOrd="0" destOrd="0" presId="urn:microsoft.com/office/officeart/2005/8/layout/vProcess5"/>
    <dgm:cxn modelId="{8D353022-643A-4333-ACC3-A3D905CB5780}" type="presParOf" srcId="{50F4689F-750A-4569-87F5-66B245B97192}" destId="{A93884D4-CB1D-40BF-85A1-4913528F6418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61D835-251D-4C90-8FD8-F44C9620DC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65D38-5E43-4A9B-B98D-9A4CE9E4B8B4}">
      <dgm:prSet custT="1"/>
      <dgm:spPr/>
      <dgm:t>
        <a:bodyPr/>
        <a:lstStyle/>
        <a:p>
          <a:r>
            <a:rPr lang="en-US" sz="2800" b="1"/>
            <a:t>POLICY SUPPORT AND ADVOCACY </a:t>
          </a:r>
        </a:p>
      </dgm:t>
    </dgm:pt>
    <dgm:pt modelId="{DA513F52-DD6A-4011-A4F4-FCAEA1C5C532}" type="sibTrans" cxnId="{2576126B-6AF3-4D26-84C2-4E4CF4F63822}">
      <dgm:prSet/>
      <dgm:spPr/>
      <dgm:t>
        <a:bodyPr/>
        <a:lstStyle/>
        <a:p>
          <a:endParaRPr lang="en-US"/>
        </a:p>
      </dgm:t>
    </dgm:pt>
    <dgm:pt modelId="{1C6B32E0-60D0-4F4C-A0BB-4417B3298302}" type="parTrans" cxnId="{2576126B-6AF3-4D26-84C2-4E4CF4F63822}">
      <dgm:prSet/>
      <dgm:spPr/>
      <dgm:t>
        <a:bodyPr/>
        <a:lstStyle/>
        <a:p>
          <a:endParaRPr lang="en-US"/>
        </a:p>
      </dgm:t>
    </dgm:pt>
    <dgm:pt modelId="{50F4689F-750A-4569-87F5-66B245B97192}" type="pres">
      <dgm:prSet presAssocID="{7C61D835-251D-4C90-8FD8-F44C9620DCDB}" presName="outerComposite" presStyleCnt="0">
        <dgm:presLayoutVars>
          <dgm:chMax val="5"/>
          <dgm:dir/>
          <dgm:resizeHandles val="exact"/>
        </dgm:presLayoutVars>
      </dgm:prSet>
      <dgm:spPr/>
    </dgm:pt>
    <dgm:pt modelId="{998E637F-AE18-45D6-B1BD-82F11E0C7E61}" type="pres">
      <dgm:prSet presAssocID="{7C61D835-251D-4C90-8FD8-F44C9620DCDB}" presName="dummyMaxCanvas" presStyleCnt="0">
        <dgm:presLayoutVars/>
      </dgm:prSet>
      <dgm:spPr/>
    </dgm:pt>
    <dgm:pt modelId="{4DDC56A3-B2CD-44CC-8ED0-B2C4ADF43488}" type="pres">
      <dgm:prSet presAssocID="{7C61D835-251D-4C90-8FD8-F44C9620DCDB}" presName="OneNode_1" presStyleLbl="node1" presStyleIdx="0" presStyleCnt="1" custScaleY="98194" custLinFactNeighborY="-13433">
        <dgm:presLayoutVars>
          <dgm:bulletEnabled val="1"/>
        </dgm:presLayoutVars>
      </dgm:prSet>
      <dgm:spPr/>
    </dgm:pt>
  </dgm:ptLst>
  <dgm:cxnLst>
    <dgm:cxn modelId="{2576126B-6AF3-4D26-84C2-4E4CF4F63822}" srcId="{7C61D835-251D-4C90-8FD8-F44C9620DCDB}" destId="{D8E65D38-5E43-4A9B-B98D-9A4CE9E4B8B4}" srcOrd="0" destOrd="0" parTransId="{1C6B32E0-60D0-4F4C-A0BB-4417B3298302}" sibTransId="{DA513F52-DD6A-4011-A4F4-FCAEA1C5C532}"/>
    <dgm:cxn modelId="{B73701A1-F9D2-4BF9-B623-BA9D4E3275B8}" type="presOf" srcId="{D8E65D38-5E43-4A9B-B98D-9A4CE9E4B8B4}" destId="{4DDC56A3-B2CD-44CC-8ED0-B2C4ADF43488}" srcOrd="0" destOrd="0" presId="urn:microsoft.com/office/officeart/2005/8/layout/vProcess5"/>
    <dgm:cxn modelId="{A1756DE0-99D8-4763-893D-124579820852}" type="presOf" srcId="{7C61D835-251D-4C90-8FD8-F44C9620DCDB}" destId="{50F4689F-750A-4569-87F5-66B245B97192}" srcOrd="0" destOrd="0" presId="urn:microsoft.com/office/officeart/2005/8/layout/vProcess5"/>
    <dgm:cxn modelId="{149CD9F3-08EC-45B9-9FBF-6979F9C50AB8}" type="presParOf" srcId="{50F4689F-750A-4569-87F5-66B245B97192}" destId="{998E637F-AE18-45D6-B1BD-82F11E0C7E61}" srcOrd="0" destOrd="0" presId="urn:microsoft.com/office/officeart/2005/8/layout/vProcess5"/>
    <dgm:cxn modelId="{1A7CF805-F446-41CC-954D-996A3B37E7FB}" type="presParOf" srcId="{50F4689F-750A-4569-87F5-66B245B97192}" destId="{4DDC56A3-B2CD-44CC-8ED0-B2C4ADF43488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61D835-251D-4C90-8FD8-F44C9620DC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43A14E-2280-47E4-A185-84759AA8BF0B}">
      <dgm:prSet custT="1"/>
      <dgm:spPr>
        <a:solidFill>
          <a:srgbClr val="00B0F0"/>
        </a:solidFill>
      </dgm:spPr>
      <dgm:t>
        <a:bodyPr/>
        <a:lstStyle/>
        <a:p>
          <a:r>
            <a:rPr lang="en-US" sz="2800" b="1"/>
            <a:t>CAPACITY DEVELOPMENT</a:t>
          </a:r>
          <a:r>
            <a:rPr lang="en-US" sz="2800"/>
            <a:t> </a:t>
          </a:r>
        </a:p>
      </dgm:t>
    </dgm:pt>
    <dgm:pt modelId="{61AB4371-C576-41FB-A957-CBC4AD1FE2E7}" type="parTrans" cxnId="{9C9AFA82-98E2-45CF-ABF8-6E94F5CA1AB4}">
      <dgm:prSet/>
      <dgm:spPr/>
      <dgm:t>
        <a:bodyPr/>
        <a:lstStyle/>
        <a:p>
          <a:endParaRPr lang="en-US"/>
        </a:p>
      </dgm:t>
    </dgm:pt>
    <dgm:pt modelId="{C45D3EE2-93AF-4880-8B3C-34E02F03EBA0}" type="sibTrans" cxnId="{9C9AFA82-98E2-45CF-ABF8-6E94F5CA1AB4}">
      <dgm:prSet/>
      <dgm:spPr/>
      <dgm:t>
        <a:bodyPr/>
        <a:lstStyle/>
        <a:p>
          <a:endParaRPr lang="en-US"/>
        </a:p>
      </dgm:t>
    </dgm:pt>
    <dgm:pt modelId="{50F4689F-750A-4569-87F5-66B245B97192}" type="pres">
      <dgm:prSet presAssocID="{7C61D835-251D-4C90-8FD8-F44C9620DCDB}" presName="outerComposite" presStyleCnt="0">
        <dgm:presLayoutVars>
          <dgm:chMax val="5"/>
          <dgm:dir/>
          <dgm:resizeHandles val="exact"/>
        </dgm:presLayoutVars>
      </dgm:prSet>
      <dgm:spPr/>
    </dgm:pt>
    <dgm:pt modelId="{998E637F-AE18-45D6-B1BD-82F11E0C7E61}" type="pres">
      <dgm:prSet presAssocID="{7C61D835-251D-4C90-8FD8-F44C9620DCDB}" presName="dummyMaxCanvas" presStyleCnt="0">
        <dgm:presLayoutVars/>
      </dgm:prSet>
      <dgm:spPr/>
    </dgm:pt>
    <dgm:pt modelId="{C9EEF574-7F24-445B-B4BF-1ABC66EF20F1}" type="pres">
      <dgm:prSet presAssocID="{7C61D835-251D-4C90-8FD8-F44C9620DCDB}" presName="OneNode_1" presStyleLbl="node1" presStyleIdx="0" presStyleCnt="1" custScaleX="94442" custScaleY="80000" custLinFactNeighborX="-1766" custLinFactNeighborY="-14448">
        <dgm:presLayoutVars>
          <dgm:bulletEnabled val="1"/>
        </dgm:presLayoutVars>
      </dgm:prSet>
      <dgm:spPr/>
    </dgm:pt>
  </dgm:ptLst>
  <dgm:cxnLst>
    <dgm:cxn modelId="{A82BAF72-6FA6-45DF-8262-B98726280E33}" type="presOf" srcId="{CB43A14E-2280-47E4-A185-84759AA8BF0B}" destId="{C9EEF574-7F24-445B-B4BF-1ABC66EF20F1}" srcOrd="0" destOrd="0" presId="urn:microsoft.com/office/officeart/2005/8/layout/vProcess5"/>
    <dgm:cxn modelId="{9C9AFA82-98E2-45CF-ABF8-6E94F5CA1AB4}" srcId="{7C61D835-251D-4C90-8FD8-F44C9620DCDB}" destId="{CB43A14E-2280-47E4-A185-84759AA8BF0B}" srcOrd="0" destOrd="0" parTransId="{61AB4371-C576-41FB-A957-CBC4AD1FE2E7}" sibTransId="{C45D3EE2-93AF-4880-8B3C-34E02F03EBA0}"/>
    <dgm:cxn modelId="{A1756DE0-99D8-4763-893D-124579820852}" type="presOf" srcId="{7C61D835-251D-4C90-8FD8-F44C9620DCDB}" destId="{50F4689F-750A-4569-87F5-66B245B97192}" srcOrd="0" destOrd="0" presId="urn:microsoft.com/office/officeart/2005/8/layout/vProcess5"/>
    <dgm:cxn modelId="{149CD9F3-08EC-45B9-9FBF-6979F9C50AB8}" type="presParOf" srcId="{50F4689F-750A-4569-87F5-66B245B97192}" destId="{998E637F-AE18-45D6-B1BD-82F11E0C7E61}" srcOrd="0" destOrd="0" presId="urn:microsoft.com/office/officeart/2005/8/layout/vProcess5"/>
    <dgm:cxn modelId="{80946200-A862-4843-B608-F3E4C4840D8A}" type="presParOf" srcId="{50F4689F-750A-4569-87F5-66B245B97192}" destId="{C9EEF574-7F24-445B-B4BF-1ABC66EF20F1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61D835-251D-4C90-8FD8-F44C9620DC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2E6689-DDE6-4BE7-B4C7-B27F5B2BAFEA}">
      <dgm:prSet custT="1"/>
      <dgm:spPr>
        <a:solidFill>
          <a:srgbClr val="7030A0"/>
        </a:solidFill>
      </dgm:spPr>
      <dgm:t>
        <a:bodyPr/>
        <a:lstStyle/>
        <a:p>
          <a:r>
            <a:rPr lang="en-US" sz="2800" b="1"/>
            <a:t>ACTION ON THE GROUND</a:t>
          </a:r>
          <a:r>
            <a:rPr lang="en-US" sz="2400" b="1"/>
            <a:t>	</a:t>
          </a:r>
        </a:p>
      </dgm:t>
    </dgm:pt>
    <dgm:pt modelId="{0A1152E1-FD31-4FB3-8C69-370D91C9764A}" type="sibTrans" cxnId="{B4875B79-4C8E-482C-A79E-80306EA7F812}">
      <dgm:prSet/>
      <dgm:spPr/>
      <dgm:t>
        <a:bodyPr/>
        <a:lstStyle/>
        <a:p>
          <a:endParaRPr lang="en-US"/>
        </a:p>
      </dgm:t>
    </dgm:pt>
    <dgm:pt modelId="{2B38CCD2-EA7A-4A98-9439-FFB145E227AF}" type="parTrans" cxnId="{B4875B79-4C8E-482C-A79E-80306EA7F812}">
      <dgm:prSet/>
      <dgm:spPr/>
      <dgm:t>
        <a:bodyPr/>
        <a:lstStyle/>
        <a:p>
          <a:endParaRPr lang="en-US"/>
        </a:p>
      </dgm:t>
    </dgm:pt>
    <dgm:pt modelId="{50F4689F-750A-4569-87F5-66B245B97192}" type="pres">
      <dgm:prSet presAssocID="{7C61D835-251D-4C90-8FD8-F44C9620DCDB}" presName="outerComposite" presStyleCnt="0">
        <dgm:presLayoutVars>
          <dgm:chMax val="5"/>
          <dgm:dir/>
          <dgm:resizeHandles val="exact"/>
        </dgm:presLayoutVars>
      </dgm:prSet>
      <dgm:spPr/>
    </dgm:pt>
    <dgm:pt modelId="{998E637F-AE18-45D6-B1BD-82F11E0C7E61}" type="pres">
      <dgm:prSet presAssocID="{7C61D835-251D-4C90-8FD8-F44C9620DCDB}" presName="dummyMaxCanvas" presStyleCnt="0">
        <dgm:presLayoutVars/>
      </dgm:prSet>
      <dgm:spPr/>
    </dgm:pt>
    <dgm:pt modelId="{81E86363-BA7B-43ED-A59B-AF69815D5961}" type="pres">
      <dgm:prSet presAssocID="{7C61D835-251D-4C90-8FD8-F44C9620DCDB}" presName="OneNode_1" presStyleLbl="node1" presStyleIdx="0" presStyleCnt="1" custScaleX="98802" custScaleY="80000" custLinFactNeighborX="-399" custLinFactNeighborY="-39364">
        <dgm:presLayoutVars>
          <dgm:bulletEnabled val="1"/>
        </dgm:presLayoutVars>
      </dgm:prSet>
      <dgm:spPr/>
    </dgm:pt>
  </dgm:ptLst>
  <dgm:cxnLst>
    <dgm:cxn modelId="{207B5D60-0BD5-4961-8A73-868B979CE80D}" type="presOf" srcId="{092E6689-DDE6-4BE7-B4C7-B27F5B2BAFEA}" destId="{81E86363-BA7B-43ED-A59B-AF69815D5961}" srcOrd="0" destOrd="0" presId="urn:microsoft.com/office/officeart/2005/8/layout/vProcess5"/>
    <dgm:cxn modelId="{B4875B79-4C8E-482C-A79E-80306EA7F812}" srcId="{7C61D835-251D-4C90-8FD8-F44C9620DCDB}" destId="{092E6689-DDE6-4BE7-B4C7-B27F5B2BAFEA}" srcOrd="0" destOrd="0" parTransId="{2B38CCD2-EA7A-4A98-9439-FFB145E227AF}" sibTransId="{0A1152E1-FD31-4FB3-8C69-370D91C9764A}"/>
    <dgm:cxn modelId="{A1756DE0-99D8-4763-893D-124579820852}" type="presOf" srcId="{7C61D835-251D-4C90-8FD8-F44C9620DCDB}" destId="{50F4689F-750A-4569-87F5-66B245B97192}" srcOrd="0" destOrd="0" presId="urn:microsoft.com/office/officeart/2005/8/layout/vProcess5"/>
    <dgm:cxn modelId="{149CD9F3-08EC-45B9-9FBF-6979F9C50AB8}" type="presParOf" srcId="{50F4689F-750A-4569-87F5-66B245B97192}" destId="{998E637F-AE18-45D6-B1BD-82F11E0C7E61}" srcOrd="0" destOrd="0" presId="urn:microsoft.com/office/officeart/2005/8/layout/vProcess5"/>
    <dgm:cxn modelId="{78B701D4-1119-4DB1-A326-C73E224CA060}" type="presParOf" srcId="{50F4689F-750A-4569-87F5-66B245B97192}" destId="{81E86363-BA7B-43ED-A59B-AF69815D5961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61D835-251D-4C90-8FD8-F44C9620DC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2E6689-DDE6-4BE7-B4C7-B27F5B2BAFEA}">
      <dgm:prSet custT="1"/>
      <dgm:spPr>
        <a:solidFill>
          <a:srgbClr val="004F88"/>
        </a:solidFill>
      </dgm:spPr>
      <dgm:t>
        <a:bodyPr/>
        <a:lstStyle/>
        <a:p>
          <a:r>
            <a:rPr lang="en-US" sz="2800" b="0" i="0" dirty="0"/>
            <a:t>CFS voluntary guidelines on gender equality and women's and girls' empowerment in the context of food security and nutrition</a:t>
          </a:r>
          <a:r>
            <a:rPr lang="en-US" sz="2400" b="1" dirty="0"/>
            <a:t>	</a:t>
          </a:r>
        </a:p>
      </dgm:t>
    </dgm:pt>
    <dgm:pt modelId="{0A1152E1-FD31-4FB3-8C69-370D91C9764A}" type="sibTrans" cxnId="{B4875B79-4C8E-482C-A79E-80306EA7F812}">
      <dgm:prSet/>
      <dgm:spPr/>
      <dgm:t>
        <a:bodyPr/>
        <a:lstStyle/>
        <a:p>
          <a:endParaRPr lang="en-US"/>
        </a:p>
      </dgm:t>
    </dgm:pt>
    <dgm:pt modelId="{2B38CCD2-EA7A-4A98-9439-FFB145E227AF}" type="parTrans" cxnId="{B4875B79-4C8E-482C-A79E-80306EA7F812}">
      <dgm:prSet/>
      <dgm:spPr/>
      <dgm:t>
        <a:bodyPr/>
        <a:lstStyle/>
        <a:p>
          <a:endParaRPr lang="en-US"/>
        </a:p>
      </dgm:t>
    </dgm:pt>
    <dgm:pt modelId="{50F4689F-750A-4569-87F5-66B245B97192}" type="pres">
      <dgm:prSet presAssocID="{7C61D835-251D-4C90-8FD8-F44C9620DCDB}" presName="outerComposite" presStyleCnt="0">
        <dgm:presLayoutVars>
          <dgm:chMax val="5"/>
          <dgm:dir/>
          <dgm:resizeHandles val="exact"/>
        </dgm:presLayoutVars>
      </dgm:prSet>
      <dgm:spPr/>
    </dgm:pt>
    <dgm:pt modelId="{998E637F-AE18-45D6-B1BD-82F11E0C7E61}" type="pres">
      <dgm:prSet presAssocID="{7C61D835-251D-4C90-8FD8-F44C9620DCDB}" presName="dummyMaxCanvas" presStyleCnt="0">
        <dgm:presLayoutVars/>
      </dgm:prSet>
      <dgm:spPr/>
    </dgm:pt>
    <dgm:pt modelId="{81E86363-BA7B-43ED-A59B-AF69815D5961}" type="pres">
      <dgm:prSet presAssocID="{7C61D835-251D-4C90-8FD8-F44C9620DCDB}" presName="OneNode_1" presStyleLbl="node1" presStyleIdx="0" presStyleCnt="1" custScaleX="100000" custScaleY="200000" custLinFactNeighborX="-399" custLinFactNeighborY="-39364">
        <dgm:presLayoutVars>
          <dgm:bulletEnabled val="1"/>
        </dgm:presLayoutVars>
      </dgm:prSet>
      <dgm:spPr/>
    </dgm:pt>
  </dgm:ptLst>
  <dgm:cxnLst>
    <dgm:cxn modelId="{207B5D60-0BD5-4961-8A73-868B979CE80D}" type="presOf" srcId="{092E6689-DDE6-4BE7-B4C7-B27F5B2BAFEA}" destId="{81E86363-BA7B-43ED-A59B-AF69815D5961}" srcOrd="0" destOrd="0" presId="urn:microsoft.com/office/officeart/2005/8/layout/vProcess5"/>
    <dgm:cxn modelId="{B4875B79-4C8E-482C-A79E-80306EA7F812}" srcId="{7C61D835-251D-4C90-8FD8-F44C9620DCDB}" destId="{092E6689-DDE6-4BE7-B4C7-B27F5B2BAFEA}" srcOrd="0" destOrd="0" parTransId="{2B38CCD2-EA7A-4A98-9439-FFB145E227AF}" sibTransId="{0A1152E1-FD31-4FB3-8C69-370D91C9764A}"/>
    <dgm:cxn modelId="{A1756DE0-99D8-4763-893D-124579820852}" type="presOf" srcId="{7C61D835-251D-4C90-8FD8-F44C9620DCDB}" destId="{50F4689F-750A-4569-87F5-66B245B97192}" srcOrd="0" destOrd="0" presId="urn:microsoft.com/office/officeart/2005/8/layout/vProcess5"/>
    <dgm:cxn modelId="{149CD9F3-08EC-45B9-9FBF-6979F9C50AB8}" type="presParOf" srcId="{50F4689F-750A-4569-87F5-66B245B97192}" destId="{998E637F-AE18-45D6-B1BD-82F11E0C7E61}" srcOrd="0" destOrd="0" presId="urn:microsoft.com/office/officeart/2005/8/layout/vProcess5"/>
    <dgm:cxn modelId="{78B701D4-1119-4DB1-A326-C73E224CA060}" type="presParOf" srcId="{50F4689F-750A-4569-87F5-66B245B97192}" destId="{81E86363-BA7B-43ED-A59B-AF69815D5961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A3AF5-5A20-4269-8F55-EE75D0E7FD6D}">
      <dsp:nvSpPr>
        <dsp:cNvPr id="0" name=""/>
        <dsp:cNvSpPr/>
      </dsp:nvSpPr>
      <dsp:spPr>
        <a:xfrm>
          <a:off x="0" y="614"/>
          <a:ext cx="8092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20713-8002-4D47-8833-C6406C8F5B9D}">
      <dsp:nvSpPr>
        <dsp:cNvPr id="0" name=""/>
        <dsp:cNvSpPr/>
      </dsp:nvSpPr>
      <dsp:spPr>
        <a:xfrm>
          <a:off x="0" y="614"/>
          <a:ext cx="8092860" cy="71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002060"/>
              </a:solidFill>
            </a:rPr>
            <a:t>Over-represented in informal work, rural women ‘help’ family farms </a:t>
          </a:r>
          <a:endParaRPr lang="en-US" sz="2200" kern="1200">
            <a:solidFill>
              <a:srgbClr val="002060"/>
            </a:solidFill>
          </a:endParaRPr>
        </a:p>
      </dsp:txBody>
      <dsp:txXfrm>
        <a:off x="0" y="614"/>
        <a:ext cx="8092860" cy="719201"/>
      </dsp:txXfrm>
    </dsp:sp>
    <dsp:sp modelId="{9D84F087-4455-49A5-91AE-F0EBE46DF144}">
      <dsp:nvSpPr>
        <dsp:cNvPr id="0" name=""/>
        <dsp:cNvSpPr/>
      </dsp:nvSpPr>
      <dsp:spPr>
        <a:xfrm>
          <a:off x="0" y="719816"/>
          <a:ext cx="8092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A568C-357D-46D8-BAE4-190BCF6B01C8}">
      <dsp:nvSpPr>
        <dsp:cNvPr id="0" name=""/>
        <dsp:cNvSpPr/>
      </dsp:nvSpPr>
      <dsp:spPr>
        <a:xfrm>
          <a:off x="0" y="719816"/>
          <a:ext cx="8092860" cy="71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002060"/>
              </a:solidFill>
            </a:rPr>
            <a:t>Triple burden due to domestic, family farm and community work</a:t>
          </a:r>
          <a:endParaRPr lang="en-US" sz="2200" kern="1200">
            <a:solidFill>
              <a:srgbClr val="002060"/>
            </a:solidFill>
          </a:endParaRPr>
        </a:p>
      </dsp:txBody>
      <dsp:txXfrm>
        <a:off x="0" y="719816"/>
        <a:ext cx="8092860" cy="719201"/>
      </dsp:txXfrm>
    </dsp:sp>
    <dsp:sp modelId="{C6B109E8-7440-4251-8A21-AE0AFB903FBD}">
      <dsp:nvSpPr>
        <dsp:cNvPr id="0" name=""/>
        <dsp:cNvSpPr/>
      </dsp:nvSpPr>
      <dsp:spPr>
        <a:xfrm>
          <a:off x="0" y="1439017"/>
          <a:ext cx="8092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10EC4-A3AD-42AD-8E3D-52828A47AADB}">
      <dsp:nvSpPr>
        <dsp:cNvPr id="0" name=""/>
        <dsp:cNvSpPr/>
      </dsp:nvSpPr>
      <dsp:spPr>
        <a:xfrm>
          <a:off x="0" y="1439017"/>
          <a:ext cx="8092860" cy="71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002060"/>
              </a:solidFill>
            </a:rPr>
            <a:t>Limited access/control over productive resources </a:t>
          </a:r>
          <a:endParaRPr lang="en-US" sz="2200" kern="1200">
            <a:solidFill>
              <a:srgbClr val="002060"/>
            </a:solidFill>
          </a:endParaRPr>
        </a:p>
      </dsp:txBody>
      <dsp:txXfrm>
        <a:off x="0" y="1439017"/>
        <a:ext cx="8092860" cy="719201"/>
      </dsp:txXfrm>
    </dsp:sp>
    <dsp:sp modelId="{3146AFB7-0DE5-4D7B-B964-5D5DC5855228}">
      <dsp:nvSpPr>
        <dsp:cNvPr id="0" name=""/>
        <dsp:cNvSpPr/>
      </dsp:nvSpPr>
      <dsp:spPr>
        <a:xfrm>
          <a:off x="0" y="2158219"/>
          <a:ext cx="8092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29CA6-79CC-4ECB-AF22-015980D9D934}">
      <dsp:nvSpPr>
        <dsp:cNvPr id="0" name=""/>
        <dsp:cNvSpPr/>
      </dsp:nvSpPr>
      <dsp:spPr>
        <a:xfrm>
          <a:off x="0" y="2158219"/>
          <a:ext cx="8092860" cy="71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002060"/>
              </a:solidFill>
            </a:rPr>
            <a:t>Limited access to knowledge, technologies and rural advisory            </a:t>
          </a:r>
          <a:endParaRPr lang="en-US" sz="2200" kern="1200">
            <a:solidFill>
              <a:srgbClr val="002060"/>
            </a:solidFill>
          </a:endParaRPr>
        </a:p>
      </dsp:txBody>
      <dsp:txXfrm>
        <a:off x="0" y="2158219"/>
        <a:ext cx="8092860" cy="719201"/>
      </dsp:txXfrm>
    </dsp:sp>
    <dsp:sp modelId="{01033B29-1107-445C-8343-618166863DFE}">
      <dsp:nvSpPr>
        <dsp:cNvPr id="0" name=""/>
        <dsp:cNvSpPr/>
      </dsp:nvSpPr>
      <dsp:spPr>
        <a:xfrm>
          <a:off x="0" y="2877420"/>
          <a:ext cx="8092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C33B-F52E-4D62-AA1E-3BBD8B9A5488}">
      <dsp:nvSpPr>
        <dsp:cNvPr id="0" name=""/>
        <dsp:cNvSpPr/>
      </dsp:nvSpPr>
      <dsp:spPr>
        <a:xfrm>
          <a:off x="0" y="2877420"/>
          <a:ext cx="8092860" cy="71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002060"/>
              </a:solidFill>
            </a:rPr>
            <a:t>Limited agency and participation in decision-making</a:t>
          </a:r>
          <a:endParaRPr lang="en-US" sz="2200" kern="1200">
            <a:solidFill>
              <a:srgbClr val="002060"/>
            </a:solidFill>
          </a:endParaRPr>
        </a:p>
      </dsp:txBody>
      <dsp:txXfrm>
        <a:off x="0" y="2877420"/>
        <a:ext cx="8092860" cy="719201"/>
      </dsp:txXfrm>
    </dsp:sp>
    <dsp:sp modelId="{18603C22-AD5B-4A9F-9CFE-A19206ED4935}">
      <dsp:nvSpPr>
        <dsp:cNvPr id="0" name=""/>
        <dsp:cNvSpPr/>
      </dsp:nvSpPr>
      <dsp:spPr>
        <a:xfrm>
          <a:off x="0" y="3596622"/>
          <a:ext cx="8092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98742-5D7B-44DF-BBE8-1A0D98070EB3}">
      <dsp:nvSpPr>
        <dsp:cNvPr id="0" name=""/>
        <dsp:cNvSpPr/>
      </dsp:nvSpPr>
      <dsp:spPr>
        <a:xfrm>
          <a:off x="0" y="3596622"/>
          <a:ext cx="8092860" cy="71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002060"/>
              </a:solidFill>
              <a:latin typeface="+mn-lt"/>
            </a:rPr>
            <a:t>Higher malnutrition and food insecurity, poorer diet quality</a:t>
          </a:r>
        </a:p>
      </dsp:txBody>
      <dsp:txXfrm>
        <a:off x="0" y="3596622"/>
        <a:ext cx="8092860" cy="719201"/>
      </dsp:txXfrm>
    </dsp:sp>
    <dsp:sp modelId="{14520FFB-8211-4F04-A70C-8CBF3186CD76}">
      <dsp:nvSpPr>
        <dsp:cNvPr id="0" name=""/>
        <dsp:cNvSpPr/>
      </dsp:nvSpPr>
      <dsp:spPr>
        <a:xfrm>
          <a:off x="0" y="4315823"/>
          <a:ext cx="80928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96C82-5AAD-4B56-B6CA-9A7672CFDE16}">
      <dsp:nvSpPr>
        <dsp:cNvPr id="0" name=""/>
        <dsp:cNvSpPr/>
      </dsp:nvSpPr>
      <dsp:spPr>
        <a:xfrm>
          <a:off x="0" y="4315823"/>
          <a:ext cx="8092860" cy="719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002060"/>
              </a:solidFill>
            </a:rPr>
            <a:t>Vulnerabilities further compounded by conflicts and climate events</a:t>
          </a:r>
        </a:p>
      </dsp:txBody>
      <dsp:txXfrm>
        <a:off x="0" y="4315823"/>
        <a:ext cx="8092860" cy="719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A3AF5-5A20-4269-8F55-EE75D0E7FD6D}">
      <dsp:nvSpPr>
        <dsp:cNvPr id="0" name=""/>
        <dsp:cNvSpPr/>
      </dsp:nvSpPr>
      <dsp:spPr>
        <a:xfrm>
          <a:off x="0" y="2061"/>
          <a:ext cx="85451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20713-8002-4D47-8833-C6406C8F5B9D}">
      <dsp:nvSpPr>
        <dsp:cNvPr id="0" name=""/>
        <dsp:cNvSpPr/>
      </dsp:nvSpPr>
      <dsp:spPr>
        <a:xfrm>
          <a:off x="0" y="2061"/>
          <a:ext cx="8545105" cy="70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500" b="1" kern="1200" dirty="0">
              <a:solidFill>
                <a:srgbClr val="002060"/>
              </a:solidFill>
              <a:latin typeface="+mn-lt"/>
              <a:cs typeface="Calibri Light" panose="020F0302020204030204" pitchFamily="34" charset="0"/>
            </a:rPr>
            <a:t>60-87% of women in agriculture are informal or family workers</a:t>
          </a:r>
          <a:endParaRPr lang="en-US" sz="2500" b="1" kern="1200" dirty="0">
            <a:solidFill>
              <a:srgbClr val="002060"/>
            </a:solidFill>
            <a:latin typeface="+mn-lt"/>
          </a:endParaRPr>
        </a:p>
      </dsp:txBody>
      <dsp:txXfrm>
        <a:off x="0" y="2061"/>
        <a:ext cx="8545105" cy="703136"/>
      </dsp:txXfrm>
    </dsp:sp>
    <dsp:sp modelId="{9D84F087-4455-49A5-91AE-F0EBE46DF144}">
      <dsp:nvSpPr>
        <dsp:cNvPr id="0" name=""/>
        <dsp:cNvSpPr/>
      </dsp:nvSpPr>
      <dsp:spPr>
        <a:xfrm>
          <a:off x="0" y="705197"/>
          <a:ext cx="85451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A568C-357D-46D8-BAE4-190BCF6B01C8}">
      <dsp:nvSpPr>
        <dsp:cNvPr id="0" name=""/>
        <dsp:cNvSpPr/>
      </dsp:nvSpPr>
      <dsp:spPr>
        <a:xfrm>
          <a:off x="0" y="705197"/>
          <a:ext cx="8545105" cy="70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002060"/>
              </a:solidFill>
              <a:latin typeface="+mn-lt"/>
              <a:cs typeface="Calibri Light" panose="020F0302020204030204" pitchFamily="34" charset="0"/>
            </a:rPr>
            <a:t>6.5-31% of agricultural holdings are managed by women</a:t>
          </a:r>
          <a:endParaRPr lang="en-US" sz="2500" kern="1200" dirty="0">
            <a:solidFill>
              <a:srgbClr val="002060"/>
            </a:solidFill>
            <a:latin typeface="+mn-lt"/>
          </a:endParaRPr>
        </a:p>
      </dsp:txBody>
      <dsp:txXfrm>
        <a:off x="0" y="705197"/>
        <a:ext cx="8545105" cy="703136"/>
      </dsp:txXfrm>
    </dsp:sp>
    <dsp:sp modelId="{C6B109E8-7440-4251-8A21-AE0AFB903FBD}">
      <dsp:nvSpPr>
        <dsp:cNvPr id="0" name=""/>
        <dsp:cNvSpPr/>
      </dsp:nvSpPr>
      <dsp:spPr>
        <a:xfrm>
          <a:off x="0" y="1408333"/>
          <a:ext cx="85451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10EC4-A3AD-42AD-8E3D-52828A47AADB}">
      <dsp:nvSpPr>
        <dsp:cNvPr id="0" name=""/>
        <dsp:cNvSpPr/>
      </dsp:nvSpPr>
      <dsp:spPr>
        <a:xfrm>
          <a:off x="0" y="1408333"/>
          <a:ext cx="8545105" cy="70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002060"/>
              </a:solidFill>
              <a:latin typeface="+mn-lt"/>
              <a:cs typeface="Calibri Light" panose="020F0302020204030204" pitchFamily="34" charset="0"/>
            </a:rPr>
            <a:t>10% of women have access to Rural Advisory Services</a:t>
          </a:r>
          <a:endParaRPr lang="en-US" sz="2500" kern="1200" dirty="0">
            <a:solidFill>
              <a:srgbClr val="002060"/>
            </a:solidFill>
            <a:latin typeface="+mn-lt"/>
          </a:endParaRPr>
        </a:p>
      </dsp:txBody>
      <dsp:txXfrm>
        <a:off x="0" y="1408333"/>
        <a:ext cx="8545105" cy="703136"/>
      </dsp:txXfrm>
    </dsp:sp>
    <dsp:sp modelId="{3146AFB7-0DE5-4D7B-B964-5D5DC5855228}">
      <dsp:nvSpPr>
        <dsp:cNvPr id="0" name=""/>
        <dsp:cNvSpPr/>
      </dsp:nvSpPr>
      <dsp:spPr>
        <a:xfrm>
          <a:off x="0" y="2111469"/>
          <a:ext cx="85451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29CA6-79CC-4ECB-AF22-015980D9D934}">
      <dsp:nvSpPr>
        <dsp:cNvPr id="0" name=""/>
        <dsp:cNvSpPr/>
      </dsp:nvSpPr>
      <dsp:spPr>
        <a:xfrm>
          <a:off x="0" y="2111470"/>
          <a:ext cx="8545105" cy="70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002060"/>
              </a:solidFill>
              <a:latin typeface="+mn-lt"/>
              <a:cs typeface="Calibri Light" panose="020F0302020204030204" pitchFamily="34" charset="0"/>
            </a:rPr>
            <a:t>5% of women own agricultural machinery</a:t>
          </a:r>
          <a:endParaRPr lang="en-US" sz="2500" kern="1200" dirty="0">
            <a:solidFill>
              <a:srgbClr val="002060"/>
            </a:solidFill>
            <a:latin typeface="+mn-lt"/>
          </a:endParaRPr>
        </a:p>
      </dsp:txBody>
      <dsp:txXfrm>
        <a:off x="0" y="2111470"/>
        <a:ext cx="8545105" cy="703136"/>
      </dsp:txXfrm>
    </dsp:sp>
    <dsp:sp modelId="{22042E0F-6A19-4772-8A03-B39EF25A9EAE}">
      <dsp:nvSpPr>
        <dsp:cNvPr id="0" name=""/>
        <dsp:cNvSpPr/>
      </dsp:nvSpPr>
      <dsp:spPr>
        <a:xfrm>
          <a:off x="0" y="2814606"/>
          <a:ext cx="85451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39BBE-018C-43C2-87E6-AB2E8E5F48E0}">
      <dsp:nvSpPr>
        <dsp:cNvPr id="0" name=""/>
        <dsp:cNvSpPr/>
      </dsp:nvSpPr>
      <dsp:spPr>
        <a:xfrm>
          <a:off x="0" y="2814606"/>
          <a:ext cx="8545105" cy="70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002060"/>
              </a:solidFill>
              <a:latin typeface="+mn-lt"/>
              <a:cs typeface="Calibri Light" panose="020F0302020204030204" pitchFamily="34" charset="0"/>
            </a:rPr>
            <a:t>Lack of </a:t>
          </a:r>
          <a:r>
            <a:rPr lang="en-US" sz="2500" b="1" kern="1200" dirty="0">
              <a:solidFill>
                <a:srgbClr val="002060"/>
              </a:solidFill>
              <a:latin typeface="Söhne"/>
              <a:cs typeface="Calibri Light" panose="020F0302020204030204" pitchFamily="34" charset="0"/>
            </a:rPr>
            <a:t>sex and age disaggregated data and gender statistics</a:t>
          </a:r>
          <a:endParaRPr lang="en-US" sz="2500" b="1" kern="1200" dirty="0">
            <a:solidFill>
              <a:srgbClr val="002060"/>
            </a:solidFill>
            <a:latin typeface="+mn-lt"/>
            <a:cs typeface="Calibri Light" panose="020F0302020204030204" pitchFamily="34" charset="0"/>
          </a:endParaRPr>
        </a:p>
      </dsp:txBody>
      <dsp:txXfrm>
        <a:off x="0" y="2814606"/>
        <a:ext cx="8545105" cy="703136"/>
      </dsp:txXfrm>
    </dsp:sp>
    <dsp:sp modelId="{18603C22-AD5B-4A9F-9CFE-A19206ED4935}">
      <dsp:nvSpPr>
        <dsp:cNvPr id="0" name=""/>
        <dsp:cNvSpPr/>
      </dsp:nvSpPr>
      <dsp:spPr>
        <a:xfrm>
          <a:off x="0" y="3517742"/>
          <a:ext cx="85451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98742-5D7B-44DF-BBE8-1A0D98070EB3}">
      <dsp:nvSpPr>
        <dsp:cNvPr id="0" name=""/>
        <dsp:cNvSpPr/>
      </dsp:nvSpPr>
      <dsp:spPr>
        <a:xfrm>
          <a:off x="0" y="3517742"/>
          <a:ext cx="8545105" cy="70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rgbClr val="002060"/>
            </a:solidFill>
            <a:latin typeface="+mn-lt"/>
          </a:endParaRPr>
        </a:p>
      </dsp:txBody>
      <dsp:txXfrm>
        <a:off x="0" y="3517742"/>
        <a:ext cx="8545105" cy="703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BA7E3-06DD-4C0F-AC6D-EB30C284D449}">
      <dsp:nvSpPr>
        <dsp:cNvPr id="0" name=""/>
        <dsp:cNvSpPr/>
      </dsp:nvSpPr>
      <dsp:spPr>
        <a:xfrm>
          <a:off x="0" y="0"/>
          <a:ext cx="878706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75665-6793-458F-9F8F-5EFE24DF20C0}">
      <dsp:nvSpPr>
        <dsp:cNvPr id="0" name=""/>
        <dsp:cNvSpPr/>
      </dsp:nvSpPr>
      <dsp:spPr>
        <a:xfrm>
          <a:off x="0" y="0"/>
          <a:ext cx="8787063" cy="94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1">
                  <a:lumMod val="50000"/>
                </a:schemeClr>
              </a:solidFill>
            </a:rPr>
            <a:t>FAO recognizes that CSOs play a critical role (</a:t>
          </a:r>
          <a:r>
            <a:rPr lang="en-US" sz="2400" b="0" i="0" kern="1200" dirty="0"/>
            <a:t>FAO Strategic Framework 2022-2031)</a:t>
          </a:r>
          <a:endParaRPr lang="en-US" sz="2400" b="1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0" y="0"/>
        <a:ext cx="8787063" cy="942166"/>
      </dsp:txXfrm>
    </dsp:sp>
    <dsp:sp modelId="{A8BBF18B-367E-407F-A246-B8C5CDD76918}">
      <dsp:nvSpPr>
        <dsp:cNvPr id="0" name=""/>
        <dsp:cNvSpPr/>
      </dsp:nvSpPr>
      <dsp:spPr>
        <a:xfrm>
          <a:off x="0" y="942166"/>
          <a:ext cx="878706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983EB-8EB6-4B9D-A609-15D30F46A5FD}">
      <dsp:nvSpPr>
        <dsp:cNvPr id="0" name=""/>
        <dsp:cNvSpPr/>
      </dsp:nvSpPr>
      <dsp:spPr>
        <a:xfrm>
          <a:off x="0" y="942166"/>
          <a:ext cx="8787063" cy="94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  <a:latin typeface="+mn-lt"/>
            </a:rPr>
            <a:t>Give a voice: Women-led and women CSOs representing rural women</a:t>
          </a:r>
        </a:p>
      </dsp:txBody>
      <dsp:txXfrm>
        <a:off x="0" y="942166"/>
        <a:ext cx="8787063" cy="942166"/>
      </dsp:txXfrm>
    </dsp:sp>
    <dsp:sp modelId="{14A923FF-B781-444D-BD97-6CBC8D7CDA76}">
      <dsp:nvSpPr>
        <dsp:cNvPr id="0" name=""/>
        <dsp:cNvSpPr/>
      </dsp:nvSpPr>
      <dsp:spPr>
        <a:xfrm>
          <a:off x="0" y="1884332"/>
          <a:ext cx="878706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86D17-BFB9-4801-A351-2B73493F3004}">
      <dsp:nvSpPr>
        <dsp:cNvPr id="0" name=""/>
        <dsp:cNvSpPr/>
      </dsp:nvSpPr>
      <dsp:spPr>
        <a:xfrm>
          <a:off x="0" y="1884333"/>
          <a:ext cx="8787063" cy="94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50000"/>
                </a:schemeClr>
              </a:solidFill>
              <a:latin typeface="+mn-lt"/>
              <a:cs typeface="Calibri Light" panose="020F0302020204030204" pitchFamily="34" charset="0"/>
            </a:rPr>
            <a:t>Partnership and strengthened cooperation with CSOs representing rural women ensure that their views and opinions are taken into account </a:t>
          </a:r>
          <a:endParaRPr lang="en-US" sz="2400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0" y="1884333"/>
        <a:ext cx="8787063" cy="942166"/>
      </dsp:txXfrm>
    </dsp:sp>
    <dsp:sp modelId="{E73996EA-7AEA-465B-AA18-964BB44842C7}">
      <dsp:nvSpPr>
        <dsp:cNvPr id="0" name=""/>
        <dsp:cNvSpPr/>
      </dsp:nvSpPr>
      <dsp:spPr>
        <a:xfrm>
          <a:off x="0" y="2826499"/>
          <a:ext cx="878706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36750-BFDF-47F4-BABA-95FD3A213882}">
      <dsp:nvSpPr>
        <dsp:cNvPr id="0" name=""/>
        <dsp:cNvSpPr/>
      </dsp:nvSpPr>
      <dsp:spPr>
        <a:xfrm>
          <a:off x="0" y="2826499"/>
          <a:ext cx="8787063" cy="942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1">
                  <a:lumMod val="50000"/>
                </a:schemeClr>
              </a:solidFill>
            </a:rPr>
            <a:t>Increase the effectiveness of FAO field projects and </a:t>
          </a:r>
          <a:r>
            <a:rPr lang="en-US" sz="2400" b="1" i="0" kern="1200" dirty="0" err="1">
              <a:solidFill>
                <a:schemeClr val="accent1">
                  <a:lumMod val="50000"/>
                </a:schemeClr>
              </a:solidFill>
            </a:rPr>
            <a:t>programmes</a:t>
          </a:r>
          <a:r>
            <a:rPr lang="en-US" sz="2400" b="1" i="0" kern="1200" dirty="0">
              <a:solidFill>
                <a:schemeClr val="accent1">
                  <a:lumMod val="50000"/>
                </a:schemeClr>
              </a:solidFill>
            </a:rPr>
            <a:t> by collaborating with CSOs (especially targeting rural women)</a:t>
          </a:r>
          <a:endParaRPr lang="en-US" sz="2400" b="1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0" y="2826499"/>
        <a:ext cx="8787063" cy="942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2B2EF-2FE3-4184-9F45-8A4E08D355E8}">
      <dsp:nvSpPr>
        <dsp:cNvPr id="0" name=""/>
        <dsp:cNvSpPr/>
      </dsp:nvSpPr>
      <dsp:spPr>
        <a:xfrm>
          <a:off x="11487" y="0"/>
          <a:ext cx="4896023" cy="80725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BUILDING KNOWLEDGE</a:t>
          </a:r>
        </a:p>
      </dsp:txBody>
      <dsp:txXfrm>
        <a:off x="35131" y="23644"/>
        <a:ext cx="3921095" cy="759963"/>
      </dsp:txXfrm>
    </dsp:sp>
    <dsp:sp modelId="{91085714-409F-467B-BA5C-EE9576D3563A}">
      <dsp:nvSpPr>
        <dsp:cNvPr id="0" name=""/>
        <dsp:cNvSpPr/>
      </dsp:nvSpPr>
      <dsp:spPr>
        <a:xfrm>
          <a:off x="0" y="953176"/>
          <a:ext cx="4896023" cy="80725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CAPACITY DEVELOPMENT</a:t>
          </a:r>
          <a:r>
            <a:rPr lang="en-US" sz="2800" kern="1200"/>
            <a:t> </a:t>
          </a:r>
        </a:p>
      </dsp:txBody>
      <dsp:txXfrm>
        <a:off x="23644" y="976820"/>
        <a:ext cx="3893023" cy="759963"/>
      </dsp:txXfrm>
    </dsp:sp>
    <dsp:sp modelId="{B90F16C1-7A6F-461E-B55E-24B7736CB862}">
      <dsp:nvSpPr>
        <dsp:cNvPr id="0" name=""/>
        <dsp:cNvSpPr/>
      </dsp:nvSpPr>
      <dsp:spPr>
        <a:xfrm>
          <a:off x="51387" y="1884605"/>
          <a:ext cx="4787315" cy="807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POLICY SUPPORT AND ADVOCACY </a:t>
          </a:r>
        </a:p>
      </dsp:txBody>
      <dsp:txXfrm>
        <a:off x="75031" y="1908249"/>
        <a:ext cx="3811519" cy="759963"/>
      </dsp:txXfrm>
    </dsp:sp>
    <dsp:sp modelId="{908A3F4C-25B6-4918-B665-05F0B668AB5B}">
      <dsp:nvSpPr>
        <dsp:cNvPr id="0" name=""/>
        <dsp:cNvSpPr/>
      </dsp:nvSpPr>
      <dsp:spPr>
        <a:xfrm>
          <a:off x="0" y="2851440"/>
          <a:ext cx="4896023" cy="807251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ACTION ON THE GROUND</a:t>
          </a:r>
        </a:p>
      </dsp:txBody>
      <dsp:txXfrm>
        <a:off x="23644" y="2875084"/>
        <a:ext cx="3893023" cy="759963"/>
      </dsp:txXfrm>
    </dsp:sp>
    <dsp:sp modelId="{ECB8C739-CB24-4C78-AD6A-8BDD84F8D438}">
      <dsp:nvSpPr>
        <dsp:cNvPr id="0" name=""/>
        <dsp:cNvSpPr/>
      </dsp:nvSpPr>
      <dsp:spPr>
        <a:xfrm>
          <a:off x="4183273" y="618280"/>
          <a:ext cx="524713" cy="5247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301333" y="618280"/>
        <a:ext cx="288593" cy="394847"/>
      </dsp:txXfrm>
    </dsp:sp>
    <dsp:sp modelId="{C47D7914-47B7-4120-9D35-AF89C1779A71}">
      <dsp:nvSpPr>
        <dsp:cNvPr id="0" name=""/>
        <dsp:cNvSpPr/>
      </dsp:nvSpPr>
      <dsp:spPr>
        <a:xfrm>
          <a:off x="4225841" y="1572304"/>
          <a:ext cx="524713" cy="5247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343901" y="1572304"/>
        <a:ext cx="288593" cy="394847"/>
      </dsp:txXfrm>
    </dsp:sp>
    <dsp:sp modelId="{34A04AEC-559F-40D6-B515-D449F38DE847}">
      <dsp:nvSpPr>
        <dsp:cNvPr id="0" name=""/>
        <dsp:cNvSpPr/>
      </dsp:nvSpPr>
      <dsp:spPr>
        <a:xfrm>
          <a:off x="4215699" y="2526328"/>
          <a:ext cx="524713" cy="5247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333759" y="2526328"/>
        <a:ext cx="288593" cy="3948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884D4-CB1D-40BF-85A1-4913528F6418}">
      <dsp:nvSpPr>
        <dsp:cNvPr id="0" name=""/>
        <dsp:cNvSpPr/>
      </dsp:nvSpPr>
      <dsp:spPr>
        <a:xfrm>
          <a:off x="0" y="0"/>
          <a:ext cx="5884982" cy="72097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BUILDING KNOWLEDGE </a:t>
          </a:r>
        </a:p>
      </dsp:txBody>
      <dsp:txXfrm>
        <a:off x="21116" y="21116"/>
        <a:ext cx="5842750" cy="6787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C56A3-B2CD-44CC-8ED0-B2C4ADF43488}">
      <dsp:nvSpPr>
        <dsp:cNvPr id="0" name=""/>
        <dsp:cNvSpPr/>
      </dsp:nvSpPr>
      <dsp:spPr>
        <a:xfrm>
          <a:off x="0" y="314073"/>
          <a:ext cx="5509855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POLICY SUPPORT AND ADVOCACY </a:t>
          </a:r>
        </a:p>
      </dsp:txBody>
      <dsp:txXfrm>
        <a:off x="24107" y="338180"/>
        <a:ext cx="5461641" cy="7748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EF574-7F24-445B-B4BF-1ABC66EF20F1}">
      <dsp:nvSpPr>
        <dsp:cNvPr id="0" name=""/>
        <dsp:cNvSpPr/>
      </dsp:nvSpPr>
      <dsp:spPr>
        <a:xfrm>
          <a:off x="59496" y="409968"/>
          <a:ext cx="5546825" cy="72000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CAPACITY DEVELOPMENT</a:t>
          </a:r>
          <a:r>
            <a:rPr lang="en-US" sz="2800" kern="1200"/>
            <a:t> </a:t>
          </a:r>
        </a:p>
      </dsp:txBody>
      <dsp:txXfrm>
        <a:off x="80584" y="431056"/>
        <a:ext cx="5504649" cy="6778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86363-BA7B-43ED-A59B-AF69815D5961}">
      <dsp:nvSpPr>
        <dsp:cNvPr id="0" name=""/>
        <dsp:cNvSpPr/>
      </dsp:nvSpPr>
      <dsp:spPr>
        <a:xfrm>
          <a:off x="11746" y="185724"/>
          <a:ext cx="5802899" cy="720000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ACTION ON THE GROUND</a:t>
          </a:r>
          <a:r>
            <a:rPr lang="en-US" sz="2400" b="1" kern="1200"/>
            <a:t>	</a:t>
          </a:r>
        </a:p>
      </dsp:txBody>
      <dsp:txXfrm>
        <a:off x="32834" y="206812"/>
        <a:ext cx="5760723" cy="6778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86363-BA7B-43ED-A59B-AF69815D5961}">
      <dsp:nvSpPr>
        <dsp:cNvPr id="0" name=""/>
        <dsp:cNvSpPr/>
      </dsp:nvSpPr>
      <dsp:spPr>
        <a:xfrm>
          <a:off x="0" y="0"/>
          <a:ext cx="5873261" cy="1800000"/>
        </a:xfrm>
        <a:prstGeom prst="roundRect">
          <a:avLst>
            <a:gd name="adj" fmla="val 10000"/>
          </a:avLst>
        </a:prstGeom>
        <a:solidFill>
          <a:srgbClr val="004F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CFS voluntary guidelines on gender equality and women's and girls' empowerment in the context of food security and nutrition</a:t>
          </a:r>
          <a:r>
            <a:rPr lang="en-US" sz="2400" b="1" kern="1200" dirty="0"/>
            <a:t>	</a:t>
          </a:r>
        </a:p>
      </dsp:txBody>
      <dsp:txXfrm>
        <a:off x="52720" y="52720"/>
        <a:ext cx="5767821" cy="169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DCF6-3BDA-41DC-9FC5-350CEB09F24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5DFD5-B4EA-4727-B5E5-166C45EFD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4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5DFD5-B4EA-4727-B5E5-166C45EFDA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89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DCA8C-3324-452E-A23F-E2F39EF389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15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5DFD5-B4EA-4727-B5E5-166C45EFDA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1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5DFD5-B4EA-4727-B5E5-166C45EFDA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8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5DFD5-B4EA-4727-B5E5-166C45EFDA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134FE-F395-ABE3-AC08-9B7B0051A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1CAD9D-D755-1913-C754-42A45EBEE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73066-9F8F-B34F-B450-8E90D25F6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9C59F-FFAB-E7FA-4677-2A6C9FABE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5DFD5-B4EA-4727-B5E5-166C45EFDA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7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42F26-D204-EDE6-314B-CEBA3356F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E385A-64C7-3643-2A92-F2544962C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4383F7-313C-4096-4803-A515EF698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7652D-5515-D82F-1049-C92397F280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5DFD5-B4EA-4727-B5E5-166C45EFDA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39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C2A38-A097-C568-DB6D-613EC50CD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3EA1D3-2E7A-0143-5CB9-846CE5AD3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2058E5-12FF-AAA0-D67C-57B414B62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Civil Society Organizations’ Role in FAO’s Knowledge Production on Gender Equality</a:t>
            </a:r>
          </a:p>
          <a:p>
            <a:r>
              <a:rPr lang="en-US" dirty="0"/>
              <a:t>CSOs play an important </a:t>
            </a:r>
            <a:r>
              <a:rPr lang="en-US" b="1" dirty="0"/>
              <a:t>role</a:t>
            </a:r>
            <a:r>
              <a:rPr lang="en-US" dirty="0"/>
              <a:t> in the </a:t>
            </a:r>
            <a:r>
              <a:rPr lang="en-US" b="1" dirty="0"/>
              <a:t>FAO’s </a:t>
            </a:r>
            <a:r>
              <a:rPr lang="en-US" dirty="0"/>
              <a:t>knowledge generation and analytical work on gender equality.</a:t>
            </a:r>
          </a:p>
          <a:p>
            <a:r>
              <a:rPr lang="en-US" dirty="0"/>
              <a:t>One prominent example is the </a:t>
            </a:r>
            <a:r>
              <a:rPr lang="en-US" b="1" dirty="0"/>
              <a:t>CGAs</a:t>
            </a:r>
            <a:r>
              <a:rPr lang="en-US" dirty="0"/>
              <a:t>, which provides a </a:t>
            </a:r>
            <a:r>
              <a:rPr lang="en-US" b="1" dirty="0"/>
              <a:t>comprehensive overview of gender disparities</a:t>
            </a:r>
            <a:r>
              <a:rPr lang="en-US" dirty="0"/>
              <a:t> in agriculture and rural livelihoods. The CGA employs a robust methodology that includes the </a:t>
            </a:r>
            <a:r>
              <a:rPr lang="en-US" b="1" dirty="0"/>
              <a:t>analysis of national statistics</a:t>
            </a:r>
            <a:r>
              <a:rPr lang="en-US" dirty="0"/>
              <a:t>—even when such data are not sufficiently disaggregated by sex or by rural/urban location in national reports.</a:t>
            </a:r>
          </a:p>
          <a:p>
            <a:endParaRPr lang="en-US" dirty="0"/>
          </a:p>
          <a:p>
            <a:r>
              <a:rPr lang="en-US" dirty="0"/>
              <a:t>In addition, the process involves </a:t>
            </a:r>
            <a:r>
              <a:rPr lang="en-US" b="1" dirty="0"/>
              <a:t>consultations with key stakeholders</a:t>
            </a:r>
            <a:r>
              <a:rPr lang="en-US" dirty="0"/>
              <a:t>, particularly </a:t>
            </a:r>
            <a:r>
              <a:rPr lang="en-US" b="1" dirty="0"/>
              <a:t>representatives of CSOs</a:t>
            </a:r>
            <a:r>
              <a:rPr lang="en-US" dirty="0"/>
              <a:t>, who contribute valuable perspectives during the </a:t>
            </a:r>
            <a:r>
              <a:rPr lang="en-US" b="1" dirty="0"/>
              <a:t>development and validation</a:t>
            </a:r>
            <a:r>
              <a:rPr lang="en-US" dirty="0"/>
              <a:t> of findings. We are particularly grateful for the contributions of CSOs in validating the findings and recommendations of the </a:t>
            </a:r>
            <a:r>
              <a:rPr lang="en-US" b="1" dirty="0"/>
              <a:t>CGAs for Georgia and Ukraine</a:t>
            </a:r>
            <a:r>
              <a:rPr lang="en-US" dirty="0"/>
              <a:t>, as well as the </a:t>
            </a:r>
            <a:r>
              <a:rPr lang="en-US" b="1" dirty="0"/>
              <a:t>upcoming assessments for Albania and Montenegro</a:t>
            </a:r>
            <a:r>
              <a:rPr lang="en-US" dirty="0"/>
              <a:t>, to mention a few. </a:t>
            </a:r>
          </a:p>
          <a:p>
            <a:endParaRPr lang="en-US" dirty="0"/>
          </a:p>
          <a:p>
            <a:r>
              <a:rPr lang="en-US" dirty="0"/>
              <a:t>Some of FAO’s analytical products have also emerged from </a:t>
            </a:r>
            <a:r>
              <a:rPr lang="en-US" b="1" dirty="0"/>
              <a:t>policy discussions organized jointly with academia and civil society</a:t>
            </a:r>
            <a:r>
              <a:rPr lang="en-US" dirty="0"/>
              <a:t>, such as the event </a:t>
            </a:r>
            <a:r>
              <a:rPr lang="en-US" i="1" dirty="0"/>
              <a:t>“Food Policy, Rural Development, and Gender Equality in Eastern Europe, the Caucasus, and Central Asia: Current Trends and the Impact of the COVID-19 Pandemic,”</a:t>
            </a:r>
            <a:r>
              <a:rPr lang="en-US" dirty="0"/>
              <a:t> held on </a:t>
            </a:r>
            <a:r>
              <a:rPr lang="en-US" b="1" dirty="0"/>
              <a:t>10, 12, and 17 March 2021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Beyond the FAO-branded publications, we have </a:t>
            </a:r>
            <a:r>
              <a:rPr lang="en-US" b="1" dirty="0"/>
              <a:t>collaborated extensively with various initiatives</a:t>
            </a:r>
            <a:r>
              <a:rPr lang="en-US" dirty="0"/>
              <a:t>, including the </a:t>
            </a:r>
            <a:r>
              <a:rPr lang="en-US" b="1" dirty="0"/>
              <a:t>Regional Gender Taskforce</a:t>
            </a:r>
            <a:r>
              <a:rPr lang="en-US" dirty="0"/>
              <a:t>, to address emerging challenges such as the </a:t>
            </a:r>
            <a:r>
              <a:rPr lang="en-US" b="1" dirty="0"/>
              <a:t>situation in Ukraine</a:t>
            </a:r>
            <a:r>
              <a:rPr lang="en-US" dirty="0"/>
              <a:t>. These efforts have contributed to a range of </a:t>
            </a:r>
            <a:r>
              <a:rPr lang="en-US" b="1" dirty="0"/>
              <a:t>knowledge products</a:t>
            </a:r>
            <a:r>
              <a:rPr lang="en-US" dirty="0"/>
              <a:t>, such as </a:t>
            </a:r>
            <a:r>
              <a:rPr lang="en-US" i="1" dirty="0"/>
              <a:t>“Livelihoods and Access to Work of Refugees from Ukraine in Neighboring Countries.”</a:t>
            </a:r>
            <a:endParaRPr lang="en-US" dirty="0"/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66E2C-E2C4-828A-F757-0DC026968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5DFD5-B4EA-4727-B5E5-166C45EFDA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05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04582-F8C2-C527-A84E-247E5E89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378D6-062F-ED3E-26AE-08DC6A66C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01BF2-1966-4700-B064-F317E677C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7BEC9-9528-E64D-7209-1390BB562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5DFD5-B4EA-4727-B5E5-166C45EFDA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702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51EC6-EE34-048E-3E95-4E7B0052E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47D4C-996A-4DB6-0640-3FC572999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C6ABA7-C95E-9925-BB74-B4ACC241E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B8989-7B98-D548-5B39-E9BE767BE4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5DFD5-B4EA-4727-B5E5-166C45EFDA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591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C5FF7-2C23-DBDC-9CA9-A8A396AB9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A01D7-E365-F287-0D17-FE81726A7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05530-545E-21A8-5165-F7AF85592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D4A83-7CEE-3BE5-DCB1-7A77677F6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5DFD5-B4EA-4727-B5E5-166C45EFDA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7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B4FBC-1430-1A97-630A-E7954BFA7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4C9B86-5009-D9FE-3C0A-A60450B39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87C1B4-3730-7A6D-39E7-C684B5E1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53D827-8E84-6847-2615-F94C5952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A6621B-8B71-B69E-2BF9-E3C1D0B7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5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2258D-C92F-4116-587D-6A2E6E6E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6FEDFA-F090-3844-A1F6-B5DB4AFF0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3C6CAC-938A-3FF3-F8FC-144B3AB6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A39D79-C59A-499B-EBEF-5A1AC112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328F94-4F99-24A6-206D-9471FDED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57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92F2E4-4391-5B9F-65BA-F8CFF37C2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E1FB10-A9D9-77CA-7F52-59232024B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264BDB-5EEB-A7DB-5B72-29CAD100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0E589-1626-08AB-B456-D424A64F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8D2EFC-8CC1-8D0B-9B58-4D5AB2F4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3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3DE02-F338-F849-9658-4C12422451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033" u="sng"/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E27F835A-0742-2B89-DED0-5DACD0E29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659" t="38426" r="36808" b="39120"/>
          <a:stretch>
            <a:fillRect/>
          </a:stretch>
        </p:blipFill>
        <p:spPr>
          <a:xfrm>
            <a:off x="4127820" y="-6750"/>
            <a:ext cx="806418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B2B837B-A0BC-4A4C-AC1B-BFD14E243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3860" y="3262925"/>
            <a:ext cx="4413250" cy="2658903"/>
          </a:xfrm>
          <a:prstGeom prst="rect">
            <a:avLst/>
          </a:prstGeom>
        </p:spPr>
        <p:txBody>
          <a:bodyPr anchor="t"/>
          <a:lstStyle>
            <a:lvl1pPr algn="l">
              <a:defRPr sz="305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COVER title style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474E6A7-83E0-43A3-A839-9CFC26DDE8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094" y="191124"/>
            <a:ext cx="2132785" cy="590508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3F7CCC24-1B68-FB1F-AB40-3EB64356EB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224" y="1494044"/>
            <a:ext cx="3344235" cy="33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A7F20-6790-CCC8-7A72-A4E7C349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6CFFF8-6D4B-589E-40E7-D593372B3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23C5F-291D-F475-1818-C2A1021D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35A44-7E58-4CF8-FBC3-18EB1F67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914076-820A-9AF1-422E-18E62F32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70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46FE7-4E67-3F6D-6958-F6A786BC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A9CE4F-A73D-D39E-5DC2-8366AF1E6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B2B9E-2719-E92D-2DC1-E40B1125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F5E0D-FC1F-BFF6-B54A-DC5210D7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6CDA4E-CC70-6107-9EF4-C596A766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82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30159-938B-44AE-4607-3D417B04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49310D-3F0A-0E12-0608-C2F0F2486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E6104-6D50-B2A5-1C27-01D7F8F89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041CCA-2FA8-BDAB-8A8B-4187B13F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5369EF-99E0-6CBE-FACE-839AF4F3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D1C68F-3CDC-26F1-C204-2C8635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68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61093-954E-B341-AAEB-C2D0F6F7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CC78B2-FA47-3F5D-FD76-8F356C50C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FC416B-5E28-F044-35D9-C4978043A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B3A10E-0FC1-E924-BA21-6425F6C57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E12DA0-E2D9-4C96-A450-444C2DF01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C7C4D7-69DA-390D-72C3-7C54A8E1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73185C-B68A-2BD9-D738-5D3A3DCC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EC690D-ABA2-999A-58AF-573E6333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2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A2FA8-69D9-956A-7AB4-00C5F800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5541EB-A074-2FC9-2770-04B85AAF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C9EDCC-2BE0-F6EA-5E1F-3074ADCC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560519-AF22-49C4-5A6F-5D18926B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51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82678A-5F83-2CA4-7FA0-A0D79CE7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7FC955-BD8E-39CB-1E91-5FD37A21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8A3E94-D7FB-7C19-47CD-E8C0441D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8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5B918-87FA-79D9-BE7E-FFA778F9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F44C09-9A69-BD1A-061A-E757B33E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B37D1C-F660-0897-06B3-892DAED07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8E3C44-E3D2-BB3D-C65D-FFF2BCA0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26C332-9F70-2E8B-0575-D69806FC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E6ED1-0FF2-83D4-999D-AABB647C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34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7E0CB-657A-4F05-7CFF-6FABA8D0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7CDCDF-C4B4-D89A-96B3-184029A30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3440E7-901C-131A-96B9-99A783916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FB9CE3-B877-DCCE-FA1C-83F81FC0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E93519-FC06-FBDA-A457-1B7C7C85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F86234-F0FA-300D-5EAC-86914764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27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2B2427-9407-32E9-CBB9-7AC018AC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897629-BF0E-1B2D-05E0-D18CF3ACD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D8D0B1-C819-E391-BCCC-40F94B328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58F2-4407-0743-AFF3-7D97AD96BFAA}" type="datetimeFigureOut">
              <a:rPr lang="es-ES" smtClean="0"/>
              <a:t>13/10/2025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0C9D04-D9DC-A79D-2171-D24CFB049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4EA0ED-8778-753D-3445-64C40A9F1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D2AA-DC11-A74C-BC1A-B46C232807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12" Type="http://schemas.openxmlformats.org/officeDocument/2006/relationships/hyperlink" Target="https://doi.org/10.4060/cc2763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microsoft.com/office/2007/relationships/diagramDrawing" Target="../diagrams/drawing3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4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diagramLayout" Target="../diagrams/layout5.xml"/><Relationship Id="rId12" Type="http://schemas.openxmlformats.org/officeDocument/2006/relationships/hyperlink" Target="https://openknowledge.fao.org/server/api/core/bitstreams/a4493664-5dff-44dd-805b-ea79e28bd9f7/content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microsoft.com/office/2007/relationships/diagramDrawing" Target="../diagrams/drawing5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5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23.jpeg"/><Relationship Id="rId5" Type="http://schemas.openxmlformats.org/officeDocument/2006/relationships/image" Target="../media/image11.png"/><Relationship Id="rId10" Type="http://schemas.microsoft.com/office/2007/relationships/diagramDrawing" Target="../diagrams/drawing6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image" Target="../media/image25.jpeg"/><Relationship Id="rId10" Type="http://schemas.openxmlformats.org/officeDocument/2006/relationships/diagramData" Target="../diagrams/data8.xml"/><Relationship Id="rId4" Type="http://schemas.openxmlformats.org/officeDocument/2006/relationships/image" Target="../media/image11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9.xml"/><Relationship Id="rId12" Type="http://schemas.openxmlformats.org/officeDocument/2006/relationships/hyperlink" Target="https://openknowledge.fao.org/items/314a71de-3ed1-48a4-a381-0fdbc6b6462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image" Target="../media/image27.jpeg"/><Relationship Id="rId5" Type="http://schemas.openxmlformats.org/officeDocument/2006/relationships/image" Target="../media/image11.png"/><Relationship Id="rId10" Type="http://schemas.microsoft.com/office/2007/relationships/diagramDrawing" Target="../diagrams/drawing9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ree farmers look at the phone while in their garden">
            <a:extLst>
              <a:ext uri="{FF2B5EF4-FFF2-40B4-BE49-F238E27FC236}">
                <a16:creationId xmlns:a16="http://schemas.microsoft.com/office/drawing/2014/main" id="{ABBAB0E8-3E03-99D6-4493-5BA2172FC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10769" r="90414">
                        <a14:foregroundMark x1="21420" y1="23404" x2="23195" y2="10993"/>
                        <a14:foregroundMark x1="23195" y1="10993" x2="16095" y2="72695"/>
                        <a14:foregroundMark x1="16095" y1="72695" x2="18343" y2="84752"/>
                        <a14:foregroundMark x1="18343" y1="84752" x2="27929" y2="92199"/>
                        <a14:foregroundMark x1="27929" y1="92199" x2="46746" y2="89716"/>
                        <a14:foregroundMark x1="46746" y1="89716" x2="61420" y2="95390"/>
                        <a14:foregroundMark x1="61420" y1="95390" x2="79645" y2="88298"/>
                        <a14:foregroundMark x1="79645" y1="88298" x2="90414" y2="46099"/>
                        <a14:foregroundMark x1="90414" y1="46099" x2="75858" y2="22340"/>
                        <a14:foregroundMark x1="75858" y1="22340" x2="21775" y2="1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" r="-890"/>
          <a:stretch>
            <a:fillRect/>
          </a:stretch>
        </p:blipFill>
        <p:spPr bwMode="auto">
          <a:xfrm>
            <a:off x="3488112" y="-609602"/>
            <a:ext cx="11188161" cy="74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669089C2-4F06-6BA0-84E0-5EDD22FEA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569881" cy="16799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2BCC77-7DF6-C319-F867-063ED2880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34" y="1679944"/>
            <a:ext cx="6689556" cy="2336104"/>
          </a:xfrm>
          <a:solidFill>
            <a:srgbClr val="105275"/>
          </a:solidFill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US" b="1" dirty="0"/>
              <a:t> </a:t>
            </a:r>
            <a:r>
              <a:rPr lang="en-US" sz="4400" b="1" dirty="0">
                <a:solidFill>
                  <a:schemeClr val="bg1"/>
                </a:solidFill>
                <a:latin typeface="Abadi" panose="020B0604020104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Advancing gender equality in Europe and Central Asia:</a:t>
            </a:r>
            <a:br>
              <a:rPr lang="en-US" sz="4400" b="1" dirty="0">
                <a:solidFill>
                  <a:schemeClr val="bg1"/>
                </a:solidFill>
                <a:latin typeface="Abadi" panose="020B0604020104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</a:br>
            <a:r>
              <a:rPr lang="en-US" sz="4400" b="1" dirty="0">
                <a:solidFill>
                  <a:schemeClr val="bg1"/>
                </a:solidFill>
                <a:latin typeface="Abadi" panose="020B060402010402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FAO and CSOs</a:t>
            </a:r>
            <a:endParaRPr lang="en-US" sz="4900" b="1" dirty="0">
              <a:solidFill>
                <a:schemeClr val="bg1"/>
              </a:solidFill>
              <a:latin typeface="Abadi" panose="020B0604020104020204" pitchFamily="34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F50784-AA92-408C-17B4-251D9E347C32}"/>
              </a:ext>
            </a:extLst>
          </p:cNvPr>
          <p:cNvSpPr txBox="1">
            <a:spLocks/>
          </p:cNvSpPr>
          <p:nvPr/>
        </p:nvSpPr>
        <p:spPr>
          <a:xfrm>
            <a:off x="885280" y="4411579"/>
            <a:ext cx="5205663" cy="947529"/>
          </a:xfrm>
          <a:prstGeom prst="rect">
            <a:avLst/>
          </a:prstGeom>
          <a:solidFill>
            <a:srgbClr val="105275"/>
          </a:solidFill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chemeClr val="bg1"/>
                </a:solidFill>
                <a:latin typeface="Abadi" panose="020F050202020403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Anna Jenderedjian</a:t>
            </a:r>
          </a:p>
          <a:p>
            <a:r>
              <a:rPr lang="en-US" sz="4900" b="1" dirty="0">
                <a:solidFill>
                  <a:schemeClr val="bg1"/>
                </a:solidFill>
                <a:latin typeface="Abadi" panose="020F050202020403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Gender and Social Protection Specialist</a:t>
            </a:r>
          </a:p>
          <a:p>
            <a:r>
              <a:rPr lang="en-US" sz="4900" b="1" dirty="0">
                <a:solidFill>
                  <a:schemeClr val="bg1"/>
                </a:solidFill>
                <a:latin typeface="Abadi" panose="020F050202020403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Regional Office for Europe and Central Asia</a:t>
            </a:r>
          </a:p>
          <a:p>
            <a:r>
              <a:rPr lang="en-US" sz="4900" b="1" dirty="0">
                <a:solidFill>
                  <a:schemeClr val="bg1"/>
                </a:solidFill>
                <a:latin typeface="Abadi" panose="020F050202020403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FAO</a:t>
            </a:r>
          </a:p>
          <a:p>
            <a:r>
              <a:rPr lang="en-US" sz="4900" b="1" dirty="0">
                <a:solidFill>
                  <a:schemeClr val="bg1"/>
                </a:solidFill>
                <a:latin typeface="Abadi" panose="020F0502020204030204" pitchFamily="34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Anna.Jenderedjian@fao.org</a:t>
            </a:r>
          </a:p>
        </p:txBody>
      </p:sp>
    </p:spTree>
    <p:extLst>
      <p:ext uri="{BB962C8B-B14F-4D97-AF65-F5344CB8AC3E}">
        <p14:creationId xmlns:p14="http://schemas.microsoft.com/office/powerpoint/2010/main" val="40191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19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B6494A84-55D9-35FD-38C7-47C07E78EBAF}"/>
              </a:ext>
            </a:extLst>
          </p:cNvPr>
          <p:cNvSpPr txBox="1"/>
          <p:nvPr/>
        </p:nvSpPr>
        <p:spPr>
          <a:xfrm>
            <a:off x="2164872" y="4672786"/>
            <a:ext cx="8212984" cy="2185214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9600" b="1" dirty="0">
                <a:solidFill>
                  <a:srgbClr val="105275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THANK YOU</a:t>
            </a:r>
          </a:p>
          <a:p>
            <a:pPr algn="ctr"/>
            <a:r>
              <a:rPr lang="en-GB" sz="3600" b="1" dirty="0">
                <a:solidFill>
                  <a:srgbClr val="105275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REU_gender@fao.org</a:t>
            </a:r>
          </a:p>
        </p:txBody>
      </p:sp>
    </p:spTree>
    <p:extLst>
      <p:ext uri="{BB962C8B-B14F-4D97-AF65-F5344CB8AC3E}">
        <p14:creationId xmlns:p14="http://schemas.microsoft.com/office/powerpoint/2010/main" val="37655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9AE25-0EF4-8412-04D6-AF25E19A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93" y="914407"/>
            <a:ext cx="10515600" cy="66201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EB8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  <a:cs typeface="Calibri Light" panose="020F0302020204030204" pitchFamily="34" charset="0"/>
              </a:rPr>
              <a:t>Regional Challenges: Gender issues in Europe and Central Asia</a:t>
            </a:r>
            <a:endParaRPr lang="es-ES" sz="3200"/>
          </a:p>
        </p:txBody>
      </p:sp>
      <p:pic>
        <p:nvPicPr>
          <p:cNvPr id="4" name="Imagen 3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0E87FCDB-429E-4B7B-4C42-9A942953B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4" y="-1"/>
            <a:ext cx="6345032" cy="861237"/>
          </a:xfrm>
          <a:prstGeom prst="rect">
            <a:avLst/>
          </a:prstGeom>
        </p:spPr>
      </p:pic>
      <p:pic>
        <p:nvPicPr>
          <p:cNvPr id="8" name="Imagen 7" descr="Un dibujo animado con letras&#10;&#10;El contenido generado por IA puede ser incorrecto.">
            <a:extLst>
              <a:ext uri="{FF2B5EF4-FFF2-40B4-BE49-F238E27FC236}">
                <a16:creationId xmlns:a16="http://schemas.microsoft.com/office/drawing/2014/main" id="{3CA9FE37-3E58-1CFC-74AD-D45364D36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95155" cy="827924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3EF97E5-822C-93F2-B509-E9D20D0CB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217026"/>
              </p:ext>
            </p:extLst>
          </p:nvPr>
        </p:nvGraphicFramePr>
        <p:xfrm>
          <a:off x="3635171" y="1568253"/>
          <a:ext cx="8092860" cy="503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Content Placeholder 6" descr="A brochure of a group of people working in a field&#10;&#10;Description automatically generated">
            <a:extLst>
              <a:ext uri="{FF2B5EF4-FFF2-40B4-BE49-F238E27FC236}">
                <a16:creationId xmlns:a16="http://schemas.microsoft.com/office/drawing/2014/main" id="{918220D1-8874-A7F9-FE9F-8277464B66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4" y="1809950"/>
            <a:ext cx="2501900" cy="3821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F25B9D-5419-5FA4-6F83-0A384E6468A6}"/>
              </a:ext>
            </a:extLst>
          </p:cNvPr>
          <p:cNvSpPr/>
          <p:nvPr/>
        </p:nvSpPr>
        <p:spPr>
          <a:xfrm>
            <a:off x="999784" y="5832281"/>
            <a:ext cx="18155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2"/>
              </a:rPr>
              <a:t>Link</a:t>
            </a:r>
            <a:endParaRPr lang="en-US" sz="3200" b="0" u="sng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CAD88E-A27D-CC86-C60F-4969F4336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45663-EA6B-9A69-14DD-197B75D5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93" y="914407"/>
            <a:ext cx="10515600" cy="66201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EB8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  <a:cs typeface="Calibri Light" panose="020F0302020204030204" pitchFamily="34" charset="0"/>
              </a:rPr>
              <a:t>Regional Challenges: Gender issues in Europe and Central Asia</a:t>
            </a:r>
            <a:endParaRPr lang="es-ES" sz="3200"/>
          </a:p>
        </p:txBody>
      </p:sp>
      <p:pic>
        <p:nvPicPr>
          <p:cNvPr id="4" name="Imagen 3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260BF097-D176-1198-3EAC-53E4A5FE3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4" y="-1"/>
            <a:ext cx="6345032" cy="861237"/>
          </a:xfrm>
          <a:prstGeom prst="rect">
            <a:avLst/>
          </a:prstGeom>
        </p:spPr>
      </p:pic>
      <p:pic>
        <p:nvPicPr>
          <p:cNvPr id="8" name="Imagen 7" descr="Un dibujo animado con letras&#10;&#10;El contenido generado por IA puede ser incorrecto.">
            <a:extLst>
              <a:ext uri="{FF2B5EF4-FFF2-40B4-BE49-F238E27FC236}">
                <a16:creationId xmlns:a16="http://schemas.microsoft.com/office/drawing/2014/main" id="{5B2A751A-E4D2-F9CA-5FBB-7ABC58E7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95155" cy="827924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20F9D1D-0B8B-7907-D90A-62E50EBF1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307172"/>
              </p:ext>
            </p:extLst>
          </p:nvPr>
        </p:nvGraphicFramePr>
        <p:xfrm>
          <a:off x="3388987" y="2072345"/>
          <a:ext cx="8545105" cy="422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00B2343-03FA-2494-AEBA-46F89133A306}"/>
              </a:ext>
            </a:extLst>
          </p:cNvPr>
          <p:cNvSpPr/>
          <p:nvPr/>
        </p:nvSpPr>
        <p:spPr>
          <a:xfrm>
            <a:off x="952892" y="5832281"/>
            <a:ext cx="18155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Link</a:t>
            </a:r>
          </a:p>
        </p:txBody>
      </p:sp>
      <p:pic>
        <p:nvPicPr>
          <p:cNvPr id="10" name="Picture 9" descr="A brochure of people working in a field&#10;&#10;AI-generated content may be incorrect.">
            <a:extLst>
              <a:ext uri="{FF2B5EF4-FFF2-40B4-BE49-F238E27FC236}">
                <a16:creationId xmlns:a16="http://schemas.microsoft.com/office/drawing/2014/main" id="{54DD9CE5-5ADC-411C-1844-46760689B0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077" y="1777489"/>
            <a:ext cx="2746906" cy="396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7A5B45-0360-7086-CCFD-D060DE9DF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702E6-C28B-4602-251A-116FE58F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785"/>
            <a:ext cx="8418095" cy="66201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EB8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  <a:cs typeface="Calibri Light" panose="020F0302020204030204" pitchFamily="34" charset="0"/>
              </a:rPr>
              <a:t>Addressing gender equality and women’s empowerment in Europe and Central  Asia: FAO and CSO</a:t>
            </a:r>
            <a:endParaRPr lang="es-ES" sz="3200" dirty="0"/>
          </a:p>
        </p:txBody>
      </p:sp>
      <p:pic>
        <p:nvPicPr>
          <p:cNvPr id="4" name="Imagen 3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21658A1B-2B6D-46D3-1FC6-A0F7B9896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4" y="-1"/>
            <a:ext cx="6345032" cy="861237"/>
          </a:xfrm>
          <a:prstGeom prst="rect">
            <a:avLst/>
          </a:prstGeom>
        </p:spPr>
      </p:pic>
      <p:pic>
        <p:nvPicPr>
          <p:cNvPr id="8" name="Imagen 7" descr="Un dibujo animado con letras&#10;&#10;El contenido generado por IA puede ser incorrecto.">
            <a:extLst>
              <a:ext uri="{FF2B5EF4-FFF2-40B4-BE49-F238E27FC236}">
                <a16:creationId xmlns:a16="http://schemas.microsoft.com/office/drawing/2014/main" id="{2858BACD-ABD6-2B4A-80B0-E0B047392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95155" cy="827924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F18AEC8-CCBF-A46D-7CF3-6420D6B51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412448"/>
              </p:ext>
            </p:extLst>
          </p:nvPr>
        </p:nvGraphicFramePr>
        <p:xfrm>
          <a:off x="838200" y="2105656"/>
          <a:ext cx="8787063" cy="376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6" name="Picture 4" descr="FAO Strategic Framework | Office of Strategy, Programme and Budget (OSP) |  Food and Agriculture Organization of the United Nations">
            <a:extLst>
              <a:ext uri="{FF2B5EF4-FFF2-40B4-BE49-F238E27FC236}">
                <a16:creationId xmlns:a16="http://schemas.microsoft.com/office/drawing/2014/main" id="{A33DFAEA-1913-61B9-5477-04B11884B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92707" y="2176580"/>
            <a:ext cx="6675874" cy="23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8C64F6-AFD1-DF4D-4E01-5DCC0AD30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AE257B78-3E41-FD9E-0157-7CA15B9FD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4" y="-1"/>
            <a:ext cx="6345032" cy="861237"/>
          </a:xfrm>
          <a:prstGeom prst="rect">
            <a:avLst/>
          </a:prstGeom>
        </p:spPr>
      </p:pic>
      <p:pic>
        <p:nvPicPr>
          <p:cNvPr id="6" name="Imagen 5" descr="Un dibujo animado con letras&#10;&#10;El contenido generado por IA puede ser incorrecto.">
            <a:extLst>
              <a:ext uri="{FF2B5EF4-FFF2-40B4-BE49-F238E27FC236}">
                <a16:creationId xmlns:a16="http://schemas.microsoft.com/office/drawing/2014/main" id="{F63A0381-4580-3963-FF9E-312E520EB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95155" cy="8279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81C5028-CE55-7690-CFD7-BCF71DDFF72A}"/>
              </a:ext>
            </a:extLst>
          </p:cNvPr>
          <p:cNvSpPr txBox="1">
            <a:spLocks/>
          </p:cNvSpPr>
          <p:nvPr/>
        </p:nvSpPr>
        <p:spPr>
          <a:xfrm>
            <a:off x="368525" y="1064066"/>
            <a:ext cx="10515600" cy="662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B8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Condensed" panose="00000506000000000000" pitchFamily="2" charset="0"/>
                <a:ea typeface="+mj-ea"/>
                <a:cs typeface="Calibri Light" panose="020F0302020204030204" pitchFamily="34" charset="0"/>
              </a:rPr>
              <a:t>FAO </a:t>
            </a:r>
            <a:r>
              <a:rPr lang="en-US" b="1" dirty="0">
                <a:solidFill>
                  <a:srgbClr val="EB8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 panose="00000506000000000000" pitchFamily="2" charset="0"/>
                <a:cs typeface="Calibri Light" panose="020F0302020204030204" pitchFamily="34" charset="0"/>
              </a:rPr>
              <a:t>Gender equality and women work n Europe and Central Asia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9" name="Rectangle 34">
            <a:extLst>
              <a:ext uri="{FF2B5EF4-FFF2-40B4-BE49-F238E27FC236}">
                <a16:creationId xmlns:a16="http://schemas.microsoft.com/office/drawing/2014/main" id="{B3C0EBD8-EC1C-DCCE-57B4-215EC98D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429000"/>
            <a:ext cx="38163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AA7A0139-E050-F78B-D93B-C6BB76B16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143000"/>
            <a:ext cx="396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5F56E543-03D9-6602-F4EA-6636F4FBD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8" y="2200275"/>
            <a:ext cx="381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3" name="Rectangle 38">
            <a:extLst>
              <a:ext uri="{FF2B5EF4-FFF2-40B4-BE49-F238E27FC236}">
                <a16:creationId xmlns:a16="http://schemas.microsoft.com/office/drawing/2014/main" id="{A4E7CAFC-199E-59EC-832B-AA3A9B4AE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53000"/>
            <a:ext cx="388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F10E2B27-2497-223D-ABA1-34422BCDB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873526"/>
              </p:ext>
            </p:extLst>
          </p:nvPr>
        </p:nvGraphicFramePr>
        <p:xfrm>
          <a:off x="5943602" y="2942491"/>
          <a:ext cx="5884983" cy="366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CFD7F1-D47D-3E9F-C054-10700F79D493}"/>
              </a:ext>
            </a:extLst>
          </p:cNvPr>
          <p:cNvSpPr txBox="1"/>
          <p:nvPr/>
        </p:nvSpPr>
        <p:spPr>
          <a:xfrm>
            <a:off x="4724402" y="1974094"/>
            <a:ext cx="6787662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Implementing the Regional Gender Action Plan 2023–2026</a:t>
            </a:r>
          </a:p>
        </p:txBody>
      </p:sp>
      <p:pic>
        <p:nvPicPr>
          <p:cNvPr id="15" name="Picture 14" descr="A person holding a frame of bees&#10;&#10;AI-generated content may be incorrect.">
            <a:extLst>
              <a:ext uri="{FF2B5EF4-FFF2-40B4-BE49-F238E27FC236}">
                <a16:creationId xmlns:a16="http://schemas.microsoft.com/office/drawing/2014/main" id="{7A258EF5-73C3-5827-8283-B3828A1771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846" y="2050587"/>
            <a:ext cx="3757767" cy="4595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1E081-00DD-CC21-276A-63AB7473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3663"/>
            <a:ext cx="1679976" cy="2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2AB171-6380-DA3F-1754-ED135C7B5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3BE5540B-CBB1-37FA-54F0-5E1F4FFC7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4" y="-1"/>
            <a:ext cx="6345032" cy="861237"/>
          </a:xfrm>
          <a:prstGeom prst="rect">
            <a:avLst/>
          </a:prstGeom>
        </p:spPr>
      </p:pic>
      <p:pic>
        <p:nvPicPr>
          <p:cNvPr id="6" name="Imagen 5" descr="Un dibujo animado con letras&#10;&#10;El contenido generado por IA puede ser incorrecto.">
            <a:extLst>
              <a:ext uri="{FF2B5EF4-FFF2-40B4-BE49-F238E27FC236}">
                <a16:creationId xmlns:a16="http://schemas.microsoft.com/office/drawing/2014/main" id="{1E7885AB-723C-8AD5-8F13-78908F622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95155" cy="827924"/>
          </a:xfrm>
          <a:prstGeom prst="rect">
            <a:avLst/>
          </a:prstGeom>
        </p:spPr>
      </p:pic>
      <p:sp>
        <p:nvSpPr>
          <p:cNvPr id="59" name="Rectangle 34">
            <a:extLst>
              <a:ext uri="{FF2B5EF4-FFF2-40B4-BE49-F238E27FC236}">
                <a16:creationId xmlns:a16="http://schemas.microsoft.com/office/drawing/2014/main" id="{A2457BD2-524C-7396-56F3-0FA5FB28C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429000"/>
            <a:ext cx="38163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984692C2-C57A-71A1-8D57-C89F663A1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143000"/>
            <a:ext cx="396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2F9CFD7B-3890-0186-5564-2136D95B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8" y="2200275"/>
            <a:ext cx="381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3" name="Rectangle 38">
            <a:extLst>
              <a:ext uri="{FF2B5EF4-FFF2-40B4-BE49-F238E27FC236}">
                <a16:creationId xmlns:a16="http://schemas.microsoft.com/office/drawing/2014/main" id="{4D9691A5-EE69-746F-B7A8-16293200C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53000"/>
            <a:ext cx="388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A119414-D63C-A0DB-09D6-A6EF7C8EB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379464"/>
              </p:ext>
            </p:extLst>
          </p:nvPr>
        </p:nvGraphicFramePr>
        <p:xfrm>
          <a:off x="5436463" y="1178211"/>
          <a:ext cx="5884983" cy="144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2D27B-23F9-DEA9-EB12-D7179320C585}"/>
              </a:ext>
            </a:extLst>
          </p:cNvPr>
          <p:cNvSpPr/>
          <p:nvPr/>
        </p:nvSpPr>
        <p:spPr>
          <a:xfrm>
            <a:off x="5151471" y="6083434"/>
            <a:ext cx="15926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u="sng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Link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139E5BB-FF50-C765-A649-8D242570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0" y="3189987"/>
            <a:ext cx="2076730" cy="28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94DBC0-AD0A-0C08-5292-62B948226CEC}"/>
              </a:ext>
            </a:extLst>
          </p:cNvPr>
          <p:cNvSpPr/>
          <p:nvPr/>
        </p:nvSpPr>
        <p:spPr>
          <a:xfrm>
            <a:off x="7501558" y="6062441"/>
            <a:ext cx="15926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u="sng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2"/>
              </a:rPr>
              <a:t>Link</a:t>
            </a:r>
            <a:endParaRPr lang="en-US" sz="3200" b="0" u="sng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 descr="A cover of a book&#10;&#10;Description automatically generated">
            <a:extLst>
              <a:ext uri="{FF2B5EF4-FFF2-40B4-BE49-F238E27FC236}">
                <a16:creationId xmlns:a16="http://schemas.microsoft.com/office/drawing/2014/main" id="{B7AEC2A7-E511-5B54-C3FC-BDFC81E1D3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0" y="3080503"/>
            <a:ext cx="2194104" cy="2915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322027-2EF5-DB1F-58FD-A4F3C183F157}"/>
              </a:ext>
            </a:extLst>
          </p:cNvPr>
          <p:cNvSpPr/>
          <p:nvPr/>
        </p:nvSpPr>
        <p:spPr>
          <a:xfrm>
            <a:off x="9806377" y="6041710"/>
            <a:ext cx="15926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u="sng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Link</a:t>
            </a:r>
          </a:p>
        </p:txBody>
      </p:sp>
      <p:pic>
        <p:nvPicPr>
          <p:cNvPr id="21" name="Picture 20" descr="A group of people standing in front of a sign&#10;&#10;AI-generated content may be incorrect.">
            <a:extLst>
              <a:ext uri="{FF2B5EF4-FFF2-40B4-BE49-F238E27FC236}">
                <a16:creationId xmlns:a16="http://schemas.microsoft.com/office/drawing/2014/main" id="{459FCC29-0AC2-C5EA-66EC-7CE517088D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002" y="2085139"/>
            <a:ext cx="2353003" cy="3353268"/>
          </a:xfrm>
          <a:prstGeom prst="rect">
            <a:avLst/>
          </a:prstGeom>
        </p:spPr>
      </p:pic>
      <p:pic>
        <p:nvPicPr>
          <p:cNvPr id="19" name="Picture 18" descr="A couple of women posing for a photo&#10;&#10;AI-generated content may be incorrect.">
            <a:extLst>
              <a:ext uri="{FF2B5EF4-FFF2-40B4-BE49-F238E27FC236}">
                <a16:creationId xmlns:a16="http://schemas.microsoft.com/office/drawing/2014/main" id="{965A0869-D3CD-C8DE-CCD8-0C5B02B97E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9519" y="2968139"/>
            <a:ext cx="2295845" cy="33723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3180088-D458-9E81-1CA7-005AD2221F65}"/>
              </a:ext>
            </a:extLst>
          </p:cNvPr>
          <p:cNvSpPr/>
          <p:nvPr/>
        </p:nvSpPr>
        <p:spPr>
          <a:xfrm>
            <a:off x="169162" y="5649684"/>
            <a:ext cx="15926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0A3B8A-4A3C-6636-4E52-EB472609F6E6}"/>
              </a:ext>
            </a:extLst>
          </p:cNvPr>
          <p:cNvSpPr txBox="1"/>
          <p:nvPr/>
        </p:nvSpPr>
        <p:spPr>
          <a:xfrm>
            <a:off x="3924186" y="2086709"/>
            <a:ext cx="781870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More than 78 (26 since 2024) knowledge products published </a:t>
            </a:r>
          </a:p>
          <a:p>
            <a:r>
              <a:rPr lang="en-US" sz="2000" b="1" dirty="0">
                <a:solidFill>
                  <a:srgbClr val="002060"/>
                </a:solidFill>
                <a:ea typeface="Calibri"/>
                <a:cs typeface="Calibri"/>
              </a:rPr>
              <a:t>		CSOs play an important role</a:t>
            </a:r>
          </a:p>
        </p:txBody>
      </p:sp>
      <p:pic>
        <p:nvPicPr>
          <p:cNvPr id="2050" name="Picture 2" descr="Food policy, rural development and gender equality in Eastern Europe,  Caucasus and Central Asia">
            <a:extLst>
              <a:ext uri="{FF2B5EF4-FFF2-40B4-BE49-F238E27FC236}">
                <a16:creationId xmlns:a16="http://schemas.microsoft.com/office/drawing/2014/main" id="{84621833-7FA6-C040-4FEE-4F894DA3F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99" y="3105786"/>
            <a:ext cx="2134936" cy="30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0F8E3-1013-B20D-61E7-B2EDB8F1E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AA7B88FC-1387-BA66-62CD-A9F1997B5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4" y="-1"/>
            <a:ext cx="6345032" cy="861237"/>
          </a:xfrm>
          <a:prstGeom prst="rect">
            <a:avLst/>
          </a:prstGeom>
        </p:spPr>
      </p:pic>
      <p:pic>
        <p:nvPicPr>
          <p:cNvPr id="6" name="Imagen 5" descr="Un dibujo animado con letras&#10;&#10;El contenido generado por IA puede ser incorrecto.">
            <a:extLst>
              <a:ext uri="{FF2B5EF4-FFF2-40B4-BE49-F238E27FC236}">
                <a16:creationId xmlns:a16="http://schemas.microsoft.com/office/drawing/2014/main" id="{C401BD96-CE72-422F-A3EB-812E7B391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95155" cy="827924"/>
          </a:xfrm>
          <a:prstGeom prst="rect">
            <a:avLst/>
          </a:prstGeom>
        </p:spPr>
      </p:pic>
      <p:sp>
        <p:nvSpPr>
          <p:cNvPr id="59" name="Rectangle 34">
            <a:extLst>
              <a:ext uri="{FF2B5EF4-FFF2-40B4-BE49-F238E27FC236}">
                <a16:creationId xmlns:a16="http://schemas.microsoft.com/office/drawing/2014/main" id="{550B7FFB-C015-A1EA-B0AC-4B5DA7783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429000"/>
            <a:ext cx="38163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D5552CCE-3130-482C-AFDC-B3D32A123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143000"/>
            <a:ext cx="396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6D90D627-7D33-B922-94EA-E11C450D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8" y="2200275"/>
            <a:ext cx="381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3" name="Rectangle 38">
            <a:extLst>
              <a:ext uri="{FF2B5EF4-FFF2-40B4-BE49-F238E27FC236}">
                <a16:creationId xmlns:a16="http://schemas.microsoft.com/office/drawing/2014/main" id="{6F38576A-1A29-94E8-2C27-8B991741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53000"/>
            <a:ext cx="388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A82355C-D8BC-0BB8-CBCC-9336F9DF3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489531"/>
              </p:ext>
            </p:extLst>
          </p:nvPr>
        </p:nvGraphicFramePr>
        <p:xfrm>
          <a:off x="6096000" y="1101968"/>
          <a:ext cx="5509855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993FE0-290B-2B44-E4A4-306A69D32289}"/>
              </a:ext>
            </a:extLst>
          </p:cNvPr>
          <p:cNvSpPr txBox="1">
            <a:spLocks/>
          </p:cNvSpPr>
          <p:nvPr/>
        </p:nvSpPr>
        <p:spPr>
          <a:xfrm>
            <a:off x="6060825" y="2441416"/>
            <a:ext cx="5584670" cy="4100058"/>
          </a:xfrm>
          <a:prstGeom prst="rect">
            <a:avLst/>
          </a:prstGeom>
        </p:spPr>
        <p:txBody>
          <a:bodyPr lIns="91440" tIns="45720" rIns="91440" bIns="4572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5500" b="1" dirty="0">
                <a:solidFill>
                  <a:srgbClr val="002060"/>
                </a:solidFill>
                <a:cs typeface="Calibri Light" panose="020F0302020204030204" pitchFamily="34" charset="0"/>
              </a:rPr>
              <a:t>Regional policy dialogues and events, including a very successful collaboration with Associated Country Women of the World</a:t>
            </a:r>
          </a:p>
          <a:p>
            <a:pPr marL="0" indent="0">
              <a:buNone/>
            </a:pPr>
            <a:endParaRPr lang="en-US" sz="5500" b="1" dirty="0">
              <a:solidFill>
                <a:srgbClr val="002060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5500" b="1" dirty="0">
                <a:solidFill>
                  <a:srgbClr val="002060"/>
                </a:solidFill>
                <a:cs typeface="Calibri Light" panose="020F0302020204030204" pitchFamily="34" charset="0"/>
              </a:rPr>
              <a:t>In the countries as well: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500" b="1" dirty="0">
                <a:solidFill>
                  <a:srgbClr val="002060"/>
                </a:solidFill>
                <a:cs typeface="Calibri Light" panose="020F0302020204030204" pitchFamily="34" charset="0"/>
              </a:rPr>
              <a:t>Bosnia and Herzegovina: </a:t>
            </a:r>
            <a:r>
              <a:rPr lang="en-US" sz="5500" dirty="0">
                <a:solidFill>
                  <a:srgbClr val="002060"/>
                </a:solidFill>
                <a:cs typeface="Calibri Light" panose="020F0302020204030204" pitchFamily="34" charset="0"/>
              </a:rPr>
              <a:t>established a multistakeholder working group involving to enhance women’s access to financial support in agriculture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500" b="1" dirty="0">
                <a:solidFill>
                  <a:srgbClr val="002060"/>
                </a:solidFill>
                <a:cs typeface="Calibri Light"/>
              </a:rPr>
              <a:t>Montenegro: </a:t>
            </a:r>
            <a:r>
              <a:rPr lang="en-US" sz="5500" dirty="0">
                <a:solidFill>
                  <a:srgbClr val="002060"/>
                </a:solidFill>
                <a:cs typeface="Calibri Light"/>
              </a:rPr>
              <a:t>Parliament adopted a Declaration for stronger representation and targeted support for rural women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500" dirty="0">
                <a:solidFill>
                  <a:srgbClr val="002060"/>
                </a:solidFill>
                <a:ea typeface="Calibri"/>
                <a:cs typeface="Calibri Light"/>
              </a:rPr>
              <a:t>And many more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5500" b="1" dirty="0">
              <a:solidFill>
                <a:srgbClr val="002060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5500" dirty="0">
              <a:solidFill>
                <a:srgbClr val="002060"/>
              </a:solidFill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300" b="1" dirty="0">
              <a:solidFill>
                <a:srgbClr val="002060"/>
              </a:solidFill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300" b="1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  <p:pic>
        <p:nvPicPr>
          <p:cNvPr id="4100" name="Picture 4" descr="XVIII Session of the Women's Parliament: 'The Voice of Women in Rural  Montenegro'">
            <a:extLst>
              <a:ext uri="{FF2B5EF4-FFF2-40B4-BE49-F238E27FC236}">
                <a16:creationId xmlns:a16="http://schemas.microsoft.com/office/drawing/2014/main" id="{9A99BEC7-A67D-928F-7D3F-CA8C928C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66" y="3348037"/>
            <a:ext cx="4822604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lease join the on line Side event – UNECE RFSD2025 Balancing home and  farm: Unlocking opportunities for women in rural areas of Europe and  Central Asia Co-organized by FAO and UNFPA, in… |">
            <a:extLst>
              <a:ext uri="{FF2B5EF4-FFF2-40B4-BE49-F238E27FC236}">
                <a16:creationId xmlns:a16="http://schemas.microsoft.com/office/drawing/2014/main" id="{8425C00C-BA22-8678-239F-77A4DB37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3" y="1143000"/>
            <a:ext cx="3853928" cy="27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263BA-EA0D-F474-3B24-BB4C99130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animado con letras&#10;&#10;El contenido generado por IA puede ser incorrecto.">
            <a:extLst>
              <a:ext uri="{FF2B5EF4-FFF2-40B4-BE49-F238E27FC236}">
                <a16:creationId xmlns:a16="http://schemas.microsoft.com/office/drawing/2014/main" id="{9B4DFEE7-9557-DB04-0E3F-DA8415F50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95155" cy="8279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3E1865D-C4A3-96D5-8E4E-954A2DE97AD7}"/>
              </a:ext>
            </a:extLst>
          </p:cNvPr>
          <p:cNvSpPr txBox="1">
            <a:spLocks/>
          </p:cNvSpPr>
          <p:nvPr/>
        </p:nvSpPr>
        <p:spPr>
          <a:xfrm>
            <a:off x="391971" y="946836"/>
            <a:ext cx="10515600" cy="662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B8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Condensed" panose="00000506000000000000" pitchFamily="2" charset="0"/>
                <a:ea typeface="+mj-ea"/>
                <a:cs typeface="Calibri Light" panose="020F0302020204030204" pitchFamily="34" charset="0"/>
              </a:rPr>
              <a:t>FAO Regional Response</a:t>
            </a:r>
            <a:endParaRPr kumimoji="0" lang="es-E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9" name="Rectangle 34">
            <a:extLst>
              <a:ext uri="{FF2B5EF4-FFF2-40B4-BE49-F238E27FC236}">
                <a16:creationId xmlns:a16="http://schemas.microsoft.com/office/drawing/2014/main" id="{8AF9B736-2A50-F30D-8542-E969846D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429000"/>
            <a:ext cx="38163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7AF97C49-A594-7592-023F-95676A0C1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143000"/>
            <a:ext cx="396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33542C80-7007-BC30-66DD-70A3D1F62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8" y="2200275"/>
            <a:ext cx="381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3" name="Rectangle 38">
            <a:extLst>
              <a:ext uri="{FF2B5EF4-FFF2-40B4-BE49-F238E27FC236}">
                <a16:creationId xmlns:a16="http://schemas.microsoft.com/office/drawing/2014/main" id="{80C28564-6BD8-1701-A740-1462577DA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53000"/>
            <a:ext cx="388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3864DBC0-F679-8750-E1A3-FC841235E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016273"/>
              </p:ext>
            </p:extLst>
          </p:nvPr>
        </p:nvGraphicFramePr>
        <p:xfrm>
          <a:off x="6036484" y="1377977"/>
          <a:ext cx="5873261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39C0424-796E-7A9F-005D-FC1B33721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09828"/>
              </p:ext>
            </p:extLst>
          </p:nvPr>
        </p:nvGraphicFramePr>
        <p:xfrm>
          <a:off x="386861" y="1559167"/>
          <a:ext cx="5873261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165F1B-4316-0EAB-5931-93D4146D3E52}"/>
              </a:ext>
            </a:extLst>
          </p:cNvPr>
          <p:cNvSpPr txBox="1">
            <a:spLocks/>
          </p:cNvSpPr>
          <p:nvPr/>
        </p:nvSpPr>
        <p:spPr>
          <a:xfrm>
            <a:off x="304787" y="2664153"/>
            <a:ext cx="5584670" cy="410005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51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300" b="1" dirty="0">
              <a:solidFill>
                <a:srgbClr val="002060"/>
              </a:solidFill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300" b="1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347CC-5097-9AAC-19BA-403372F26F76}"/>
              </a:ext>
            </a:extLst>
          </p:cNvPr>
          <p:cNvSpPr txBox="1"/>
          <p:nvPr/>
        </p:nvSpPr>
        <p:spPr>
          <a:xfrm>
            <a:off x="5906629" y="2560520"/>
            <a:ext cx="6285371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cs typeface="Calibri Light" panose="020F0302020204030204" pitchFamily="34" charset="0"/>
              </a:rPr>
              <a:t>FAO offers capacity development opportunities for a wide range of stakeholders, including civil society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ea typeface="Calibri"/>
                <a:cs typeface="Calibri Light" panose="020F0302020204030204" pitchFamily="34" charset="0"/>
              </a:rPr>
              <a:t>-regional and subregional webinars</a:t>
            </a:r>
            <a:endParaRPr lang="en-US" sz="2400" b="1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800100" lvl="1" indent="-342900"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ea typeface="Calibri"/>
                <a:cs typeface="Calibri"/>
              </a:rPr>
              <a:t>in-country events</a:t>
            </a:r>
          </a:p>
          <a:p>
            <a:pPr marL="800100" lvl="1" indent="-342900">
              <a:buFontTx/>
              <a:buChar char="-"/>
            </a:pPr>
            <a:endParaRPr lang="en-US" sz="2400" b="1" dirty="0">
              <a:solidFill>
                <a:srgbClr val="002060"/>
              </a:solidFill>
              <a:ea typeface="Calibri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0BCDC-99BE-E64B-78A6-DE1091FB5E84}"/>
              </a:ext>
            </a:extLst>
          </p:cNvPr>
          <p:cNvSpPr txBox="1"/>
          <p:nvPr/>
        </p:nvSpPr>
        <p:spPr>
          <a:xfrm>
            <a:off x="386861" y="2614078"/>
            <a:ext cx="492077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cs typeface="Calibri Light" panose="020F0302020204030204" pitchFamily="34" charset="0"/>
              </a:rPr>
              <a:t>on the ground with the involvement of CSOs</a:t>
            </a:r>
            <a:endParaRPr lang="en-US" sz="2400" b="1" dirty="0">
              <a:solidFill>
                <a:srgbClr val="002060"/>
              </a:solidFill>
              <a:ea typeface="Calibri"/>
              <a:cs typeface="Calibri Light" panose="020F0302020204030204" pitchFamily="34" charset="0"/>
            </a:endParaRPr>
          </a:p>
        </p:txBody>
      </p:sp>
      <p:pic>
        <p:nvPicPr>
          <p:cNvPr id="1026" name="Picture 2" descr="Unique Georgian Taste is Back with Georgian Producers of Niche and Terroir  Goods | FAO in Georgia | Food and Agriculture Organization of the United  Nations">
            <a:extLst>
              <a:ext uri="{FF2B5EF4-FFF2-40B4-BE49-F238E27FC236}">
                <a16:creationId xmlns:a16="http://schemas.microsoft.com/office/drawing/2014/main" id="{C27FFF5D-CCB3-23DC-7FC5-2FF894A82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1"/>
          <a:stretch>
            <a:fillRect/>
          </a:stretch>
        </p:blipFill>
        <p:spPr bwMode="auto">
          <a:xfrm>
            <a:off x="933450" y="4045482"/>
            <a:ext cx="3988138" cy="25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4A4159A-311A-A9C0-AFB1-5FC6060B7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/>
          <a:stretch>
            <a:fillRect/>
          </a:stretch>
        </p:blipFill>
        <p:spPr bwMode="auto">
          <a:xfrm>
            <a:off x="6378743" y="4142549"/>
            <a:ext cx="4149201" cy="25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0E25A-1333-75F7-DC6C-A37B4155A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8EC90F5E-2A36-A7B1-73B8-52FC84539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4" y="-1"/>
            <a:ext cx="6345032" cy="861237"/>
          </a:xfrm>
          <a:prstGeom prst="rect">
            <a:avLst/>
          </a:prstGeom>
        </p:spPr>
      </p:pic>
      <p:pic>
        <p:nvPicPr>
          <p:cNvPr id="6" name="Imagen 5" descr="Un dibujo animado con letras&#10;&#10;El contenido generado por IA puede ser incorrecto.">
            <a:extLst>
              <a:ext uri="{FF2B5EF4-FFF2-40B4-BE49-F238E27FC236}">
                <a16:creationId xmlns:a16="http://schemas.microsoft.com/office/drawing/2014/main" id="{724BD678-98C5-88A6-84D0-DEFA55B58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95155" cy="8279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CC2E59D-4CD7-FBC0-4C11-F3DB4264B740}"/>
              </a:ext>
            </a:extLst>
          </p:cNvPr>
          <p:cNvSpPr txBox="1">
            <a:spLocks/>
          </p:cNvSpPr>
          <p:nvPr/>
        </p:nvSpPr>
        <p:spPr>
          <a:xfrm>
            <a:off x="391971" y="946836"/>
            <a:ext cx="10515600" cy="662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B8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rlow Condensed" panose="00000506000000000000" pitchFamily="2" charset="0"/>
                <a:ea typeface="+mj-ea"/>
                <a:cs typeface="Calibri Light" panose="020F0302020204030204" pitchFamily="34" charset="0"/>
              </a:rPr>
              <a:t>Moving forward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9" name="Rectangle 34">
            <a:extLst>
              <a:ext uri="{FF2B5EF4-FFF2-40B4-BE49-F238E27FC236}">
                <a16:creationId xmlns:a16="http://schemas.microsoft.com/office/drawing/2014/main" id="{48DE04E4-D09C-9FDB-2775-793B8E3E5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429000"/>
            <a:ext cx="38163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5EDA7C1B-C9DC-FB66-8FFD-4823451AF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143000"/>
            <a:ext cx="396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BFB056C9-BC28-EA2D-A33F-BBB0ED9F1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8" y="2200275"/>
            <a:ext cx="381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3" name="Rectangle 38">
            <a:extLst>
              <a:ext uri="{FF2B5EF4-FFF2-40B4-BE49-F238E27FC236}">
                <a16:creationId xmlns:a16="http://schemas.microsoft.com/office/drawing/2014/main" id="{B7CDA7E1-8159-643D-1BCD-12C49D38A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55" y="4831838"/>
            <a:ext cx="388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798B175-61B8-56F8-89AC-BE31BA654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034026"/>
              </p:ext>
            </p:extLst>
          </p:nvPr>
        </p:nvGraphicFramePr>
        <p:xfrm>
          <a:off x="386861" y="1559167"/>
          <a:ext cx="5873261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E47888-9CE0-A8D4-C965-913700E9187B}"/>
              </a:ext>
            </a:extLst>
          </p:cNvPr>
          <p:cNvSpPr txBox="1">
            <a:spLocks/>
          </p:cNvSpPr>
          <p:nvPr/>
        </p:nvSpPr>
        <p:spPr>
          <a:xfrm>
            <a:off x="304787" y="2664153"/>
            <a:ext cx="5584670" cy="410005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51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300" b="1" dirty="0">
              <a:solidFill>
                <a:srgbClr val="002060"/>
              </a:solidFill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300" b="1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  <p:pic>
        <p:nvPicPr>
          <p:cNvPr id="6146" name="Picture 2" descr="Thumbnail Image">
            <a:extLst>
              <a:ext uri="{FF2B5EF4-FFF2-40B4-BE49-F238E27FC236}">
                <a16:creationId xmlns:a16="http://schemas.microsoft.com/office/drawing/2014/main" id="{195F24D0-06FB-E7F3-3079-0931D805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37" y="1047749"/>
            <a:ext cx="3102084" cy="4404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C9BF99-9D1E-D282-63A4-4E7EE4AE61F3}"/>
              </a:ext>
            </a:extLst>
          </p:cNvPr>
          <p:cNvSpPr/>
          <p:nvPr/>
        </p:nvSpPr>
        <p:spPr>
          <a:xfrm>
            <a:off x="8412692" y="6075101"/>
            <a:ext cx="15926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2"/>
              </a:rPr>
              <a:t>Link</a:t>
            </a:r>
            <a:endParaRPr lang="en-US" sz="32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31A78F-4C4C-2856-60E9-D181F058BAA9}"/>
              </a:ext>
            </a:extLst>
          </p:cNvPr>
          <p:cNvSpPr txBox="1"/>
          <p:nvPr/>
        </p:nvSpPr>
        <p:spPr>
          <a:xfrm>
            <a:off x="515789" y="3597292"/>
            <a:ext cx="55802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cs typeface="Calibri Light" panose="020F0302020204030204" pitchFamily="34" charset="0"/>
              </a:rPr>
              <a:t>CSOS and grassroots organizations are essential for:</a:t>
            </a:r>
          </a:p>
          <a:p>
            <a:r>
              <a:rPr lang="en-US" sz="2200" b="1" dirty="0">
                <a:solidFill>
                  <a:srgbClr val="002060"/>
                </a:solidFill>
                <a:cs typeface="Calibri Light" panose="020F0302020204030204" pitchFamily="34" charset="0"/>
              </a:rPr>
              <a:t>advocacy, </a:t>
            </a:r>
          </a:p>
          <a:p>
            <a:r>
              <a:rPr lang="en-US" sz="2200" b="1" dirty="0">
                <a:solidFill>
                  <a:srgbClr val="002060"/>
                </a:solidFill>
                <a:cs typeface="Calibri Light" panose="020F0302020204030204" pitchFamily="34" charset="0"/>
              </a:rPr>
              <a:t>monitoring, and</a:t>
            </a:r>
          </a:p>
          <a:p>
            <a:r>
              <a:rPr lang="en-US" sz="2200" b="1" dirty="0">
                <a:solidFill>
                  <a:srgbClr val="002060"/>
                </a:solidFill>
                <a:cs typeface="Calibri Light" panose="020F0302020204030204" pitchFamily="34" charset="0"/>
              </a:rPr>
              <a:t>ensuring that the voices of women and girls are heard in the implementation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cda754-7ead-4d0d-9958-db37e2356f45">
      <Terms xmlns="http://schemas.microsoft.com/office/infopath/2007/PartnerControls"/>
    </lcf76f155ced4ddcb4097134ff3c332f>
    <TaxCatchAll xmlns="090f19e3-b733-45c3-872d-76420eb888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D7A738B2CDF4397FB3C69580F7058" ma:contentTypeVersion="19" ma:contentTypeDescription="Create a new document." ma:contentTypeScope="" ma:versionID="e5d21e8785107ab716a33d4e701a6a66">
  <xsd:schema xmlns:xsd="http://www.w3.org/2001/XMLSchema" xmlns:xs="http://www.w3.org/2001/XMLSchema" xmlns:p="http://schemas.microsoft.com/office/2006/metadata/properties" xmlns:ns2="b2cda754-7ead-4d0d-9958-db37e2356f45" xmlns:ns3="090f19e3-b733-45c3-872d-76420eb888ac" targetNamespace="http://schemas.microsoft.com/office/2006/metadata/properties" ma:root="true" ma:fieldsID="129f215ecce1ab2fa76f7b1f4a32331f" ns2:_="" ns3:_="">
    <xsd:import namespace="b2cda754-7ead-4d0d-9958-db37e2356f45"/>
    <xsd:import namespace="090f19e3-b733-45c3-872d-76420eb8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da754-7ead-4d0d-9958-db37e2356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9509d0-ff3b-4142-a35f-ffe7e1df96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f19e3-b733-45c3-872d-76420eb888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0b1801-d3c4-4ab8-961d-8849ae3554c6}" ma:internalName="TaxCatchAll" ma:showField="CatchAllData" ma:web="090f19e3-b733-45c3-872d-76420eb88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87E056-FC17-4F3B-867F-24890E56D4D5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2a057129-883a-4f41-bbe3-cfb50160a60e"/>
    <ds:schemaRef ds:uri="http://schemas.openxmlformats.org/package/2006/metadata/core-properties"/>
    <ds:schemaRef ds:uri="f061815e-74d8-46da-b7d3-1d22fc53800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B39857-7BF8-49F9-8809-FB7D0C5D54FB}"/>
</file>

<file path=customXml/itemProps3.xml><?xml version="1.0" encoding="utf-8"?>
<ds:datastoreItem xmlns:ds="http://schemas.openxmlformats.org/officeDocument/2006/customXml" ds:itemID="{1FDD038E-80A4-4CB5-8F9A-0A6FBC24B4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771</Words>
  <Application>Microsoft Office PowerPoint</Application>
  <PresentationFormat>Widescreen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Barlow Condensed</vt:lpstr>
      <vt:lpstr>Söhne</vt:lpstr>
      <vt:lpstr>Calibri Light</vt:lpstr>
      <vt:lpstr>Calibri</vt:lpstr>
      <vt:lpstr>Arial</vt:lpstr>
      <vt:lpstr>Abadi</vt:lpstr>
      <vt:lpstr>Open Sans ExtraBold</vt:lpstr>
      <vt:lpstr>Wingdings</vt:lpstr>
      <vt:lpstr>Aptos</vt:lpstr>
      <vt:lpstr>Tema de Office</vt:lpstr>
      <vt:lpstr>  Advancing gender equality in Europe and Central Asia: FAO and CSOs</vt:lpstr>
      <vt:lpstr>Regional Challenges: Gender issues in Europe and Central Asia</vt:lpstr>
      <vt:lpstr>Regional Challenges: Gender issues in Europe and Central Asia</vt:lpstr>
      <vt:lpstr>Addressing gender equality and women’s empowerment in Europe and Central  Asia: FAO and CSO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title - Click to edit</dc:title>
  <dc:creator>Nach Ram</dc:creator>
  <cp:lastModifiedBy>Jenderedjian, Anna (REU)</cp:lastModifiedBy>
  <cp:revision>3</cp:revision>
  <dcterms:created xsi:type="dcterms:W3CDTF">2023-06-06T13:21:51Z</dcterms:created>
  <dcterms:modified xsi:type="dcterms:W3CDTF">2025-10-13T23:15:42Z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0x010100596D7A738B2CDF4397FB3C69580F7058</vt:lpwstr>
  </property>
  <property fmtid="{D5CDD505-2E9C-101B-9397-08002B2CF9AE}" pid="3" name="MediaServiceImageTags">
    <vt:lpwstr/>
  </property>
</Properties>
</file>