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jpeg" ContentType="image/jpeg"/>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jpeg" ContentType="image/jpeg"/>
  <Override PartName="/ppt/notesSlides/notesSlide7.xml" ContentType="application/vnd.openxmlformats-officedocument.presentationml.notesSlide+xml"/>
  <Override PartName="/ppt/media/image5.jpeg" ContentType="image/jpeg"/>
  <Override PartName="/ppt/notesSlides/notesSlide8.xml" ContentType="application/vnd.openxmlformats-officedocument.presentationml.notesSlide+xml"/>
  <Override PartName="/ppt/media/image6.jpeg" ContentType="image/jpeg"/>
  <Override PartName="/ppt/notesSlides/notesSlide9.xml" ContentType="application/vnd.openxmlformats-officedocument.presentationml.notesSlide+xml"/>
  <Override PartName="/ppt/media/image7.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8.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9.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Shape 121"/>
          <p:cNvSpPr/>
          <p:nvPr>
            <p:ph type="sldImg"/>
          </p:nvPr>
        </p:nvSpPr>
        <p:spPr>
          <a:prstGeom prst="rect">
            <a:avLst/>
          </a:prstGeom>
        </p:spPr>
        <p:txBody>
          <a:bodyPr/>
          <a:lstStyle/>
          <a:p>
            <a:pPr/>
          </a:p>
        </p:txBody>
      </p:sp>
      <p:sp>
        <p:nvSpPr>
          <p:cNvPr id="122" name="Shape 122"/>
          <p:cNvSpPr/>
          <p:nvPr>
            <p:ph type="body" sz="quarter" idx="1"/>
          </p:nvPr>
        </p:nvSpPr>
        <p:spPr>
          <a:prstGeom prst="rect">
            <a:avLst/>
          </a:prstGeom>
        </p:spPr>
        <p:txBody>
          <a:bodyPr/>
          <a:lstStyle/>
          <a:p>
            <a:pPr/>
            <a:r>
              <a:t>Loss</a:t>
            </a:r>
          </a:p>
          <a:p>
            <a:pPr/>
            <a:r>
              <a:t>Perception</a:t>
            </a:r>
          </a:p>
          <a:p>
            <a:pPr/>
            <a:r>
              <a:t>Connections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Here is a question I still struggle with…have I forgiven the man who killed my mother? I have forgiven life. I’m so incredibly grateful for the life I have. For where I am right now and that would not be possible without the exact alignment of everything thus far. A point of difference between life and the man who killed my mother is life didn’t have a choice, it happened, it was part of the larger picture. The man had a choice. Why does this change my perception?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Practice</a:t>
            </a:r>
          </a:p>
          <a:p>
            <a:pPr/>
            <a:r>
              <a:t>Inhale: Space</a:t>
            </a:r>
          </a:p>
          <a:p>
            <a:pPr/>
            <a:r>
              <a:t>Exhale: Let go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r>
              <a:t>pg 107 Sufism is a branch of Islam and follows the teachings of the Qur’an. The religion of the Sufi, like the root of most religions, is Love. The path to reach Truth, Understanding, God—stems out of this Love. Love is the path; loss is often the way. Rumi, one of Sufism’s major teachers writes, Sorrow…violently sweeps everything out of your house, so that new joy can find space to enter. It shakes the yellow leaves from the bough of your heart, so that fresh, green leaves can grow in their place. It pulls up the rotten roots, so that new roots hidden beneath have room to grow. But joy doesn’t immediately follow sorrow. The in-between is what matters. The in-between is the process, that which creates who we are. Being in the in-between, allowing emptiness to be the space inhabited, to become the new way, holds space for when the joy arrives.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pg 115 Concentration camp survivor and philosopher, Viktor Frankl asked himself while in the concentration camp, Has all this suffering, this dying around us, a meaning? For, if not, then ultimately there is no meaning to survival; for a life whose meaning depends upon such a happenstance—as whether one escapes or not—ultimately would not be worth living at all. After the death of his son, Ralph Waldo Emerson refers to it as courting suffering. He writes, there are moods in which we court suffering, in the hope that here, at least, we shall find reality, sharp peaks and edges of truth. By feeling we find truth. By feeling we know in this moment we exist. To be alive and not feel is contradictory to the very essence of living. The preposition of a, as in alive, is a reduced form of the Old English preposition on, meaning in, into, or toward. In life. Into life. Toward life. To be alive doesn’t require constantly being on, but rather moving towards an existence. It’s messy. Feeling truth—feeling emotions we don’t want to feel. That’s vulnerability. Feeling unsafe inside ourselves, moving into what we don’t know, places we haven’t been. Guided only by the simple desire to be clean.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Where is your vulnerability? What makes you uneasy? Is it fear or discomfort with the unfamiliar?</a:t>
            </a:r>
          </a:p>
          <a:p>
            <a:pPr/>
            <a:r>
              <a:t>Vulnerability is necessary. Feeling what we don’t want to feel. It’s not about being perfect, but it is about trying. Moving towards the life we want to inhabit. Beginning in the space of our minds.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Closing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r>
              <a:t>Book Cover</a:t>
            </a:r>
          </a:p>
          <a:p>
            <a:pPr marL="228600" indent="-228600">
              <a:buSzPct val="100000"/>
              <a:buChar char="•"/>
            </a:pPr>
            <a:r>
              <a:t>Camillo Golgi/Santiago Ramon y Cajal </a:t>
            </a:r>
          </a:p>
          <a:p>
            <a:pPr marL="228600" indent="-228600">
              <a:buSzPct val="100000"/>
              <a:buChar char="•"/>
            </a:pPr>
            <a:r>
              <a:t>Nobel Prize 1906</a:t>
            </a:r>
          </a:p>
          <a:p>
            <a:pPr marL="228600" indent="-228600">
              <a:buSzPct val="100000"/>
              <a:buChar char="•"/>
            </a:pPr>
            <a:r>
              <a:t>Olfactory Bulb Image</a:t>
            </a:r>
          </a:p>
          <a:p>
            <a:pPr marL="228600" indent="-228600">
              <a:buSzPct val="100000"/>
              <a:buChar char="•"/>
            </a:pPr>
            <a:r>
              <a:t>Roots, Bayous, Connections, Tracks</a:t>
            </a:r>
          </a:p>
          <a:p>
            <a:pPr/>
          </a:p>
          <a:p>
            <a:pPr/>
            <a:r>
              <a:t>The Background Story</a:t>
            </a:r>
          </a:p>
          <a:p>
            <a:pPr marL="228600" indent="-228600">
              <a:buSzPct val="100000"/>
              <a:buChar char="•"/>
            </a:pPr>
            <a:r>
              <a:t>In July 1997, when I was 16, a week before my senior year in high school….</a:t>
            </a:r>
          </a:p>
          <a:p>
            <a:pPr marL="228600" indent="-228600">
              <a:buSzPct val="100000"/>
              <a:buChar char="•"/>
            </a:pPr>
            <a:r>
              <a:t>The last words my mother spoke were “I forgive you. And God does too.” </a:t>
            </a:r>
          </a:p>
          <a:p>
            <a:pPr marL="228600" indent="-228600">
              <a:buSzPct val="100000"/>
              <a:buChar char="•"/>
            </a:pPr>
            <a:r>
              <a:t>This book came to being twenty years later. After I graduated high school and college… </a:t>
            </a:r>
          </a:p>
          <a:p>
            <a:pPr marL="228600" indent="-228600">
              <a:buSzPct val="100000"/>
              <a:buChar char="•"/>
            </a:pPr>
            <a:r>
              <a:t>It began as my thesis for graduate school. It has since morphed and changed and come into its current form, including twenty-two poems of my mother’s who was a poet and playwright.</a:t>
            </a:r>
          </a:p>
          <a:p>
            <a:pPr marL="228600" indent="-228600">
              <a:buSzPct val="100000"/>
              <a:buChar char="•"/>
            </a:pPr>
            <a:r>
              <a:t>I didn’t set out to write this story. In fact I didn’t want to write this story. But I did want to explore forgiveness and listening and the way time is constantly moving, what actions are necessary to heal when all we want to do is stop.  </a:t>
            </a:r>
          </a:p>
          <a:p>
            <a:pPr marL="228600" indent="-228600">
              <a:buSzPct val="100000"/>
              <a:buChar char="•"/>
            </a:pPr>
            <a:r>
              <a:t>I of course couldn’t address forgiveness without my mother’s last words and so the process began. I began revisiting the events and the memories surrounding her death. I began exploring Eric Kandel’s metaphor for how learning and memory takes place.</a:t>
            </a:r>
          </a:p>
          <a:p>
            <a:pPr marL="228600" indent="-228600">
              <a:buSzPct val="100000"/>
              <a:buChar char="•"/>
            </a:pPr>
            <a:r>
              <a:t>The most surprising emergence is my desire to reach to the man who murdered my mother. Realized his humanhood.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Pathways in the brain</a:t>
            </a:r>
          </a:p>
          <a:p>
            <a:pPr>
              <a:lnSpc>
                <a:spcPct val="125000"/>
              </a:lnSpc>
              <a:defRPr sz="2400">
                <a:latin typeface="Avenir Roman"/>
                <a:ea typeface="Avenir Roman"/>
                <a:cs typeface="Avenir Roman"/>
                <a:sym typeface="Avenir Roman"/>
              </a:defRPr>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r>
              <a:t>pg 13 There are only two choices in a neuron: to fire or not to fire. This firing, or not firing, results in our actions: to speak or to remain silent, to move or to stay still. Each of our actions, the movement of one foot in front of the other or the muscles of the mouth opening, the tongue touching the teeth to form sound, each decision distills back to the neuron.</a:t>
            </a:r>
          </a:p>
          <a:p>
            <a:pPr/>
          </a:p>
          <a:p>
            <a:pPr/>
            <a:r>
              <a:t>Beginning in the space of our mind, the neuron electrifies the message of intended action down the length of its axon to the synaptic terminal. Here, there is space. The synaptic cleft, like the space between one star and another or the space between your face and the face of another, is where the message changes from electrical to chemical. Where the message, like words being spoken, changes from the thoughts in our heads to the sounds that transverse across and enter the ears listening. If the ears hear the words they are computed back into thought. Or in the case of a neuron, back into electrical code and the process repeats. One neuron whispering into the ear of another. This pathway establishes our habits and thoughts, our perceptions and memory. The brain from where we live.</a:t>
            </a:r>
          </a:p>
          <a:p>
            <a:pPr/>
          </a:p>
          <a:p>
            <a:pPr/>
            <a:r>
              <a:t>Sometimes we are aware of the words we will speak before they leave our mouths. Consciously thinking about what and how we will voice the thoughts inside our head. Which course of action we will pursue. Often, though, the words are of impulse—an instantaneous reaction to other words spoken around us, or to us. The mind cycling through the rolodex of memories and experiences, choosing a lightning quick path to proceed. The past, present in each moment, creates the space for how we move forward.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r>
              <a:t>Points to Ponder</a:t>
            </a:r>
          </a:p>
          <a:p>
            <a:pPr/>
            <a:r>
              <a:t>In TBI rehab, Default Mode Network…</a:t>
            </a:r>
          </a:p>
          <a:p>
            <a:pPr/>
            <a:r>
              <a:t>Take a moment and consider your general state of being…</a:t>
            </a:r>
          </a:p>
          <a:p>
            <a:pPr/>
            <a:r>
              <a:t>where does your mind go when it’s not actively being used? Where do you want your mind to go?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Pg 47 My mother kept a prayer garden in the backyard. Each morning before dawn, before the light ushered in the demands of day, she woke and sat next to the concrete birdbath carried from house to house to house, and the flowers planted and pruned each season. Roses, violas, butterfly weed. She didn’t wear slippers or shoes, just barefoot, skin to concrete, cool and damp in the early Houston hours. The morning after she didn’t come home I find a baby sparrow in the garden next to the birdbath, under the pine tree. If I can nurse the bird back to health my mother will be OK. I make a home for the bird in a shoebox, cut grapes for it to eat, and keep it on my bedside table for two nights.</a:t>
            </a:r>
          </a:p>
          <a:p>
            <a:pPr/>
          </a:p>
          <a:p>
            <a:pPr/>
            <a:r>
              <a:t>Daniel Kahneman, Nobel Prize winner in Economics for his work with Amos Tversky on decision making, discusses the natural human tendency to find causality in the world around: a large event is suppose to have consequences, and consequences need causes to explain them. Somehow causes bring meaning. If we can find causes or intentions then it helps to understand the place from where the effect was born.</a:t>
            </a:r>
          </a:p>
          <a:p>
            <a:pPr/>
          </a:p>
          <a:p>
            <a:pPr/>
            <a:r>
              <a:t>In 1839, the anatomist Mattias Jakob Schleiden and Theodor Schwann formulated the now ubiquitously accepted fact of cell theory. The theory is composed of three basic precepts: First, all living organisms are made of cells (I am you and you are me). Second, the cell is the basic unit of life (Distilled to form, we are the same). Third, all cells are generated by other pre-existing living cells (Those before to those after).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Exercise: Think of someone whom you’re having a difficult time with…maybe even just simply don’t like. Bring them to mind….Now, with the knowledge that they are of the same matter as you, that we are all of the same, that they are you…does this change anything? Do the perceived walls, the perceived differences start to evaporate?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pg 71 My father tells me one morning while driving to church, a counselor told him to expect a year of grieving for every year they were married. He says, So I guess I have eighteen more years to go. He says it like he has no other choice. He has been committed and must serve out the allotted time. The first year gapes the holes left by her. Emptiness highlighted by the details we were afraid of forgetting, but too painful to consistently remember. All time became slotted into before and after, until one day, not long ago, I realize We’ve lived longer without her than with her. This time before and time after has become balanced by the outstretch of time that lays ahead: a slow incline to the peak, a tumbling fall to the point of ever after, the unknown trek into the after-after.</a:t>
            </a: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pg79 Grief is a multifaceted response to loss, particularly when the loss is irrevocable. Although conventionally focused on the emotional response, grief also has physical, cognitive, behavioral, social, and philosophical dimensions. Our brains will often ignite physical responses when faced with psychological issues. We change the paradigms from where we view the world. How we interact with others. Elisabeth Kübler-Ross in her 1969 book, On Death and Dying, first discusses the five stages of grief: Denial/Isolation. Anger. Bargaining. Depression. Acceptance.</a:t>
            </a:r>
          </a:p>
          <a:p>
            <a:pPr/>
          </a:p>
          <a:p>
            <a:pPr/>
            <a:r>
              <a:t>Before he killed her she said, I forgive you and God does too. I’ve often wondered when—exactly—did she speak these words. I imagine it was after the initial shock of being attacked. After the hypothalamus sent a message to the adrenal glands to produce adrenaline. After the initial increase in heart rate and respiration. After the muscles in her legs felt heavy and light at the same time. I don’t imagine it was her initial response. And I don’t imagine she screamed the words. I wonder how close he was. If his ear was near her lips when the words left her mouth. Or was he leaving. Was he walking away, his back turned to her and from the ground, hidden by the tall grass, did she say, I forgive you. And God does too?</a:t>
            </a:r>
          </a:p>
          <a:p>
            <a:pPr/>
          </a:p>
          <a:p>
            <a:pPr/>
            <a:r>
              <a:t>For a long time I said to myself, how could I not? But he never factored into the equation. It wasn’t a person that needed forgiving, it was the entire situation. All of the circumstances that led to the consequence at hand. Too many what ifs to counter the one big cleft we found ourselves standing on. Life needed forgiving, not him. He became insignificant in the process as soon as punishment was set. What she did do with her words was open the door to acceptance. Acceptance that life, no matter how hard we try or how hard we fight it, will ever be as it was. Forgiveness comes after. After the necessary stops, cycling through, denial into anger into depression, they catch us thick and flatten into our road ahead. Returning, each time a new experience, each time familiar from before, remembering. Sometimes they catch us whole and their richness provides movement. Sometimes they catch us stuck. Without feeling. Just a body in motion. Time dictates we are always moving forward, even when grief dictates we stop.</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461366"/>
          </a:xfrm>
          <a:prstGeom prst="rect">
            <a:avLst/>
          </a:prstGeom>
        </p:spPr>
        <p:txBody>
          <a:bodyPr anchor="t"/>
          <a:lstStyle>
            <a:lvl1pPr marL="0" indent="0" algn="ctr">
              <a:spcBef>
                <a:spcPts val="0"/>
              </a:spcBef>
              <a:buSzTx/>
              <a:buNone/>
              <a:defRPr i="1" sz="2400"/>
            </a:lvl1pPr>
            <a:lvl2pPr marL="777875" indent="-333375" algn="ctr">
              <a:spcBef>
                <a:spcPts val="0"/>
              </a:spcBef>
              <a:defRPr i="1" sz="2400"/>
            </a:lvl2pPr>
            <a:lvl3pPr marL="1222375" indent="-333375" algn="ctr">
              <a:spcBef>
                <a:spcPts val="0"/>
              </a:spcBef>
              <a:defRPr i="1" sz="2400"/>
            </a:lvl3pPr>
            <a:lvl4pPr marL="1666875" indent="-333375" algn="ctr">
              <a:spcBef>
                <a:spcPts val="0"/>
              </a:spcBef>
              <a:defRPr i="1" sz="2400"/>
            </a:lvl4pPr>
            <a:lvl5pPr marL="2111375" indent="-333375" algn="ctr">
              <a:spcBef>
                <a:spcPts val="0"/>
              </a:spcBef>
              <a:defRPr i="1" sz="2400"/>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1270000" y="4308599"/>
            <a:ext cx="10464800" cy="609777"/>
          </a:xfrm>
          <a:prstGeom prst="rect">
            <a:avLst/>
          </a:prstGeom>
        </p:spPr>
        <p:txBody>
          <a:bodyPr/>
          <a:lstStyle/>
          <a:p>
            <a:pPr marL="0" indent="0" algn="ctr">
              <a:spcBef>
                <a:spcPts val="0"/>
              </a:spcBef>
              <a:buSzTx/>
              <a:buNone/>
              <a:defRPr sz="3400">
                <a:latin typeface="Helvetica Neue Medium"/>
                <a:ea typeface="Helvetica Neue Medium"/>
                <a:cs typeface="Helvetica Neue Medium"/>
                <a:sym typeface="Helvetica Neue Medium"/>
              </a:defRPr>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929606" y="-12700"/>
            <a:ext cx="16551778" cy="11034518"/>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647700" y="508000"/>
            <a:ext cx="12369801" cy="6142538"/>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2451057" y="-138499"/>
            <a:ext cx="13525503" cy="9017003"/>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4473575" y="2032000"/>
            <a:ext cx="10287000" cy="68580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426200" y="4965700"/>
            <a:ext cx="5886450" cy="3924300"/>
          </a:xfrm>
          <a:prstGeom prst="rect">
            <a:avLst/>
          </a:prstGeom>
        </p:spPr>
        <p:txBody>
          <a:bodyPr lIns="91439" tIns="45719" rIns="91439" bIns="45719" anchor="t">
            <a:noAutofit/>
          </a:bodyPr>
          <a:lstStyle/>
          <a:p>
            <a:pPr/>
          </a:p>
        </p:txBody>
      </p:sp>
      <p:sp>
        <p:nvSpPr>
          <p:cNvPr id="84" name="Image"/>
          <p:cNvSpPr/>
          <p:nvPr>
            <p:ph type="pic" sz="quarter" idx="22"/>
          </p:nvPr>
        </p:nvSpPr>
        <p:spPr>
          <a:xfrm>
            <a:off x="6737350" y="639232"/>
            <a:ext cx="5880100" cy="3920068"/>
          </a:xfrm>
          <a:prstGeom prst="rect">
            <a:avLst/>
          </a:prstGeom>
        </p:spPr>
        <p:txBody>
          <a:bodyPr lIns="91439" tIns="45719" rIns="91439" bIns="45719" anchor="t">
            <a:noAutofit/>
          </a:bodyPr>
          <a:lstStyle/>
          <a:p>
            <a:pPr/>
          </a:p>
        </p:txBody>
      </p:sp>
      <p:sp>
        <p:nvSpPr>
          <p:cNvPr id="85" name="Image"/>
          <p:cNvSpPr/>
          <p:nvPr>
            <p:ph type="pic" idx="23"/>
          </p:nvPr>
        </p:nvSpPr>
        <p:spPr>
          <a:xfrm>
            <a:off x="-3400425" y="-127000"/>
            <a:ext cx="13525500" cy="90170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j-lt"/>
          <a:ea typeface="+mj-ea"/>
          <a:cs typeface="+mj-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j-lt"/>
          <a:ea typeface="+mj-ea"/>
          <a:cs typeface="+mj-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j-lt"/>
          <a:ea typeface="+mj-ea"/>
          <a:cs typeface="+mj-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j-lt"/>
          <a:ea typeface="+mj-ea"/>
          <a:cs typeface="+mj-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j-lt"/>
          <a:ea typeface="+mj-ea"/>
          <a:cs typeface="+mj-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j-lt"/>
          <a:ea typeface="+mj-ea"/>
          <a:cs typeface="+mj-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j-lt"/>
          <a:ea typeface="+mj-ea"/>
          <a:cs typeface="+mj-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j-lt"/>
          <a:ea typeface="+mj-ea"/>
          <a:cs typeface="+mj-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FFFFFF"/>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0.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jpeg"/><Relationship Id="rId4"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Anne Roiphe"/>
          <p:cNvSpPr txBox="1"/>
          <p:nvPr>
            <p:ph type="body" sz="quarter" idx="1"/>
          </p:nvPr>
        </p:nvSpPr>
        <p:spPr>
          <a:xfrm>
            <a:off x="1270000" y="6362700"/>
            <a:ext cx="10464800" cy="584200"/>
          </a:xfrm>
          <a:prstGeom prst="rect">
            <a:avLst/>
          </a:prstGeom>
        </p:spPr>
        <p:txBody>
          <a:bodyPr/>
          <a:lstStyle>
            <a:lvl1pPr>
              <a:defRPr i="0" sz="3300">
                <a:latin typeface="American Typewriter"/>
                <a:ea typeface="American Typewriter"/>
                <a:cs typeface="American Typewriter"/>
                <a:sym typeface="American Typewriter"/>
              </a:defRPr>
            </a:lvl1pPr>
          </a:lstStyle>
          <a:p>
            <a:pPr/>
            <a:r>
              <a:t>–Anne Roiphe</a:t>
            </a:r>
          </a:p>
        </p:txBody>
      </p:sp>
      <p:sp>
        <p:nvSpPr>
          <p:cNvPr id="120" name="Grief comes in two parts.…"/>
          <p:cNvSpPr txBox="1"/>
          <p:nvPr>
            <p:ph type="body" idx="21"/>
          </p:nvPr>
        </p:nvSpPr>
        <p:spPr>
          <a:xfrm>
            <a:off x="1270000" y="3419814"/>
            <a:ext cx="10464800" cy="2387347"/>
          </a:xfrm>
          <a:prstGeom prst="rect">
            <a:avLst/>
          </a:prstGeom>
          <a:extLst>
            <a:ext uri="{C572A759-6A51-4108-AA02-DFA0A04FC94B}">
              <ma14:wrappingTextBoxFlag xmlns:ma14="http://schemas.microsoft.com/office/mac/drawingml/2011/main" val="1"/>
            </a:ext>
          </a:extLst>
        </p:spPr>
        <p:txBody>
          <a:bodyPr/>
          <a:lstStyle/>
          <a:p>
            <a:pPr marL="0" indent="0" algn="ctr">
              <a:lnSpc>
                <a:spcPct val="120000"/>
              </a:lnSpc>
              <a:spcBef>
                <a:spcPts val="0"/>
              </a:spcBef>
              <a:buSzTx/>
              <a:buNone/>
              <a:defRPr sz="4500">
                <a:latin typeface="American Typewriter"/>
                <a:ea typeface="American Typewriter"/>
                <a:cs typeface="American Typewriter"/>
                <a:sym typeface="American Typewriter"/>
              </a:defRPr>
            </a:pPr>
            <a:r>
              <a:t>Grief comes in two parts. </a:t>
            </a:r>
          </a:p>
          <a:p>
            <a:pPr marL="0" indent="0" algn="ctr">
              <a:lnSpc>
                <a:spcPct val="120000"/>
              </a:lnSpc>
              <a:spcBef>
                <a:spcPts val="0"/>
              </a:spcBef>
              <a:buSzTx/>
              <a:buNone/>
              <a:defRPr sz="4500">
                <a:latin typeface="American Typewriter"/>
                <a:ea typeface="American Typewriter"/>
                <a:cs typeface="American Typewriter"/>
                <a:sym typeface="American Typewriter"/>
              </a:defRPr>
            </a:pPr>
            <a:r>
              <a:t>The first is loss. The second is the remaking of life.</a:t>
            </a:r>
            <a:r>
              <a:rPr>
                <a:latin typeface="Helvetica Neue Medium"/>
                <a:ea typeface="Helvetica Neue Medium"/>
                <a:cs typeface="Helvetica Neue Medium"/>
                <a:sym typeface="Helvetica Neue Medium"/>
              </a:rPr>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5A59"/>
        </a:solidFill>
      </p:bgPr>
    </p:bg>
    <p:spTree>
      <p:nvGrpSpPr>
        <p:cNvPr id="1" name=""/>
        <p:cNvGrpSpPr/>
        <p:nvPr/>
      </p:nvGrpSpPr>
      <p:grpSpPr>
        <a:xfrm>
          <a:off x="0" y="0"/>
          <a:ext cx="0" cy="0"/>
          <a:chOff x="0" y="0"/>
          <a:chExt cx="0" cy="0"/>
        </a:xfrm>
      </p:grpSpPr>
      <p:sp>
        <p:nvSpPr>
          <p:cNvPr id="157" name="Points to Ponder"/>
          <p:cNvSpPr txBox="1"/>
          <p:nvPr>
            <p:ph type="title"/>
          </p:nvPr>
        </p:nvSpPr>
        <p:spPr>
          <a:prstGeom prst="rect">
            <a:avLst/>
          </a:prstGeom>
        </p:spPr>
        <p:txBody>
          <a:bodyPr/>
          <a:lstStyle>
            <a:lvl1pPr>
              <a:defRPr>
                <a:latin typeface="American Typewriter"/>
                <a:ea typeface="American Typewriter"/>
                <a:cs typeface="American Typewriter"/>
                <a:sym typeface="American Typewriter"/>
              </a:defRPr>
            </a:lvl1pPr>
          </a:lstStyle>
          <a:p>
            <a:pPr/>
            <a:r>
              <a:t>Points to Ponder</a:t>
            </a:r>
          </a:p>
        </p:txBody>
      </p:sp>
      <p:sp>
        <p:nvSpPr>
          <p:cNvPr id="158" name="Is healing possible without action?…"/>
          <p:cNvSpPr txBox="1"/>
          <p:nvPr>
            <p:ph type="body" idx="1"/>
          </p:nvPr>
        </p:nvSpPr>
        <p:spPr>
          <a:prstGeom prst="rect">
            <a:avLst/>
          </a:prstGeom>
        </p:spPr>
        <p:txBody>
          <a:bodyPr/>
          <a:lstStyle/>
          <a:p>
            <a:pPr marL="444498" indent="-444498">
              <a:defRPr sz="4500">
                <a:latin typeface="American Typewriter"/>
                <a:ea typeface="American Typewriter"/>
                <a:cs typeface="American Typewriter"/>
                <a:sym typeface="American Typewriter"/>
              </a:defRPr>
            </a:pPr>
            <a:r>
              <a:t>Is healing possible without action?</a:t>
            </a:r>
          </a:p>
          <a:p>
            <a:pPr marL="444498" indent="-444498">
              <a:defRPr sz="4500">
                <a:latin typeface="American Typewriter"/>
                <a:ea typeface="American Typewriter"/>
                <a:cs typeface="American Typewriter"/>
                <a:sym typeface="American Typewriter"/>
              </a:defRPr>
            </a:pPr>
            <a:r>
              <a:t>Is healing possible with time alone?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lookoutmountain.jpg" descr="lookoutmountain.jpg"/>
          <p:cNvPicPr>
            <a:picLocks noChangeAspect="1"/>
          </p:cNvPicPr>
          <p:nvPr/>
        </p:nvPicPr>
        <p:blipFill>
          <a:blip r:embed="rId3">
            <a:extLst/>
          </a:blip>
          <a:stretch>
            <a:fillRect/>
          </a:stretch>
        </p:blipFill>
        <p:spPr>
          <a:xfrm>
            <a:off x="-2" y="1219200"/>
            <a:ext cx="13004803" cy="73152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5A59"/>
        </a:solidFill>
      </p:bgPr>
    </p:bg>
    <p:spTree>
      <p:nvGrpSpPr>
        <p:cNvPr id="1" name=""/>
        <p:cNvGrpSpPr/>
        <p:nvPr/>
      </p:nvGrpSpPr>
      <p:grpSpPr>
        <a:xfrm>
          <a:off x="0" y="0"/>
          <a:ext cx="0" cy="0"/>
          <a:chOff x="0" y="0"/>
          <a:chExt cx="0" cy="0"/>
        </a:xfrm>
      </p:grpSpPr>
      <p:sp>
        <p:nvSpPr>
          <p:cNvPr id="164" name="Points to Ponder"/>
          <p:cNvSpPr txBox="1"/>
          <p:nvPr>
            <p:ph type="title"/>
          </p:nvPr>
        </p:nvSpPr>
        <p:spPr>
          <a:prstGeom prst="rect">
            <a:avLst/>
          </a:prstGeom>
        </p:spPr>
        <p:txBody>
          <a:bodyPr/>
          <a:lstStyle>
            <a:lvl1pPr>
              <a:defRPr>
                <a:latin typeface="American Typewriter"/>
                <a:ea typeface="American Typewriter"/>
                <a:cs typeface="American Typewriter"/>
                <a:sym typeface="American Typewriter"/>
              </a:defRPr>
            </a:lvl1pPr>
          </a:lstStyle>
          <a:p>
            <a:pPr/>
            <a:r>
              <a:t>Points to Ponder</a:t>
            </a:r>
          </a:p>
        </p:txBody>
      </p:sp>
      <p:sp>
        <p:nvSpPr>
          <p:cNvPr id="165" name="Is healing possible without action?…"/>
          <p:cNvSpPr txBox="1"/>
          <p:nvPr>
            <p:ph type="body" idx="1"/>
          </p:nvPr>
        </p:nvSpPr>
        <p:spPr>
          <a:prstGeom prst="rect">
            <a:avLst/>
          </a:prstGeom>
        </p:spPr>
        <p:txBody>
          <a:bodyPr/>
          <a:lstStyle/>
          <a:p>
            <a:pPr>
              <a:defRPr sz="4500">
                <a:latin typeface="American Typewriter"/>
                <a:ea typeface="American Typewriter"/>
                <a:cs typeface="American Typewriter"/>
                <a:sym typeface="American Typewriter"/>
              </a:defRPr>
            </a:pPr>
            <a:r>
              <a:t>Is healing possible without action?</a:t>
            </a:r>
          </a:p>
          <a:p>
            <a:pPr>
              <a:defRPr sz="4500">
                <a:latin typeface="American Typewriter"/>
                <a:ea typeface="American Typewriter"/>
                <a:cs typeface="American Typewriter"/>
                <a:sym typeface="American Typewriter"/>
              </a:defRPr>
            </a:pPr>
            <a:r>
              <a:t>Is healing possible with time alone?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Stationary5.jpg" descr="Stationary5.jpg"/>
          <p:cNvPicPr>
            <a:picLocks noChangeAspect="1"/>
          </p:cNvPicPr>
          <p:nvPr>
            <p:ph type="pic" idx="21"/>
          </p:nvPr>
        </p:nvPicPr>
        <p:blipFill>
          <a:blip r:embed="rId3">
            <a:extLst/>
          </a:blip>
          <a:srcRect l="16666" t="0" r="16665" b="0"/>
          <a:stretch>
            <a:fillRect/>
          </a:stretch>
        </p:blipFill>
        <p:spPr>
          <a:xfrm>
            <a:off x="-1" y="0"/>
            <a:ext cx="13004803" cy="9753600"/>
          </a:xfrm>
          <a:prstGeom prst="rect">
            <a:avLst/>
          </a:prstGeom>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3462"/>
        </a:solidFill>
      </p:bgPr>
    </p:bg>
    <p:spTree>
      <p:nvGrpSpPr>
        <p:cNvPr id="1" name=""/>
        <p:cNvGrpSpPr/>
        <p:nvPr/>
      </p:nvGrpSpPr>
      <p:grpSpPr>
        <a:xfrm>
          <a:off x="0" y="0"/>
          <a:ext cx="0" cy="0"/>
          <a:chOff x="0" y="0"/>
          <a:chExt cx="0" cy="0"/>
        </a:xfrm>
      </p:grpSpPr>
      <p:sp>
        <p:nvSpPr>
          <p:cNvPr id="171" name="Points to Ponder"/>
          <p:cNvSpPr txBox="1"/>
          <p:nvPr>
            <p:ph type="title"/>
          </p:nvPr>
        </p:nvSpPr>
        <p:spPr>
          <a:prstGeom prst="rect">
            <a:avLst/>
          </a:prstGeom>
        </p:spPr>
        <p:txBody>
          <a:bodyPr/>
          <a:lstStyle>
            <a:lvl1pPr>
              <a:defRPr>
                <a:latin typeface="American Typewriter"/>
                <a:ea typeface="American Typewriter"/>
                <a:cs typeface="American Typewriter"/>
                <a:sym typeface="American Typewriter"/>
              </a:defRPr>
            </a:lvl1pPr>
          </a:lstStyle>
          <a:p>
            <a:pPr/>
            <a:r>
              <a:t>Points to Ponder</a:t>
            </a:r>
          </a:p>
        </p:txBody>
      </p:sp>
      <p:sp>
        <p:nvSpPr>
          <p:cNvPr id="172" name="Is partial forgiveness possible?"/>
          <p:cNvSpPr txBox="1"/>
          <p:nvPr>
            <p:ph type="body" idx="1"/>
          </p:nvPr>
        </p:nvSpPr>
        <p:spPr>
          <a:prstGeom prst="rect">
            <a:avLst/>
          </a:prstGeom>
        </p:spPr>
        <p:txBody>
          <a:bodyPr/>
          <a:lstStyle>
            <a:lvl1pPr>
              <a:defRPr sz="4500">
                <a:latin typeface="American Typewriter"/>
                <a:ea typeface="American Typewriter"/>
                <a:cs typeface="American Typewriter"/>
                <a:sym typeface="American Typewriter"/>
              </a:defRPr>
            </a:lvl1pPr>
          </a:lstStyle>
          <a:p>
            <a:pPr/>
            <a:r>
              <a:t>Is partial forgiveness possible?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lorywaterfallcolor3.jpg" descr="lorywaterfallcolor3.jpg"/>
          <p:cNvPicPr>
            <a:picLocks noChangeAspect="1"/>
          </p:cNvPicPr>
          <p:nvPr/>
        </p:nvPicPr>
        <p:blipFill>
          <a:blip r:embed="rId3">
            <a:extLst/>
          </a:blip>
          <a:stretch>
            <a:fillRect/>
          </a:stretch>
        </p:blipFill>
        <p:spPr>
          <a:xfrm>
            <a:off x="0" y="1218888"/>
            <a:ext cx="13004802" cy="7315825"/>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fireiceblackandwhite6 copy.tiff" descr="fireiceblackandwhite6 copy.tiff"/>
          <p:cNvPicPr>
            <a:picLocks noChangeAspect="1"/>
          </p:cNvPicPr>
          <p:nvPr>
            <p:ph type="pic" idx="21"/>
          </p:nvPr>
        </p:nvPicPr>
        <p:blipFill>
          <a:blip r:embed="rId3">
            <a:extLst/>
          </a:blip>
          <a:srcRect l="16666" t="0" r="16665" b="0"/>
          <a:stretch>
            <a:fillRect/>
          </a:stretch>
        </p:blipFill>
        <p:spPr>
          <a:xfrm>
            <a:off x="-1" y="0"/>
            <a:ext cx="13004803" cy="9753600"/>
          </a:xfrm>
          <a:prstGeom prst="rect">
            <a:avLst/>
          </a:prstGeom>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crestedbute.jpg" descr="crestedbute.jpg"/>
          <p:cNvPicPr>
            <a:picLocks noChangeAspect="1"/>
          </p:cNvPicPr>
          <p:nvPr>
            <p:ph type="pic" idx="21"/>
          </p:nvPr>
        </p:nvPicPr>
        <p:blipFill>
          <a:blip r:embed="rId3">
            <a:extLst/>
          </a:blip>
          <a:srcRect l="12498" t="0" r="12497" b="0"/>
          <a:stretch>
            <a:fillRect/>
          </a:stretch>
        </p:blipFill>
        <p:spPr>
          <a:xfrm>
            <a:off x="0" y="0"/>
            <a:ext cx="13004801" cy="9753600"/>
          </a:xfrm>
          <a:prstGeom prst="rect">
            <a:avLst/>
          </a:prstGeom>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E05"/>
        </a:solidFill>
      </p:bgPr>
    </p:bg>
    <p:spTree>
      <p:nvGrpSpPr>
        <p:cNvPr id="1" name=""/>
        <p:cNvGrpSpPr/>
        <p:nvPr/>
      </p:nvGrpSpPr>
      <p:grpSpPr>
        <a:xfrm>
          <a:off x="0" y="0"/>
          <a:ext cx="0" cy="0"/>
          <a:chOff x="0" y="0"/>
          <a:chExt cx="0" cy="0"/>
        </a:xfrm>
      </p:grpSpPr>
      <p:sp>
        <p:nvSpPr>
          <p:cNvPr id="188" name="Points to Ponder"/>
          <p:cNvSpPr txBox="1"/>
          <p:nvPr>
            <p:ph type="title"/>
          </p:nvPr>
        </p:nvSpPr>
        <p:spPr>
          <a:prstGeom prst="rect">
            <a:avLst/>
          </a:prstGeom>
        </p:spPr>
        <p:txBody>
          <a:bodyPr/>
          <a:lstStyle>
            <a:lvl1pPr>
              <a:defRPr>
                <a:latin typeface="American Typewriter"/>
                <a:ea typeface="American Typewriter"/>
                <a:cs typeface="American Typewriter"/>
                <a:sym typeface="American Typewriter"/>
              </a:defRPr>
            </a:lvl1pPr>
          </a:lstStyle>
          <a:p>
            <a:pPr/>
            <a:r>
              <a:t>Points to Ponder</a:t>
            </a:r>
          </a:p>
        </p:txBody>
      </p:sp>
      <p:sp>
        <p:nvSpPr>
          <p:cNvPr id="189" name="Where is your vulnerability? Those places that make you uncomfortable.…"/>
          <p:cNvSpPr txBox="1"/>
          <p:nvPr>
            <p:ph type="body" idx="1"/>
          </p:nvPr>
        </p:nvSpPr>
        <p:spPr>
          <a:prstGeom prst="rect">
            <a:avLst/>
          </a:prstGeom>
        </p:spPr>
        <p:txBody>
          <a:bodyPr/>
          <a:lstStyle/>
          <a:p>
            <a:pPr>
              <a:defRPr sz="4500">
                <a:latin typeface="American Typewriter"/>
                <a:ea typeface="American Typewriter"/>
                <a:cs typeface="American Typewriter"/>
                <a:sym typeface="American Typewriter"/>
              </a:defRPr>
            </a:pPr>
            <a:r>
              <a:t>Where is your vulnerability? Those places that make you uncomfortable.</a:t>
            </a:r>
          </a:p>
          <a:p>
            <a:pPr>
              <a:defRPr sz="4500">
                <a:latin typeface="American Typewriter"/>
                <a:ea typeface="American Typewriter"/>
                <a:cs typeface="American Typewriter"/>
                <a:sym typeface="American Typewriter"/>
              </a:defRPr>
            </a:pPr>
            <a:r>
              <a:t>Is it fear or discomfort with the unfamiliar?</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image15.jpeg" descr="image15.jpeg"/>
          <p:cNvPicPr>
            <a:picLocks noChangeAspect="1"/>
          </p:cNvPicPr>
          <p:nvPr>
            <p:ph type="pic" idx="21"/>
          </p:nvPr>
        </p:nvPicPr>
        <p:blipFill>
          <a:blip r:embed="rId3">
            <a:extLst/>
          </a:blip>
          <a:srcRect l="12508" t="0" r="12508" b="0"/>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Lampblack - Front Cover.jpg" descr="Lampblack - Front Cover.jpg"/>
          <p:cNvPicPr>
            <a:picLocks noChangeAspect="1"/>
          </p:cNvPicPr>
          <p:nvPr>
            <p:ph type="pic" idx="21"/>
          </p:nvPr>
        </p:nvPicPr>
        <p:blipFill>
          <a:blip r:embed="rId3">
            <a:extLst/>
          </a:blip>
          <a:stretch>
            <a:fillRect/>
          </a:stretch>
        </p:blipFill>
        <p:spPr>
          <a:xfrm>
            <a:off x="3396984" y="72903"/>
            <a:ext cx="6210831" cy="9607793"/>
          </a:xfrm>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nopath.jpg" descr="nopath.jpg"/>
          <p:cNvPicPr>
            <a:picLocks noChangeAspect="1"/>
          </p:cNvPicPr>
          <p:nvPr/>
        </p:nvPicPr>
        <p:blipFill>
          <a:blip r:embed="rId3">
            <a:extLst/>
          </a:blip>
          <a:stretch>
            <a:fillRect/>
          </a:stretch>
        </p:blipFill>
        <p:spPr>
          <a:xfrm>
            <a:off x="335788" y="1210716"/>
            <a:ext cx="5931413" cy="7332168"/>
          </a:xfrm>
          <a:prstGeom prst="rect">
            <a:avLst/>
          </a:prstGeom>
          <a:ln w="12700">
            <a:miter lim="400000"/>
          </a:ln>
        </p:spPr>
      </p:pic>
      <p:pic>
        <p:nvPicPr>
          <p:cNvPr id="129" name="aspenpath.jpg" descr="aspenpath.jpg"/>
          <p:cNvPicPr>
            <a:picLocks noChangeAspect="1"/>
          </p:cNvPicPr>
          <p:nvPr/>
        </p:nvPicPr>
        <p:blipFill>
          <a:blip r:embed="rId4">
            <a:extLst/>
          </a:blip>
          <a:stretch>
            <a:fillRect/>
          </a:stretch>
        </p:blipFill>
        <p:spPr>
          <a:xfrm>
            <a:off x="6507809" y="1210716"/>
            <a:ext cx="6223192" cy="733216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00D02"/>
        </a:solidFill>
      </p:bgPr>
    </p:bg>
    <p:spTree>
      <p:nvGrpSpPr>
        <p:cNvPr id="1" name=""/>
        <p:cNvGrpSpPr/>
        <p:nvPr/>
      </p:nvGrpSpPr>
      <p:grpSpPr>
        <a:xfrm>
          <a:off x="0" y="0"/>
          <a:ext cx="0" cy="0"/>
          <a:chOff x="0" y="0"/>
          <a:chExt cx="0" cy="0"/>
        </a:xfrm>
      </p:grpSpPr>
      <p:sp>
        <p:nvSpPr>
          <p:cNvPr id="133" name="Points to Ponder"/>
          <p:cNvSpPr txBox="1"/>
          <p:nvPr>
            <p:ph type="title"/>
          </p:nvPr>
        </p:nvSpPr>
        <p:spPr>
          <a:prstGeom prst="rect">
            <a:avLst/>
          </a:prstGeom>
        </p:spPr>
        <p:txBody>
          <a:bodyPr/>
          <a:lstStyle>
            <a:lvl1pPr>
              <a:defRPr>
                <a:latin typeface="American Typewriter"/>
                <a:ea typeface="American Typewriter"/>
                <a:cs typeface="American Typewriter"/>
                <a:sym typeface="American Typewriter"/>
              </a:defRPr>
            </a:lvl1pPr>
          </a:lstStyle>
          <a:p>
            <a:pPr/>
            <a:r>
              <a:t>Points to Ponder</a:t>
            </a:r>
          </a:p>
        </p:txBody>
      </p:sp>
      <p:sp>
        <p:nvSpPr>
          <p:cNvPr id="134" name="Are you aware of the brain from which you live?…"/>
          <p:cNvSpPr txBox="1"/>
          <p:nvPr>
            <p:ph type="body" idx="1"/>
          </p:nvPr>
        </p:nvSpPr>
        <p:spPr>
          <a:prstGeom prst="rect">
            <a:avLst/>
          </a:prstGeom>
        </p:spPr>
        <p:txBody>
          <a:bodyPr/>
          <a:lstStyle/>
          <a:p>
            <a:pPr>
              <a:defRPr sz="4500">
                <a:latin typeface="American Typewriter"/>
                <a:ea typeface="American Typewriter"/>
                <a:cs typeface="American Typewriter"/>
                <a:sym typeface="American Typewriter"/>
              </a:defRPr>
            </a:pPr>
            <a:r>
              <a:t>Are you aware of the brain from which you live?</a:t>
            </a:r>
          </a:p>
          <a:p>
            <a:pPr>
              <a:defRPr sz="4500">
                <a:latin typeface="American Typewriter"/>
                <a:ea typeface="American Typewriter"/>
                <a:cs typeface="American Typewriter"/>
                <a:sym typeface="American Typewriter"/>
              </a:defRPr>
            </a:pPr>
            <a:r>
              <a:t>Are you more likely to react or respond?</a:t>
            </a:r>
          </a:p>
          <a:p>
            <a:pPr>
              <a:defRPr sz="4500">
                <a:latin typeface="American Typewriter"/>
                <a:ea typeface="American Typewriter"/>
                <a:cs typeface="American Typewriter"/>
                <a:sym typeface="American Typewriter"/>
              </a:defRPr>
            </a:pPr>
            <a:r>
              <a:t>Where do you spend your in-between time?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image14.jpeg" descr="image14.jpeg"/>
          <p:cNvPicPr>
            <a:picLocks noChangeAspect="1"/>
          </p:cNvPicPr>
          <p:nvPr>
            <p:ph type="pic" idx="21"/>
          </p:nvPr>
        </p:nvPicPr>
        <p:blipFill>
          <a:blip r:embed="rId3">
            <a:extLst/>
          </a:blip>
          <a:srcRect l="8312" t="0" r="8312" b="0"/>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00D02"/>
        </a:solidFill>
      </p:bgPr>
    </p:bg>
    <p:spTree>
      <p:nvGrpSpPr>
        <p:cNvPr id="1" name=""/>
        <p:cNvGrpSpPr/>
        <p:nvPr/>
      </p:nvGrpSpPr>
      <p:grpSpPr>
        <a:xfrm>
          <a:off x="0" y="0"/>
          <a:ext cx="0" cy="0"/>
          <a:chOff x="0" y="0"/>
          <a:chExt cx="0" cy="0"/>
        </a:xfrm>
      </p:grpSpPr>
      <p:sp>
        <p:nvSpPr>
          <p:cNvPr id="140" name="Points to Ponder"/>
          <p:cNvSpPr txBox="1"/>
          <p:nvPr>
            <p:ph type="title"/>
          </p:nvPr>
        </p:nvSpPr>
        <p:spPr>
          <a:prstGeom prst="rect">
            <a:avLst/>
          </a:prstGeom>
        </p:spPr>
        <p:txBody>
          <a:bodyPr/>
          <a:lstStyle>
            <a:lvl1pPr>
              <a:defRPr>
                <a:latin typeface="American Typewriter"/>
                <a:ea typeface="American Typewriter"/>
                <a:cs typeface="American Typewriter"/>
                <a:sym typeface="American Typewriter"/>
              </a:defRPr>
            </a:lvl1pPr>
          </a:lstStyle>
          <a:p>
            <a:pPr/>
            <a:r>
              <a:t>Points to Ponder</a:t>
            </a:r>
          </a:p>
        </p:txBody>
      </p:sp>
      <p:sp>
        <p:nvSpPr>
          <p:cNvPr id="141" name="Are you aware of the brain from which you live?…"/>
          <p:cNvSpPr txBox="1"/>
          <p:nvPr>
            <p:ph type="body" idx="1"/>
          </p:nvPr>
        </p:nvSpPr>
        <p:spPr>
          <a:prstGeom prst="rect">
            <a:avLst/>
          </a:prstGeom>
        </p:spPr>
        <p:txBody>
          <a:bodyPr/>
          <a:lstStyle/>
          <a:p>
            <a:pPr marL="444498" indent="-444498">
              <a:defRPr sz="4500">
                <a:latin typeface="American Typewriter"/>
                <a:ea typeface="American Typewriter"/>
                <a:cs typeface="American Typewriter"/>
                <a:sym typeface="American Typewriter"/>
              </a:defRPr>
            </a:pPr>
            <a:r>
              <a:t>Are you aware of the brain from which you live?</a:t>
            </a:r>
          </a:p>
          <a:p>
            <a:pPr marL="444498" indent="-444498">
              <a:defRPr sz="4500">
                <a:latin typeface="American Typewriter"/>
                <a:ea typeface="American Typewriter"/>
                <a:cs typeface="American Typewriter"/>
                <a:sym typeface="American Typewriter"/>
              </a:defRPr>
            </a:pPr>
            <a:r>
              <a:t>Are you more likely to react or respond?</a:t>
            </a:r>
          </a:p>
          <a:p>
            <a:pPr marL="444498" indent="-444498">
              <a:defRPr sz="4500">
                <a:latin typeface="American Typewriter"/>
                <a:ea typeface="American Typewriter"/>
                <a:cs typeface="American Typewriter"/>
                <a:sym typeface="American Typewriter"/>
              </a:defRPr>
            </a:pPr>
            <a:r>
              <a:t>Where do you spend your in-between time?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littlebird1.jpg" descr="littlebird1.jpg"/>
          <p:cNvPicPr>
            <a:picLocks noChangeAspect="1"/>
          </p:cNvPicPr>
          <p:nvPr>
            <p:ph type="pic" idx="21"/>
          </p:nvPr>
        </p:nvPicPr>
        <p:blipFill>
          <a:blip r:embed="rId3">
            <a:extLst/>
          </a:blip>
          <a:stretch>
            <a:fillRect/>
          </a:stretch>
        </p:blipFill>
        <p:spPr>
          <a:xfrm>
            <a:off x="0" y="1218651"/>
            <a:ext cx="13004800" cy="7316299"/>
          </a:xfrm>
          <a:prstGeom prst="rect">
            <a:avLst/>
          </a:prstGeom>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50E47"/>
        </a:solidFill>
      </p:bgPr>
    </p:bg>
    <p:spTree>
      <p:nvGrpSpPr>
        <p:cNvPr id="1" name=""/>
        <p:cNvGrpSpPr/>
        <p:nvPr/>
      </p:nvGrpSpPr>
      <p:grpSpPr>
        <a:xfrm>
          <a:off x="0" y="0"/>
          <a:ext cx="0" cy="0"/>
          <a:chOff x="0" y="0"/>
          <a:chExt cx="0" cy="0"/>
        </a:xfrm>
      </p:grpSpPr>
      <p:sp>
        <p:nvSpPr>
          <p:cNvPr id="149" name="Practice"/>
          <p:cNvSpPr txBox="1"/>
          <p:nvPr>
            <p:ph type="title"/>
          </p:nvPr>
        </p:nvSpPr>
        <p:spPr>
          <a:prstGeom prst="rect">
            <a:avLst/>
          </a:prstGeom>
        </p:spPr>
        <p:txBody>
          <a:bodyPr/>
          <a:lstStyle>
            <a:lvl1pPr>
              <a:defRPr>
                <a:latin typeface="American Typewriter"/>
                <a:ea typeface="American Typewriter"/>
                <a:cs typeface="American Typewriter"/>
                <a:sym typeface="American Typewriter"/>
              </a:defRPr>
            </a:lvl1pPr>
          </a:lstStyle>
          <a:p>
            <a:pPr/>
            <a:r>
              <a:t>Practice</a:t>
            </a:r>
          </a:p>
        </p:txBody>
      </p:sp>
      <p:sp>
        <p:nvSpPr>
          <p:cNvPr id="150" name="I am you and you are me.…"/>
          <p:cNvSpPr txBox="1"/>
          <p:nvPr>
            <p:ph type="body" idx="1"/>
          </p:nvPr>
        </p:nvSpPr>
        <p:spPr>
          <a:prstGeom prst="rect">
            <a:avLst/>
          </a:prstGeom>
        </p:spPr>
        <p:txBody>
          <a:bodyPr/>
          <a:lstStyle/>
          <a:p>
            <a:pPr marL="444498" indent="-444498">
              <a:defRPr sz="4500">
                <a:latin typeface="American Typewriter"/>
                <a:ea typeface="American Typewriter"/>
                <a:cs typeface="American Typewriter"/>
                <a:sym typeface="American Typewriter"/>
              </a:defRPr>
            </a:pPr>
            <a:r>
              <a:t>I am you and you are me.</a:t>
            </a:r>
          </a:p>
          <a:p>
            <a:pPr marL="444498" indent="-444498">
              <a:defRPr sz="4500">
                <a:latin typeface="American Typewriter"/>
                <a:ea typeface="American Typewriter"/>
                <a:cs typeface="American Typewriter"/>
                <a:sym typeface="American Typewriter"/>
              </a:defRPr>
            </a:pPr>
            <a:r>
              <a:t>Distilled to form we are the same.</a:t>
            </a:r>
          </a:p>
          <a:p>
            <a:pPr marL="444498" indent="-444498">
              <a:defRPr sz="4500">
                <a:latin typeface="American Typewriter"/>
                <a:ea typeface="American Typewriter"/>
                <a:cs typeface="American Typewriter"/>
                <a:sym typeface="American Typewriter"/>
              </a:defRPr>
            </a:pPr>
            <a:r>
              <a:t>Those before to those after.</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If all possibilities once were,…"/>
          <p:cNvSpPr txBox="1"/>
          <p:nvPr>
            <p:ph type="body" idx="1"/>
          </p:nvPr>
        </p:nvSpPr>
        <p:spPr>
          <a:prstGeom prst="rect">
            <a:avLst/>
          </a:prstGeom>
        </p:spPr>
        <p:txBody>
          <a:bodyPr/>
          <a:lstStyle/>
          <a:p>
            <a:pPr marL="0" indent="0">
              <a:buSzTx/>
              <a:buNone/>
            </a:pPr>
            <a:r>
              <a:t>If all possibilities once were, </a:t>
            </a:r>
          </a:p>
          <a:p>
            <a:pPr marL="0" indent="0">
              <a:buSzTx/>
              <a:buNone/>
            </a:pPr>
            <a:r>
              <a:t>then the possibility of what might be </a:t>
            </a:r>
          </a:p>
          <a:p>
            <a:pPr marL="0" indent="0">
              <a:buSzTx/>
              <a:buNone/>
            </a:pPr>
            <a:r>
              <a:t>lays infinitely ahead.</a:t>
            </a:r>
          </a:p>
        </p:txBody>
      </p:sp>
      <p:pic>
        <p:nvPicPr>
          <p:cNvPr id="153" name="birdsinflight.jpg" descr="birdsinflight.jpg"/>
          <p:cNvPicPr>
            <a:picLocks noChangeAspect="1"/>
          </p:cNvPicPr>
          <p:nvPr/>
        </p:nvPicPr>
        <p:blipFill>
          <a:blip r:embed="rId3">
            <a:extLst/>
          </a:blip>
          <a:srcRect l="12501" t="0" r="12501" b="0"/>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000000"/>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