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680" r:id="rId2"/>
    <p:sldId id="681" r:id="rId3"/>
    <p:sldId id="682" r:id="rId4"/>
    <p:sldId id="683" r:id="rId5"/>
    <p:sldId id="684" r:id="rId6"/>
    <p:sldId id="685" r:id="rId7"/>
    <p:sldId id="68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387A60-A3E9-F008-AFF9-AA2C4E44F0CE}" v="4" dt="2025-11-13T21:40:49.149"/>
    <p1510:client id="{C2F1D00D-1BA5-D423-5210-83B05E2ADDAB}" v="1" dt="2025-11-13T21:22:55.4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27" d="100"/>
          <a:sy n="127" d="100"/>
        </p:scale>
        <p:origin x="57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D4ED4C-9D45-44DE-A6DD-9CD7D426328F}" type="datetimeFigureOut">
              <a:rPr lang="en-US" smtClean="0"/>
              <a:t>11/13/25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75E3B8-C03F-456B-86C5-CE2B5A961170}" type="slidenum">
              <a:rPr lang="en-US" smtClean="0"/>
              <a:t>‹#›</a:t>
            </a:fld>
            <a:endParaRPr lang="en-US"/>
          </a:p>
        </p:txBody>
      </p:sp>
    </p:spTree>
    <p:extLst>
      <p:ext uri="{BB962C8B-B14F-4D97-AF65-F5344CB8AC3E}">
        <p14:creationId xmlns:p14="http://schemas.microsoft.com/office/powerpoint/2010/main" val="2426768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britannica.com/biography/W-E-B-Du-Bois" TargetMode="External"/><Relationship Id="rId7" Type="http://schemas.openxmlformats.org/officeDocument/2006/relationships/hyperlink" Target="https://www.britannica.com/topic/African-American"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britannica.com/topic/vocational-education" TargetMode="External"/><Relationship Id="rId5" Type="http://schemas.openxmlformats.org/officeDocument/2006/relationships/hyperlink" Target="https://www.britannica.com/topic/training-education" TargetMode="External"/><Relationship Id="rId4" Type="http://schemas.openxmlformats.org/officeDocument/2006/relationships/hyperlink" Target="https://www.britannica.com/topic/higher-education"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Seneca_Quarry"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en.wikipedia.org/wiki/Depression_(economics)" TargetMode="External"/><Relationship Id="rId5" Type="http://schemas.openxmlformats.org/officeDocument/2006/relationships/hyperlink" Target="https://en.wikipedia.org/wiki/Financial_crisis" TargetMode="External"/><Relationship Id="rId4" Type="http://schemas.openxmlformats.org/officeDocument/2006/relationships/hyperlink" Target="https://en.wikipedia.org/wiki/Panic_of_1873"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552451" y="4400549"/>
            <a:ext cx="5619750" cy="4284663"/>
          </a:xfrm>
        </p:spPr>
        <p:txBody>
          <a:bodyPr lIns="86483" tIns="43242" rIns="86483" bIns="43242">
            <a:normAutofit fontScale="92500"/>
          </a:bodyPr>
          <a:lstStyle/>
          <a:p>
            <a:pPr>
              <a:lnSpc>
                <a:spcPct val="107000"/>
              </a:lnSpc>
              <a:spcAft>
                <a:spcPts val="800"/>
              </a:spcAft>
            </a:pPr>
            <a:r>
              <a:rPr lang="en-US" dirty="0">
                <a:ea typeface="Calibri" panose="020F0502020204030204" pitchFamily="34" charset="0"/>
                <a:cs typeface="Times New Roman" panose="02020603050405020304" pitchFamily="18" charset="0"/>
              </a:rPr>
              <a:t>The Negro race, like all races, is going to be saved by it’s exceptional men.  The problem of education, then, among Negros must first of all deal with the Talented Tenth.  W.E.B Du </a:t>
            </a:r>
            <a:r>
              <a:rPr lang="en-US" dirty="0" err="1">
                <a:ea typeface="Calibri" panose="020F0502020204030204" pitchFamily="34" charset="0"/>
                <a:cs typeface="Times New Roman" panose="02020603050405020304" pitchFamily="18" charset="0"/>
              </a:rPr>
              <a:t>Bois</a:t>
            </a:r>
            <a:endParaRPr lang="en-US" dirty="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Arial" panose="020B0604020202020204" pitchFamily="34" charset="0"/>
                <a:ea typeface="Calibri" panose="020F0502020204030204" pitchFamily="34" charset="0"/>
                <a:cs typeface="Times New Roman" panose="02020603050405020304" pitchFamily="18" charset="0"/>
              </a:rPr>
              <a:t>How did we get here?</a:t>
            </a:r>
          </a:p>
          <a:p>
            <a:pPr>
              <a:lnSpc>
                <a:spcPct val="107000"/>
              </a:lnSpc>
              <a:spcAft>
                <a:spcPts val="800"/>
              </a:spcAft>
            </a:pPr>
            <a:r>
              <a:rPr lang="en-US" sz="1100" dirty="0">
                <a:ea typeface="Calibri" panose="020F0502020204030204" pitchFamily="34" charset="0"/>
                <a:cs typeface="Times New Roman" panose="02020603050405020304" pitchFamily="18" charset="0"/>
              </a:rPr>
              <a:t>Talented Tenth, (1903), concept espoused by black educator and author </a:t>
            </a:r>
            <a:r>
              <a:rPr lang="en-US" sz="1100" dirty="0">
                <a:ea typeface="Calibri" panose="020F0502020204030204" pitchFamily="34" charset="0"/>
                <a:cs typeface="Times New Roman" panose="02020603050405020304" pitchFamily="18" charset="0"/>
                <a:hlinkClick r:id="rId3"/>
              </a:rPr>
              <a:t>W.E.B. Du </a:t>
            </a:r>
            <a:r>
              <a:rPr lang="en-US" sz="1100" dirty="0" err="1">
                <a:ea typeface="Calibri" panose="020F0502020204030204" pitchFamily="34" charset="0"/>
                <a:cs typeface="Times New Roman" panose="02020603050405020304" pitchFamily="18" charset="0"/>
                <a:hlinkClick r:id="rId3"/>
              </a:rPr>
              <a:t>Bois</a:t>
            </a:r>
            <a:r>
              <a:rPr lang="en-US" sz="1100" dirty="0">
                <a:ea typeface="Calibri" panose="020F0502020204030204" pitchFamily="34" charset="0"/>
                <a:cs typeface="Times New Roman" panose="02020603050405020304" pitchFamily="18" charset="0"/>
              </a:rPr>
              <a:t>, emphasizing the necessity for </a:t>
            </a:r>
            <a:r>
              <a:rPr lang="en-US" sz="1100" dirty="0">
                <a:ea typeface="Calibri" panose="020F0502020204030204" pitchFamily="34" charset="0"/>
                <a:cs typeface="Times New Roman" panose="02020603050405020304" pitchFamily="18" charset="0"/>
                <a:hlinkClick r:id="rId4"/>
              </a:rPr>
              <a:t>higher education</a:t>
            </a:r>
            <a:r>
              <a:rPr lang="en-US" sz="1100" dirty="0">
                <a:ea typeface="Calibri" panose="020F0502020204030204" pitchFamily="34" charset="0"/>
                <a:cs typeface="Times New Roman" panose="02020603050405020304" pitchFamily="18" charset="0"/>
              </a:rPr>
              <a:t> to develop the leadership capacity among the most able 10 percent of black Americans, one in 10 black men becoming leaders of their race in the world through methods such as continuing their education, writing books, or becoming directly involved in social change.</a:t>
            </a:r>
          </a:p>
          <a:p>
            <a:pPr>
              <a:lnSpc>
                <a:spcPct val="107000"/>
              </a:lnSpc>
              <a:spcAft>
                <a:spcPts val="800"/>
              </a:spcAft>
            </a:pPr>
            <a:r>
              <a:rPr lang="en-US" sz="1100" dirty="0">
                <a:ea typeface="Calibri" panose="020F0502020204030204" pitchFamily="34" charset="0"/>
                <a:cs typeface="Times New Roman" panose="02020603050405020304" pitchFamily="18" charset="0"/>
              </a:rPr>
              <a:t>Du </a:t>
            </a:r>
            <a:r>
              <a:rPr lang="en-US" sz="1100" dirty="0" err="1">
                <a:ea typeface="Calibri" panose="020F0502020204030204" pitchFamily="34" charset="0"/>
                <a:cs typeface="Times New Roman" panose="02020603050405020304" pitchFamily="18" charset="0"/>
              </a:rPr>
              <a:t>Bois</a:t>
            </a:r>
            <a:r>
              <a:rPr lang="en-US" sz="1100" dirty="0">
                <a:ea typeface="Calibri" panose="020F0502020204030204" pitchFamily="34" charset="0"/>
                <a:cs typeface="Times New Roman" panose="02020603050405020304" pitchFamily="18" charset="0"/>
              </a:rPr>
              <a:t> was one of a number of black intellectuals who feared that what they saw as the overemphasis on industrial </a:t>
            </a:r>
            <a:r>
              <a:rPr lang="en-US" sz="1100" dirty="0">
                <a:ea typeface="Calibri" panose="020F0502020204030204" pitchFamily="34" charset="0"/>
                <a:cs typeface="Times New Roman" panose="02020603050405020304" pitchFamily="18" charset="0"/>
                <a:hlinkClick r:id="rId5"/>
              </a:rPr>
              <a:t>training</a:t>
            </a:r>
            <a:r>
              <a:rPr lang="en-US" sz="1100" dirty="0">
                <a:ea typeface="Calibri" panose="020F0502020204030204" pitchFamily="34" charset="0"/>
                <a:cs typeface="Times New Roman" panose="02020603050405020304" pitchFamily="18" charset="0"/>
              </a:rPr>
              <a:t>  would confine blacks permanently to the ranks of second-class citizenship. In order to achieve political and civil equality, Du </a:t>
            </a:r>
            <a:r>
              <a:rPr lang="en-US" sz="1100" dirty="0" err="1">
                <a:ea typeface="Calibri" panose="020F0502020204030204" pitchFamily="34" charset="0"/>
                <a:cs typeface="Times New Roman" panose="02020603050405020304" pitchFamily="18" charset="0"/>
              </a:rPr>
              <a:t>Bois</a:t>
            </a:r>
            <a:r>
              <a:rPr lang="en-US" sz="1100" dirty="0">
                <a:ea typeface="Calibri" panose="020F0502020204030204" pitchFamily="34" charset="0"/>
                <a:cs typeface="Times New Roman" panose="02020603050405020304" pitchFamily="18" charset="0"/>
              </a:rPr>
              <a:t> stressed the importance of educating African American teachers, professional men, ministers, and spokesmen, who would earn their special privileges by dedicating themselves to “leavening the lump” and “inspiring the masses.” The phrase Talented Tenth first appeared in Du </a:t>
            </a:r>
            <a:r>
              <a:rPr lang="en-US" sz="1100" dirty="0" err="1">
                <a:ea typeface="Calibri" panose="020F0502020204030204" pitchFamily="34" charset="0"/>
                <a:cs typeface="Times New Roman" panose="02020603050405020304" pitchFamily="18" charset="0"/>
              </a:rPr>
              <a:t>Bois’</a:t>
            </a:r>
            <a:r>
              <a:rPr lang="en-US" sz="1100" dirty="0">
                <a:ea typeface="Calibri" panose="020F0502020204030204" pitchFamily="34" charset="0"/>
                <a:cs typeface="Times New Roman" panose="02020603050405020304" pitchFamily="18" charset="0"/>
              </a:rPr>
              <a:t> </a:t>
            </a:r>
            <a:r>
              <a:rPr lang="en-US" sz="1100" i="1" dirty="0">
                <a:ea typeface="Calibri" panose="020F0502020204030204" pitchFamily="34" charset="0"/>
                <a:cs typeface="Times New Roman" panose="02020603050405020304" pitchFamily="18" charset="0"/>
              </a:rPr>
              <a:t>The Negro Problem</a:t>
            </a:r>
            <a:r>
              <a:rPr lang="en-US" sz="1100" dirty="0">
                <a:ea typeface="Calibri" panose="020F0502020204030204" pitchFamily="34" charset="0"/>
                <a:cs typeface="Times New Roman" panose="02020603050405020304" pitchFamily="18" charset="0"/>
              </a:rPr>
              <a:t> (New York, 1903).</a:t>
            </a:r>
          </a:p>
          <a:p>
            <a:pPr>
              <a:lnSpc>
                <a:spcPct val="107000"/>
              </a:lnSpc>
              <a:spcAft>
                <a:spcPts val="800"/>
              </a:spcAft>
            </a:pPr>
            <a:r>
              <a:rPr lang="en-US" sz="1100" dirty="0">
                <a:ea typeface="Calibri" panose="020F0502020204030204" pitchFamily="34" charset="0"/>
                <a:cs typeface="Times New Roman" panose="02020603050405020304" pitchFamily="18" charset="0"/>
              </a:rPr>
              <a:t>Booker T. Washington asserted that </a:t>
            </a:r>
            <a:r>
              <a:rPr lang="en-US" sz="1100" dirty="0">
                <a:ea typeface="Calibri" panose="020F0502020204030204" pitchFamily="34" charset="0"/>
                <a:cs typeface="Times New Roman" panose="02020603050405020304" pitchFamily="18" charset="0"/>
                <a:hlinkClick r:id="rId6"/>
              </a:rPr>
              <a:t>vocational education</a:t>
            </a:r>
            <a:r>
              <a:rPr lang="en-US" sz="1100" dirty="0">
                <a:ea typeface="Calibri" panose="020F0502020204030204" pitchFamily="34" charset="0"/>
                <a:cs typeface="Times New Roman" panose="02020603050405020304" pitchFamily="18" charset="0"/>
              </a:rPr>
              <a:t>, would give blacks an opportunity for economic security, which he considered was more valuable to them than social advantages, higher education, or political office.  In return for basic education, and vocational training, </a:t>
            </a:r>
            <a:r>
              <a:rPr lang="en-US" sz="1100" dirty="0">
                <a:ea typeface="Calibri" panose="020F0502020204030204" pitchFamily="34" charset="0"/>
                <a:cs typeface="Times New Roman" panose="02020603050405020304" pitchFamily="18" charset="0"/>
                <a:hlinkClick r:id="rId7"/>
              </a:rPr>
              <a:t>African Americans</a:t>
            </a:r>
            <a:r>
              <a:rPr lang="en-US" sz="1100" dirty="0">
                <a:ea typeface="Calibri" panose="020F0502020204030204" pitchFamily="34" charset="0"/>
                <a:cs typeface="Times New Roman" panose="02020603050405020304" pitchFamily="18" charset="0"/>
              </a:rPr>
              <a:t> would remaining peaceful and socially separate from whites and the white community would accept responsibility for improving the social and economic conditions of all Americans regardless of skin color.  This notion of shared responsibilities is what came to be known as the Atlanta Compromise which whites agreed to fund in exchange a passive Negro labor force with no social or political voice or power.</a:t>
            </a:r>
          </a:p>
          <a:p>
            <a:r>
              <a:rPr lang="en-US" sz="1100" dirty="0"/>
              <a:t>How do you think this worked out for African Americans?</a:t>
            </a:r>
          </a:p>
        </p:txBody>
      </p:sp>
      <p:sp>
        <p:nvSpPr>
          <p:cNvPr id="4" name="Slide Number Placeholder 3"/>
          <p:cNvSpPr>
            <a:spLocks noGrp="1"/>
          </p:cNvSpPr>
          <p:nvPr>
            <p:ph type="sldNum" sz="quarter" idx="10"/>
          </p:nvPr>
        </p:nvSpPr>
        <p:spPr>
          <a:xfrm>
            <a:off x="3884414" y="8685896"/>
            <a:ext cx="2972098" cy="456595"/>
          </a:xfrm>
          <a:prstGeom prst="rect">
            <a:avLst/>
          </a:prstGeom>
        </p:spPr>
        <p:txBody>
          <a:bodyPr lIns="86483" tIns="43242" rIns="86483" bIns="43242"/>
          <a:lstStyle/>
          <a:p>
            <a:fld id="{F5E9BFEB-78F2-4E3B-BE8F-EA303DBD042A}" type="slidenum">
              <a:rPr lang="en-US" smtClean="0"/>
              <a:pPr/>
              <a:t>1</a:t>
            </a:fld>
            <a:endParaRPr lang="en-US"/>
          </a:p>
        </p:txBody>
      </p:sp>
    </p:spTree>
    <p:extLst>
      <p:ext uri="{BB962C8B-B14F-4D97-AF65-F5344CB8AC3E}">
        <p14:creationId xmlns:p14="http://schemas.microsoft.com/office/powerpoint/2010/main" val="2845532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83" tIns="43242" rIns="86483" bIns="43242" numCol="1" anchor="t" anchorCtr="0" compatLnSpc="1">
            <a:prstTxWarp prst="textNoShape">
              <a:avLst/>
            </a:prstTxWarp>
            <a:normAutofit fontScale="62500" lnSpcReduction="20000"/>
          </a:bodyPr>
          <a:lstStyle/>
          <a:p>
            <a:r>
              <a:rPr lang="en-US" sz="1300" dirty="0"/>
              <a:t>Federal and state policy during the reconstruction era emphasized wage labor, not land ownership, for African Americans. As the Civil War drew to a close, the United States Congress and President Lincoln established the Freedman’s Bank on March 3, 1865 to help newly freed Americans navigate their financial lives. Five weeks after the creation of the Freedman’s Bank, President Lincoln was assassinated.</a:t>
            </a:r>
          </a:p>
          <a:p>
            <a:endParaRPr lang="en-US" sz="1300" dirty="0"/>
          </a:p>
          <a:p>
            <a:r>
              <a:rPr lang="en-US" sz="1300" dirty="0" err="1"/>
              <a:t>Freedmans</a:t>
            </a:r>
            <a:r>
              <a:rPr lang="en-US" sz="1300" dirty="0"/>
              <a:t> Bank maintained some 37 offices in 17 states, including the District of Columbia. At its height, the Bank had over 480k accounts/over $4 million dollars in individual accounts as a leading financial institution of African Americans.  The Bank attracted a large number of cultural societies, churches, charities, numerous hospitals, and schools and trust accounts. Noted community leaders and civil rights activists formed the management of several trusts and held other important positions in the bank. A large number of African American soldiers and veterans of the Civil War held savings accounts in the banks.</a:t>
            </a:r>
          </a:p>
          <a:p>
            <a:endParaRPr lang="en-US" sz="1300" dirty="0"/>
          </a:p>
          <a:p>
            <a:pPr defTabSz="914212">
              <a:defRPr/>
            </a:pPr>
            <a:r>
              <a:rPr lang="en-US" sz="1300" dirty="0"/>
              <a:t>A series of increasingly speculative investments brought the bank into debt. One example was the Seneca Sandstone Company. The owner of the </a:t>
            </a:r>
            <a:r>
              <a:rPr lang="en-US" sz="1300" dirty="0">
                <a:hlinkClick r:id="rId3" tooltip="Seneca Quarry"/>
              </a:rPr>
              <a:t>Seneca Quarry</a:t>
            </a:r>
            <a:r>
              <a:rPr lang="en-US" sz="1300" dirty="0"/>
              <a:t>, Henry D. Cook, had taken out unsecured loans from the bank to fund ongoing risky investments in the Quarry. With the </a:t>
            </a:r>
            <a:r>
              <a:rPr lang="en-US" sz="1300" dirty="0">
                <a:hlinkClick r:id="rId4" tooltip="Panic of 1873"/>
              </a:rPr>
              <a:t>Panic of 1873</a:t>
            </a:r>
            <a:r>
              <a:rPr lang="en-US" sz="1300" dirty="0"/>
              <a:t>,  (</a:t>
            </a:r>
            <a:r>
              <a:rPr lang="en-US" sz="1300" dirty="0">
                <a:hlinkClick r:id="rId5" tooltip="Financial crisis"/>
              </a:rPr>
              <a:t>financial crisis</a:t>
            </a:r>
            <a:r>
              <a:rPr lang="en-US" sz="1300" dirty="0"/>
              <a:t> that triggered a </a:t>
            </a:r>
            <a:r>
              <a:rPr lang="en-US" sz="1300" dirty="0">
                <a:hlinkClick r:id="rId6" tooltip="Depression (economics)"/>
              </a:rPr>
              <a:t>depression</a:t>
            </a:r>
            <a:r>
              <a:rPr lang="en-US" sz="1300" dirty="0"/>
              <a:t> in Europe and North America that lasted from 1873 until 1879) the indebted Seneca quarry could not pay its debts back, which in turn helped undermine the Freedman's Bank.  Both institutions went bankrupt, and the bank closed its doors in 1874. Thanks to Cooke, who also sat on the boards of both the quarry company and the Freedman's Bank, the Seneca Stone Ring Scandal and speculative investments brought the bank into debt which caused it to fail.</a:t>
            </a:r>
          </a:p>
          <a:p>
            <a:pPr defTabSz="914212">
              <a:defRPr/>
            </a:pPr>
            <a:endParaRPr lang="en-US" sz="1300" dirty="0"/>
          </a:p>
          <a:p>
            <a:pPr defTabSz="914212">
              <a:defRPr/>
            </a:pPr>
            <a:r>
              <a:rPr lang="en-US" sz="1300" dirty="0"/>
              <a:t>Understand, the person that provided the Freedman's Bank loan was Cooke himself, who sat on the board of </a:t>
            </a:r>
            <a:r>
              <a:rPr lang="en-US" sz="1300" i="1" dirty="0"/>
              <a:t>both</a:t>
            </a:r>
            <a:r>
              <a:rPr lang="en-US" sz="1300" dirty="0"/>
              <a:t> the quarry </a:t>
            </a:r>
            <a:r>
              <a:rPr lang="en-US" sz="1300" i="1" dirty="0"/>
              <a:t>and</a:t>
            </a:r>
            <a:r>
              <a:rPr lang="en-US" sz="1300" dirty="0"/>
              <a:t> the bank. And yes, that was quite illegal, even then.   Congress investigated and recommended that Henry Cooke and others be indicted, but no one ever was found guilty. An 1874 court of inquiry cleared Howard of negligence. </a:t>
            </a:r>
          </a:p>
          <a:p>
            <a:pPr defTabSz="914212">
              <a:defRPr/>
            </a:pPr>
            <a:endParaRPr lang="en-US" sz="1300" dirty="0"/>
          </a:p>
          <a:p>
            <a:pPr defTabSz="914212">
              <a:defRPr/>
            </a:pPr>
            <a:r>
              <a:rPr lang="en-US" sz="1300" dirty="0" err="1"/>
              <a:t>Freedmans</a:t>
            </a:r>
            <a:r>
              <a:rPr lang="en-US" sz="1300" dirty="0"/>
              <a:t> Bank’s failure was devastating to the newly emancipated black community.  Failure of the bank and the loss of hard earned savings led to a fear of financial institutions among of the black community. This was practice of distrust, passed down through generations, and is why most African Americans today don’t trust financial institutions. This also created a culture of spending hard earn wages on deprecating products and service in fear of losing it, associating how well we are living by acquiring material stuff as a sign of wealth by purchasing goods and services from other ethic groups making them wealthy as African American comminutes fall father behind economically.  </a:t>
            </a:r>
          </a:p>
          <a:p>
            <a:endParaRPr lang="en-US" sz="1300" dirty="0"/>
          </a:p>
          <a:p>
            <a:r>
              <a:rPr lang="en-US" sz="1300" dirty="0"/>
              <a:t>While still struggling to get ahead in terms of long-term financial gain, recent statistics on African-American buying power are painting a vivid picture of just how much damage this counterproductive trend is doing in our communities.</a:t>
            </a:r>
          </a:p>
          <a:p>
            <a:pPr marL="182673" defTabSz="1217824">
              <a:buClr>
                <a:schemeClr val="tx1">
                  <a:shade val="95000"/>
                </a:schemeClr>
              </a:buClr>
              <a:defRPr/>
            </a:pPr>
            <a:endParaRPr lang="en-US" sz="1300" dirty="0"/>
          </a:p>
        </p:txBody>
      </p:sp>
      <p:sp>
        <p:nvSpPr>
          <p:cNvPr id="23556" name="Slide Number Placeholder 3"/>
          <p:cNvSpPr>
            <a:spLocks noGrp="1"/>
          </p:cNvSpPr>
          <p:nvPr>
            <p:ph type="sldNum" sz="quarter" idx="5"/>
          </p:nvPr>
        </p:nvSpPr>
        <p:spPr bwMode="auto">
          <a:xfrm>
            <a:off x="3884414" y="8685896"/>
            <a:ext cx="2972098" cy="4565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83" tIns="43242" rIns="86483" bIns="43242"/>
          <a:lstStyle>
            <a:lvl1pPr>
              <a:spcBef>
                <a:spcPct val="30000"/>
              </a:spcBef>
              <a:defRPr sz="1300">
                <a:solidFill>
                  <a:schemeClr val="tx1"/>
                </a:solidFill>
                <a:latin typeface="Calibri" panose="020F0502020204030204" pitchFamily="34" charset="0"/>
                <a:ea typeface="Arial Unicode MS" panose="020B0604020202020204" pitchFamily="34" charset="-128"/>
              </a:defRPr>
            </a:lvl1pPr>
            <a:lvl2pPr marL="742798" indent="-285691">
              <a:spcBef>
                <a:spcPct val="30000"/>
              </a:spcBef>
              <a:defRPr sz="1300">
                <a:solidFill>
                  <a:schemeClr val="tx1"/>
                </a:solidFill>
                <a:latin typeface="Calibri" panose="020F0502020204030204" pitchFamily="34" charset="0"/>
                <a:ea typeface="Arial Unicode MS" panose="020B0604020202020204" pitchFamily="34" charset="-128"/>
              </a:defRPr>
            </a:lvl2pPr>
            <a:lvl3pPr marL="1142766" indent="-228554">
              <a:spcBef>
                <a:spcPct val="30000"/>
              </a:spcBef>
              <a:defRPr sz="1300">
                <a:solidFill>
                  <a:schemeClr val="tx1"/>
                </a:solidFill>
                <a:latin typeface="Calibri" panose="020F0502020204030204" pitchFamily="34" charset="0"/>
                <a:ea typeface="Arial Unicode MS" panose="020B0604020202020204" pitchFamily="34" charset="-128"/>
              </a:defRPr>
            </a:lvl3pPr>
            <a:lvl4pPr marL="1599872" indent="-228554">
              <a:spcBef>
                <a:spcPct val="30000"/>
              </a:spcBef>
              <a:defRPr sz="1300">
                <a:solidFill>
                  <a:schemeClr val="tx1"/>
                </a:solidFill>
                <a:latin typeface="Calibri" panose="020F0502020204030204" pitchFamily="34" charset="0"/>
                <a:ea typeface="Arial Unicode MS" panose="020B0604020202020204" pitchFamily="34" charset="-128"/>
              </a:defRPr>
            </a:lvl4pPr>
            <a:lvl5pPr marL="2056979" indent="-228554">
              <a:spcBef>
                <a:spcPct val="30000"/>
              </a:spcBef>
              <a:defRPr sz="1300">
                <a:solidFill>
                  <a:schemeClr val="tx1"/>
                </a:solidFill>
                <a:latin typeface="Calibri" panose="020F0502020204030204" pitchFamily="34" charset="0"/>
                <a:ea typeface="Arial Unicode MS" panose="020B0604020202020204" pitchFamily="34" charset="-128"/>
              </a:defRPr>
            </a:lvl5pPr>
            <a:lvl6pPr marL="2514086" indent="-228554" eaLnBrk="0" fontAlgn="base" hangingPunct="0">
              <a:spcBef>
                <a:spcPct val="30000"/>
              </a:spcBef>
              <a:spcAft>
                <a:spcPct val="0"/>
              </a:spcAft>
              <a:defRPr sz="1300">
                <a:solidFill>
                  <a:schemeClr val="tx1"/>
                </a:solidFill>
                <a:latin typeface="Calibri" panose="020F0502020204030204" pitchFamily="34" charset="0"/>
                <a:ea typeface="Arial Unicode MS" panose="020B0604020202020204" pitchFamily="34" charset="-128"/>
              </a:defRPr>
            </a:lvl6pPr>
            <a:lvl7pPr marL="2971192" indent="-228554" eaLnBrk="0" fontAlgn="base" hangingPunct="0">
              <a:spcBef>
                <a:spcPct val="30000"/>
              </a:spcBef>
              <a:spcAft>
                <a:spcPct val="0"/>
              </a:spcAft>
              <a:defRPr sz="1300">
                <a:solidFill>
                  <a:schemeClr val="tx1"/>
                </a:solidFill>
                <a:latin typeface="Calibri" panose="020F0502020204030204" pitchFamily="34" charset="0"/>
                <a:ea typeface="Arial Unicode MS" panose="020B0604020202020204" pitchFamily="34" charset="-128"/>
              </a:defRPr>
            </a:lvl7pPr>
            <a:lvl8pPr marL="3428299" indent="-228554" eaLnBrk="0" fontAlgn="base" hangingPunct="0">
              <a:spcBef>
                <a:spcPct val="30000"/>
              </a:spcBef>
              <a:spcAft>
                <a:spcPct val="0"/>
              </a:spcAft>
              <a:defRPr sz="1300">
                <a:solidFill>
                  <a:schemeClr val="tx1"/>
                </a:solidFill>
                <a:latin typeface="Calibri" panose="020F0502020204030204" pitchFamily="34" charset="0"/>
                <a:ea typeface="Arial Unicode MS" panose="020B0604020202020204" pitchFamily="34" charset="-128"/>
              </a:defRPr>
            </a:lvl8pPr>
            <a:lvl9pPr marL="3885405" indent="-228554" eaLnBrk="0" fontAlgn="base" hangingPunct="0">
              <a:spcBef>
                <a:spcPct val="30000"/>
              </a:spcBef>
              <a:spcAft>
                <a:spcPct val="0"/>
              </a:spcAft>
              <a:defRPr sz="1300">
                <a:solidFill>
                  <a:schemeClr val="tx1"/>
                </a:solidFill>
                <a:latin typeface="Calibri" panose="020F0502020204030204" pitchFamily="34" charset="0"/>
                <a:ea typeface="Arial Unicode MS" panose="020B0604020202020204" pitchFamily="34" charset="-128"/>
              </a:defRPr>
            </a:lvl9pPr>
          </a:lstStyle>
          <a:p>
            <a:pPr defTabSz="914212">
              <a:spcBef>
                <a:spcPct val="0"/>
              </a:spcBef>
              <a:defRPr/>
            </a:pPr>
            <a:fld id="{201B0796-BE08-4812-AC48-9F21E3453AFB}" type="slidenum">
              <a:rPr lang="en-US" altLang="en-US" kern="0" smtClean="0"/>
              <a:pPr defTabSz="914212">
                <a:spcBef>
                  <a:spcPct val="0"/>
                </a:spcBef>
                <a:defRPr/>
              </a:pPr>
              <a:t>2</a:t>
            </a:fld>
            <a:endParaRPr lang="en-US" altLang="en-US" kern="0" dirty="0"/>
          </a:p>
        </p:txBody>
      </p:sp>
    </p:spTree>
    <p:extLst>
      <p:ext uri="{BB962C8B-B14F-4D97-AF65-F5344CB8AC3E}">
        <p14:creationId xmlns:p14="http://schemas.microsoft.com/office/powerpoint/2010/main" val="1143242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lIns="86483" tIns="43242" rIns="86483" bIns="43242"/>
          <a:lstStyle/>
          <a:p>
            <a:pPr marL="228548" indent="-228548" defTabSz="1217824">
              <a:buFont typeface="Wingdings" panose="05000000000000000000" pitchFamily="2" charset="2"/>
              <a:buChar char="Ø"/>
              <a:defRPr/>
            </a:pPr>
            <a:r>
              <a:rPr lang="en-US" sz="1300" dirty="0"/>
              <a:t>African-American consumers have unique behaviors from the total market. They are more aggressive consumers of media and watch more television (37%) than . More likely to have a smart phone, 16% compared to 4% of Caucasians, spend more than twice the time at personal hosted websites.</a:t>
            </a:r>
          </a:p>
          <a:p>
            <a:pPr marL="228548" indent="-228548" defTabSz="1217824">
              <a:buFont typeface="Wingdings" panose="05000000000000000000" pitchFamily="2" charset="2"/>
              <a:buChar char="Ø"/>
              <a:defRPr/>
            </a:pPr>
            <a:endParaRPr lang="en-US" sz="1300" dirty="0"/>
          </a:p>
          <a:p>
            <a:pPr marL="228548" indent="-228548" defTabSz="1217824">
              <a:buFont typeface="Wingdings" panose="05000000000000000000" pitchFamily="2" charset="2"/>
              <a:buChar char="Ø"/>
              <a:defRPr/>
            </a:pPr>
            <a:r>
              <a:rPr lang="en-US" sz="1300" dirty="0"/>
              <a:t>African Americans shop more frequently, making more shopping trips (8 times more), purchase more ethnic beauty and grooming products (9 times more) than any other ethnic group.</a:t>
            </a:r>
          </a:p>
          <a:p>
            <a:endParaRPr lang="en-US" dirty="0"/>
          </a:p>
        </p:txBody>
      </p:sp>
      <p:sp>
        <p:nvSpPr>
          <p:cNvPr id="4" name="Slide Number Placeholder 3"/>
          <p:cNvSpPr>
            <a:spLocks noGrp="1"/>
          </p:cNvSpPr>
          <p:nvPr>
            <p:ph type="sldNum" sz="quarter" idx="10"/>
          </p:nvPr>
        </p:nvSpPr>
        <p:spPr>
          <a:xfrm>
            <a:off x="3884414" y="8685896"/>
            <a:ext cx="2972098" cy="456595"/>
          </a:xfrm>
          <a:prstGeom prst="rect">
            <a:avLst/>
          </a:prstGeom>
        </p:spPr>
        <p:txBody>
          <a:bodyPr lIns="86483" tIns="43242" rIns="86483" bIns="43242"/>
          <a:lstStyle/>
          <a:p>
            <a:fld id="{F5E9BFEB-78F2-4E3B-BE8F-EA303DBD042A}" type="slidenum">
              <a:rPr lang="en-US" smtClean="0"/>
              <a:pPr/>
              <a:t>3</a:t>
            </a:fld>
            <a:endParaRPr lang="en-US"/>
          </a:p>
        </p:txBody>
      </p:sp>
    </p:spTree>
    <p:extLst>
      <p:ext uri="{BB962C8B-B14F-4D97-AF65-F5344CB8AC3E}">
        <p14:creationId xmlns:p14="http://schemas.microsoft.com/office/powerpoint/2010/main" val="2154780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lIns="86483" tIns="43242" rIns="86483" bIns="43242"/>
          <a:lstStyle/>
          <a:p>
            <a:endParaRPr lang="en-US" dirty="0"/>
          </a:p>
        </p:txBody>
      </p:sp>
      <p:sp>
        <p:nvSpPr>
          <p:cNvPr id="4" name="Slide Number Placeholder 3"/>
          <p:cNvSpPr>
            <a:spLocks noGrp="1"/>
          </p:cNvSpPr>
          <p:nvPr>
            <p:ph type="sldNum" sz="quarter" idx="10"/>
          </p:nvPr>
        </p:nvSpPr>
        <p:spPr>
          <a:xfrm>
            <a:off x="3884414" y="8685896"/>
            <a:ext cx="2972098" cy="456595"/>
          </a:xfrm>
          <a:prstGeom prst="rect">
            <a:avLst/>
          </a:prstGeom>
        </p:spPr>
        <p:txBody>
          <a:bodyPr lIns="86483" tIns="43242" rIns="86483" bIns="43242"/>
          <a:lstStyle/>
          <a:p>
            <a:fld id="{F5E9BFEB-78F2-4E3B-BE8F-EA303DBD042A}" type="slidenum">
              <a:rPr lang="en-US" smtClean="0"/>
              <a:pPr/>
              <a:t>4</a:t>
            </a:fld>
            <a:endParaRPr lang="en-US"/>
          </a:p>
        </p:txBody>
      </p:sp>
    </p:spTree>
    <p:extLst>
      <p:ext uri="{BB962C8B-B14F-4D97-AF65-F5344CB8AC3E}">
        <p14:creationId xmlns:p14="http://schemas.microsoft.com/office/powerpoint/2010/main" val="3099350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lIns="86483" tIns="43242" rIns="86483" bIns="43242"/>
          <a:lstStyle/>
          <a:p>
            <a:endParaRPr lang="en-US" dirty="0"/>
          </a:p>
        </p:txBody>
      </p:sp>
      <p:sp>
        <p:nvSpPr>
          <p:cNvPr id="4" name="Slide Number Placeholder 3"/>
          <p:cNvSpPr>
            <a:spLocks noGrp="1"/>
          </p:cNvSpPr>
          <p:nvPr>
            <p:ph type="sldNum" sz="quarter" idx="10"/>
          </p:nvPr>
        </p:nvSpPr>
        <p:spPr>
          <a:xfrm>
            <a:off x="3884414" y="8685896"/>
            <a:ext cx="2972098" cy="456595"/>
          </a:xfrm>
          <a:prstGeom prst="rect">
            <a:avLst/>
          </a:prstGeom>
        </p:spPr>
        <p:txBody>
          <a:bodyPr lIns="86483" tIns="43242" rIns="86483" bIns="43242"/>
          <a:lstStyle/>
          <a:p>
            <a:fld id="{F5E9BFEB-78F2-4E3B-BE8F-EA303DBD042A}" type="slidenum">
              <a:rPr lang="en-US" smtClean="0"/>
              <a:pPr/>
              <a:t>5</a:t>
            </a:fld>
            <a:endParaRPr lang="en-US"/>
          </a:p>
        </p:txBody>
      </p:sp>
    </p:spTree>
    <p:extLst>
      <p:ext uri="{BB962C8B-B14F-4D97-AF65-F5344CB8AC3E}">
        <p14:creationId xmlns:p14="http://schemas.microsoft.com/office/powerpoint/2010/main" val="194638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lIns="86483" tIns="43242" rIns="86483" bIns="43242">
            <a:normAutofit fontScale="55000" lnSpcReduction="20000"/>
          </a:bodyPr>
          <a:lstStyle/>
          <a:p>
            <a:pPr marL="228548" indent="-228548" defTabSz="1217824">
              <a:buFont typeface="Wingdings" panose="05000000000000000000" pitchFamily="2" charset="2"/>
              <a:buChar char="Ø"/>
              <a:defRPr/>
            </a:pPr>
            <a:r>
              <a:rPr lang="en-US" sz="1300" dirty="0"/>
              <a:t>An African American  male born in 1991 has a 29% chance of spending time in prison at some point in his life.</a:t>
            </a:r>
          </a:p>
          <a:p>
            <a:pPr marL="456683" indent="-456683" defTabSz="1217824">
              <a:buFont typeface="+mj-lt"/>
              <a:buAutoNum type="arabicPeriod"/>
              <a:defRPr/>
            </a:pPr>
            <a:endParaRPr lang="en-US" sz="1300" dirty="0"/>
          </a:p>
          <a:p>
            <a:pPr marL="228548" indent="-228548" defTabSz="1217824">
              <a:buFont typeface="Wingdings" panose="05000000000000000000" pitchFamily="2" charset="2"/>
              <a:buChar char="Ø"/>
              <a:defRPr/>
            </a:pPr>
            <a:r>
              <a:rPr lang="en-US" sz="1300" dirty="0"/>
              <a:t>One out of nine African American men will be incarcerated between the ages of 20 and 34.</a:t>
            </a:r>
          </a:p>
          <a:p>
            <a:pPr defTabSz="1217824">
              <a:defRPr/>
            </a:pPr>
            <a:endParaRPr lang="en-US" sz="1300" dirty="0"/>
          </a:p>
          <a:p>
            <a:pPr marL="228548" indent="-228548" defTabSz="1217824">
              <a:buFont typeface="Wingdings" panose="05000000000000000000" pitchFamily="2" charset="2"/>
              <a:buChar char="Ø"/>
              <a:defRPr/>
            </a:pPr>
            <a:r>
              <a:rPr lang="en-US" sz="1300" dirty="0"/>
              <a:t>Black males ages 30 to 34 have the highest incarceration rate of any race/ethnicity.</a:t>
            </a:r>
          </a:p>
          <a:p>
            <a:pPr defTabSz="1217824">
              <a:defRPr/>
            </a:pPr>
            <a:endParaRPr lang="en-US" sz="1300" dirty="0"/>
          </a:p>
          <a:p>
            <a:pPr marL="228548" indent="-228548" defTabSz="1217824">
              <a:buClr>
                <a:schemeClr val="tx1">
                  <a:shade val="95000"/>
                </a:schemeClr>
              </a:buClr>
              <a:buSzPct val="65000"/>
              <a:buFont typeface="Wingdings" panose="05000000000000000000" pitchFamily="2" charset="2"/>
              <a:buChar char="Ø"/>
              <a:defRPr/>
            </a:pPr>
            <a:r>
              <a:rPr lang="en-US" sz="1300" dirty="0"/>
              <a:t>Several studies have concluded that overall, more African American males are in prison than are enrolled in colleges and universities.</a:t>
            </a:r>
          </a:p>
          <a:p>
            <a:pPr defTabSz="1217824">
              <a:buClr>
                <a:schemeClr val="tx1">
                  <a:shade val="95000"/>
                </a:schemeClr>
              </a:buClr>
              <a:buSzPct val="65000"/>
              <a:defRPr/>
            </a:pPr>
            <a:endParaRPr lang="en-US" sz="1300" dirty="0"/>
          </a:p>
          <a:p>
            <a:pPr marL="228548" indent="-228548" defTabSz="1217824">
              <a:buFont typeface="Wingdings" panose="05000000000000000000" pitchFamily="2" charset="2"/>
              <a:buChar char="Ø"/>
              <a:defRPr/>
            </a:pPr>
            <a:r>
              <a:rPr lang="en-US" sz="1300" dirty="0"/>
              <a:t>Zero Tolerance policies as a result of perceived problems of school violence; adverse affect on black children.</a:t>
            </a:r>
          </a:p>
          <a:p>
            <a:pPr defTabSz="1217824">
              <a:defRPr/>
            </a:pPr>
            <a:endParaRPr lang="en-US" sz="1300" dirty="0"/>
          </a:p>
          <a:p>
            <a:pPr marL="228548" indent="-228548" defTabSz="1217824">
              <a:buFont typeface="Wingdings" panose="05000000000000000000" pitchFamily="2" charset="2"/>
              <a:buChar char="Ø"/>
              <a:defRPr/>
            </a:pPr>
            <a:r>
              <a:rPr lang="en-US" sz="1300" dirty="0"/>
              <a:t>35% of black children grades 7-12 have been suspended or expelled at some point in their school careers compared to 20% of Hispanics and 15% of whites.</a:t>
            </a:r>
          </a:p>
          <a:p>
            <a:pPr defTabSz="1217824">
              <a:defRPr/>
            </a:pPr>
            <a:endParaRPr lang="en-US" sz="1300" dirty="0"/>
          </a:p>
          <a:p>
            <a:pPr marL="228548" indent="-228548" defTabSz="1217824">
              <a:buClr>
                <a:schemeClr val="tx1">
                  <a:shade val="95000"/>
                </a:schemeClr>
              </a:buClr>
              <a:buSzPct val="65000"/>
              <a:buFont typeface="Wingdings" panose="05000000000000000000" pitchFamily="2" charset="2"/>
              <a:buChar char="Ø"/>
              <a:defRPr/>
            </a:pPr>
            <a:r>
              <a:rPr lang="en-US" sz="1300" dirty="0"/>
              <a:t>Nationwide, African-Americans represent 26% of juvenile arrests, and 44% of youth detained, 46% of youth are judicially waived to criminal court, and 58% of youth are admitted to state prisons.</a:t>
            </a:r>
          </a:p>
          <a:p>
            <a:pPr marL="1019928" lvl="1" indent="-228343" defTabSz="1217824">
              <a:spcBef>
                <a:spcPct val="20000"/>
              </a:spcBef>
              <a:buClr>
                <a:schemeClr val="tx1">
                  <a:shade val="95000"/>
                </a:schemeClr>
              </a:buClr>
              <a:buSzPct val="65000"/>
              <a:buFont typeface="Wingdings" panose="05000000000000000000" pitchFamily="2" charset="2"/>
              <a:buChar char="Ø"/>
              <a:defRPr/>
            </a:pPr>
            <a:r>
              <a:rPr lang="en-US" sz="1600" dirty="0"/>
              <a:t>Private prisons for-profit prison companies in the United States have funneled more than $10 million to candidates since 1989 and have spent nearly $25 million on lobbying efforts. </a:t>
            </a:r>
          </a:p>
          <a:p>
            <a:pPr marL="791586" lvl="1" defTabSz="1217824">
              <a:spcBef>
                <a:spcPct val="20000"/>
              </a:spcBef>
              <a:buClr>
                <a:schemeClr val="tx1">
                  <a:shade val="95000"/>
                </a:schemeClr>
              </a:buClr>
              <a:buSzPct val="65000"/>
              <a:defRPr/>
            </a:pPr>
            <a:endParaRPr lang="en-US" sz="1600" dirty="0"/>
          </a:p>
          <a:p>
            <a:pPr marL="1019928" lvl="1" indent="-228343" defTabSz="1217824">
              <a:spcBef>
                <a:spcPct val="20000"/>
              </a:spcBef>
              <a:buClr>
                <a:schemeClr val="tx1">
                  <a:shade val="95000"/>
                </a:schemeClr>
              </a:buClr>
              <a:buSzPct val="65000"/>
              <a:buFont typeface="Wingdings" panose="05000000000000000000" pitchFamily="2" charset="2"/>
              <a:buChar char="Ø"/>
              <a:defRPr/>
            </a:pPr>
            <a:r>
              <a:rPr lang="en-US" sz="1600" dirty="0"/>
              <a:t>They now rake in a combined $3.3 billion in annual revenue and the private federal prison population more than doubled between 2000 and 2010.	</a:t>
            </a:r>
          </a:p>
          <a:p>
            <a:pPr marL="1019928" lvl="1" indent="-228343" defTabSz="1217824">
              <a:spcBef>
                <a:spcPct val="20000"/>
              </a:spcBef>
              <a:buClr>
                <a:schemeClr val="tx1">
                  <a:shade val="95000"/>
                </a:schemeClr>
              </a:buClr>
              <a:buSzPct val="65000"/>
              <a:buFont typeface="Wingdings" panose="05000000000000000000" pitchFamily="2" charset="2"/>
              <a:buChar char="Ø"/>
              <a:defRPr/>
            </a:pPr>
            <a:endParaRPr lang="en-US" sz="1600" dirty="0"/>
          </a:p>
          <a:p>
            <a:pPr marL="1019928" lvl="1" indent="-228343" defTabSz="1217824">
              <a:spcBef>
                <a:spcPct val="20000"/>
              </a:spcBef>
              <a:buClr>
                <a:schemeClr val="tx1">
                  <a:shade val="95000"/>
                </a:schemeClr>
              </a:buClr>
              <a:buSzPct val="65000"/>
              <a:buFont typeface="Wingdings" panose="05000000000000000000" pitchFamily="2" charset="2"/>
              <a:buChar char="Ø"/>
              <a:defRPr/>
            </a:pPr>
            <a:r>
              <a:rPr lang="en-US" sz="1600" dirty="0"/>
              <a:t>The system is fast tracking more African Americans to prison and they are more likely to serve time in private prisons, which provide less sufficient health care and educational programming than equivalent public facilities.</a:t>
            </a:r>
          </a:p>
          <a:p>
            <a:pPr marL="1019928" lvl="1" indent="-228343" defTabSz="1217824">
              <a:spcBef>
                <a:spcPct val="20000"/>
              </a:spcBef>
              <a:buClr>
                <a:schemeClr val="tx1">
                  <a:shade val="95000"/>
                </a:schemeClr>
              </a:buClr>
              <a:buSzPct val="65000"/>
              <a:buFont typeface="Wingdings" panose="05000000000000000000" pitchFamily="2" charset="2"/>
              <a:buChar char="Ø"/>
              <a:defRPr/>
            </a:pPr>
            <a:endParaRPr lang="en-US" sz="1600" dirty="0"/>
          </a:p>
          <a:p>
            <a:pPr marL="1019928" lvl="1" indent="-228343" defTabSz="1217824">
              <a:spcBef>
                <a:spcPct val="20000"/>
              </a:spcBef>
              <a:buClr>
                <a:schemeClr val="tx1">
                  <a:shade val="95000"/>
                </a:schemeClr>
              </a:buClr>
              <a:buSzPct val="65000"/>
              <a:buFont typeface="Wingdings" panose="05000000000000000000" pitchFamily="2" charset="2"/>
              <a:buChar char="Ø"/>
              <a:defRPr/>
            </a:pPr>
            <a:r>
              <a:rPr lang="en-US" sz="1600" dirty="0"/>
              <a:t>Disproportionately high number of African Americans men are among police shooting victims. The police don't show as much care when they are handling incidents that involve young African American men and women, so shoot and kill.</a:t>
            </a:r>
          </a:p>
          <a:p>
            <a:pPr marL="1019928" lvl="1" indent="-228343" defTabSz="1217824">
              <a:spcBef>
                <a:spcPct val="20000"/>
              </a:spcBef>
              <a:buClr>
                <a:schemeClr val="tx1">
                  <a:shade val="95000"/>
                </a:schemeClr>
              </a:buClr>
              <a:buSzPct val="65000"/>
              <a:buFont typeface="Wingdings" panose="05000000000000000000" pitchFamily="2" charset="2"/>
              <a:buChar char="Ø"/>
              <a:defRPr/>
            </a:pPr>
            <a:endParaRPr lang="en-US" sz="1600" dirty="0"/>
          </a:p>
          <a:p>
            <a:pPr marL="1019928" lvl="1" indent="-228343" defTabSz="1217824">
              <a:spcBef>
                <a:spcPct val="20000"/>
              </a:spcBef>
              <a:buClr>
                <a:schemeClr val="tx1">
                  <a:shade val="95000"/>
                </a:schemeClr>
              </a:buClr>
              <a:buSzPct val="65000"/>
              <a:buFont typeface="Wingdings" panose="05000000000000000000" pitchFamily="2" charset="2"/>
              <a:buChar char="Ø"/>
              <a:defRPr/>
            </a:pPr>
            <a:r>
              <a:rPr lang="en-US" sz="1600" dirty="0"/>
              <a:t>Stanford psychology researchers discovered that when white voters perceive more black Americans in the prison population, they support harsher laws.</a:t>
            </a:r>
          </a:p>
          <a:p>
            <a:endParaRPr lang="en-US" dirty="0"/>
          </a:p>
        </p:txBody>
      </p:sp>
      <p:sp>
        <p:nvSpPr>
          <p:cNvPr id="4" name="Slide Number Placeholder 3"/>
          <p:cNvSpPr>
            <a:spLocks noGrp="1"/>
          </p:cNvSpPr>
          <p:nvPr>
            <p:ph type="sldNum" sz="quarter" idx="10"/>
          </p:nvPr>
        </p:nvSpPr>
        <p:spPr>
          <a:xfrm>
            <a:off x="3884414" y="8685896"/>
            <a:ext cx="2972098" cy="456595"/>
          </a:xfrm>
          <a:prstGeom prst="rect">
            <a:avLst/>
          </a:prstGeom>
        </p:spPr>
        <p:txBody>
          <a:bodyPr lIns="86483" tIns="43242" rIns="86483" bIns="43242"/>
          <a:lstStyle/>
          <a:p>
            <a:fld id="{F5E9BFEB-78F2-4E3B-BE8F-EA303DBD042A}" type="slidenum">
              <a:rPr lang="en-US" smtClean="0"/>
              <a:pPr/>
              <a:t>6</a:t>
            </a:fld>
            <a:endParaRPr lang="en-US"/>
          </a:p>
        </p:txBody>
      </p:sp>
    </p:spTree>
    <p:extLst>
      <p:ext uri="{BB962C8B-B14F-4D97-AF65-F5344CB8AC3E}">
        <p14:creationId xmlns:p14="http://schemas.microsoft.com/office/powerpoint/2010/main" val="2036839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lIns="86483" tIns="43242" rIns="86483" bIns="43242"/>
          <a:lstStyle/>
          <a:p>
            <a:pPr marL="228554" indent="-228554" defTabSz="1218921">
              <a:lnSpc>
                <a:spcPct val="107000"/>
              </a:lnSpc>
              <a:spcAft>
                <a:spcPts val="1067"/>
              </a:spcAft>
              <a:buClr>
                <a:schemeClr val="accent1">
                  <a:lumMod val="50000"/>
                </a:schemeClr>
              </a:buClr>
              <a:buFont typeface="+mj-lt"/>
              <a:buAutoNum type="arabicPeriod"/>
              <a:tabLst>
                <a:tab pos="609460" algn="l"/>
              </a:tabLst>
              <a:defRPr/>
            </a:pPr>
            <a:r>
              <a:rPr lang="en-US" sz="1300" dirty="0">
                <a:ea typeface="Calibri" panose="020F0502020204030204" pitchFamily="34" charset="0"/>
                <a:cs typeface="Times New Roman" panose="02020603050405020304" pitchFamily="18" charset="0"/>
              </a:rPr>
              <a:t>African American owned business makes up only 7.1% of all US business, employ only .08% of employed workers and have an average revenue of $72,000 per year.</a:t>
            </a:r>
          </a:p>
          <a:p>
            <a:pPr marL="228554" indent="-228554" defTabSz="1218921">
              <a:lnSpc>
                <a:spcPct val="107000"/>
              </a:lnSpc>
              <a:spcAft>
                <a:spcPts val="1067"/>
              </a:spcAft>
              <a:buClr>
                <a:schemeClr val="accent1">
                  <a:lumMod val="50000"/>
                </a:schemeClr>
              </a:buClr>
              <a:buFont typeface="+mj-lt"/>
              <a:buAutoNum type="arabicPeriod"/>
              <a:tabLst>
                <a:tab pos="609460" algn="l"/>
              </a:tabLst>
              <a:defRPr/>
            </a:pPr>
            <a:r>
              <a:rPr lang="en-US" sz="1300" dirty="0">
                <a:ea typeface="Calibri" panose="020F0502020204030204" pitchFamily="34" charset="0"/>
                <a:cs typeface="Times New Roman" panose="02020603050405020304" pitchFamily="18" charset="0"/>
              </a:rPr>
              <a:t>Hispanics owned business make up 8.0% of all US business, employ 1.6%, of employed workers and have average revenue of $152,000 per year.</a:t>
            </a:r>
          </a:p>
          <a:p>
            <a:pPr marL="228554" indent="-228554" defTabSz="1218921">
              <a:lnSpc>
                <a:spcPct val="107000"/>
              </a:lnSpc>
              <a:spcAft>
                <a:spcPts val="1067"/>
              </a:spcAft>
              <a:buClr>
                <a:schemeClr val="accent1">
                  <a:lumMod val="50000"/>
                </a:schemeClr>
              </a:buClr>
              <a:buFont typeface="+mj-lt"/>
              <a:buAutoNum type="arabicPeriod"/>
              <a:tabLst>
                <a:tab pos="609460" algn="l"/>
              </a:tabLst>
              <a:defRPr/>
            </a:pPr>
            <a:r>
              <a:rPr lang="en-US" sz="1300" dirty="0">
                <a:ea typeface="Calibri" panose="020F0502020204030204" pitchFamily="34" charset="0"/>
                <a:cs typeface="Times New Roman" panose="02020603050405020304" pitchFamily="18" charset="0"/>
              </a:rPr>
              <a:t>Asian owned business makes up 11% of all US business, employ 2.5% of employed workers and have average revenue of $338,000 per year.</a:t>
            </a:r>
          </a:p>
          <a:p>
            <a:pPr marL="228554" indent="-228554" defTabSz="1218921">
              <a:lnSpc>
                <a:spcPct val="107000"/>
              </a:lnSpc>
              <a:spcAft>
                <a:spcPts val="1067"/>
              </a:spcAft>
              <a:buClr>
                <a:schemeClr val="accent1">
                  <a:lumMod val="50000"/>
                </a:schemeClr>
              </a:buClr>
              <a:buFont typeface="+mj-lt"/>
              <a:buAutoNum type="arabicPeriod"/>
              <a:tabLst>
                <a:tab pos="609460" algn="l"/>
              </a:tabLst>
              <a:defRPr/>
            </a:pPr>
            <a:r>
              <a:rPr lang="en-US" sz="1300" dirty="0">
                <a:ea typeface="Calibri" panose="020F0502020204030204" pitchFamily="34" charset="0"/>
                <a:cs typeface="Times New Roman" panose="02020603050405020304" pitchFamily="18" charset="0"/>
              </a:rPr>
              <a:t>Caucasian business makes up 89% of all US business, small business average revenue is $250,000 to 1m and corporations is millions –trillions per year. </a:t>
            </a:r>
          </a:p>
          <a:p>
            <a:endParaRPr lang="en-US" dirty="0"/>
          </a:p>
        </p:txBody>
      </p:sp>
      <p:sp>
        <p:nvSpPr>
          <p:cNvPr id="4" name="Slide Number Placeholder 3"/>
          <p:cNvSpPr>
            <a:spLocks noGrp="1"/>
          </p:cNvSpPr>
          <p:nvPr>
            <p:ph type="sldNum" sz="quarter" idx="10"/>
          </p:nvPr>
        </p:nvSpPr>
        <p:spPr>
          <a:xfrm>
            <a:off x="3884414" y="8685896"/>
            <a:ext cx="2972098" cy="456595"/>
          </a:xfrm>
          <a:prstGeom prst="rect">
            <a:avLst/>
          </a:prstGeom>
        </p:spPr>
        <p:txBody>
          <a:bodyPr lIns="86483" tIns="43242" rIns="86483" bIns="43242"/>
          <a:lstStyle/>
          <a:p>
            <a:fld id="{F5E9BFEB-78F2-4E3B-BE8F-EA303DBD042A}" type="slidenum">
              <a:rPr lang="en-US" smtClean="0"/>
              <a:pPr/>
              <a:t>7</a:t>
            </a:fld>
            <a:endParaRPr lang="en-US"/>
          </a:p>
        </p:txBody>
      </p:sp>
    </p:spTree>
    <p:extLst>
      <p:ext uri="{BB962C8B-B14F-4D97-AF65-F5344CB8AC3E}">
        <p14:creationId xmlns:p14="http://schemas.microsoft.com/office/powerpoint/2010/main" val="3264216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503AA-6A1F-4E04-8E20-05E3C7742B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B284E0-5936-4C52-9201-1D87B23674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E13676-CFBD-49E5-8B27-905C64C7186B}"/>
              </a:ext>
            </a:extLst>
          </p:cNvPr>
          <p:cNvSpPr>
            <a:spLocks noGrp="1"/>
          </p:cNvSpPr>
          <p:nvPr>
            <p:ph type="dt" sz="half" idx="10"/>
          </p:nvPr>
        </p:nvSpPr>
        <p:spPr/>
        <p:txBody>
          <a:bodyPr/>
          <a:lstStyle/>
          <a:p>
            <a:fld id="{FB1BFC2F-2604-4675-95FF-E62FD3768FA7}" type="datetimeFigureOut">
              <a:rPr lang="en-US" smtClean="0"/>
              <a:t>11/13/25</a:t>
            </a:fld>
            <a:endParaRPr lang="en-US"/>
          </a:p>
        </p:txBody>
      </p:sp>
      <p:sp>
        <p:nvSpPr>
          <p:cNvPr id="5" name="Footer Placeholder 4">
            <a:extLst>
              <a:ext uri="{FF2B5EF4-FFF2-40B4-BE49-F238E27FC236}">
                <a16:creationId xmlns:a16="http://schemas.microsoft.com/office/drawing/2014/main" id="{3D324A04-A44A-4E0D-8DCF-B28C90A181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7EDFD8-FE78-4F47-807F-4B89E2822DBD}"/>
              </a:ext>
            </a:extLst>
          </p:cNvPr>
          <p:cNvSpPr>
            <a:spLocks noGrp="1"/>
          </p:cNvSpPr>
          <p:nvPr>
            <p:ph type="sldNum" sz="quarter" idx="12"/>
          </p:nvPr>
        </p:nvSpPr>
        <p:spPr/>
        <p:txBody>
          <a:bodyPr/>
          <a:lstStyle/>
          <a:p>
            <a:fld id="{C89D3596-F09C-4D89-91DE-AFA6C48C4CB1}" type="slidenum">
              <a:rPr lang="en-US" smtClean="0"/>
              <a:t>‹#›</a:t>
            </a:fld>
            <a:endParaRPr lang="en-US"/>
          </a:p>
        </p:txBody>
      </p:sp>
    </p:spTree>
    <p:extLst>
      <p:ext uri="{BB962C8B-B14F-4D97-AF65-F5344CB8AC3E}">
        <p14:creationId xmlns:p14="http://schemas.microsoft.com/office/powerpoint/2010/main" val="410924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B1E0B-D799-48EF-9C10-CE332EB3C6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A2A4D7-0F49-453A-BED3-2C8EB47267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296365-B13E-426F-A7F4-5052B2D3C773}"/>
              </a:ext>
            </a:extLst>
          </p:cNvPr>
          <p:cNvSpPr>
            <a:spLocks noGrp="1"/>
          </p:cNvSpPr>
          <p:nvPr>
            <p:ph type="dt" sz="half" idx="10"/>
          </p:nvPr>
        </p:nvSpPr>
        <p:spPr/>
        <p:txBody>
          <a:bodyPr/>
          <a:lstStyle/>
          <a:p>
            <a:fld id="{FB1BFC2F-2604-4675-95FF-E62FD3768FA7}" type="datetimeFigureOut">
              <a:rPr lang="en-US" smtClean="0"/>
              <a:t>11/13/25</a:t>
            </a:fld>
            <a:endParaRPr lang="en-US"/>
          </a:p>
        </p:txBody>
      </p:sp>
      <p:sp>
        <p:nvSpPr>
          <p:cNvPr id="5" name="Footer Placeholder 4">
            <a:extLst>
              <a:ext uri="{FF2B5EF4-FFF2-40B4-BE49-F238E27FC236}">
                <a16:creationId xmlns:a16="http://schemas.microsoft.com/office/drawing/2014/main" id="{E127CD2C-718C-4AEB-84BD-9144E4ECFE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63F4DC-A303-4021-B343-A8DF7B854800}"/>
              </a:ext>
            </a:extLst>
          </p:cNvPr>
          <p:cNvSpPr>
            <a:spLocks noGrp="1"/>
          </p:cNvSpPr>
          <p:nvPr>
            <p:ph type="sldNum" sz="quarter" idx="12"/>
          </p:nvPr>
        </p:nvSpPr>
        <p:spPr/>
        <p:txBody>
          <a:bodyPr/>
          <a:lstStyle/>
          <a:p>
            <a:fld id="{C89D3596-F09C-4D89-91DE-AFA6C48C4CB1}" type="slidenum">
              <a:rPr lang="en-US" smtClean="0"/>
              <a:t>‹#›</a:t>
            </a:fld>
            <a:endParaRPr lang="en-US"/>
          </a:p>
        </p:txBody>
      </p:sp>
    </p:spTree>
    <p:extLst>
      <p:ext uri="{BB962C8B-B14F-4D97-AF65-F5344CB8AC3E}">
        <p14:creationId xmlns:p14="http://schemas.microsoft.com/office/powerpoint/2010/main" val="347970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5421EE-360A-4D3C-88B9-05FE347E61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D1766F-AD07-444D-A5D6-9A0A6236B4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52A942-35CD-4B88-8CEB-0B8125027F34}"/>
              </a:ext>
            </a:extLst>
          </p:cNvPr>
          <p:cNvSpPr>
            <a:spLocks noGrp="1"/>
          </p:cNvSpPr>
          <p:nvPr>
            <p:ph type="dt" sz="half" idx="10"/>
          </p:nvPr>
        </p:nvSpPr>
        <p:spPr/>
        <p:txBody>
          <a:bodyPr/>
          <a:lstStyle/>
          <a:p>
            <a:fld id="{FB1BFC2F-2604-4675-95FF-E62FD3768FA7}" type="datetimeFigureOut">
              <a:rPr lang="en-US" smtClean="0"/>
              <a:t>11/13/25</a:t>
            </a:fld>
            <a:endParaRPr lang="en-US"/>
          </a:p>
        </p:txBody>
      </p:sp>
      <p:sp>
        <p:nvSpPr>
          <p:cNvPr id="5" name="Footer Placeholder 4">
            <a:extLst>
              <a:ext uri="{FF2B5EF4-FFF2-40B4-BE49-F238E27FC236}">
                <a16:creationId xmlns:a16="http://schemas.microsoft.com/office/drawing/2014/main" id="{6A855E9E-28DC-47C1-9A97-B53511AF55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DF0EFF-AE66-4695-9FFB-ED8C475F9AE0}"/>
              </a:ext>
            </a:extLst>
          </p:cNvPr>
          <p:cNvSpPr>
            <a:spLocks noGrp="1"/>
          </p:cNvSpPr>
          <p:nvPr>
            <p:ph type="sldNum" sz="quarter" idx="12"/>
          </p:nvPr>
        </p:nvSpPr>
        <p:spPr/>
        <p:txBody>
          <a:bodyPr/>
          <a:lstStyle/>
          <a:p>
            <a:fld id="{C89D3596-F09C-4D89-91DE-AFA6C48C4CB1}" type="slidenum">
              <a:rPr lang="en-US" smtClean="0"/>
              <a:t>‹#›</a:t>
            </a:fld>
            <a:endParaRPr lang="en-US"/>
          </a:p>
        </p:txBody>
      </p:sp>
    </p:spTree>
    <p:extLst>
      <p:ext uri="{BB962C8B-B14F-4D97-AF65-F5344CB8AC3E}">
        <p14:creationId xmlns:p14="http://schemas.microsoft.com/office/powerpoint/2010/main" val="3102879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5864-ADB9-40D8-B309-EFEAEA98B6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B763D6-F418-4D61-96B9-BC33C6DFC6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64F6B8-9DFB-4BC5-BEFC-30D2072157CA}"/>
              </a:ext>
            </a:extLst>
          </p:cNvPr>
          <p:cNvSpPr>
            <a:spLocks noGrp="1"/>
          </p:cNvSpPr>
          <p:nvPr>
            <p:ph type="dt" sz="half" idx="10"/>
          </p:nvPr>
        </p:nvSpPr>
        <p:spPr/>
        <p:txBody>
          <a:bodyPr/>
          <a:lstStyle/>
          <a:p>
            <a:fld id="{FB1BFC2F-2604-4675-95FF-E62FD3768FA7}" type="datetimeFigureOut">
              <a:rPr lang="en-US" smtClean="0"/>
              <a:t>11/13/25</a:t>
            </a:fld>
            <a:endParaRPr lang="en-US"/>
          </a:p>
        </p:txBody>
      </p:sp>
      <p:sp>
        <p:nvSpPr>
          <p:cNvPr id="5" name="Footer Placeholder 4">
            <a:extLst>
              <a:ext uri="{FF2B5EF4-FFF2-40B4-BE49-F238E27FC236}">
                <a16:creationId xmlns:a16="http://schemas.microsoft.com/office/drawing/2014/main" id="{C7384267-EE9A-40EA-A576-4E77D2B913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742F21-098E-45B7-9F25-F068B1AE113E}"/>
              </a:ext>
            </a:extLst>
          </p:cNvPr>
          <p:cNvSpPr>
            <a:spLocks noGrp="1"/>
          </p:cNvSpPr>
          <p:nvPr>
            <p:ph type="sldNum" sz="quarter" idx="12"/>
          </p:nvPr>
        </p:nvSpPr>
        <p:spPr/>
        <p:txBody>
          <a:bodyPr/>
          <a:lstStyle/>
          <a:p>
            <a:fld id="{C89D3596-F09C-4D89-91DE-AFA6C48C4CB1}" type="slidenum">
              <a:rPr lang="en-US" smtClean="0"/>
              <a:t>‹#›</a:t>
            </a:fld>
            <a:endParaRPr lang="en-US"/>
          </a:p>
        </p:txBody>
      </p:sp>
    </p:spTree>
    <p:extLst>
      <p:ext uri="{BB962C8B-B14F-4D97-AF65-F5344CB8AC3E}">
        <p14:creationId xmlns:p14="http://schemas.microsoft.com/office/powerpoint/2010/main" val="3652777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D0A96-8601-4D26-A194-F329A916C5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020A3D-10EA-4BA0-A428-D7690D3CDF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0E048E-803C-419D-8EA0-28A3FB2451EB}"/>
              </a:ext>
            </a:extLst>
          </p:cNvPr>
          <p:cNvSpPr>
            <a:spLocks noGrp="1"/>
          </p:cNvSpPr>
          <p:nvPr>
            <p:ph type="dt" sz="half" idx="10"/>
          </p:nvPr>
        </p:nvSpPr>
        <p:spPr/>
        <p:txBody>
          <a:bodyPr/>
          <a:lstStyle/>
          <a:p>
            <a:fld id="{FB1BFC2F-2604-4675-95FF-E62FD3768FA7}" type="datetimeFigureOut">
              <a:rPr lang="en-US" smtClean="0"/>
              <a:t>11/13/25</a:t>
            </a:fld>
            <a:endParaRPr lang="en-US"/>
          </a:p>
        </p:txBody>
      </p:sp>
      <p:sp>
        <p:nvSpPr>
          <p:cNvPr id="5" name="Footer Placeholder 4">
            <a:extLst>
              <a:ext uri="{FF2B5EF4-FFF2-40B4-BE49-F238E27FC236}">
                <a16:creationId xmlns:a16="http://schemas.microsoft.com/office/drawing/2014/main" id="{453A4C73-6292-443F-8475-7481F95C6A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F64540-CAD0-421B-9DF7-27A83F92D17B}"/>
              </a:ext>
            </a:extLst>
          </p:cNvPr>
          <p:cNvSpPr>
            <a:spLocks noGrp="1"/>
          </p:cNvSpPr>
          <p:nvPr>
            <p:ph type="sldNum" sz="quarter" idx="12"/>
          </p:nvPr>
        </p:nvSpPr>
        <p:spPr/>
        <p:txBody>
          <a:bodyPr/>
          <a:lstStyle/>
          <a:p>
            <a:fld id="{C89D3596-F09C-4D89-91DE-AFA6C48C4CB1}" type="slidenum">
              <a:rPr lang="en-US" smtClean="0"/>
              <a:t>‹#›</a:t>
            </a:fld>
            <a:endParaRPr lang="en-US"/>
          </a:p>
        </p:txBody>
      </p:sp>
    </p:spTree>
    <p:extLst>
      <p:ext uri="{BB962C8B-B14F-4D97-AF65-F5344CB8AC3E}">
        <p14:creationId xmlns:p14="http://schemas.microsoft.com/office/powerpoint/2010/main" val="1104315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5F4A4-4B50-4C1A-9F03-A60C6F3DEC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518385-8BC3-4D57-B2D5-B2A1C45716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D31A99-8F80-467F-A793-E8AE4CE11E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F6A2B6-DDF5-4D81-9A80-FC07EAC58D6B}"/>
              </a:ext>
            </a:extLst>
          </p:cNvPr>
          <p:cNvSpPr>
            <a:spLocks noGrp="1"/>
          </p:cNvSpPr>
          <p:nvPr>
            <p:ph type="dt" sz="half" idx="10"/>
          </p:nvPr>
        </p:nvSpPr>
        <p:spPr/>
        <p:txBody>
          <a:bodyPr/>
          <a:lstStyle/>
          <a:p>
            <a:fld id="{FB1BFC2F-2604-4675-95FF-E62FD3768FA7}" type="datetimeFigureOut">
              <a:rPr lang="en-US" smtClean="0"/>
              <a:t>11/13/25</a:t>
            </a:fld>
            <a:endParaRPr lang="en-US"/>
          </a:p>
        </p:txBody>
      </p:sp>
      <p:sp>
        <p:nvSpPr>
          <p:cNvPr id="6" name="Footer Placeholder 5">
            <a:extLst>
              <a:ext uri="{FF2B5EF4-FFF2-40B4-BE49-F238E27FC236}">
                <a16:creationId xmlns:a16="http://schemas.microsoft.com/office/drawing/2014/main" id="{303FFAAC-24E4-4F02-A32E-1E7D7B3503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AA32A3-F455-4C4E-9D6A-BC83BF506320}"/>
              </a:ext>
            </a:extLst>
          </p:cNvPr>
          <p:cNvSpPr>
            <a:spLocks noGrp="1"/>
          </p:cNvSpPr>
          <p:nvPr>
            <p:ph type="sldNum" sz="quarter" idx="12"/>
          </p:nvPr>
        </p:nvSpPr>
        <p:spPr/>
        <p:txBody>
          <a:bodyPr/>
          <a:lstStyle/>
          <a:p>
            <a:fld id="{C89D3596-F09C-4D89-91DE-AFA6C48C4CB1}" type="slidenum">
              <a:rPr lang="en-US" smtClean="0"/>
              <a:t>‹#›</a:t>
            </a:fld>
            <a:endParaRPr lang="en-US"/>
          </a:p>
        </p:txBody>
      </p:sp>
    </p:spTree>
    <p:extLst>
      <p:ext uri="{BB962C8B-B14F-4D97-AF65-F5344CB8AC3E}">
        <p14:creationId xmlns:p14="http://schemas.microsoft.com/office/powerpoint/2010/main" val="3092226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915DE-554F-49C0-B881-BDF21B7BBE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56E5A4-9146-4820-BA99-5E2C259282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59602A-B400-4B21-8325-7139616788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EC1467-A255-42B0-AC48-6BA2A33EF4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B57CA6-C931-4763-A17E-37A89ADF32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6ADF80-3488-4F0B-9D67-8837FB7FAC70}"/>
              </a:ext>
            </a:extLst>
          </p:cNvPr>
          <p:cNvSpPr>
            <a:spLocks noGrp="1"/>
          </p:cNvSpPr>
          <p:nvPr>
            <p:ph type="dt" sz="half" idx="10"/>
          </p:nvPr>
        </p:nvSpPr>
        <p:spPr/>
        <p:txBody>
          <a:bodyPr/>
          <a:lstStyle/>
          <a:p>
            <a:fld id="{FB1BFC2F-2604-4675-95FF-E62FD3768FA7}" type="datetimeFigureOut">
              <a:rPr lang="en-US" smtClean="0"/>
              <a:t>11/13/25</a:t>
            </a:fld>
            <a:endParaRPr lang="en-US"/>
          </a:p>
        </p:txBody>
      </p:sp>
      <p:sp>
        <p:nvSpPr>
          <p:cNvPr id="8" name="Footer Placeholder 7">
            <a:extLst>
              <a:ext uri="{FF2B5EF4-FFF2-40B4-BE49-F238E27FC236}">
                <a16:creationId xmlns:a16="http://schemas.microsoft.com/office/drawing/2014/main" id="{8DB375A7-5FBE-4628-B65E-C16F562602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BE7595-A45B-47C3-A1F9-4C2BD5CE999D}"/>
              </a:ext>
            </a:extLst>
          </p:cNvPr>
          <p:cNvSpPr>
            <a:spLocks noGrp="1"/>
          </p:cNvSpPr>
          <p:nvPr>
            <p:ph type="sldNum" sz="quarter" idx="12"/>
          </p:nvPr>
        </p:nvSpPr>
        <p:spPr/>
        <p:txBody>
          <a:bodyPr/>
          <a:lstStyle/>
          <a:p>
            <a:fld id="{C89D3596-F09C-4D89-91DE-AFA6C48C4CB1}" type="slidenum">
              <a:rPr lang="en-US" smtClean="0"/>
              <a:t>‹#›</a:t>
            </a:fld>
            <a:endParaRPr lang="en-US"/>
          </a:p>
        </p:txBody>
      </p:sp>
    </p:spTree>
    <p:extLst>
      <p:ext uri="{BB962C8B-B14F-4D97-AF65-F5344CB8AC3E}">
        <p14:creationId xmlns:p14="http://schemas.microsoft.com/office/powerpoint/2010/main" val="2281012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1CCAF-5288-4D27-9174-C7D7480A63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A19A62-C597-4C8A-91F6-CE9BD9EA6655}"/>
              </a:ext>
            </a:extLst>
          </p:cNvPr>
          <p:cNvSpPr>
            <a:spLocks noGrp="1"/>
          </p:cNvSpPr>
          <p:nvPr>
            <p:ph type="dt" sz="half" idx="10"/>
          </p:nvPr>
        </p:nvSpPr>
        <p:spPr/>
        <p:txBody>
          <a:bodyPr/>
          <a:lstStyle/>
          <a:p>
            <a:fld id="{FB1BFC2F-2604-4675-95FF-E62FD3768FA7}" type="datetimeFigureOut">
              <a:rPr lang="en-US" smtClean="0"/>
              <a:t>11/13/25</a:t>
            </a:fld>
            <a:endParaRPr lang="en-US"/>
          </a:p>
        </p:txBody>
      </p:sp>
      <p:sp>
        <p:nvSpPr>
          <p:cNvPr id="4" name="Footer Placeholder 3">
            <a:extLst>
              <a:ext uri="{FF2B5EF4-FFF2-40B4-BE49-F238E27FC236}">
                <a16:creationId xmlns:a16="http://schemas.microsoft.com/office/drawing/2014/main" id="{B3E994E0-DE2B-4A77-9795-FFE59DB349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9A1360-7757-484F-969F-114DA629B5D7}"/>
              </a:ext>
            </a:extLst>
          </p:cNvPr>
          <p:cNvSpPr>
            <a:spLocks noGrp="1"/>
          </p:cNvSpPr>
          <p:nvPr>
            <p:ph type="sldNum" sz="quarter" idx="12"/>
          </p:nvPr>
        </p:nvSpPr>
        <p:spPr/>
        <p:txBody>
          <a:bodyPr/>
          <a:lstStyle/>
          <a:p>
            <a:fld id="{C89D3596-F09C-4D89-91DE-AFA6C48C4CB1}" type="slidenum">
              <a:rPr lang="en-US" smtClean="0"/>
              <a:t>‹#›</a:t>
            </a:fld>
            <a:endParaRPr lang="en-US"/>
          </a:p>
        </p:txBody>
      </p:sp>
    </p:spTree>
    <p:extLst>
      <p:ext uri="{BB962C8B-B14F-4D97-AF65-F5344CB8AC3E}">
        <p14:creationId xmlns:p14="http://schemas.microsoft.com/office/powerpoint/2010/main" val="4153545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83F24A-B2A3-4075-ADA0-FE3718F4FBDF}"/>
              </a:ext>
            </a:extLst>
          </p:cNvPr>
          <p:cNvSpPr>
            <a:spLocks noGrp="1"/>
          </p:cNvSpPr>
          <p:nvPr>
            <p:ph type="dt" sz="half" idx="10"/>
          </p:nvPr>
        </p:nvSpPr>
        <p:spPr/>
        <p:txBody>
          <a:bodyPr/>
          <a:lstStyle/>
          <a:p>
            <a:fld id="{FB1BFC2F-2604-4675-95FF-E62FD3768FA7}" type="datetimeFigureOut">
              <a:rPr lang="en-US" smtClean="0"/>
              <a:t>11/13/25</a:t>
            </a:fld>
            <a:endParaRPr lang="en-US"/>
          </a:p>
        </p:txBody>
      </p:sp>
      <p:sp>
        <p:nvSpPr>
          <p:cNvPr id="3" name="Footer Placeholder 2">
            <a:extLst>
              <a:ext uri="{FF2B5EF4-FFF2-40B4-BE49-F238E27FC236}">
                <a16:creationId xmlns:a16="http://schemas.microsoft.com/office/drawing/2014/main" id="{615D0B31-7A60-4330-8DCD-2DBF82FBD2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FAB511-24A9-4D19-BFA3-3F4F04C7A19A}"/>
              </a:ext>
            </a:extLst>
          </p:cNvPr>
          <p:cNvSpPr>
            <a:spLocks noGrp="1"/>
          </p:cNvSpPr>
          <p:nvPr>
            <p:ph type="sldNum" sz="quarter" idx="12"/>
          </p:nvPr>
        </p:nvSpPr>
        <p:spPr/>
        <p:txBody>
          <a:bodyPr/>
          <a:lstStyle/>
          <a:p>
            <a:fld id="{C89D3596-F09C-4D89-91DE-AFA6C48C4CB1}" type="slidenum">
              <a:rPr lang="en-US" smtClean="0"/>
              <a:t>‹#›</a:t>
            </a:fld>
            <a:endParaRPr lang="en-US"/>
          </a:p>
        </p:txBody>
      </p:sp>
    </p:spTree>
    <p:extLst>
      <p:ext uri="{BB962C8B-B14F-4D97-AF65-F5344CB8AC3E}">
        <p14:creationId xmlns:p14="http://schemas.microsoft.com/office/powerpoint/2010/main" val="3490276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57EA2-3D97-4C48-BFC6-16143F1A7B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3F0A17-FC94-441F-AB8A-4A2A354801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42AAD2-9C90-413F-A5AD-065F9B94FA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E87E2B-B501-4D79-A139-9006DD0BDADA}"/>
              </a:ext>
            </a:extLst>
          </p:cNvPr>
          <p:cNvSpPr>
            <a:spLocks noGrp="1"/>
          </p:cNvSpPr>
          <p:nvPr>
            <p:ph type="dt" sz="half" idx="10"/>
          </p:nvPr>
        </p:nvSpPr>
        <p:spPr/>
        <p:txBody>
          <a:bodyPr/>
          <a:lstStyle/>
          <a:p>
            <a:fld id="{FB1BFC2F-2604-4675-95FF-E62FD3768FA7}" type="datetimeFigureOut">
              <a:rPr lang="en-US" smtClean="0"/>
              <a:t>11/13/25</a:t>
            </a:fld>
            <a:endParaRPr lang="en-US"/>
          </a:p>
        </p:txBody>
      </p:sp>
      <p:sp>
        <p:nvSpPr>
          <p:cNvPr id="6" name="Footer Placeholder 5">
            <a:extLst>
              <a:ext uri="{FF2B5EF4-FFF2-40B4-BE49-F238E27FC236}">
                <a16:creationId xmlns:a16="http://schemas.microsoft.com/office/drawing/2014/main" id="{E49DCF5E-7A33-43F7-B2F4-56C902CD4E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D00887-4F40-4D27-BD37-5FC0A5D402E6}"/>
              </a:ext>
            </a:extLst>
          </p:cNvPr>
          <p:cNvSpPr>
            <a:spLocks noGrp="1"/>
          </p:cNvSpPr>
          <p:nvPr>
            <p:ph type="sldNum" sz="quarter" idx="12"/>
          </p:nvPr>
        </p:nvSpPr>
        <p:spPr/>
        <p:txBody>
          <a:bodyPr/>
          <a:lstStyle/>
          <a:p>
            <a:fld id="{C89D3596-F09C-4D89-91DE-AFA6C48C4CB1}" type="slidenum">
              <a:rPr lang="en-US" smtClean="0"/>
              <a:t>‹#›</a:t>
            </a:fld>
            <a:endParaRPr lang="en-US"/>
          </a:p>
        </p:txBody>
      </p:sp>
    </p:spTree>
    <p:extLst>
      <p:ext uri="{BB962C8B-B14F-4D97-AF65-F5344CB8AC3E}">
        <p14:creationId xmlns:p14="http://schemas.microsoft.com/office/powerpoint/2010/main" val="652364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CAE69-DA3D-442E-BD65-AA6AFF7263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A3F643-1456-4E81-9435-DCD546D54E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9311E7-7909-4FD3-99E3-447892128A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58008F-4823-4570-84BE-E59C149DB2F9}"/>
              </a:ext>
            </a:extLst>
          </p:cNvPr>
          <p:cNvSpPr>
            <a:spLocks noGrp="1"/>
          </p:cNvSpPr>
          <p:nvPr>
            <p:ph type="dt" sz="half" idx="10"/>
          </p:nvPr>
        </p:nvSpPr>
        <p:spPr/>
        <p:txBody>
          <a:bodyPr/>
          <a:lstStyle/>
          <a:p>
            <a:fld id="{FB1BFC2F-2604-4675-95FF-E62FD3768FA7}" type="datetimeFigureOut">
              <a:rPr lang="en-US" smtClean="0"/>
              <a:t>11/13/25</a:t>
            </a:fld>
            <a:endParaRPr lang="en-US"/>
          </a:p>
        </p:txBody>
      </p:sp>
      <p:sp>
        <p:nvSpPr>
          <p:cNvPr id="6" name="Footer Placeholder 5">
            <a:extLst>
              <a:ext uri="{FF2B5EF4-FFF2-40B4-BE49-F238E27FC236}">
                <a16:creationId xmlns:a16="http://schemas.microsoft.com/office/drawing/2014/main" id="{B35B9558-D7FE-419A-9171-509062FFE3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B0C066-775B-4775-A1AC-C6EDC4BD3FD5}"/>
              </a:ext>
            </a:extLst>
          </p:cNvPr>
          <p:cNvSpPr>
            <a:spLocks noGrp="1"/>
          </p:cNvSpPr>
          <p:nvPr>
            <p:ph type="sldNum" sz="quarter" idx="12"/>
          </p:nvPr>
        </p:nvSpPr>
        <p:spPr/>
        <p:txBody>
          <a:bodyPr/>
          <a:lstStyle/>
          <a:p>
            <a:fld id="{C89D3596-F09C-4D89-91DE-AFA6C48C4CB1}" type="slidenum">
              <a:rPr lang="en-US" smtClean="0"/>
              <a:t>‹#›</a:t>
            </a:fld>
            <a:endParaRPr lang="en-US"/>
          </a:p>
        </p:txBody>
      </p:sp>
    </p:spTree>
    <p:extLst>
      <p:ext uri="{BB962C8B-B14F-4D97-AF65-F5344CB8AC3E}">
        <p14:creationId xmlns:p14="http://schemas.microsoft.com/office/powerpoint/2010/main" val="1214818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C706E4-6095-4A0F-AC52-B15AACE9E8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D227E7-E4DF-41F6-9DEA-3C2345470E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0D0231-47DC-460D-869A-815EBF0972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1BFC2F-2604-4675-95FF-E62FD3768FA7}" type="datetimeFigureOut">
              <a:rPr lang="en-US" smtClean="0"/>
              <a:t>11/13/25</a:t>
            </a:fld>
            <a:endParaRPr lang="en-US"/>
          </a:p>
        </p:txBody>
      </p:sp>
      <p:sp>
        <p:nvSpPr>
          <p:cNvPr id="5" name="Footer Placeholder 4">
            <a:extLst>
              <a:ext uri="{FF2B5EF4-FFF2-40B4-BE49-F238E27FC236}">
                <a16:creationId xmlns:a16="http://schemas.microsoft.com/office/drawing/2014/main" id="{0C3EA286-A105-425B-B785-062EF0488A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54B1803-9A34-4B6F-8E5C-B9AFF97C05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9D3596-F09C-4D89-91DE-AFA6C48C4CB1}" type="slidenum">
              <a:rPr lang="en-US" smtClean="0"/>
              <a:t>‹#›</a:t>
            </a:fld>
            <a:endParaRPr lang="en-US"/>
          </a:p>
        </p:txBody>
      </p:sp>
    </p:spTree>
    <p:extLst>
      <p:ext uri="{BB962C8B-B14F-4D97-AF65-F5344CB8AC3E}">
        <p14:creationId xmlns:p14="http://schemas.microsoft.com/office/powerpoint/2010/main" val="489476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hyperlink" Target="http://news.stanford.edu/news/2014/august/images/14147-prison_news.jp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BEBA8EAE-BF5A-486C-A8C5-ECC9F3942E4B}">
                <a14:imgProps xmlns:a14="http://schemas.microsoft.com/office/drawing/2010/main">
                  <a14:imgLayer>
                    <a14:imgEffect>
                      <a14:colorTemperature colorTemp="4700"/>
                    </a14:imgEffect>
                    <a14:imgEffect>
                      <a14:saturation sat="117000"/>
                    </a14:imgEffect>
                  </a14:imgLayer>
                </a14:imgProps>
              </a:ext>
              <a:ext uri="{28A0092B-C50C-407E-A947-70E740481C1C}">
                <a14:useLocalDpi xmlns:a14="http://schemas.microsoft.com/office/drawing/2010/main" val="0"/>
              </a:ext>
            </a:extLst>
          </a:blip>
          <a:stretch>
            <a:fillRect/>
          </a:stretch>
        </p:blipFill>
        <p:spPr>
          <a:xfrm>
            <a:off x="7096128" y="4391667"/>
            <a:ext cx="4771561" cy="211397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Rectangle 2"/>
          <p:cNvSpPr/>
          <p:nvPr/>
        </p:nvSpPr>
        <p:spPr>
          <a:xfrm>
            <a:off x="508005" y="381003"/>
            <a:ext cx="10934513" cy="1443656"/>
          </a:xfrm>
          <a:prstGeom prst="rect">
            <a:avLst/>
          </a:prstGeom>
        </p:spPr>
        <p:txBody>
          <a:bodyPr wrap="square" lIns="108828" tIns="54415" rIns="108828" bIns="54415">
            <a:spAutoFit/>
          </a:bodyPr>
          <a:lstStyle/>
          <a:p>
            <a:pPr defTabSz="1450977">
              <a:defRPr/>
            </a:pPr>
            <a:r>
              <a:rPr lang="en-US" sz="4800" b="1" dirty="0">
                <a:solidFill>
                  <a:srgbClr val="002060"/>
                </a:solidFill>
                <a:ea typeface="Calibri" panose="020F0502020204030204" pitchFamily="34" charset="0"/>
                <a:cs typeface="Times New Roman" panose="02020603050405020304" pitchFamily="18" charset="0"/>
              </a:rPr>
              <a:t>FIVE CHALLENGES</a:t>
            </a:r>
          </a:p>
          <a:p>
            <a:pPr defTabSz="1450977">
              <a:defRPr/>
            </a:pPr>
            <a:r>
              <a:rPr lang="en-US" sz="3867" b="1" dirty="0">
                <a:solidFill>
                  <a:schemeClr val="accent1">
                    <a:lumMod val="75000"/>
                  </a:schemeClr>
                </a:solidFill>
                <a:ea typeface="Calibri" panose="020F0502020204030204" pitchFamily="34" charset="0"/>
                <a:cs typeface="Times New Roman" panose="02020603050405020304" pitchFamily="18" charset="0"/>
              </a:rPr>
              <a:t>IN THE AFRICAN AMERICAN COMMUNITY</a:t>
            </a:r>
            <a:endParaRPr lang="en-US" sz="3867" dirty="0">
              <a:solidFill>
                <a:schemeClr val="accent1">
                  <a:lumMod val="75000"/>
                </a:schemeClr>
              </a:solidFill>
            </a:endParaRPr>
          </a:p>
        </p:txBody>
      </p:sp>
      <p:sp>
        <p:nvSpPr>
          <p:cNvPr id="4" name="Rectangle 3"/>
          <p:cNvSpPr/>
          <p:nvPr/>
        </p:nvSpPr>
        <p:spPr>
          <a:xfrm>
            <a:off x="711200" y="2057403"/>
            <a:ext cx="7823200" cy="2674377"/>
          </a:xfrm>
          <a:prstGeom prst="rect">
            <a:avLst/>
          </a:prstGeom>
        </p:spPr>
        <p:txBody>
          <a:bodyPr wrap="square" lIns="108828" tIns="54415" rIns="108828" bIns="54415">
            <a:spAutoFit/>
          </a:bodyPr>
          <a:lstStyle/>
          <a:p>
            <a:pPr defTabSz="1450977">
              <a:buFont typeface="Wingdings" pitchFamily="2" charset="2"/>
              <a:buChar char="q"/>
              <a:defRPr/>
            </a:pPr>
            <a:r>
              <a:rPr lang="en-US" sz="3333" b="1" cap="small" dirty="0">
                <a:solidFill>
                  <a:schemeClr val="accent1">
                    <a:lumMod val="75000"/>
                  </a:schemeClr>
                </a:solidFill>
                <a:ea typeface="Calibri" panose="020F0502020204030204" pitchFamily="34" charset="0"/>
                <a:cs typeface="Times New Roman" panose="02020603050405020304" pitchFamily="18" charset="0"/>
              </a:rPr>
              <a:t>Generational Wealth Gap</a:t>
            </a:r>
            <a:endParaRPr lang="en-US" sz="3333" cap="small" dirty="0">
              <a:solidFill>
                <a:schemeClr val="accent1">
                  <a:lumMod val="75000"/>
                </a:schemeClr>
              </a:solidFill>
              <a:ea typeface="Calibri" panose="020F0502020204030204" pitchFamily="34" charset="0"/>
              <a:cs typeface="Times New Roman" panose="02020603050405020304" pitchFamily="18" charset="0"/>
            </a:endParaRPr>
          </a:p>
          <a:p>
            <a:pPr defTabSz="1450977">
              <a:buFont typeface="Wingdings" pitchFamily="2" charset="2"/>
              <a:buChar char="q"/>
              <a:defRPr/>
            </a:pPr>
            <a:r>
              <a:rPr lang="en-US" sz="3333" b="1" cap="small" dirty="0">
                <a:solidFill>
                  <a:schemeClr val="accent1">
                    <a:lumMod val="75000"/>
                  </a:schemeClr>
                </a:solidFill>
                <a:ea typeface="Calibri" panose="020F0502020204030204" pitchFamily="34" charset="0"/>
                <a:cs typeface="Times New Roman" panose="02020603050405020304" pitchFamily="18" charset="0"/>
              </a:rPr>
              <a:t>Wealth Management Gap</a:t>
            </a:r>
          </a:p>
          <a:p>
            <a:pPr defTabSz="1450977">
              <a:buFont typeface="Wingdings" pitchFamily="2" charset="2"/>
              <a:buChar char="q"/>
              <a:defRPr/>
            </a:pPr>
            <a:r>
              <a:rPr lang="en-US" sz="3333" b="1" cap="small" dirty="0">
                <a:solidFill>
                  <a:schemeClr val="accent1">
                    <a:lumMod val="75000"/>
                  </a:schemeClr>
                </a:solidFill>
                <a:ea typeface="Calibri" panose="020F0502020204030204" pitchFamily="34" charset="0"/>
                <a:cs typeface="Times New Roman" panose="02020603050405020304" pitchFamily="18" charset="0"/>
              </a:rPr>
              <a:t>Financial Advisor Gap</a:t>
            </a:r>
          </a:p>
          <a:p>
            <a:pPr defTabSz="1450977">
              <a:buFont typeface="Wingdings" pitchFamily="2" charset="2"/>
              <a:buChar char="q"/>
              <a:defRPr/>
            </a:pPr>
            <a:r>
              <a:rPr lang="en-US" sz="3333" b="1" cap="small" dirty="0">
                <a:solidFill>
                  <a:schemeClr val="accent1">
                    <a:lumMod val="75000"/>
                  </a:schemeClr>
                </a:solidFill>
                <a:ea typeface="Calibri" panose="020F0502020204030204" pitchFamily="34" charset="0"/>
                <a:cs typeface="Times New Roman" panose="02020603050405020304" pitchFamily="18" charset="0"/>
              </a:rPr>
              <a:t>Mentorship/Leadership Gap</a:t>
            </a:r>
            <a:endParaRPr lang="en-US" sz="3333" cap="small" dirty="0">
              <a:solidFill>
                <a:schemeClr val="accent1">
                  <a:lumMod val="75000"/>
                </a:schemeClr>
              </a:solidFill>
              <a:ea typeface="Calibri" panose="020F0502020204030204" pitchFamily="34" charset="0"/>
              <a:cs typeface="Times New Roman" panose="02020603050405020304" pitchFamily="18" charset="0"/>
            </a:endParaRPr>
          </a:p>
          <a:p>
            <a:pPr defTabSz="1450977">
              <a:buFont typeface="Wingdings" pitchFamily="2" charset="2"/>
              <a:buChar char="q"/>
              <a:defRPr/>
            </a:pPr>
            <a:r>
              <a:rPr lang="en-US" sz="3333" b="1" cap="small" dirty="0">
                <a:solidFill>
                  <a:schemeClr val="accent1">
                    <a:lumMod val="75000"/>
                  </a:schemeClr>
                </a:solidFill>
                <a:ea typeface="Calibri" panose="020F0502020204030204" pitchFamily="34" charset="0"/>
                <a:cs typeface="Times New Roman" panose="02020603050405020304" pitchFamily="18" charset="0"/>
              </a:rPr>
              <a:t>Business Ownership Gap</a:t>
            </a:r>
            <a:endParaRPr lang="en-US" sz="3333" cap="small" dirty="0">
              <a:solidFill>
                <a:schemeClr val="accent1">
                  <a:lumMod val="75000"/>
                </a:schemeClr>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56816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2820" y="4589732"/>
            <a:ext cx="3015915" cy="2032785"/>
          </a:xfrm>
          <a:prstGeom prst="ellipse">
            <a:avLst/>
          </a:prstGeom>
          <a:ln w="63500" cap="rnd">
            <a:solidFill>
              <a:schemeClr val="accent1">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392225" y="1680053"/>
            <a:ext cx="11351960" cy="5176729"/>
          </a:xfrm>
          <a:prstGeom prst="rect">
            <a:avLst/>
          </a:prstGeom>
        </p:spPr>
        <p:txBody>
          <a:bodyPr wrap="square" lIns="108828" tIns="54415" rIns="108828" bIns="54415">
            <a:spAutoFit/>
          </a:bodyPr>
          <a:lstStyle/>
          <a:p>
            <a:pPr marL="557531" indent="-340082" defTabSz="1449672">
              <a:buClr>
                <a:schemeClr val="tx1">
                  <a:shade val="95000"/>
                </a:schemeClr>
              </a:buClr>
              <a:buFont typeface="Wingdings" panose="05000000000000000000" pitchFamily="2" charset="2"/>
              <a:buChar char="Ø"/>
              <a:defRPr/>
            </a:pPr>
            <a:r>
              <a:rPr lang="en-US" sz="1733" dirty="0">
                <a:solidFill>
                  <a:sysClr val="windowText" lastClr="000000"/>
                </a:solidFill>
              </a:rPr>
              <a:t>Federal and state policy during the reconstruction era emphasized wage labor, not land ownership, for African Americans.</a:t>
            </a:r>
          </a:p>
          <a:p>
            <a:pPr marL="217449" defTabSz="1449672">
              <a:buClr>
                <a:schemeClr val="tx1">
                  <a:shade val="95000"/>
                </a:schemeClr>
              </a:buClr>
              <a:defRPr/>
            </a:pPr>
            <a:endParaRPr lang="en-US" sz="1733" dirty="0">
              <a:solidFill>
                <a:sysClr val="windowText" lastClr="000000"/>
              </a:solidFill>
            </a:endParaRPr>
          </a:p>
          <a:p>
            <a:pPr marL="557531" indent="-340082" defTabSz="1449672">
              <a:buClr>
                <a:schemeClr val="tx1">
                  <a:shade val="95000"/>
                </a:schemeClr>
              </a:buClr>
              <a:buFont typeface="Wingdings" panose="05000000000000000000" pitchFamily="2" charset="2"/>
              <a:buChar char="Ø"/>
              <a:defRPr/>
            </a:pPr>
            <a:r>
              <a:rPr lang="en-US" sz="1733" dirty="0">
                <a:solidFill>
                  <a:sysClr val="windowText" lastClr="000000"/>
                </a:solidFill>
              </a:rPr>
              <a:t>Freedman's Bank started in 1865 as a leading financial institution of African Americans.</a:t>
            </a:r>
          </a:p>
          <a:p>
            <a:pPr marL="557531" indent="-340082" defTabSz="1449672">
              <a:buClr>
                <a:schemeClr val="tx1">
                  <a:shade val="95000"/>
                </a:schemeClr>
              </a:buClr>
              <a:buFont typeface="Wingdings" panose="05000000000000000000" pitchFamily="2" charset="2"/>
              <a:buChar char="Ø"/>
              <a:defRPr/>
            </a:pPr>
            <a:endParaRPr lang="en-US" sz="1733" dirty="0">
              <a:solidFill>
                <a:sysClr val="windowText" lastClr="000000"/>
              </a:solidFill>
            </a:endParaRPr>
          </a:p>
          <a:p>
            <a:pPr marL="557531" indent="-340082" defTabSz="1449672">
              <a:buClr>
                <a:schemeClr val="tx1">
                  <a:shade val="95000"/>
                </a:schemeClr>
              </a:buClr>
              <a:buFont typeface="Wingdings" panose="05000000000000000000" pitchFamily="2" charset="2"/>
              <a:buChar char="Ø"/>
              <a:defRPr/>
            </a:pPr>
            <a:r>
              <a:rPr lang="en-US" sz="1733" dirty="0">
                <a:solidFill>
                  <a:sysClr val="windowText" lastClr="000000"/>
                </a:solidFill>
              </a:rPr>
              <a:t>Speculative investments by white businessmen put Freedman's Bank into debt with unsecured loans.</a:t>
            </a:r>
          </a:p>
          <a:p>
            <a:pPr marL="557531" indent="-340082" defTabSz="1449672">
              <a:buClr>
                <a:schemeClr val="tx1">
                  <a:shade val="95000"/>
                </a:schemeClr>
              </a:buClr>
              <a:buFont typeface="Wingdings" panose="05000000000000000000" pitchFamily="2" charset="2"/>
              <a:buChar char="Ø"/>
              <a:defRPr/>
            </a:pPr>
            <a:endParaRPr lang="en-US" sz="1733" dirty="0">
              <a:solidFill>
                <a:sysClr val="windowText" lastClr="000000"/>
              </a:solidFill>
            </a:endParaRPr>
          </a:p>
          <a:p>
            <a:pPr marL="557531" indent="-340082" defTabSz="1449672">
              <a:buClr>
                <a:schemeClr val="tx1">
                  <a:shade val="95000"/>
                </a:schemeClr>
              </a:buClr>
              <a:buFont typeface="Wingdings" panose="05000000000000000000" pitchFamily="2" charset="2"/>
              <a:buChar char="Ø"/>
              <a:defRPr/>
            </a:pPr>
            <a:r>
              <a:rPr lang="en-US" sz="1733" dirty="0">
                <a:solidFill>
                  <a:sysClr val="windowText" lastClr="000000"/>
                </a:solidFill>
              </a:rPr>
              <a:t>Freedman’s Bank’s failure was devastating to the newly emancipated black community. </a:t>
            </a:r>
          </a:p>
          <a:p>
            <a:pPr marL="557531" indent="-340082" defTabSz="1449672">
              <a:buClr>
                <a:schemeClr val="tx1">
                  <a:shade val="95000"/>
                </a:schemeClr>
              </a:buClr>
              <a:buFont typeface="Wingdings" panose="05000000000000000000" pitchFamily="2" charset="2"/>
              <a:buChar char="Ø"/>
              <a:defRPr/>
            </a:pPr>
            <a:endParaRPr lang="en-US" sz="1733" dirty="0">
              <a:solidFill>
                <a:sysClr val="windowText" lastClr="000000"/>
              </a:solidFill>
            </a:endParaRPr>
          </a:p>
          <a:p>
            <a:pPr marL="557531" indent="-340082" defTabSz="1449672">
              <a:buClr>
                <a:schemeClr val="tx1">
                  <a:shade val="95000"/>
                </a:schemeClr>
              </a:buClr>
              <a:buFont typeface="Wingdings" panose="05000000000000000000" pitchFamily="2" charset="2"/>
              <a:buChar char="Ø"/>
              <a:defRPr/>
            </a:pPr>
            <a:r>
              <a:rPr lang="en-US" sz="1733" dirty="0">
                <a:solidFill>
                  <a:sysClr val="windowText" lastClr="000000"/>
                </a:solidFill>
              </a:rPr>
              <a:t>Failure of this bank and the loss of hard earned savings led to a fear of </a:t>
            </a:r>
          </a:p>
          <a:p>
            <a:pPr marL="557531" indent="-340082" defTabSz="1449672">
              <a:buClr>
                <a:schemeClr val="tx1">
                  <a:shade val="95000"/>
                </a:schemeClr>
              </a:buClr>
              <a:defRPr/>
            </a:pPr>
            <a:r>
              <a:rPr lang="en-US" sz="1733" dirty="0">
                <a:solidFill>
                  <a:sysClr val="windowText" lastClr="000000"/>
                </a:solidFill>
              </a:rPr>
              <a:t>      financial institutions </a:t>
            </a:r>
            <a:r>
              <a:rPr lang="en-US" sz="1733" dirty="0"/>
              <a:t>amongst the</a:t>
            </a:r>
            <a:r>
              <a:rPr lang="en-US" sz="1733" dirty="0">
                <a:solidFill>
                  <a:sysClr val="windowText" lastClr="000000"/>
                </a:solidFill>
              </a:rPr>
              <a:t> black community.</a:t>
            </a:r>
          </a:p>
          <a:p>
            <a:pPr marL="557531" indent="-340082" defTabSz="1449672">
              <a:buClr>
                <a:schemeClr val="tx1">
                  <a:shade val="95000"/>
                </a:schemeClr>
              </a:buClr>
              <a:buFont typeface="Wingdings" panose="05000000000000000000" pitchFamily="2" charset="2"/>
              <a:buChar char="Ø"/>
              <a:defRPr/>
            </a:pPr>
            <a:endParaRPr lang="en-US" sz="1733" dirty="0">
              <a:solidFill>
                <a:sysClr val="windowText" lastClr="000000"/>
              </a:solidFill>
            </a:endParaRPr>
          </a:p>
          <a:p>
            <a:pPr marL="557531" indent="-340082" defTabSz="1449672">
              <a:buClr>
                <a:schemeClr val="tx1">
                  <a:shade val="95000"/>
                </a:schemeClr>
              </a:buClr>
              <a:buFont typeface="Wingdings" panose="05000000000000000000" pitchFamily="2" charset="2"/>
              <a:buChar char="Ø"/>
              <a:defRPr/>
            </a:pPr>
            <a:r>
              <a:rPr lang="en-US" sz="1733" dirty="0">
                <a:solidFill>
                  <a:sysClr val="windowText" lastClr="000000"/>
                </a:solidFill>
              </a:rPr>
              <a:t>This practice of distrust, passed down through generations.</a:t>
            </a:r>
          </a:p>
          <a:p>
            <a:pPr marL="557531" indent="-340082" defTabSz="1449672">
              <a:buClr>
                <a:schemeClr val="tx1">
                  <a:shade val="95000"/>
                </a:schemeClr>
              </a:buClr>
              <a:buFont typeface="Wingdings" panose="05000000000000000000" pitchFamily="2" charset="2"/>
              <a:buChar char="Ø"/>
              <a:defRPr/>
            </a:pPr>
            <a:endParaRPr lang="en-US" sz="1733" dirty="0">
              <a:solidFill>
                <a:sysClr val="windowText" lastClr="000000"/>
              </a:solidFill>
            </a:endParaRPr>
          </a:p>
          <a:p>
            <a:pPr marL="557531" indent="-340082" defTabSz="1449672">
              <a:buClr>
                <a:schemeClr val="tx1">
                  <a:shade val="95000"/>
                </a:schemeClr>
              </a:buClr>
              <a:buFont typeface="Wingdings" panose="05000000000000000000" pitchFamily="2" charset="2"/>
              <a:buChar char="Ø"/>
              <a:defRPr/>
            </a:pPr>
            <a:r>
              <a:rPr lang="en-US" sz="1733" dirty="0">
                <a:solidFill>
                  <a:sysClr val="windowText" lastClr="000000"/>
                </a:solidFill>
              </a:rPr>
              <a:t>This created a culture of spending hard earned wages on depreciating </a:t>
            </a:r>
          </a:p>
          <a:p>
            <a:pPr marL="557531" indent="-340082" defTabSz="1449672">
              <a:buClr>
                <a:schemeClr val="tx1">
                  <a:shade val="95000"/>
                </a:schemeClr>
              </a:buClr>
              <a:defRPr/>
            </a:pPr>
            <a:r>
              <a:rPr lang="en-US" sz="1733" dirty="0">
                <a:solidFill>
                  <a:sysClr val="windowText" lastClr="000000"/>
                </a:solidFill>
              </a:rPr>
              <a:t>      products and services.  </a:t>
            </a:r>
          </a:p>
          <a:p>
            <a:pPr marL="557531" indent="-340082" defTabSz="1449672">
              <a:buClr>
                <a:schemeClr val="tx1">
                  <a:shade val="95000"/>
                </a:schemeClr>
              </a:buClr>
              <a:buFont typeface="Wingdings" panose="05000000000000000000" pitchFamily="2" charset="2"/>
              <a:buChar char="Ø"/>
              <a:defRPr/>
            </a:pPr>
            <a:endParaRPr lang="en-US" sz="1733" dirty="0">
              <a:solidFill>
                <a:sysClr val="windowText" lastClr="000000"/>
              </a:solidFill>
            </a:endParaRPr>
          </a:p>
          <a:p>
            <a:pPr marL="557531" indent="-340082" defTabSz="1449672">
              <a:buClr>
                <a:schemeClr val="tx1">
                  <a:shade val="95000"/>
                </a:schemeClr>
              </a:buClr>
              <a:buFont typeface="Wingdings" panose="05000000000000000000" pitchFamily="2" charset="2"/>
              <a:buChar char="Ø"/>
              <a:defRPr/>
            </a:pPr>
            <a:r>
              <a:rPr lang="en-US" sz="1733" dirty="0">
                <a:solidFill>
                  <a:sysClr val="windowText" lastClr="000000"/>
                </a:solidFill>
              </a:rPr>
              <a:t>African-American purchase habits are painting a vivid picture of this </a:t>
            </a:r>
          </a:p>
          <a:p>
            <a:pPr marL="557531" indent="-340082" defTabSz="1449672">
              <a:buClr>
                <a:schemeClr val="tx1">
                  <a:shade val="95000"/>
                </a:schemeClr>
              </a:buClr>
              <a:defRPr/>
            </a:pPr>
            <a:r>
              <a:rPr lang="en-US" sz="1733" dirty="0">
                <a:solidFill>
                  <a:sysClr val="windowText" lastClr="000000"/>
                </a:solidFill>
              </a:rPr>
              <a:t>      damaging trend.</a:t>
            </a:r>
          </a:p>
        </p:txBody>
      </p:sp>
      <p:sp>
        <p:nvSpPr>
          <p:cNvPr id="8" name="Rectangle 7"/>
          <p:cNvSpPr/>
          <p:nvPr/>
        </p:nvSpPr>
        <p:spPr>
          <a:xfrm>
            <a:off x="798623" y="1127052"/>
            <a:ext cx="10160000" cy="684537"/>
          </a:xfrm>
          <a:prstGeom prst="rect">
            <a:avLst/>
          </a:prstGeom>
        </p:spPr>
        <p:txBody>
          <a:bodyPr wrap="square" lIns="108828" tIns="54415" rIns="108828" bIns="54415">
            <a:spAutoFit/>
          </a:bodyPr>
          <a:lstStyle/>
          <a:p>
            <a:pPr defTabSz="1450977">
              <a:defRPr/>
            </a:pPr>
            <a:r>
              <a:rPr lang="en-US" sz="1867" b="1" dirty="0">
                <a:solidFill>
                  <a:srgbClr val="FF0000"/>
                </a:solidFill>
                <a:latin typeface="Helvetica Neue"/>
              </a:rPr>
              <a:t>Statistics Show Materialistic African-American Spending Habits Keep </a:t>
            </a:r>
          </a:p>
          <a:p>
            <a:pPr defTabSz="1450977">
              <a:defRPr/>
            </a:pPr>
            <a:r>
              <a:rPr lang="en-US" sz="1867" b="1" dirty="0">
                <a:solidFill>
                  <a:srgbClr val="FF0000"/>
                </a:solidFill>
                <a:latin typeface="Helvetica Neue"/>
              </a:rPr>
              <a:t>Black Communities Poor &amp; White Corporations Rich</a:t>
            </a:r>
          </a:p>
        </p:txBody>
      </p:sp>
      <p:sp>
        <p:nvSpPr>
          <p:cNvPr id="9" name="Rectangle 8"/>
          <p:cNvSpPr/>
          <p:nvPr/>
        </p:nvSpPr>
        <p:spPr>
          <a:xfrm>
            <a:off x="2466755" y="579476"/>
            <a:ext cx="5428580" cy="634395"/>
          </a:xfrm>
          <a:prstGeom prst="rect">
            <a:avLst/>
          </a:prstGeom>
        </p:spPr>
        <p:txBody>
          <a:bodyPr wrap="none" lIns="108828" tIns="54415" rIns="108828" bIns="54415">
            <a:spAutoFit/>
          </a:bodyPr>
          <a:lstStyle/>
          <a:p>
            <a:pPr defTabSz="1450977">
              <a:lnSpc>
                <a:spcPct val="107000"/>
              </a:lnSpc>
              <a:spcAft>
                <a:spcPts val="1269"/>
              </a:spcAft>
              <a:defRPr/>
            </a:pPr>
            <a:r>
              <a:rPr lang="en-US" sz="3333" b="1" dirty="0">
                <a:solidFill>
                  <a:schemeClr val="accent1">
                    <a:lumMod val="75000"/>
                  </a:schemeClr>
                </a:solidFill>
                <a:ea typeface="Calibri" panose="020F0502020204030204" pitchFamily="34" charset="0"/>
                <a:cs typeface="Times New Roman" panose="02020603050405020304" pitchFamily="18" charset="0"/>
              </a:rPr>
              <a:t>GENERATIONAL WEALTH GAP</a:t>
            </a:r>
            <a:endParaRPr lang="en-US" sz="3333" dirty="0">
              <a:solidFill>
                <a:schemeClr val="accent1">
                  <a:lumMod val="75000"/>
                </a:schemeClr>
              </a:solidFill>
              <a:ea typeface="Calibri" panose="020F0502020204030204" pitchFamily="34" charset="0"/>
              <a:cs typeface="Times New Roman" panose="02020603050405020304" pitchFamily="18" charset="0"/>
            </a:endParaRPr>
          </a:p>
        </p:txBody>
      </p:sp>
      <p:sp>
        <p:nvSpPr>
          <p:cNvPr id="10" name="TextBox 9"/>
          <p:cNvSpPr txBox="1"/>
          <p:nvPr/>
        </p:nvSpPr>
        <p:spPr>
          <a:xfrm>
            <a:off x="374953" y="0"/>
            <a:ext cx="6216616" cy="766547"/>
          </a:xfrm>
          <a:prstGeom prst="rect">
            <a:avLst/>
          </a:prstGeom>
          <a:noFill/>
        </p:spPr>
        <p:txBody>
          <a:bodyPr wrap="none" lIns="108828" tIns="54415" rIns="108828" bIns="54415" rtlCol="0">
            <a:spAutoFit/>
          </a:bodyPr>
          <a:lstStyle/>
          <a:p>
            <a:r>
              <a:rPr lang="en-US" sz="4267" b="1" dirty="0">
                <a:solidFill>
                  <a:schemeClr val="accent1">
                    <a:lumMod val="75000"/>
                  </a:schemeClr>
                </a:solidFill>
              </a:rPr>
              <a:t>CHALLENGE NUMBER ONE</a:t>
            </a:r>
          </a:p>
        </p:txBody>
      </p:sp>
    </p:spTree>
    <p:extLst>
      <p:ext uri="{BB962C8B-B14F-4D97-AF65-F5344CB8AC3E}">
        <p14:creationId xmlns:p14="http://schemas.microsoft.com/office/powerpoint/2010/main" val="291974092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stretch>
            <a:fillRect/>
          </a:stretch>
        </p:blipFill>
        <p:spPr>
          <a:xfrm>
            <a:off x="7518400" y="1447801"/>
            <a:ext cx="3325640" cy="22066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1508" name="Title 3"/>
          <p:cNvSpPr>
            <a:spLocks noGrp="1"/>
          </p:cNvSpPr>
          <p:nvPr>
            <p:ph type="title"/>
          </p:nvPr>
        </p:nvSpPr>
        <p:spPr bwMode="auto">
          <a:xfrm>
            <a:off x="1422400" y="533403"/>
            <a:ext cx="9220384" cy="8062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4969" tIns="72485" rIns="144969" bIns="72485" numCol="1" rtlCol="0" anchor="t" anchorCtr="0" compatLnSpc="1">
            <a:prstTxWarp prst="textNoShape">
              <a:avLst/>
            </a:prstTxWarp>
            <a:normAutofit/>
          </a:bodyPr>
          <a:lstStyle/>
          <a:p>
            <a:r>
              <a:rPr lang="en-US" altLang="en-US" sz="3867" dirty="0">
                <a:solidFill>
                  <a:schemeClr val="accent1">
                    <a:lumMod val="50000"/>
                  </a:schemeClr>
                </a:solidFill>
              </a:rPr>
              <a:t>AFRICAN AMERICANS ANNUALLY SPEND</a:t>
            </a:r>
          </a:p>
        </p:txBody>
      </p:sp>
      <p:sp>
        <p:nvSpPr>
          <p:cNvPr id="5" name="Content Placeholder 4"/>
          <p:cNvSpPr>
            <a:spLocks noGrp="1"/>
          </p:cNvSpPr>
          <p:nvPr>
            <p:ph sz="half" idx="1"/>
          </p:nvPr>
        </p:nvSpPr>
        <p:spPr>
          <a:xfrm>
            <a:off x="1016000" y="1143000"/>
            <a:ext cx="4995960" cy="5194763"/>
          </a:xfrm>
        </p:spPr>
        <p:txBody>
          <a:bodyPr>
            <a:noAutofit/>
          </a:bodyPr>
          <a:lstStyle/>
          <a:p>
            <a:pPr>
              <a:buClr>
                <a:schemeClr val="accent1">
                  <a:lumMod val="50000"/>
                </a:schemeClr>
              </a:buClr>
              <a:buFont typeface="Wingdings" panose="05000000000000000000" pitchFamily="2" charset="2"/>
              <a:buChar char="Ø"/>
              <a:defRPr/>
            </a:pPr>
            <a:r>
              <a:rPr lang="en-US" sz="1867" dirty="0"/>
              <a:t>$3.3 billion on tobacco</a:t>
            </a:r>
          </a:p>
          <a:p>
            <a:pPr>
              <a:buClr>
                <a:schemeClr val="accent1">
                  <a:lumMod val="50000"/>
                </a:schemeClr>
              </a:buClr>
              <a:buFont typeface="Wingdings" panose="05000000000000000000" pitchFamily="2" charset="2"/>
              <a:buChar char="Ø"/>
              <a:defRPr/>
            </a:pPr>
            <a:r>
              <a:rPr lang="en-US" sz="1867" dirty="0"/>
              <a:t>$3.0 billion on whiskey, wine, and beer</a:t>
            </a:r>
          </a:p>
          <a:p>
            <a:pPr>
              <a:buClr>
                <a:schemeClr val="accent1">
                  <a:lumMod val="50000"/>
                </a:schemeClr>
              </a:buClr>
              <a:buFont typeface="Wingdings" panose="05000000000000000000" pitchFamily="2" charset="2"/>
              <a:buChar char="Ø"/>
              <a:defRPr/>
            </a:pPr>
            <a:r>
              <a:rPr lang="en-US" sz="1867" dirty="0"/>
              <a:t>$20 billion on Automotive Purchases</a:t>
            </a:r>
          </a:p>
          <a:p>
            <a:pPr>
              <a:buClr>
                <a:schemeClr val="accent1">
                  <a:lumMod val="50000"/>
                </a:schemeClr>
              </a:buClr>
              <a:buFont typeface="Wingdings" panose="05000000000000000000" pitchFamily="2" charset="2"/>
              <a:buChar char="Ø"/>
              <a:defRPr/>
            </a:pPr>
            <a:r>
              <a:rPr lang="en-US" sz="1867" dirty="0"/>
              <a:t>$3.1 billion leisure time</a:t>
            </a:r>
          </a:p>
          <a:p>
            <a:pPr>
              <a:buClr>
                <a:schemeClr val="accent1">
                  <a:lumMod val="50000"/>
                </a:schemeClr>
              </a:buClr>
              <a:buFont typeface="Wingdings" panose="05000000000000000000" pitchFamily="2" charset="2"/>
              <a:buChar char="Ø"/>
              <a:defRPr/>
            </a:pPr>
            <a:r>
              <a:rPr lang="en-US" sz="1867" dirty="0"/>
              <a:t>$3.5 billion on toys, games, &amp; pets </a:t>
            </a:r>
          </a:p>
          <a:p>
            <a:pPr>
              <a:buClr>
                <a:schemeClr val="accent1">
                  <a:lumMod val="50000"/>
                </a:schemeClr>
              </a:buClr>
              <a:buFont typeface="Wingdings" panose="05000000000000000000" pitchFamily="2" charset="2"/>
              <a:buChar char="Ø"/>
              <a:defRPr/>
            </a:pPr>
            <a:r>
              <a:rPr lang="en-US" sz="1867" dirty="0"/>
              <a:t>$19 billion telephone services per year </a:t>
            </a:r>
          </a:p>
          <a:p>
            <a:pPr>
              <a:buClr>
                <a:schemeClr val="accent1">
                  <a:lumMod val="50000"/>
                </a:schemeClr>
              </a:buClr>
              <a:buFont typeface="Wingdings" panose="05000000000000000000" pitchFamily="2" charset="2"/>
              <a:buChar char="Ø"/>
            </a:pPr>
            <a:r>
              <a:rPr lang="en-US" altLang="en-US" sz="1867" dirty="0"/>
              <a:t>$1.2 billion on beauty and grooming</a:t>
            </a:r>
          </a:p>
          <a:p>
            <a:pPr>
              <a:buClr>
                <a:schemeClr val="accent1">
                  <a:lumMod val="50000"/>
                </a:schemeClr>
              </a:buClr>
              <a:buFont typeface="Wingdings" panose="05000000000000000000" pitchFamily="2" charset="2"/>
              <a:buChar char="Ø"/>
            </a:pPr>
            <a:r>
              <a:rPr lang="en-US" altLang="en-US" sz="1867" dirty="0"/>
              <a:t>$17  billion charitable giving </a:t>
            </a:r>
          </a:p>
          <a:p>
            <a:pPr>
              <a:buClr>
                <a:schemeClr val="accent1">
                  <a:lumMod val="50000"/>
                </a:schemeClr>
              </a:buClr>
              <a:buFont typeface="Wingdings" panose="05000000000000000000" pitchFamily="2" charset="2"/>
              <a:buChar char="Ø"/>
            </a:pPr>
            <a:r>
              <a:rPr lang="en-US" altLang="en-US" sz="1867" dirty="0"/>
              <a:t>$13  billion gambling</a:t>
            </a:r>
          </a:p>
          <a:p>
            <a:pPr>
              <a:buClr>
                <a:schemeClr val="accent1">
                  <a:lumMod val="50000"/>
                </a:schemeClr>
              </a:buClr>
              <a:buFont typeface="Wingdings" panose="05000000000000000000" pitchFamily="2" charset="2"/>
              <a:buChar char="Ø"/>
            </a:pPr>
            <a:r>
              <a:rPr lang="en-US" altLang="en-US" sz="1867" dirty="0"/>
              <a:t>$29.3 billion on apparel and footwear</a:t>
            </a:r>
          </a:p>
          <a:p>
            <a:pPr>
              <a:buClr>
                <a:schemeClr val="accent1">
                  <a:lumMod val="50000"/>
                </a:schemeClr>
              </a:buClr>
              <a:buFont typeface="Wingdings" panose="05000000000000000000" pitchFamily="2" charset="2"/>
              <a:buChar char="Ø"/>
            </a:pPr>
            <a:r>
              <a:rPr lang="en-US" altLang="en-US" sz="1867" dirty="0"/>
              <a:t>$120 billion on Food and Dining Out</a:t>
            </a:r>
          </a:p>
          <a:p>
            <a:pPr>
              <a:buClr>
                <a:schemeClr val="accent1">
                  <a:lumMod val="50000"/>
                </a:schemeClr>
              </a:buClr>
              <a:buFont typeface="Wingdings" panose="05000000000000000000" pitchFamily="2" charset="2"/>
              <a:buChar char="Ø"/>
            </a:pPr>
            <a:r>
              <a:rPr lang="en-US" altLang="en-US" sz="1867" dirty="0"/>
              <a:t>$23.6 billion for health care</a:t>
            </a:r>
          </a:p>
          <a:p>
            <a:pPr>
              <a:buClr>
                <a:schemeClr val="accent1">
                  <a:lumMod val="50000"/>
                </a:schemeClr>
              </a:buClr>
              <a:buFont typeface="Wingdings" panose="05000000000000000000" pitchFamily="2" charset="2"/>
              <a:buChar char="Ø"/>
            </a:pPr>
            <a:r>
              <a:rPr lang="en-US" altLang="en-US" sz="1867" dirty="0"/>
              <a:t>$321 million on books</a:t>
            </a:r>
          </a:p>
          <a:p>
            <a:pPr marL="217449" indent="0">
              <a:buClr>
                <a:schemeClr val="tx1">
                  <a:shade val="95000"/>
                </a:schemeClr>
              </a:buClr>
              <a:buNone/>
              <a:defRPr/>
            </a:pPr>
            <a:endParaRPr lang="en-US" sz="1733" dirty="0"/>
          </a:p>
          <a:p>
            <a:pPr marL="869801" indent="-652352">
              <a:buClr>
                <a:schemeClr val="tx1">
                  <a:shade val="95000"/>
                </a:schemeClr>
              </a:buClr>
              <a:buNone/>
              <a:defRPr/>
            </a:pPr>
            <a:endParaRPr lang="en-US" sz="3867" dirty="0"/>
          </a:p>
          <a:p>
            <a:pPr marL="869801" indent="-652352">
              <a:buClr>
                <a:schemeClr val="tx1">
                  <a:shade val="95000"/>
                </a:schemeClr>
              </a:buClr>
              <a:buFont typeface="Wingdings 2"/>
              <a:buChar char=""/>
              <a:defRPr/>
            </a:pPr>
            <a:endParaRPr lang="en-US" dirty="0"/>
          </a:p>
        </p:txBody>
      </p:sp>
      <p:sp>
        <p:nvSpPr>
          <p:cNvPr id="21511" name="Rectangle 2"/>
          <p:cNvSpPr>
            <a:spLocks noChangeArrowheads="1"/>
          </p:cNvSpPr>
          <p:nvPr/>
        </p:nvSpPr>
        <p:spPr bwMode="auto">
          <a:xfrm>
            <a:off x="203200" y="5943602"/>
            <a:ext cx="6604000" cy="90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828" tIns="54415" rIns="108828" bIns="54415">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1449672">
              <a:defRPr/>
            </a:pPr>
            <a:r>
              <a:rPr lang="en-US" altLang="en-US" sz="1733" b="1" i="1" dirty="0">
                <a:solidFill>
                  <a:srgbClr val="FF0000"/>
                </a:solidFill>
              </a:rPr>
              <a:t>Buying power currently stands around $2.1Trillion. If categorized as a nation ourselves we would be one of the top 15 most powerful nations in the world.</a:t>
            </a:r>
          </a:p>
        </p:txBody>
      </p:sp>
      <p:sp>
        <p:nvSpPr>
          <p:cNvPr id="4" name="Rectangle 3"/>
          <p:cNvSpPr/>
          <p:nvPr/>
        </p:nvSpPr>
        <p:spPr>
          <a:xfrm>
            <a:off x="7010400" y="3581402"/>
            <a:ext cx="4375797" cy="2776648"/>
          </a:xfrm>
          <a:prstGeom prst="rect">
            <a:avLst/>
          </a:prstGeom>
        </p:spPr>
        <p:txBody>
          <a:bodyPr wrap="square" lIns="108828" tIns="54415" rIns="108828" bIns="54415">
            <a:spAutoFit/>
          </a:bodyPr>
          <a:lstStyle/>
          <a:p>
            <a:pPr marL="272057" indent="-272057" defTabSz="1449672">
              <a:buFont typeface="Wingdings" panose="05000000000000000000" pitchFamily="2" charset="2"/>
              <a:buChar char="Ø"/>
              <a:defRPr/>
            </a:pPr>
            <a:r>
              <a:rPr lang="en-US" sz="1733" dirty="0">
                <a:solidFill>
                  <a:sysClr val="windowText" lastClr="000000"/>
                </a:solidFill>
              </a:rPr>
              <a:t>African-American consumers have unique behaviors from the total market. </a:t>
            </a:r>
          </a:p>
          <a:p>
            <a:pPr marL="272057" indent="-272057" defTabSz="1449672">
              <a:buFont typeface="Wingdings" panose="05000000000000000000" pitchFamily="2" charset="2"/>
              <a:buChar char="Ø"/>
              <a:defRPr/>
            </a:pPr>
            <a:endParaRPr lang="en-US" sz="1733" dirty="0">
              <a:solidFill>
                <a:sysClr val="windowText" lastClr="000000"/>
              </a:solidFill>
            </a:endParaRPr>
          </a:p>
          <a:p>
            <a:pPr marL="272057" indent="-272057" defTabSz="1449672">
              <a:buFont typeface="Wingdings" panose="05000000000000000000" pitchFamily="2" charset="2"/>
              <a:buChar char="Ø"/>
              <a:defRPr/>
            </a:pPr>
            <a:r>
              <a:rPr lang="en-US" sz="1733" dirty="0">
                <a:solidFill>
                  <a:sysClr val="windowText" lastClr="000000"/>
                </a:solidFill>
              </a:rPr>
              <a:t>They are more aggressive consumers of media and watch more television (37%)</a:t>
            </a:r>
            <a:r>
              <a:rPr lang="en-US" sz="1733" dirty="0"/>
              <a:t> than any other ethnic group</a:t>
            </a:r>
            <a:r>
              <a:rPr lang="en-US" sz="1733" dirty="0">
                <a:solidFill>
                  <a:sysClr val="windowText" lastClr="000000"/>
                </a:solidFill>
              </a:rPr>
              <a:t>. </a:t>
            </a:r>
          </a:p>
          <a:p>
            <a:pPr marL="272057" indent="-272057" defTabSz="1449672">
              <a:buFont typeface="Wingdings" panose="05000000000000000000" pitchFamily="2" charset="2"/>
              <a:buChar char="Ø"/>
              <a:defRPr/>
            </a:pPr>
            <a:endParaRPr lang="en-US" sz="1733" dirty="0">
              <a:solidFill>
                <a:sysClr val="windowText" lastClr="000000"/>
              </a:solidFill>
            </a:endParaRPr>
          </a:p>
          <a:p>
            <a:pPr marL="272057" indent="-272057" defTabSz="1449672">
              <a:buFont typeface="Wingdings" panose="05000000000000000000" pitchFamily="2" charset="2"/>
              <a:buChar char="Ø"/>
              <a:defRPr/>
            </a:pPr>
            <a:r>
              <a:rPr lang="en-US" sz="1733" dirty="0">
                <a:solidFill>
                  <a:sysClr val="windowText" lastClr="000000"/>
                </a:solidFill>
              </a:rPr>
              <a:t>African Americans shop more frequently, making more shopping trips than any other ethnic group.</a:t>
            </a:r>
          </a:p>
        </p:txBody>
      </p:sp>
    </p:spTree>
    <p:extLst>
      <p:ext uri="{BB962C8B-B14F-4D97-AF65-F5344CB8AC3E}">
        <p14:creationId xmlns:p14="http://schemas.microsoft.com/office/powerpoint/2010/main" val="14331485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7342" y="2221591"/>
            <a:ext cx="11255713" cy="4592274"/>
          </a:xfrm>
          <a:prstGeom prst="rect">
            <a:avLst/>
          </a:prstGeom>
        </p:spPr>
        <p:txBody>
          <a:bodyPr wrap="square" lIns="108828" tIns="54415" rIns="108828" bIns="54415" anchor="t">
            <a:spAutoFit/>
          </a:bodyPr>
          <a:lstStyle/>
          <a:p>
            <a:pPr defTabSz="1450977">
              <a:lnSpc>
                <a:spcPct val="107000"/>
              </a:lnSpc>
              <a:spcAft>
                <a:spcPts val="1269"/>
              </a:spcAft>
              <a:defRPr/>
            </a:pPr>
            <a:endParaRPr lang="en-US" sz="2400" b="1" kern="0" dirty="0">
              <a:solidFill>
                <a:srgbClr val="FF0000"/>
              </a:solidFill>
              <a:ea typeface="Calibri" panose="020F0502020204030204" pitchFamily="34" charset="0"/>
              <a:cs typeface="Times New Roman" panose="02020603050405020304" pitchFamily="18" charset="0"/>
            </a:endParaRPr>
          </a:p>
          <a:p>
            <a:pPr marL="543560" indent="-543560" defTabSz="1450977">
              <a:lnSpc>
                <a:spcPct val="107000"/>
              </a:lnSpc>
              <a:spcAft>
                <a:spcPts val="1269"/>
              </a:spcAft>
              <a:buClr>
                <a:schemeClr val="accent1">
                  <a:lumMod val="50000"/>
                </a:schemeClr>
              </a:buClr>
              <a:buFont typeface="Wingdings" panose="05000000000000000000" pitchFamily="2" charset="2"/>
              <a:buChar char="Ø"/>
              <a:tabLst>
                <a:tab pos="725490" algn="l"/>
              </a:tabLst>
              <a:defRPr/>
            </a:pPr>
            <a:r>
              <a:rPr lang="en-US" sz="1867" dirty="0">
                <a:solidFill>
                  <a:sysClr val="windowText" lastClr="000000"/>
                </a:solidFill>
                <a:ea typeface="Calibri" panose="020F0502020204030204" pitchFamily="34" charset="0"/>
                <a:cs typeface="Times New Roman" panose="02020603050405020304" pitchFamily="18" charset="0"/>
              </a:rPr>
              <a:t>African Americans do not invest money in stocks &amp; mutual funds</a:t>
            </a:r>
          </a:p>
          <a:p>
            <a:pPr marL="543560" indent="-543560" defTabSz="1450977">
              <a:lnSpc>
                <a:spcPct val="107000"/>
              </a:lnSpc>
              <a:spcAft>
                <a:spcPts val="1269"/>
              </a:spcAft>
              <a:buClr>
                <a:schemeClr val="accent1">
                  <a:lumMod val="50000"/>
                </a:schemeClr>
              </a:buClr>
              <a:buFont typeface="Wingdings" panose="05000000000000000000" pitchFamily="2" charset="2"/>
              <a:buChar char="Ø"/>
              <a:tabLst>
                <a:tab pos="725490" algn="l"/>
              </a:tabLst>
              <a:defRPr/>
            </a:pPr>
            <a:r>
              <a:rPr lang="en-US" sz="1867" dirty="0">
                <a:solidFill>
                  <a:sysClr val="windowText" lastClr="000000"/>
                </a:solidFill>
                <a:ea typeface="Calibri" panose="020F0502020204030204" pitchFamily="34" charset="0"/>
                <a:cs typeface="Times New Roman" panose="02020603050405020304" pitchFamily="18" charset="0"/>
              </a:rPr>
              <a:t>African Americans historically invest money into products with low rates of return:</a:t>
            </a:r>
          </a:p>
          <a:p>
            <a:pPr marL="1178560" lvl="1" indent="-453390" defTabSz="1450977">
              <a:lnSpc>
                <a:spcPct val="107000"/>
              </a:lnSpc>
              <a:spcAft>
                <a:spcPts val="1269"/>
              </a:spcAft>
              <a:buClr>
                <a:schemeClr val="accent1">
                  <a:lumMod val="50000"/>
                </a:schemeClr>
              </a:buClr>
              <a:buFont typeface="Wingdings" panose="05000000000000000000" pitchFamily="2" charset="2"/>
              <a:buChar char=""/>
              <a:tabLst>
                <a:tab pos="1450977" algn="l"/>
              </a:tabLst>
              <a:defRPr/>
            </a:pPr>
            <a:r>
              <a:rPr lang="en-US" sz="1867" dirty="0">
                <a:solidFill>
                  <a:sysClr val="windowText" lastClr="000000"/>
                </a:solidFill>
                <a:ea typeface="Calibri" panose="020F0502020204030204" pitchFamily="34" charset="0"/>
                <a:cs typeface="Times New Roman" panose="02020603050405020304" pitchFamily="18" charset="0"/>
              </a:rPr>
              <a:t>BANKS </a:t>
            </a:r>
          </a:p>
          <a:p>
            <a:pPr marL="1178560" lvl="1" indent="-453390" defTabSz="1450977">
              <a:lnSpc>
                <a:spcPct val="107000"/>
              </a:lnSpc>
              <a:spcAft>
                <a:spcPts val="1269"/>
              </a:spcAft>
              <a:buClr>
                <a:schemeClr val="accent1">
                  <a:lumMod val="50000"/>
                </a:schemeClr>
              </a:buClr>
              <a:buFont typeface="Wingdings" panose="05000000000000000000" pitchFamily="2" charset="2"/>
              <a:buChar char=""/>
              <a:tabLst>
                <a:tab pos="1450977" algn="l"/>
              </a:tabLst>
              <a:defRPr/>
            </a:pPr>
            <a:r>
              <a:rPr lang="en-US" sz="1867" dirty="0">
                <a:solidFill>
                  <a:sysClr val="windowText" lastClr="000000"/>
                </a:solidFill>
                <a:ea typeface="Calibri" panose="020F0502020204030204" pitchFamily="34" charset="0"/>
                <a:cs typeface="Times New Roman" panose="02020603050405020304" pitchFamily="18" charset="0"/>
              </a:rPr>
              <a:t>CREDIT UNIONS</a:t>
            </a:r>
          </a:p>
          <a:p>
            <a:pPr marL="1178560" lvl="1" indent="-453390" defTabSz="1450977">
              <a:lnSpc>
                <a:spcPct val="107000"/>
              </a:lnSpc>
              <a:spcAft>
                <a:spcPts val="1269"/>
              </a:spcAft>
              <a:buClr>
                <a:schemeClr val="accent1">
                  <a:lumMod val="50000"/>
                </a:schemeClr>
              </a:buClr>
              <a:buFont typeface="Wingdings" panose="05000000000000000000" pitchFamily="2" charset="2"/>
              <a:buChar char=""/>
              <a:tabLst>
                <a:tab pos="1450977" algn="l"/>
              </a:tabLst>
              <a:defRPr/>
            </a:pPr>
            <a:r>
              <a:rPr lang="en-US" sz="1867" dirty="0">
                <a:solidFill>
                  <a:sysClr val="windowText" lastClr="000000"/>
                </a:solidFill>
                <a:ea typeface="Calibri" panose="020F0502020204030204" pitchFamily="34" charset="0"/>
                <a:cs typeface="Times New Roman" panose="02020603050405020304" pitchFamily="18" charset="0"/>
              </a:rPr>
              <a:t>SAVINGS &amp; LOANS</a:t>
            </a:r>
          </a:p>
          <a:p>
            <a:pPr marL="1178560" lvl="1" indent="-453390" defTabSz="1450977">
              <a:lnSpc>
                <a:spcPct val="107000"/>
              </a:lnSpc>
              <a:spcAft>
                <a:spcPts val="1269"/>
              </a:spcAft>
              <a:buClr>
                <a:schemeClr val="accent1">
                  <a:lumMod val="50000"/>
                </a:schemeClr>
              </a:buClr>
              <a:buFont typeface="Wingdings" panose="05000000000000000000" pitchFamily="2" charset="2"/>
              <a:buChar char=""/>
              <a:tabLst>
                <a:tab pos="1450977" algn="l"/>
              </a:tabLst>
              <a:defRPr/>
            </a:pPr>
            <a:r>
              <a:rPr lang="en-US" sz="1867" dirty="0">
                <a:solidFill>
                  <a:sysClr val="windowText" lastClr="000000"/>
                </a:solidFill>
                <a:ea typeface="Calibri" panose="020F0502020204030204" pitchFamily="34" charset="0"/>
                <a:cs typeface="Times New Roman" panose="02020603050405020304" pitchFamily="18" charset="0"/>
              </a:rPr>
              <a:t>CASH VALUE LIFE INSURANCE POLICIES (IUL’S/Index Universal Life)</a:t>
            </a:r>
          </a:p>
          <a:p>
            <a:pPr marL="543560" indent="-543560" defTabSz="1450977">
              <a:lnSpc>
                <a:spcPct val="107000"/>
              </a:lnSpc>
              <a:spcAft>
                <a:spcPts val="1269"/>
              </a:spcAft>
              <a:buClr>
                <a:schemeClr val="accent1">
                  <a:lumMod val="50000"/>
                </a:schemeClr>
              </a:buClr>
              <a:buFont typeface="Wingdings" panose="05000000000000000000" pitchFamily="2" charset="2"/>
              <a:buChar char="Ø"/>
              <a:tabLst>
                <a:tab pos="725490" algn="l"/>
              </a:tabLst>
              <a:defRPr/>
            </a:pPr>
            <a:r>
              <a:rPr lang="en-US" sz="1850">
                <a:solidFill>
                  <a:sysClr val="windowText" lastClr="000000"/>
                </a:solidFill>
                <a:ea typeface="Calibri"/>
                <a:cs typeface="Times New Roman"/>
              </a:rPr>
              <a:t>Average net worth of African Americans is $44,900 Average net worth of Caucasians is $285,000</a:t>
            </a:r>
          </a:p>
          <a:p>
            <a:pPr marL="543560" indent="-543560" defTabSz="1450977">
              <a:lnSpc>
                <a:spcPct val="107000"/>
              </a:lnSpc>
              <a:spcAft>
                <a:spcPts val="1269"/>
              </a:spcAft>
              <a:buClr>
                <a:schemeClr val="accent1">
                  <a:lumMod val="50000"/>
                </a:schemeClr>
              </a:buClr>
              <a:buFont typeface="Wingdings" panose="05000000000000000000" pitchFamily="2" charset="2"/>
              <a:buChar char="Ø"/>
              <a:tabLst>
                <a:tab pos="725490" algn="l"/>
              </a:tabLst>
              <a:defRPr/>
            </a:pPr>
            <a:r>
              <a:rPr lang="en-US" sz="1850" dirty="0">
                <a:solidFill>
                  <a:sysClr val="windowText" lastClr="000000"/>
                </a:solidFill>
                <a:ea typeface="Calibri"/>
                <a:cs typeface="Times New Roman"/>
              </a:rPr>
              <a:t>We must realize that Home ownership, Business ownership and Investments are the real indicators of progress and True Wealth.</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1452" y="3435625"/>
            <a:ext cx="2514801" cy="222171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6" name="TextBox 5"/>
          <p:cNvSpPr txBox="1"/>
          <p:nvPr/>
        </p:nvSpPr>
        <p:spPr>
          <a:xfrm>
            <a:off x="288572" y="185686"/>
            <a:ext cx="5960264" cy="725446"/>
          </a:xfrm>
          <a:prstGeom prst="rect">
            <a:avLst/>
          </a:prstGeom>
          <a:noFill/>
        </p:spPr>
        <p:txBody>
          <a:bodyPr wrap="none" lIns="108828" tIns="54415" rIns="108828" bIns="54415" rtlCol="0">
            <a:spAutoFit/>
          </a:bodyPr>
          <a:lstStyle/>
          <a:p>
            <a:r>
              <a:rPr lang="en-US" sz="4000" b="1" dirty="0">
                <a:solidFill>
                  <a:schemeClr val="accent1">
                    <a:lumMod val="75000"/>
                  </a:schemeClr>
                </a:solidFill>
              </a:rPr>
              <a:t>CHALLENGE NUMBER TWO</a:t>
            </a:r>
          </a:p>
        </p:txBody>
      </p:sp>
      <p:sp>
        <p:nvSpPr>
          <p:cNvPr id="3" name="Rectangle 2"/>
          <p:cNvSpPr/>
          <p:nvPr/>
        </p:nvSpPr>
        <p:spPr>
          <a:xfrm>
            <a:off x="669304" y="1200662"/>
            <a:ext cx="10866949" cy="2234962"/>
          </a:xfrm>
          <a:prstGeom prst="rect">
            <a:avLst/>
          </a:prstGeom>
        </p:spPr>
        <p:txBody>
          <a:bodyPr wrap="square" lIns="108828" tIns="54415" rIns="108828" bIns="54415">
            <a:spAutoFit/>
          </a:bodyPr>
          <a:lstStyle/>
          <a:p>
            <a:pPr defTabSz="1450977">
              <a:lnSpc>
                <a:spcPct val="107000"/>
              </a:lnSpc>
              <a:spcAft>
                <a:spcPts val="1269"/>
              </a:spcAft>
              <a:defRPr/>
            </a:pPr>
            <a:r>
              <a:rPr lang="en-US" sz="2400" b="1" kern="0" dirty="0">
                <a:solidFill>
                  <a:srgbClr val="FF0000"/>
                </a:solidFill>
                <a:ea typeface="Calibri" panose="020F0502020204030204" pitchFamily="34" charset="0"/>
                <a:cs typeface="Times New Roman" panose="02020603050405020304" pitchFamily="18" charset="0"/>
              </a:rPr>
              <a:t>African Americans make up 14% </a:t>
            </a:r>
            <a:r>
              <a:rPr lang="en-US" sz="2000" b="1" kern="0" dirty="0">
                <a:solidFill>
                  <a:srgbClr val="FF0000"/>
                </a:solidFill>
                <a:ea typeface="Calibri" panose="020F0502020204030204" pitchFamily="34" charset="0"/>
                <a:cs typeface="Times New Roman" panose="02020603050405020304" pitchFamily="18" charset="0"/>
              </a:rPr>
              <a:t>of</a:t>
            </a:r>
            <a:r>
              <a:rPr lang="en-US" sz="2400" b="1" kern="0" dirty="0">
                <a:solidFill>
                  <a:srgbClr val="FF0000"/>
                </a:solidFill>
                <a:ea typeface="Calibri" panose="020F0502020204030204" pitchFamily="34" charset="0"/>
                <a:cs typeface="Times New Roman" panose="02020603050405020304" pitchFamily="18" charset="0"/>
              </a:rPr>
              <a:t> the American population and only have 2% ownership of total wealth of this country:  </a:t>
            </a:r>
            <a:r>
              <a:rPr lang="en-US" sz="2400" kern="0" dirty="0">
                <a:solidFill>
                  <a:srgbClr val="FF0000"/>
                </a:solidFill>
                <a:ea typeface="Calibri" panose="020F0502020204030204" pitchFamily="34" charset="0"/>
                <a:cs typeface="Times New Roman" panose="02020603050405020304" pitchFamily="18" charset="0"/>
              </a:rPr>
              <a:t>Home ownership is only </a:t>
            </a:r>
            <a:r>
              <a:rPr lang="en-US" sz="2000" kern="0" dirty="0">
                <a:solidFill>
                  <a:srgbClr val="FF0000"/>
                </a:solidFill>
                <a:ea typeface="Calibri" panose="020F0502020204030204" pitchFamily="34" charset="0"/>
                <a:cs typeface="Times New Roman" panose="02020603050405020304" pitchFamily="18" charset="0"/>
              </a:rPr>
              <a:t>45.7</a:t>
            </a:r>
            <a:r>
              <a:rPr lang="en-US" sz="2400" kern="0" dirty="0">
                <a:solidFill>
                  <a:srgbClr val="FF0000"/>
                </a:solidFill>
                <a:ea typeface="Calibri" panose="020F0502020204030204" pitchFamily="34" charset="0"/>
                <a:cs typeface="Times New Roman" panose="02020603050405020304" pitchFamily="18" charset="0"/>
              </a:rPr>
              <a:t>% compared to 51.1% Hispanics, 61.7% Asian and 74.3% Caucasians.   </a:t>
            </a:r>
            <a:r>
              <a:rPr lang="en-US" sz="2400" b="1" kern="0" dirty="0">
                <a:solidFill>
                  <a:srgbClr val="FF0000"/>
                </a:solidFill>
                <a:ea typeface="Calibri" panose="020F0502020204030204" pitchFamily="34" charset="0"/>
                <a:cs typeface="Times New Roman" panose="02020603050405020304" pitchFamily="18" charset="0"/>
              </a:rPr>
              <a:t>We only own 2.8% of the   Businesses compared to 6.5% for Hispanics, 10.6% Asians and 70.8% </a:t>
            </a:r>
            <a:r>
              <a:rPr lang="en-US" sz="2400" b="1" kern="0" dirty="0" err="1">
                <a:solidFill>
                  <a:srgbClr val="FF0000"/>
                </a:solidFill>
                <a:ea typeface="Calibri" panose="020F0502020204030204" pitchFamily="34" charset="0"/>
                <a:cs typeface="Times New Roman" panose="02020603050405020304" pitchFamily="18" charset="0"/>
              </a:rPr>
              <a:t>Caucausians</a:t>
            </a:r>
            <a:r>
              <a:rPr lang="en-US" sz="2400" b="1" kern="0" dirty="0">
                <a:solidFill>
                  <a:srgbClr val="FF0000"/>
                </a:solidFill>
                <a:ea typeface="Calibri" panose="020F0502020204030204" pitchFamily="34" charset="0"/>
                <a:cs typeface="Times New Roman" panose="02020603050405020304" pitchFamily="18" charset="0"/>
              </a:rPr>
              <a:t>.</a:t>
            </a:r>
          </a:p>
          <a:p>
            <a:pPr defTabSz="1450977">
              <a:lnSpc>
                <a:spcPct val="107000"/>
              </a:lnSpc>
              <a:spcAft>
                <a:spcPts val="1269"/>
              </a:spcAft>
              <a:defRPr/>
            </a:pPr>
            <a:endParaRPr lang="en-US" sz="2400" b="1" kern="0" dirty="0">
              <a:solidFill>
                <a:srgbClr val="FF0000"/>
              </a:solidFill>
              <a:ea typeface="Calibri" panose="020F0502020204030204" pitchFamily="34" charset="0"/>
              <a:cs typeface="Times New Roman" panose="02020603050405020304" pitchFamily="18" charset="0"/>
            </a:endParaRPr>
          </a:p>
        </p:txBody>
      </p:sp>
      <p:sp>
        <p:nvSpPr>
          <p:cNvPr id="5" name="Rectangle 4"/>
          <p:cNvSpPr/>
          <p:nvPr/>
        </p:nvSpPr>
        <p:spPr>
          <a:xfrm>
            <a:off x="2355460" y="696534"/>
            <a:ext cx="5794834" cy="676395"/>
          </a:xfrm>
          <a:prstGeom prst="rect">
            <a:avLst/>
          </a:prstGeom>
        </p:spPr>
        <p:txBody>
          <a:bodyPr wrap="none" lIns="108828" tIns="54415" rIns="108828" bIns="54415">
            <a:spAutoFit/>
          </a:bodyPr>
          <a:lstStyle/>
          <a:p>
            <a:pPr defTabSz="1450977">
              <a:lnSpc>
                <a:spcPct val="107000"/>
              </a:lnSpc>
              <a:spcAft>
                <a:spcPts val="1269"/>
              </a:spcAft>
              <a:defRPr/>
            </a:pPr>
            <a:r>
              <a:rPr lang="en-US" sz="3600" b="1" dirty="0">
                <a:ln w="6350">
                  <a:noFill/>
                </a:ln>
                <a:solidFill>
                  <a:schemeClr val="accent1">
                    <a:lumMod val="50000"/>
                  </a:schemeClr>
                </a:solidFill>
              </a:rPr>
              <a:t>WEALTH MANAGEMENT GAP</a:t>
            </a:r>
          </a:p>
        </p:txBody>
      </p:sp>
    </p:spTree>
    <p:extLst>
      <p:ext uri="{BB962C8B-B14F-4D97-AF65-F5344CB8AC3E}">
        <p14:creationId xmlns:p14="http://schemas.microsoft.com/office/powerpoint/2010/main" val="401259055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759549" y="1079853"/>
            <a:ext cx="8690648" cy="5930321"/>
          </a:xfrm>
          <a:prstGeom prst="rect">
            <a:avLst/>
          </a:prstGeom>
        </p:spPr>
        <p:txBody>
          <a:bodyPr lIns="108828" tIns="54415" rIns="108828" bIns="54415">
            <a:noAutofit/>
          </a:bodyPr>
          <a:lstStyle/>
          <a:p>
            <a:pPr marL="670473" indent="-453025" defTabSz="1449672">
              <a:spcBef>
                <a:spcPct val="20000"/>
              </a:spcBef>
              <a:buClr>
                <a:schemeClr val="tx1">
                  <a:shade val="95000"/>
                </a:schemeClr>
              </a:buClr>
              <a:buSzPct val="65000"/>
              <a:buFont typeface="Arial" panose="020B0604020202020204" pitchFamily="34" charset="0"/>
              <a:buChar char="•"/>
              <a:defRPr/>
            </a:pPr>
            <a:r>
              <a:rPr lang="en-US" sz="2400" b="1" kern="0" dirty="0">
                <a:solidFill>
                  <a:schemeClr val="accent1">
                    <a:lumMod val="75000"/>
                  </a:schemeClr>
                </a:solidFill>
                <a:latin typeface="Helvetica Neue"/>
              </a:rPr>
              <a:t>Caucasian communities have financial companies </a:t>
            </a:r>
          </a:p>
          <a:p>
            <a:pPr marL="1395309" lvl="1" indent="-453025" defTabSz="1449672">
              <a:spcBef>
                <a:spcPct val="20000"/>
              </a:spcBef>
              <a:buClr>
                <a:schemeClr val="tx1">
                  <a:shade val="95000"/>
                </a:schemeClr>
              </a:buClr>
              <a:buSzPct val="65000"/>
              <a:buFont typeface="Wingdings" panose="05000000000000000000" pitchFamily="2" charset="2"/>
              <a:buChar char="v"/>
              <a:defRPr/>
            </a:pPr>
            <a:r>
              <a:rPr lang="en-US" sz="1867" i="1" dirty="0">
                <a:solidFill>
                  <a:schemeClr val="accent3">
                    <a:lumMod val="50000"/>
                  </a:schemeClr>
                </a:solidFill>
                <a:latin typeface="Helvetica Neue"/>
              </a:rPr>
              <a:t>Fidelity Investments</a:t>
            </a:r>
          </a:p>
          <a:p>
            <a:pPr marL="1395309" lvl="1" indent="-453025" defTabSz="1449672">
              <a:spcBef>
                <a:spcPct val="20000"/>
              </a:spcBef>
              <a:buClr>
                <a:schemeClr val="tx1">
                  <a:shade val="95000"/>
                </a:schemeClr>
              </a:buClr>
              <a:buSzPct val="65000"/>
              <a:buFont typeface="Wingdings" panose="05000000000000000000" pitchFamily="2" charset="2"/>
              <a:buChar char="v"/>
              <a:defRPr/>
            </a:pPr>
            <a:r>
              <a:rPr lang="en-US" sz="1867" i="1" dirty="0">
                <a:solidFill>
                  <a:schemeClr val="accent3">
                    <a:lumMod val="50000"/>
                  </a:schemeClr>
                </a:solidFill>
                <a:latin typeface="Helvetica Neue"/>
              </a:rPr>
              <a:t>Merrill Lynch</a:t>
            </a:r>
          </a:p>
          <a:p>
            <a:pPr marL="1395309" lvl="1" indent="-453025" defTabSz="1449672">
              <a:spcBef>
                <a:spcPct val="20000"/>
              </a:spcBef>
              <a:buClr>
                <a:schemeClr val="tx1">
                  <a:shade val="95000"/>
                </a:schemeClr>
              </a:buClr>
              <a:buSzPct val="65000"/>
              <a:buFont typeface="Wingdings" panose="05000000000000000000" pitchFamily="2" charset="2"/>
              <a:buChar char="v"/>
              <a:defRPr/>
            </a:pPr>
            <a:r>
              <a:rPr lang="en-US" sz="1867" i="1" dirty="0">
                <a:solidFill>
                  <a:schemeClr val="accent3">
                    <a:lumMod val="50000"/>
                  </a:schemeClr>
                </a:solidFill>
                <a:latin typeface="Helvetica Neue"/>
              </a:rPr>
              <a:t>Ameritrade</a:t>
            </a:r>
          </a:p>
          <a:p>
            <a:pPr marL="1395309" lvl="1" indent="-453025" defTabSz="1449672">
              <a:spcBef>
                <a:spcPct val="20000"/>
              </a:spcBef>
              <a:buClr>
                <a:schemeClr val="tx1">
                  <a:shade val="95000"/>
                </a:schemeClr>
              </a:buClr>
              <a:buSzPct val="65000"/>
              <a:buFont typeface="Wingdings" panose="05000000000000000000" pitchFamily="2" charset="2"/>
              <a:buChar char="v"/>
              <a:defRPr/>
            </a:pPr>
            <a:r>
              <a:rPr lang="en-US" sz="1867" i="1" dirty="0">
                <a:solidFill>
                  <a:schemeClr val="accent3">
                    <a:lumMod val="50000"/>
                  </a:schemeClr>
                </a:solidFill>
                <a:latin typeface="Helvetica Neue"/>
              </a:rPr>
              <a:t>Edward Jones</a:t>
            </a:r>
          </a:p>
          <a:p>
            <a:pPr marL="1395309" lvl="1" indent="-453025" defTabSz="1449672">
              <a:spcBef>
                <a:spcPct val="20000"/>
              </a:spcBef>
              <a:buClr>
                <a:schemeClr val="tx1">
                  <a:shade val="95000"/>
                </a:schemeClr>
              </a:buClr>
              <a:buSzPct val="65000"/>
              <a:buFont typeface="Wingdings" panose="05000000000000000000" pitchFamily="2" charset="2"/>
              <a:buChar char="v"/>
              <a:defRPr/>
            </a:pPr>
            <a:r>
              <a:rPr lang="en-US" sz="1867" i="1" dirty="0">
                <a:solidFill>
                  <a:schemeClr val="accent3">
                    <a:lumMod val="50000"/>
                  </a:schemeClr>
                </a:solidFill>
                <a:latin typeface="Helvetica Neue"/>
              </a:rPr>
              <a:t>Charles Schwab</a:t>
            </a:r>
          </a:p>
          <a:p>
            <a:pPr marL="670473" indent="-453025" defTabSz="1449672">
              <a:spcBef>
                <a:spcPct val="20000"/>
              </a:spcBef>
              <a:buClr>
                <a:schemeClr val="tx1">
                  <a:shade val="95000"/>
                </a:schemeClr>
              </a:buClr>
              <a:buSzPct val="65000"/>
              <a:buFont typeface="Arial" panose="020B0604020202020204" pitchFamily="34" charset="0"/>
              <a:buChar char="•"/>
              <a:defRPr/>
            </a:pPr>
            <a:r>
              <a:rPr lang="en-US" sz="2400" b="1" kern="0" dirty="0">
                <a:solidFill>
                  <a:schemeClr val="accent1">
                    <a:lumMod val="75000"/>
                  </a:schemeClr>
                </a:solidFill>
                <a:latin typeface="Helvetica Neue"/>
              </a:rPr>
              <a:t>African American communities have  loan companies</a:t>
            </a:r>
          </a:p>
          <a:p>
            <a:pPr marL="1395309" lvl="1" indent="-453025" defTabSz="1449672">
              <a:spcBef>
                <a:spcPct val="20000"/>
              </a:spcBef>
              <a:buClr>
                <a:schemeClr val="tx1">
                  <a:shade val="95000"/>
                </a:schemeClr>
              </a:buClr>
              <a:buSzPct val="65000"/>
              <a:buFont typeface="Wingdings" panose="05000000000000000000" pitchFamily="2" charset="2"/>
              <a:buChar char="v"/>
              <a:defRPr/>
            </a:pPr>
            <a:r>
              <a:rPr lang="en-US" sz="1867" i="1" dirty="0">
                <a:solidFill>
                  <a:srgbClr val="FF0000"/>
                </a:solidFill>
                <a:latin typeface="Helvetica Neue"/>
              </a:rPr>
              <a:t>Cash advance </a:t>
            </a:r>
          </a:p>
          <a:p>
            <a:pPr marL="1395309" lvl="1" indent="-453025" defTabSz="1449672">
              <a:spcBef>
                <a:spcPct val="20000"/>
              </a:spcBef>
              <a:buClr>
                <a:schemeClr val="tx1">
                  <a:shade val="95000"/>
                </a:schemeClr>
              </a:buClr>
              <a:buSzPct val="65000"/>
              <a:buFont typeface="Wingdings" panose="05000000000000000000" pitchFamily="2" charset="2"/>
              <a:buChar char="v"/>
              <a:defRPr/>
            </a:pPr>
            <a:r>
              <a:rPr lang="en-US" sz="1867" i="1" dirty="0">
                <a:solidFill>
                  <a:srgbClr val="FF0000"/>
                </a:solidFill>
                <a:latin typeface="Helvetica Neue"/>
              </a:rPr>
              <a:t>Payday loans </a:t>
            </a:r>
          </a:p>
          <a:p>
            <a:pPr marL="1395309" lvl="1" indent="-453025" defTabSz="1449672">
              <a:spcBef>
                <a:spcPct val="20000"/>
              </a:spcBef>
              <a:buClr>
                <a:schemeClr val="tx1">
                  <a:shade val="95000"/>
                </a:schemeClr>
              </a:buClr>
              <a:buSzPct val="65000"/>
              <a:buFont typeface="Wingdings" panose="05000000000000000000" pitchFamily="2" charset="2"/>
              <a:buChar char="v"/>
              <a:defRPr/>
            </a:pPr>
            <a:r>
              <a:rPr lang="en-US" sz="1867" i="1" dirty="0">
                <a:solidFill>
                  <a:srgbClr val="FF0000"/>
                </a:solidFill>
                <a:latin typeface="Helvetica Neue"/>
              </a:rPr>
              <a:t>Title loan</a:t>
            </a:r>
          </a:p>
          <a:p>
            <a:pPr marL="670473" indent="-453025" defTabSz="1449672">
              <a:spcBef>
                <a:spcPct val="20000"/>
              </a:spcBef>
              <a:buClr>
                <a:schemeClr val="accent1">
                  <a:lumMod val="50000"/>
                </a:schemeClr>
              </a:buClr>
              <a:buSzPct val="65000"/>
              <a:buFont typeface="Wingdings" panose="05000000000000000000" pitchFamily="2" charset="2"/>
              <a:buChar char="Ø"/>
              <a:defRPr/>
            </a:pPr>
            <a:r>
              <a:rPr lang="en-US" sz="1467" dirty="0">
                <a:solidFill>
                  <a:sysClr val="windowText" lastClr="000000"/>
                </a:solidFill>
                <a:latin typeface="Helvetica Neue"/>
              </a:rPr>
              <a:t>Lack of African Americans licensed in the investment industry </a:t>
            </a:r>
          </a:p>
          <a:p>
            <a:pPr marL="670473" indent="-453025" defTabSz="1449672">
              <a:spcBef>
                <a:spcPct val="20000"/>
              </a:spcBef>
              <a:buClr>
                <a:schemeClr val="accent1">
                  <a:lumMod val="50000"/>
                </a:schemeClr>
              </a:buClr>
              <a:buSzPct val="65000"/>
              <a:buFont typeface="Wingdings" panose="05000000000000000000" pitchFamily="2" charset="2"/>
              <a:buChar char="Ø"/>
              <a:defRPr/>
            </a:pPr>
            <a:r>
              <a:rPr lang="en-US" sz="1467" dirty="0">
                <a:solidFill>
                  <a:sysClr val="windowText" lastClr="000000"/>
                </a:solidFill>
                <a:latin typeface="Helvetica Neue"/>
              </a:rPr>
              <a:t>Lack of financial education on how money works in our community</a:t>
            </a:r>
          </a:p>
          <a:p>
            <a:pPr marL="670473" indent="-453025" defTabSz="1449672">
              <a:spcBef>
                <a:spcPct val="20000"/>
              </a:spcBef>
              <a:buClr>
                <a:schemeClr val="accent1">
                  <a:lumMod val="50000"/>
                </a:schemeClr>
              </a:buClr>
              <a:buSzPct val="65000"/>
              <a:buFont typeface="Wingdings" panose="05000000000000000000" pitchFamily="2" charset="2"/>
              <a:buChar char="Ø"/>
              <a:defRPr/>
            </a:pPr>
            <a:r>
              <a:rPr lang="en-US" altLang="en-US" sz="1467" dirty="0">
                <a:solidFill>
                  <a:sysClr val="windowText" lastClr="000000"/>
                </a:solidFill>
                <a:latin typeface="Helvetica Neue"/>
              </a:rPr>
              <a:t>Only 6% of every dollar is spent with black owned business</a:t>
            </a:r>
            <a:r>
              <a:rPr lang="en-US" sz="1467" dirty="0">
                <a:solidFill>
                  <a:sysClr val="windowText" lastClr="000000"/>
                </a:solidFill>
                <a:latin typeface="Helvetica Neue"/>
              </a:rPr>
              <a:t> </a:t>
            </a:r>
          </a:p>
          <a:p>
            <a:pPr marL="670473" indent="-453025" defTabSz="1449672">
              <a:spcBef>
                <a:spcPct val="20000"/>
              </a:spcBef>
              <a:buClr>
                <a:schemeClr val="accent1">
                  <a:lumMod val="50000"/>
                </a:schemeClr>
              </a:buClr>
              <a:buSzPct val="65000"/>
              <a:buFont typeface="Wingdings" panose="05000000000000000000" pitchFamily="2" charset="2"/>
              <a:buChar char="Ø"/>
              <a:defRPr/>
            </a:pPr>
            <a:r>
              <a:rPr lang="en-US" sz="1467" dirty="0">
                <a:solidFill>
                  <a:sysClr val="windowText" lastClr="000000"/>
                </a:solidFill>
                <a:latin typeface="Helvetica Neue"/>
              </a:rPr>
              <a:t>In the Jewish community the dollar stays there for 21 days</a:t>
            </a:r>
          </a:p>
          <a:p>
            <a:pPr marL="670473" indent="-453025" defTabSz="1449672">
              <a:spcBef>
                <a:spcPct val="20000"/>
              </a:spcBef>
              <a:buClr>
                <a:schemeClr val="accent1">
                  <a:lumMod val="50000"/>
                </a:schemeClr>
              </a:buClr>
              <a:buSzPct val="65000"/>
              <a:buFont typeface="Wingdings" panose="05000000000000000000" pitchFamily="2" charset="2"/>
              <a:buChar char="Ø"/>
              <a:defRPr/>
            </a:pPr>
            <a:r>
              <a:rPr lang="en-US" sz="1467" dirty="0">
                <a:solidFill>
                  <a:sysClr val="windowText" lastClr="000000"/>
                </a:solidFill>
                <a:latin typeface="Helvetica Neue"/>
              </a:rPr>
              <a:t>In the African American community the dollar stays there 6 hours </a:t>
            </a:r>
          </a:p>
          <a:p>
            <a:pPr marL="670473" indent="-453025" defTabSz="1449672">
              <a:spcBef>
                <a:spcPct val="20000"/>
              </a:spcBef>
              <a:buClr>
                <a:schemeClr val="accent1">
                  <a:lumMod val="50000"/>
                </a:schemeClr>
              </a:buClr>
              <a:buSzPct val="65000"/>
              <a:buFont typeface="Wingdings" panose="05000000000000000000" pitchFamily="2" charset="2"/>
              <a:buChar char="Ø"/>
              <a:defRPr/>
            </a:pPr>
            <a:r>
              <a:rPr lang="en-US" sz="1467" dirty="0">
                <a:solidFill>
                  <a:sysClr val="windowText" lastClr="000000"/>
                </a:solidFill>
                <a:latin typeface="Helvetica Neue"/>
              </a:rPr>
              <a:t>In the Caucasian community the dollar stays there 17 days</a:t>
            </a:r>
          </a:p>
          <a:p>
            <a:pPr marL="670473" indent="-453025" defTabSz="1449672">
              <a:spcBef>
                <a:spcPct val="20000"/>
              </a:spcBef>
              <a:buClr>
                <a:schemeClr val="accent1">
                  <a:lumMod val="50000"/>
                </a:schemeClr>
              </a:buClr>
              <a:buSzPct val="65000"/>
              <a:buFont typeface="Wingdings" panose="05000000000000000000" pitchFamily="2" charset="2"/>
              <a:buChar char="Ø"/>
              <a:defRPr/>
            </a:pPr>
            <a:r>
              <a:rPr lang="en-US" sz="1467" dirty="0">
                <a:solidFill>
                  <a:sysClr val="windowText" lastClr="000000"/>
                </a:solidFill>
                <a:latin typeface="Helvetica Neue"/>
              </a:rPr>
              <a:t>In the Jewish community the dollar stays there 20 days</a:t>
            </a:r>
          </a:p>
          <a:p>
            <a:pPr marL="670473" indent="-453025" defTabSz="1449672">
              <a:spcBef>
                <a:spcPct val="20000"/>
              </a:spcBef>
              <a:buClr>
                <a:schemeClr val="accent1">
                  <a:lumMod val="50000"/>
                </a:schemeClr>
              </a:buClr>
              <a:buSzPct val="65000"/>
              <a:buFont typeface="Wingdings" panose="05000000000000000000" pitchFamily="2" charset="2"/>
              <a:buChar char="Ø"/>
              <a:defRPr/>
            </a:pPr>
            <a:r>
              <a:rPr lang="en-US" sz="1467" dirty="0">
                <a:solidFill>
                  <a:sysClr val="windowText" lastClr="000000"/>
                </a:solidFill>
                <a:latin typeface="Helvetica Neue"/>
              </a:rPr>
              <a:t>In the Asian community the dollar stays there 30 days</a:t>
            </a:r>
          </a:p>
          <a:p>
            <a:pPr marL="670473" indent="-453025" defTabSz="1449672">
              <a:spcBef>
                <a:spcPct val="20000"/>
              </a:spcBef>
              <a:buClr>
                <a:schemeClr val="accent1">
                  <a:lumMod val="50000"/>
                </a:schemeClr>
              </a:buClr>
              <a:buSzPct val="65000"/>
              <a:buFont typeface="Wingdings" panose="05000000000000000000" pitchFamily="2" charset="2"/>
              <a:buChar char="Ø"/>
              <a:defRPr/>
            </a:pPr>
            <a:endParaRPr lang="en-US" sz="1467" dirty="0">
              <a:solidFill>
                <a:sysClr val="windowText" lastClr="000000"/>
              </a:solidFill>
              <a:latin typeface="Helvetica Neue"/>
            </a:endParaRPr>
          </a:p>
        </p:txBody>
      </p:sp>
      <p:sp>
        <p:nvSpPr>
          <p:cNvPr id="17412" name="Rectangle 3"/>
          <p:cNvSpPr>
            <a:spLocks noChangeArrowheads="1"/>
          </p:cNvSpPr>
          <p:nvPr/>
        </p:nvSpPr>
        <p:spPr bwMode="auto">
          <a:xfrm>
            <a:off x="2736223" y="471521"/>
            <a:ext cx="6737301" cy="520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828" tIns="54415" rIns="108828" bIns="54415">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1449672">
              <a:defRPr/>
            </a:pPr>
            <a:r>
              <a:rPr lang="en-US" altLang="en-US" sz="2667" b="1" dirty="0">
                <a:ln w="6350">
                  <a:noFill/>
                </a:ln>
                <a:solidFill>
                  <a:schemeClr val="accent1">
                    <a:lumMod val="50000"/>
                  </a:schemeClr>
                </a:solidFill>
                <a:ea typeface="+mn-ea"/>
              </a:rPr>
              <a:t>FINANCIAL ADVISORS GAP</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060648">
            <a:off x="107411" y="3321531"/>
            <a:ext cx="2154051" cy="1894973"/>
          </a:xfrm>
          <a:prstGeom prst="ellipse">
            <a:avLst/>
          </a:prstGeom>
          <a:ln w="63500" cap="rnd">
            <a:solidFill>
              <a:schemeClr val="accent1">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43926">
            <a:off x="9706930" y="1260275"/>
            <a:ext cx="2254489" cy="2033589"/>
          </a:xfrm>
          <a:prstGeom prst="ellipse">
            <a:avLst/>
          </a:prstGeom>
          <a:ln w="63500" cap="rnd">
            <a:solidFill>
              <a:schemeClr val="accent1">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398813" y="799818"/>
            <a:ext cx="11100456" cy="438124"/>
          </a:xfrm>
          <a:prstGeom prst="rect">
            <a:avLst/>
          </a:prstGeom>
        </p:spPr>
        <p:txBody>
          <a:bodyPr wrap="square" lIns="108828" tIns="54415" rIns="108828" bIns="54415">
            <a:spAutoFit/>
          </a:bodyPr>
          <a:lstStyle/>
          <a:p>
            <a:pPr marL="217449" defTabSz="1449672">
              <a:spcBef>
                <a:spcPct val="20000"/>
              </a:spcBef>
              <a:buClr>
                <a:prstClr val="black">
                  <a:shade val="95000"/>
                </a:prstClr>
              </a:buClr>
              <a:buSzPct val="65000"/>
              <a:defRPr/>
            </a:pPr>
            <a:r>
              <a:rPr lang="en-US" sz="2133" b="1" kern="0" dirty="0">
                <a:solidFill>
                  <a:srgbClr val="FF0000"/>
                </a:solidFill>
                <a:latin typeface="Helvetica Neue"/>
              </a:rPr>
              <a:t>African-Americans make up just 2% of all Financial advisors</a:t>
            </a:r>
          </a:p>
        </p:txBody>
      </p:sp>
      <p:sp>
        <p:nvSpPr>
          <p:cNvPr id="8" name="Rectangle 7"/>
          <p:cNvSpPr/>
          <p:nvPr/>
        </p:nvSpPr>
        <p:spPr>
          <a:xfrm>
            <a:off x="1" y="-97879"/>
            <a:ext cx="7313070" cy="766547"/>
          </a:xfrm>
          <a:prstGeom prst="rect">
            <a:avLst/>
          </a:prstGeom>
        </p:spPr>
        <p:txBody>
          <a:bodyPr wrap="none" lIns="108828" tIns="54415" rIns="108828" bIns="54415">
            <a:spAutoFit/>
          </a:bodyPr>
          <a:lstStyle/>
          <a:p>
            <a:r>
              <a:rPr lang="en-US" sz="4267" b="1" dirty="0">
                <a:solidFill>
                  <a:schemeClr val="accent1">
                    <a:lumMod val="50000"/>
                  </a:schemeClr>
                </a:solidFill>
              </a:rPr>
              <a:t> </a:t>
            </a:r>
            <a:r>
              <a:rPr lang="en-US" sz="3733" b="1" dirty="0">
                <a:solidFill>
                  <a:schemeClr val="accent1">
                    <a:lumMod val="75000"/>
                  </a:schemeClr>
                </a:solidFill>
                <a:latin typeface="Helvetica Neue"/>
              </a:rPr>
              <a:t>CHALLENGE </a:t>
            </a:r>
            <a:r>
              <a:rPr lang="en-US" sz="3733" b="1" dirty="0">
                <a:solidFill>
                  <a:srgbClr val="002060"/>
                </a:solidFill>
                <a:latin typeface="Helvetica Neue"/>
                <a:ea typeface="Calibri" panose="020F0502020204030204" pitchFamily="34" charset="0"/>
                <a:cs typeface="Times New Roman" panose="02020603050405020304" pitchFamily="18" charset="0"/>
              </a:rPr>
              <a:t>NUMBER</a:t>
            </a:r>
            <a:r>
              <a:rPr lang="en-US" sz="3733" b="1" dirty="0">
                <a:solidFill>
                  <a:schemeClr val="accent1">
                    <a:lumMod val="75000"/>
                  </a:schemeClr>
                </a:solidFill>
                <a:latin typeface="Helvetica Neue"/>
              </a:rPr>
              <a:t> THREE</a:t>
            </a:r>
          </a:p>
        </p:txBody>
      </p:sp>
    </p:spTree>
    <p:extLst>
      <p:ext uri="{BB962C8B-B14F-4D97-AF65-F5344CB8AC3E}">
        <p14:creationId xmlns:p14="http://schemas.microsoft.com/office/powerpoint/2010/main" val="379155642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 y="0"/>
            <a:ext cx="10657849" cy="762189"/>
          </a:xfrm>
          <a:prstGeom prst="rect">
            <a:avLst/>
          </a:prstGeom>
        </p:spPr>
        <p:txBody>
          <a:bodyPr lIns="108828" tIns="54415" rIns="108828" bIns="54415"/>
          <a:lstStyle/>
          <a:p>
            <a:pPr defTabSz="1449672">
              <a:defRPr/>
            </a:pPr>
            <a:r>
              <a:rPr lang="en-US" sz="4267" b="1" dirty="0">
                <a:ln w="6350">
                  <a:noFill/>
                </a:ln>
                <a:solidFill>
                  <a:schemeClr val="accent1">
                    <a:lumMod val="75000"/>
                  </a:schemeClr>
                </a:solidFill>
                <a:latin typeface="+mj-lt"/>
              </a:rPr>
              <a:t>CHALLENGE NUMBER FOUR</a:t>
            </a:r>
          </a:p>
        </p:txBody>
      </p:sp>
      <p:sp>
        <p:nvSpPr>
          <p:cNvPr id="3" name="Content Placeholder 2"/>
          <p:cNvSpPr txBox="1">
            <a:spLocks/>
          </p:cNvSpPr>
          <p:nvPr/>
        </p:nvSpPr>
        <p:spPr>
          <a:xfrm>
            <a:off x="637843" y="1984054"/>
            <a:ext cx="5500688" cy="4071937"/>
          </a:xfrm>
          <a:prstGeom prst="rect">
            <a:avLst/>
          </a:prstGeom>
        </p:spPr>
        <p:txBody>
          <a:bodyPr lIns="108828" tIns="54415" rIns="108828" bIns="54415">
            <a:normAutofit fontScale="92500" lnSpcReduction="10000"/>
          </a:bodyPr>
          <a:lstStyle/>
          <a:p>
            <a:pPr marL="217452" defTabSz="1449672">
              <a:buClr>
                <a:schemeClr val="tx1">
                  <a:shade val="95000"/>
                </a:schemeClr>
              </a:buClr>
              <a:buSzPct val="65000"/>
              <a:defRPr/>
            </a:pPr>
            <a:endParaRPr lang="en-US" sz="1467" dirty="0">
              <a:solidFill>
                <a:sysClr val="windowText" lastClr="000000"/>
              </a:solidFill>
            </a:endParaRPr>
          </a:p>
          <a:p>
            <a:pPr marL="340082" indent="-340082" defTabSz="1449672">
              <a:buClr>
                <a:schemeClr val="accent1">
                  <a:lumMod val="50000"/>
                </a:schemeClr>
              </a:buClr>
              <a:buFont typeface="Wingdings" panose="05000000000000000000" pitchFamily="2" charset="2"/>
              <a:buChar char="Ø"/>
              <a:defRPr/>
            </a:pPr>
            <a:r>
              <a:rPr lang="en-US" sz="1467" dirty="0">
                <a:solidFill>
                  <a:sysClr val="windowText" lastClr="000000"/>
                </a:solidFill>
              </a:rPr>
              <a:t>African American males have greater chance of spending time in prison at some point in his life.  5.5 times Higher than White Males.</a:t>
            </a:r>
          </a:p>
          <a:p>
            <a:pPr marL="340082" indent="-340082" defTabSz="1449672">
              <a:buClr>
                <a:schemeClr val="accent1">
                  <a:lumMod val="50000"/>
                </a:schemeClr>
              </a:buClr>
              <a:buFont typeface="Wingdings" panose="05000000000000000000" pitchFamily="2" charset="2"/>
              <a:buChar char="Ø"/>
              <a:defRPr/>
            </a:pPr>
            <a:endParaRPr lang="en-US" sz="1467" dirty="0">
              <a:solidFill>
                <a:sysClr val="windowText" lastClr="000000"/>
              </a:solidFill>
            </a:endParaRPr>
          </a:p>
          <a:p>
            <a:pPr marL="340082" indent="-340082" defTabSz="1449672">
              <a:buClr>
                <a:schemeClr val="accent1">
                  <a:lumMod val="50000"/>
                </a:schemeClr>
              </a:buClr>
              <a:buFont typeface="Wingdings" panose="05000000000000000000" pitchFamily="2" charset="2"/>
              <a:buChar char="Ø"/>
              <a:defRPr/>
            </a:pPr>
            <a:r>
              <a:rPr lang="en-US" sz="1467" dirty="0">
                <a:solidFill>
                  <a:sysClr val="windowText" lastClr="000000"/>
                </a:solidFill>
              </a:rPr>
              <a:t>One out of Nine African American men born will be incarcerated.</a:t>
            </a:r>
          </a:p>
          <a:p>
            <a:pPr marL="340082" indent="-340082" defTabSz="1449672">
              <a:buClr>
                <a:schemeClr val="accent1">
                  <a:lumMod val="50000"/>
                </a:schemeClr>
              </a:buClr>
              <a:buFont typeface="Wingdings" panose="05000000000000000000" pitchFamily="2" charset="2"/>
              <a:buChar char="Ø"/>
              <a:defRPr/>
            </a:pPr>
            <a:endParaRPr lang="en-US" sz="1467" dirty="0">
              <a:solidFill>
                <a:sysClr val="windowText" lastClr="000000"/>
              </a:solidFill>
            </a:endParaRPr>
          </a:p>
          <a:p>
            <a:pPr marL="340082" indent="-340082" defTabSz="1449672">
              <a:buClr>
                <a:schemeClr val="accent1">
                  <a:lumMod val="50000"/>
                </a:schemeClr>
              </a:buClr>
              <a:buFont typeface="Wingdings" panose="05000000000000000000" pitchFamily="2" charset="2"/>
              <a:buChar char="Ø"/>
              <a:defRPr/>
            </a:pPr>
            <a:r>
              <a:rPr lang="en-US" sz="1467" dirty="0">
                <a:solidFill>
                  <a:sysClr val="windowText" lastClr="000000"/>
                </a:solidFill>
              </a:rPr>
              <a:t>African American males have the highest incarceration rate of any race/ethnicity.</a:t>
            </a:r>
          </a:p>
          <a:p>
            <a:pPr marL="340082" indent="-340082" defTabSz="1449672">
              <a:buClr>
                <a:schemeClr val="accent1">
                  <a:lumMod val="50000"/>
                </a:schemeClr>
              </a:buClr>
              <a:buFont typeface="Wingdings" panose="05000000000000000000" pitchFamily="2" charset="2"/>
              <a:buChar char="Ø"/>
              <a:defRPr/>
            </a:pPr>
            <a:endParaRPr lang="en-US" sz="1467" dirty="0">
              <a:solidFill>
                <a:sysClr val="windowText" lastClr="000000"/>
              </a:solidFill>
            </a:endParaRPr>
          </a:p>
          <a:p>
            <a:pPr marL="340082" indent="-340082" defTabSz="1449672">
              <a:buClr>
                <a:schemeClr val="accent1">
                  <a:lumMod val="50000"/>
                </a:schemeClr>
              </a:buClr>
              <a:buFont typeface="Wingdings" panose="05000000000000000000" pitchFamily="2" charset="2"/>
              <a:buChar char="Ø"/>
              <a:defRPr/>
            </a:pPr>
            <a:r>
              <a:rPr lang="en-US" sz="1467" dirty="0">
                <a:solidFill>
                  <a:sysClr val="windowText" lastClr="000000"/>
                </a:solidFill>
              </a:rPr>
              <a:t>More African American males are in prison than are enrolled in colleges and universities.</a:t>
            </a:r>
          </a:p>
          <a:p>
            <a:pPr marL="340082" indent="-340082" defTabSz="1449672">
              <a:buClr>
                <a:schemeClr val="accent1">
                  <a:lumMod val="50000"/>
                </a:schemeClr>
              </a:buClr>
              <a:buSzPct val="65000"/>
              <a:buFont typeface="Wingdings" panose="05000000000000000000" pitchFamily="2" charset="2"/>
              <a:buChar char="Ø"/>
              <a:defRPr/>
            </a:pPr>
            <a:endParaRPr lang="en-US" sz="1467" dirty="0">
              <a:solidFill>
                <a:sysClr val="windowText" lastClr="000000"/>
              </a:solidFill>
            </a:endParaRPr>
          </a:p>
          <a:p>
            <a:pPr marL="340082" indent="-340082" defTabSz="1449672">
              <a:buClr>
                <a:schemeClr val="accent1">
                  <a:lumMod val="50000"/>
                </a:schemeClr>
              </a:buClr>
              <a:buFont typeface="Wingdings" panose="05000000000000000000" pitchFamily="2" charset="2"/>
              <a:buChar char="Ø"/>
              <a:defRPr/>
            </a:pPr>
            <a:r>
              <a:rPr lang="en-US" sz="1467" dirty="0">
                <a:solidFill>
                  <a:sysClr val="windowText" lastClr="000000"/>
                </a:solidFill>
              </a:rPr>
              <a:t>Zero Tolerance of schools have an adverse affect on African American children.</a:t>
            </a:r>
          </a:p>
          <a:p>
            <a:pPr marL="340082" indent="-340082" defTabSz="1449672">
              <a:buClr>
                <a:schemeClr val="accent1">
                  <a:lumMod val="50000"/>
                </a:schemeClr>
              </a:buClr>
              <a:buFont typeface="Wingdings" panose="05000000000000000000" pitchFamily="2" charset="2"/>
              <a:buChar char="Ø"/>
              <a:defRPr/>
            </a:pPr>
            <a:endParaRPr lang="en-US" sz="1467" dirty="0">
              <a:solidFill>
                <a:sysClr val="windowText" lastClr="000000"/>
              </a:solidFill>
            </a:endParaRPr>
          </a:p>
          <a:p>
            <a:pPr marL="340082" indent="-340082" defTabSz="1449672">
              <a:buClr>
                <a:schemeClr val="accent1">
                  <a:lumMod val="50000"/>
                </a:schemeClr>
              </a:buClr>
              <a:buFont typeface="Wingdings" panose="05000000000000000000" pitchFamily="2" charset="2"/>
              <a:buChar char="Ø"/>
              <a:defRPr/>
            </a:pPr>
            <a:r>
              <a:rPr lang="en-US" sz="1467" dirty="0">
                <a:solidFill>
                  <a:sysClr val="windowText" lastClr="000000"/>
                </a:solidFill>
              </a:rPr>
              <a:t>35% of African American children are expelled at some point in their school careers.</a:t>
            </a:r>
          </a:p>
          <a:p>
            <a:pPr marL="340082" indent="-340082" defTabSz="1449672">
              <a:buClr>
                <a:schemeClr val="accent1">
                  <a:lumMod val="50000"/>
                </a:schemeClr>
              </a:buClr>
              <a:buFont typeface="Wingdings" panose="05000000000000000000" pitchFamily="2" charset="2"/>
              <a:buChar char="Ø"/>
              <a:defRPr/>
            </a:pPr>
            <a:endParaRPr lang="en-US" sz="1467" dirty="0">
              <a:solidFill>
                <a:sysClr val="windowText" lastClr="000000"/>
              </a:solidFill>
            </a:endParaRPr>
          </a:p>
          <a:p>
            <a:pPr marL="340082" indent="-340082" defTabSz="1449672">
              <a:buClr>
                <a:schemeClr val="accent1">
                  <a:lumMod val="50000"/>
                </a:schemeClr>
              </a:buClr>
              <a:buFont typeface="Wingdings" panose="05000000000000000000" pitchFamily="2" charset="2"/>
              <a:buChar char="Ø"/>
              <a:defRPr/>
            </a:pPr>
            <a:r>
              <a:rPr lang="en-US" sz="1467" dirty="0">
                <a:solidFill>
                  <a:sysClr val="windowText" lastClr="000000"/>
                </a:solidFill>
              </a:rPr>
              <a:t>Nationwide, African-Americans represent 26% of juvenile arrests.</a:t>
            </a:r>
          </a:p>
        </p:txBody>
      </p:sp>
      <p:sp>
        <p:nvSpPr>
          <p:cNvPr id="4" name="Rectangle 3"/>
          <p:cNvSpPr/>
          <p:nvPr/>
        </p:nvSpPr>
        <p:spPr>
          <a:xfrm>
            <a:off x="917234" y="765932"/>
            <a:ext cx="7539671" cy="704992"/>
          </a:xfrm>
          <a:prstGeom prst="rect">
            <a:avLst/>
          </a:prstGeom>
        </p:spPr>
        <p:txBody>
          <a:bodyPr wrap="none" lIns="108828" tIns="54415" rIns="108828" bIns="54415">
            <a:spAutoFit/>
          </a:bodyPr>
          <a:lstStyle/>
          <a:p>
            <a:pPr defTabSz="1449672">
              <a:defRPr/>
            </a:pPr>
            <a:r>
              <a:rPr lang="en-US" sz="3867" b="1" dirty="0">
                <a:ln w="6350">
                  <a:noFill/>
                </a:ln>
                <a:solidFill>
                  <a:schemeClr val="accent1">
                    <a:lumMod val="50000"/>
                  </a:schemeClr>
                </a:solidFill>
              </a:rPr>
              <a:t>LACK OF MENTORSHIP/</a:t>
            </a:r>
            <a:r>
              <a:rPr lang="en-US" altLang="en-US" sz="3867" b="1" dirty="0">
                <a:solidFill>
                  <a:schemeClr val="accent1">
                    <a:lumMod val="50000"/>
                  </a:schemeClr>
                </a:solidFill>
              </a:rPr>
              <a:t>LEADERSHIP</a:t>
            </a:r>
            <a:endParaRPr lang="en-US" sz="3867" b="1" dirty="0">
              <a:ln w="6350">
                <a:noFill/>
              </a:ln>
              <a:solidFill>
                <a:schemeClr val="accent1">
                  <a:lumMod val="50000"/>
                </a:schemeClr>
              </a:solidFill>
            </a:endParaRPr>
          </a:p>
        </p:txBody>
      </p:sp>
      <p:sp>
        <p:nvSpPr>
          <p:cNvPr id="5" name="Rectangle 4"/>
          <p:cNvSpPr/>
          <p:nvPr/>
        </p:nvSpPr>
        <p:spPr>
          <a:xfrm>
            <a:off x="297712" y="1408871"/>
            <a:ext cx="11894288" cy="643244"/>
          </a:xfrm>
          <a:prstGeom prst="rect">
            <a:avLst/>
          </a:prstGeom>
        </p:spPr>
        <p:txBody>
          <a:bodyPr wrap="square" lIns="108828" tIns="54415" rIns="108828" bIns="54415">
            <a:spAutoFit/>
          </a:bodyPr>
          <a:lstStyle/>
          <a:p>
            <a:pPr algn="ctr" defTabSz="1450977">
              <a:defRPr/>
            </a:pPr>
            <a:r>
              <a:rPr lang="en-US" sz="1733" b="1" dirty="0">
                <a:solidFill>
                  <a:srgbClr val="FF0000"/>
                </a:solidFill>
              </a:rPr>
              <a:t>The African American make up 14% of the US population and 38% of the </a:t>
            </a:r>
          </a:p>
          <a:p>
            <a:pPr algn="ctr" defTabSz="1450977">
              <a:defRPr/>
            </a:pPr>
            <a:r>
              <a:rPr lang="en-US" sz="1733" b="1" dirty="0">
                <a:solidFill>
                  <a:srgbClr val="FF0000"/>
                </a:solidFill>
              </a:rPr>
              <a:t>prison population, as a result the African American male is absent from the home. </a:t>
            </a:r>
            <a:endParaRPr lang="en-US" sz="1733" dirty="0">
              <a:solidFill>
                <a:sysClr val="windowText" lastClr="000000"/>
              </a:solidFill>
            </a:endParaRPr>
          </a:p>
        </p:txBody>
      </p:sp>
      <p:sp>
        <p:nvSpPr>
          <p:cNvPr id="8" name="Rectangle 7"/>
          <p:cNvSpPr/>
          <p:nvPr/>
        </p:nvSpPr>
        <p:spPr>
          <a:xfrm>
            <a:off x="6053469" y="2130610"/>
            <a:ext cx="5643563" cy="4173698"/>
          </a:xfrm>
          <a:prstGeom prst="rect">
            <a:avLst/>
          </a:prstGeom>
        </p:spPr>
        <p:txBody>
          <a:bodyPr wrap="square" lIns="108828" tIns="54415" rIns="108828" bIns="54415">
            <a:spAutoFit/>
          </a:bodyPr>
          <a:lstStyle/>
          <a:p>
            <a:pPr marL="340082" indent="-340082">
              <a:buFont typeface="Wingdings" panose="05000000000000000000" pitchFamily="2" charset="2"/>
              <a:buChar char="Ø"/>
            </a:pPr>
            <a:r>
              <a:rPr lang="en-US" sz="1467" dirty="0"/>
              <a:t>Private for-profit prison companies in the United States have funneled more than $10 million and have spent nearly $25 million on lobbying efforts.  Daily fees for Beds, Bank Financing for Daily Operations and Expansion and(REITs/Real Estate Investment trusts) which allow them to AVOID THEM PAYING TAXES are just a few ways they make money for our Incarceration.</a:t>
            </a:r>
          </a:p>
          <a:p>
            <a:pPr marL="340082" indent="-340082">
              <a:buFont typeface="Wingdings" panose="05000000000000000000" pitchFamily="2" charset="2"/>
              <a:buChar char="Ø"/>
            </a:pPr>
            <a:endParaRPr lang="en-US" sz="1467" dirty="0"/>
          </a:p>
          <a:p>
            <a:pPr marL="340082" indent="-340082">
              <a:buFont typeface="Wingdings" panose="05000000000000000000" pitchFamily="2" charset="2"/>
              <a:buChar char="Ø"/>
            </a:pPr>
            <a:r>
              <a:rPr lang="en-US" sz="1467" dirty="0"/>
              <a:t>When white voters perceive more African Americans in the prison population, they support harsher laws.</a:t>
            </a:r>
          </a:p>
          <a:p>
            <a:pPr marL="340082" indent="-340082">
              <a:buFont typeface="Wingdings" panose="05000000000000000000" pitchFamily="2" charset="2"/>
              <a:buChar char="Ø"/>
            </a:pPr>
            <a:endParaRPr lang="en-US" sz="1467" dirty="0"/>
          </a:p>
          <a:p>
            <a:pPr marL="340082" indent="-340082">
              <a:buFont typeface="Wingdings" panose="05000000000000000000" pitchFamily="2" charset="2"/>
              <a:buChar char="Ø"/>
            </a:pPr>
            <a:r>
              <a:rPr lang="en-US" sz="1467" dirty="0"/>
              <a:t>Private prisons’ revenue is $3.5 billion in annual revenue.</a:t>
            </a:r>
          </a:p>
          <a:p>
            <a:pPr marL="340082" indent="-340082">
              <a:buFont typeface="Wingdings" panose="05000000000000000000" pitchFamily="2" charset="2"/>
              <a:buChar char="Ø"/>
            </a:pPr>
            <a:endParaRPr lang="en-US" sz="1467" dirty="0"/>
          </a:p>
          <a:p>
            <a:pPr marL="340082" indent="-340082">
              <a:buFont typeface="Wingdings" panose="05000000000000000000" pitchFamily="2" charset="2"/>
              <a:buChar char="Ø"/>
            </a:pPr>
            <a:r>
              <a:rPr lang="en-US" sz="1467" dirty="0"/>
              <a:t>The prison system fast tracks more African Americans to serve time in private institutions. </a:t>
            </a:r>
          </a:p>
          <a:p>
            <a:pPr marL="340082" indent="-340082">
              <a:buFont typeface="Wingdings" panose="05000000000000000000" pitchFamily="2" charset="2"/>
              <a:buChar char="Ø"/>
            </a:pPr>
            <a:endParaRPr lang="en-US" sz="1467" dirty="0"/>
          </a:p>
          <a:p>
            <a:pPr marL="340082" indent="-340082">
              <a:buFont typeface="Wingdings" panose="05000000000000000000" pitchFamily="2" charset="2"/>
              <a:buChar char="Ø"/>
            </a:pPr>
            <a:r>
              <a:rPr lang="en-US" sz="1467" dirty="0"/>
              <a:t>Disproportionately high number of African American men are among  police shooting victims and we are killing ourselves. </a:t>
            </a:r>
          </a:p>
          <a:p>
            <a:endParaRPr lang="en-US" sz="1467" dirty="0"/>
          </a:p>
        </p:txBody>
      </p:sp>
      <p:pic>
        <p:nvPicPr>
          <p:cNvPr id="9" name="Picture 8" descr="Black prison inmates ">
            <a:hlinkClick r:id="rId3"/>
          </p:cNvPr>
          <p:cNvPicPr>
            <a:picLocks noChangeAspect="1" noChangeArrowheads="1"/>
          </p:cNvPicPr>
          <p:nvPr/>
        </p:nvPicPr>
        <p:blipFill>
          <a:blip r:embed="rId4" cstate="print">
            <a:extLst>
              <a:ext uri="{BEBA8EAE-BF5A-486C-A8C5-ECC9F3942E4B}">
                <a14:imgProps xmlns:a14="http://schemas.microsoft.com/office/drawing/2010/main">
                  <a14:imgLayer>
                    <a14:imgEffect>
                      <a14:saturation sat="105000"/>
                    </a14:imgEffect>
                  </a14:imgLayer>
                </a14:imgProps>
              </a:ext>
              <a:ext uri="{28A0092B-C50C-407E-A947-70E740481C1C}">
                <a14:useLocalDpi xmlns:a14="http://schemas.microsoft.com/office/drawing/2010/main" val="0"/>
              </a:ext>
            </a:extLst>
          </a:blip>
          <a:srcRect/>
          <a:stretch>
            <a:fillRect/>
          </a:stretch>
        </p:blipFill>
        <p:spPr bwMode="auto">
          <a:xfrm>
            <a:off x="9489909" y="214313"/>
            <a:ext cx="2341756" cy="1500188"/>
          </a:xfrm>
          <a:prstGeom prst="ellipse">
            <a:avLst/>
          </a:prstGeom>
          <a:ln w="9525">
            <a:solidFill>
              <a:schemeClr val="accent1">
                <a:lumMod val="50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0" name="Rectangle 9"/>
          <p:cNvSpPr/>
          <p:nvPr/>
        </p:nvSpPr>
        <p:spPr>
          <a:xfrm>
            <a:off x="1238250" y="5986618"/>
            <a:ext cx="7286625" cy="787194"/>
          </a:xfrm>
          <a:prstGeom prst="rect">
            <a:avLst/>
          </a:prstGeom>
        </p:spPr>
        <p:txBody>
          <a:bodyPr wrap="square" lIns="108828" tIns="54415" rIns="108828" bIns="54415">
            <a:spAutoFit/>
          </a:bodyPr>
          <a:lstStyle/>
          <a:p>
            <a:pPr marL="942287" lvl="1" defTabSz="1449672">
              <a:spcBef>
                <a:spcPct val="20000"/>
              </a:spcBef>
              <a:buClr>
                <a:schemeClr val="tx1">
                  <a:shade val="95000"/>
                </a:schemeClr>
              </a:buClr>
              <a:buSzPct val="65000"/>
              <a:defRPr/>
            </a:pPr>
            <a:r>
              <a:rPr lang="en-US" sz="1467" b="1" i="1" dirty="0">
                <a:solidFill>
                  <a:srgbClr val="FF0000"/>
                </a:solidFill>
                <a:latin typeface="Garamond" pitchFamily="18" charset="0"/>
              </a:rPr>
              <a:t>There are more African American men incarcerated in the US than the </a:t>
            </a:r>
            <a:r>
              <a:rPr lang="en-US" sz="1467" b="1" i="1" u="sng" dirty="0">
                <a:solidFill>
                  <a:srgbClr val="FF0000"/>
                </a:solidFill>
                <a:latin typeface="Garamond" pitchFamily="18" charset="0"/>
              </a:rPr>
              <a:t>total</a:t>
            </a:r>
            <a:r>
              <a:rPr lang="en-US" sz="1467" b="1" i="1" dirty="0">
                <a:solidFill>
                  <a:srgbClr val="FF0000"/>
                </a:solidFill>
                <a:latin typeface="Garamond" pitchFamily="18" charset="0"/>
              </a:rPr>
              <a:t> prison populations in India, Argentina, Canada, Lebanon, Japan, Germany, Finland, Israel and England combined.</a:t>
            </a:r>
          </a:p>
        </p:txBody>
      </p:sp>
    </p:spTree>
    <p:extLst>
      <p:ext uri="{BB962C8B-B14F-4D97-AF65-F5344CB8AC3E}">
        <p14:creationId xmlns:p14="http://schemas.microsoft.com/office/powerpoint/2010/main" val="226360093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3088" y="1947352"/>
            <a:ext cx="4998811" cy="492728"/>
          </a:xfrm>
          <a:prstGeom prst="rect">
            <a:avLst/>
          </a:prstGeom>
        </p:spPr>
        <p:txBody>
          <a:bodyPr lIns="108828" tIns="54415" rIns="108828" bIns="54415">
            <a:noAutofit/>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defTabSz="1449672" eaLnBrk="1" fontAlgn="auto" hangingPunct="1">
              <a:spcAft>
                <a:spcPts val="0"/>
              </a:spcAft>
              <a:tabLst>
                <a:tab pos="3901021" algn="l"/>
              </a:tabLst>
              <a:defRPr/>
            </a:pPr>
            <a:r>
              <a:rPr lang="en-US" altLang="en-US" sz="2133" b="1" dirty="0">
                <a:solidFill>
                  <a:schemeClr val="accent1">
                    <a:lumMod val="75000"/>
                  </a:schemeClr>
                </a:solidFill>
                <a:cs typeface="+mn-cs"/>
              </a:rPr>
              <a:t>What We Were All Taught From </a:t>
            </a:r>
            <a:r>
              <a:rPr lang="en-US" altLang="en-US" sz="2133" b="1" dirty="0">
                <a:solidFill>
                  <a:srgbClr val="00B0F0"/>
                </a:solidFill>
                <a:cs typeface="+mn-cs"/>
              </a:rPr>
              <a:t>Childhood</a:t>
            </a:r>
            <a:r>
              <a:rPr lang="en-US" altLang="en-US" sz="1867" b="1" i="1" dirty="0">
                <a:solidFill>
                  <a:srgbClr val="00B0F0"/>
                </a:solidFill>
                <a:effectLst>
                  <a:outerShdw blurRad="38100" dist="38100" dir="2700000" algn="tl">
                    <a:srgbClr val="000000">
                      <a:alpha val="43137"/>
                    </a:srgbClr>
                  </a:outerShdw>
                </a:effectLst>
                <a:cs typeface="+mn-cs"/>
              </a:rPr>
              <a:t>:</a:t>
            </a:r>
          </a:p>
        </p:txBody>
      </p:sp>
      <p:grpSp>
        <p:nvGrpSpPr>
          <p:cNvPr id="4" name="Group 5"/>
          <p:cNvGrpSpPr/>
          <p:nvPr/>
        </p:nvGrpSpPr>
        <p:grpSpPr>
          <a:xfrm>
            <a:off x="1736383" y="2413408"/>
            <a:ext cx="2022820" cy="1547875"/>
            <a:chOff x="521853" y="1189446"/>
            <a:chExt cx="2496457" cy="2496457"/>
          </a:xfrm>
          <a:effectLst>
            <a:outerShdw blurRad="50800" dist="38100" dir="2700000" algn="tl" rotWithShape="0">
              <a:prstClr val="black">
                <a:alpha val="40000"/>
              </a:prstClr>
            </a:outerShdw>
          </a:effectLst>
        </p:grpSpPr>
        <p:grpSp>
          <p:nvGrpSpPr>
            <p:cNvPr id="6" name="Group 6"/>
            <p:cNvGrpSpPr/>
            <p:nvPr/>
          </p:nvGrpSpPr>
          <p:grpSpPr>
            <a:xfrm>
              <a:off x="521853" y="1189446"/>
              <a:ext cx="2496457" cy="2496457"/>
              <a:chOff x="-12174219" y="1189446"/>
              <a:chExt cx="2496457" cy="2496457"/>
            </a:xfrm>
          </p:grpSpPr>
          <p:sp>
            <p:nvSpPr>
              <p:cNvPr id="9" name="Oval 8"/>
              <p:cNvSpPr/>
              <p:nvPr/>
            </p:nvSpPr>
            <p:spPr>
              <a:xfrm>
                <a:off x="-12174219" y="1189446"/>
                <a:ext cx="2496457" cy="24964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449672">
                  <a:defRPr/>
                </a:pPr>
                <a:endParaRPr lang="en-US" sz="2800" dirty="0">
                  <a:solidFill>
                    <a:sysClr val="windowText" lastClr="000000"/>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2635" y="1235297"/>
                <a:ext cx="2286000" cy="2286001"/>
              </a:xfrm>
              <a:prstGeom prst="rect">
                <a:avLst/>
              </a:prstGeom>
            </p:spPr>
          </p:pic>
        </p:grpSp>
        <p:sp>
          <p:nvSpPr>
            <p:cNvPr id="8" name="TextBox 7"/>
            <p:cNvSpPr txBox="1"/>
            <p:nvPr/>
          </p:nvSpPr>
          <p:spPr>
            <a:xfrm>
              <a:off x="750601" y="1728581"/>
              <a:ext cx="2108199" cy="1083580"/>
            </a:xfrm>
            <a:prstGeom prst="rect">
              <a:avLst/>
            </a:prstGeom>
            <a:noFill/>
          </p:spPr>
          <p:txBody>
            <a:bodyPr>
              <a:spAutoFit/>
            </a:bodyPr>
            <a:lstStyle/>
            <a:p>
              <a:pPr defTabSz="1449672">
                <a:lnSpc>
                  <a:spcPct val="70000"/>
                </a:lnSpc>
                <a:defRPr/>
              </a:pPr>
              <a:r>
                <a:rPr lang="en-US" sz="2400" b="1" dirty="0"/>
                <a:t>Do well</a:t>
              </a:r>
            </a:p>
            <a:p>
              <a:pPr defTabSz="1449672">
                <a:lnSpc>
                  <a:spcPct val="70000"/>
                </a:lnSpc>
                <a:defRPr/>
              </a:pPr>
              <a:r>
                <a:rPr lang="en-US" sz="2400" b="1" dirty="0"/>
                <a:t>in school</a:t>
              </a:r>
              <a:r>
                <a:rPr lang="en-US" sz="2800" b="1" dirty="0"/>
                <a:t>.</a:t>
              </a:r>
              <a:endParaRPr lang="en-US" sz="2800" dirty="0"/>
            </a:p>
          </p:txBody>
        </p:sp>
      </p:grpSp>
      <p:grpSp>
        <p:nvGrpSpPr>
          <p:cNvPr id="7" name="Group 10"/>
          <p:cNvGrpSpPr/>
          <p:nvPr/>
        </p:nvGrpSpPr>
        <p:grpSpPr>
          <a:xfrm>
            <a:off x="4033312" y="2429247"/>
            <a:ext cx="3140121" cy="1547876"/>
            <a:chOff x="2327104" y="1167072"/>
            <a:chExt cx="3631136" cy="2496457"/>
          </a:xfrm>
          <a:effectLst>
            <a:outerShdw blurRad="50800" dist="38100" dir="2700000" algn="tl" rotWithShape="0">
              <a:prstClr val="black">
                <a:alpha val="40000"/>
              </a:prstClr>
            </a:outerShdw>
          </a:effectLst>
        </p:grpSpPr>
        <p:grpSp>
          <p:nvGrpSpPr>
            <p:cNvPr id="11" name="Group 11"/>
            <p:cNvGrpSpPr/>
            <p:nvPr/>
          </p:nvGrpSpPr>
          <p:grpSpPr>
            <a:xfrm>
              <a:off x="2327104" y="1167072"/>
              <a:ext cx="2496457" cy="2496457"/>
              <a:chOff x="-9159078" y="1167072"/>
              <a:chExt cx="2496457" cy="2496457"/>
            </a:xfrm>
          </p:grpSpPr>
          <p:sp>
            <p:nvSpPr>
              <p:cNvPr id="14" name="Oval 13"/>
              <p:cNvSpPr/>
              <p:nvPr/>
            </p:nvSpPr>
            <p:spPr>
              <a:xfrm>
                <a:off x="-9159078" y="1167072"/>
                <a:ext cx="2496457" cy="24964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449672">
                  <a:defRPr/>
                </a:pPr>
                <a:endParaRPr lang="en-US" sz="2800" dirty="0">
                  <a:solidFill>
                    <a:sysClr val="windowText" lastClr="000000"/>
                  </a:solidFil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58583" y="1303019"/>
                <a:ext cx="2286000" cy="2286000"/>
              </a:xfrm>
              <a:prstGeom prst="rect">
                <a:avLst/>
              </a:prstGeom>
            </p:spPr>
          </p:pic>
        </p:grpSp>
        <p:sp>
          <p:nvSpPr>
            <p:cNvPr id="13" name="TextBox 12"/>
            <p:cNvSpPr txBox="1"/>
            <p:nvPr/>
          </p:nvSpPr>
          <p:spPr>
            <a:xfrm>
              <a:off x="2992091" y="1576253"/>
              <a:ext cx="2966149" cy="1009638"/>
            </a:xfrm>
            <a:prstGeom prst="rect">
              <a:avLst/>
            </a:prstGeom>
            <a:noFill/>
          </p:spPr>
          <p:txBody>
            <a:bodyPr wrap="square">
              <a:spAutoFit/>
            </a:bodyPr>
            <a:lstStyle/>
            <a:p>
              <a:pPr defTabSz="1449672">
                <a:lnSpc>
                  <a:spcPct val="70000"/>
                </a:lnSpc>
                <a:defRPr/>
              </a:pPr>
              <a:r>
                <a:rPr lang="en-US" sz="2400" b="1" dirty="0">
                  <a:solidFill>
                    <a:srgbClr val="3E8DDD"/>
                  </a:solidFill>
                </a:rPr>
                <a:t>Go to</a:t>
              </a:r>
            </a:p>
            <a:p>
              <a:pPr defTabSz="1449672">
                <a:lnSpc>
                  <a:spcPct val="70000"/>
                </a:lnSpc>
                <a:defRPr/>
              </a:pPr>
              <a:r>
                <a:rPr lang="en-US" sz="2400" b="1" dirty="0">
                  <a:solidFill>
                    <a:srgbClr val="3E8DDD"/>
                  </a:solidFill>
                </a:rPr>
                <a:t>college.</a:t>
              </a:r>
              <a:endParaRPr lang="en-US" sz="2800" b="1" dirty="0">
                <a:solidFill>
                  <a:srgbClr val="3E8DDD"/>
                </a:solidFill>
              </a:endParaRPr>
            </a:p>
          </p:txBody>
        </p:sp>
      </p:grpSp>
      <p:grpSp>
        <p:nvGrpSpPr>
          <p:cNvPr id="12" name="Group 15"/>
          <p:cNvGrpSpPr/>
          <p:nvPr/>
        </p:nvGrpSpPr>
        <p:grpSpPr>
          <a:xfrm>
            <a:off x="6400800" y="2438400"/>
            <a:ext cx="2133600" cy="1600200"/>
            <a:chOff x="4169713" y="1189446"/>
            <a:chExt cx="2496457" cy="2496457"/>
          </a:xfrm>
          <a:effectLst>
            <a:outerShdw blurRad="50800" dist="38100" dir="2700000" algn="tl" rotWithShape="0">
              <a:prstClr val="black">
                <a:alpha val="40000"/>
              </a:prstClr>
            </a:outerShdw>
          </a:effectLst>
        </p:grpSpPr>
        <p:grpSp>
          <p:nvGrpSpPr>
            <p:cNvPr id="16" name="Group 16"/>
            <p:cNvGrpSpPr/>
            <p:nvPr/>
          </p:nvGrpSpPr>
          <p:grpSpPr>
            <a:xfrm>
              <a:off x="4169713" y="1189446"/>
              <a:ext cx="2496457" cy="2496457"/>
              <a:chOff x="-6192519" y="1189446"/>
              <a:chExt cx="2496457" cy="2496457"/>
            </a:xfrm>
          </p:grpSpPr>
          <p:sp>
            <p:nvSpPr>
              <p:cNvPr id="19" name="Oval 18"/>
              <p:cNvSpPr/>
              <p:nvPr/>
            </p:nvSpPr>
            <p:spPr>
              <a:xfrm>
                <a:off x="-6192519" y="1189446"/>
                <a:ext cx="2496457" cy="24964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449672">
                  <a:defRPr/>
                </a:pPr>
                <a:endParaRPr lang="en-US" sz="2800" dirty="0">
                  <a:solidFill>
                    <a:sysClr val="windowText" lastClr="000000"/>
                  </a:solidFill>
                </a:endParaRPr>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8337" y="1303019"/>
                <a:ext cx="2286000" cy="2286000"/>
              </a:xfrm>
              <a:prstGeom prst="rect">
                <a:avLst/>
              </a:prstGeom>
            </p:spPr>
          </p:pic>
        </p:grpSp>
        <p:sp>
          <p:nvSpPr>
            <p:cNvPr id="18" name="TextBox 17"/>
            <p:cNvSpPr txBox="1"/>
            <p:nvPr/>
          </p:nvSpPr>
          <p:spPr>
            <a:xfrm>
              <a:off x="4400714" y="1856982"/>
              <a:ext cx="2108202" cy="976624"/>
            </a:xfrm>
            <a:prstGeom prst="rect">
              <a:avLst/>
            </a:prstGeom>
            <a:noFill/>
          </p:spPr>
          <p:txBody>
            <a:bodyPr>
              <a:spAutoFit/>
            </a:bodyPr>
            <a:lstStyle/>
            <a:p>
              <a:pPr defTabSz="1449672">
                <a:lnSpc>
                  <a:spcPct val="70000"/>
                </a:lnSpc>
                <a:defRPr/>
              </a:pPr>
              <a:r>
                <a:rPr lang="en-US" sz="2400" b="1" dirty="0">
                  <a:solidFill>
                    <a:schemeClr val="bg1"/>
                  </a:solidFill>
                  <a:effectLst>
                    <a:outerShdw blurRad="50800" dist="38100" dir="5400000" algn="t" rotWithShape="0">
                      <a:prstClr val="black">
                        <a:alpha val="40000"/>
                      </a:prstClr>
                    </a:outerShdw>
                  </a:effectLst>
                </a:rPr>
                <a:t>Get a</a:t>
              </a:r>
            </a:p>
            <a:p>
              <a:pPr defTabSz="1449672">
                <a:lnSpc>
                  <a:spcPct val="70000"/>
                </a:lnSpc>
                <a:defRPr/>
              </a:pPr>
              <a:r>
                <a:rPr lang="en-US" sz="2400" b="1" dirty="0">
                  <a:solidFill>
                    <a:schemeClr val="bg1"/>
                  </a:solidFill>
                  <a:effectLst>
                    <a:outerShdw blurRad="50800" dist="38100" dir="5400000" algn="t" rotWithShape="0">
                      <a:prstClr val="black">
                        <a:alpha val="40000"/>
                      </a:prstClr>
                    </a:outerShdw>
                  </a:effectLst>
                </a:rPr>
                <a:t>good job.</a:t>
              </a:r>
            </a:p>
          </p:txBody>
        </p:sp>
      </p:grpSp>
      <p:sp>
        <p:nvSpPr>
          <p:cNvPr id="2" name="Rectangle 1"/>
          <p:cNvSpPr/>
          <p:nvPr/>
        </p:nvSpPr>
        <p:spPr>
          <a:xfrm>
            <a:off x="715182" y="3965876"/>
            <a:ext cx="10733284" cy="2880075"/>
          </a:xfrm>
          <a:prstGeom prst="rect">
            <a:avLst/>
          </a:prstGeom>
        </p:spPr>
        <p:txBody>
          <a:bodyPr wrap="square" lIns="108828" tIns="54415" rIns="108828" bIns="54415">
            <a:spAutoFit/>
          </a:bodyPr>
          <a:lstStyle/>
          <a:p>
            <a:pPr marL="544116" indent="-544116" defTabSz="1450977">
              <a:lnSpc>
                <a:spcPct val="107000"/>
              </a:lnSpc>
              <a:spcAft>
                <a:spcPts val="1269"/>
              </a:spcAft>
              <a:buClr>
                <a:schemeClr val="accent1">
                  <a:lumMod val="50000"/>
                </a:schemeClr>
              </a:buClr>
              <a:buFont typeface="Wingdings" panose="05000000000000000000" pitchFamily="2" charset="2"/>
              <a:buChar char=""/>
              <a:tabLst>
                <a:tab pos="725490" algn="l"/>
              </a:tabLst>
              <a:defRPr/>
            </a:pPr>
            <a:r>
              <a:rPr lang="en-US" sz="1733" dirty="0">
                <a:solidFill>
                  <a:sysClr val="windowText" lastClr="000000"/>
                </a:solidFill>
                <a:ea typeface="Calibri" panose="020F0502020204030204" pitchFamily="34" charset="0"/>
                <a:cs typeface="Times New Roman" panose="02020603050405020304" pitchFamily="18" charset="0"/>
              </a:rPr>
              <a:t>African American owned businesses make up only 2.8% of all US business, employ 1.6 Million people with  average revenue less than $100,000 per year.</a:t>
            </a:r>
          </a:p>
          <a:p>
            <a:pPr marL="544116" indent="-544116" defTabSz="1450977">
              <a:lnSpc>
                <a:spcPct val="107000"/>
              </a:lnSpc>
              <a:spcAft>
                <a:spcPts val="1269"/>
              </a:spcAft>
              <a:buClr>
                <a:schemeClr val="accent1">
                  <a:lumMod val="50000"/>
                </a:schemeClr>
              </a:buClr>
              <a:buFont typeface="Wingdings" panose="05000000000000000000" pitchFamily="2" charset="2"/>
              <a:buChar char=""/>
              <a:tabLst>
                <a:tab pos="725490" algn="l"/>
              </a:tabLst>
              <a:defRPr/>
            </a:pPr>
            <a:r>
              <a:rPr lang="en-US" sz="1733" dirty="0">
                <a:solidFill>
                  <a:sysClr val="windowText" lastClr="000000"/>
                </a:solidFill>
                <a:ea typeface="Calibri" panose="020F0502020204030204" pitchFamily="34" charset="0"/>
                <a:cs typeface="Times New Roman" panose="02020603050405020304" pitchFamily="18" charset="0"/>
              </a:rPr>
              <a:t>Hispanic owned businesses make up 6.5% of all US business, employ 1.6% of employed workers and have average revenue of $152,000 per year.</a:t>
            </a:r>
          </a:p>
          <a:p>
            <a:pPr marL="544116" indent="-544116" defTabSz="1450977">
              <a:lnSpc>
                <a:spcPct val="107000"/>
              </a:lnSpc>
              <a:spcAft>
                <a:spcPts val="1269"/>
              </a:spcAft>
              <a:buClr>
                <a:schemeClr val="accent1">
                  <a:lumMod val="50000"/>
                </a:schemeClr>
              </a:buClr>
              <a:buFont typeface="Wingdings" panose="05000000000000000000" pitchFamily="2" charset="2"/>
              <a:buChar char=""/>
              <a:tabLst>
                <a:tab pos="725490" algn="l"/>
              </a:tabLst>
              <a:defRPr/>
            </a:pPr>
            <a:r>
              <a:rPr lang="en-US" sz="1733" dirty="0">
                <a:solidFill>
                  <a:sysClr val="windowText" lastClr="000000"/>
                </a:solidFill>
                <a:ea typeface="Calibri" panose="020F0502020204030204" pitchFamily="34" charset="0"/>
                <a:cs typeface="Times New Roman" panose="02020603050405020304" pitchFamily="18" charset="0"/>
              </a:rPr>
              <a:t>Asian owned businesses make up 10.6% of all US business, employ 2.5% of employed workers and have average revenue of $338,000 per year.</a:t>
            </a:r>
          </a:p>
          <a:p>
            <a:pPr marL="544116" indent="-544116" defTabSz="1450977">
              <a:lnSpc>
                <a:spcPct val="107000"/>
              </a:lnSpc>
              <a:spcAft>
                <a:spcPts val="1269"/>
              </a:spcAft>
              <a:buClr>
                <a:schemeClr val="accent1">
                  <a:lumMod val="50000"/>
                </a:schemeClr>
              </a:buClr>
              <a:buFont typeface="Wingdings" panose="05000000000000000000" pitchFamily="2" charset="2"/>
              <a:buChar char=""/>
              <a:tabLst>
                <a:tab pos="725490" algn="l"/>
              </a:tabLst>
              <a:defRPr/>
            </a:pPr>
            <a:r>
              <a:rPr lang="en-US" sz="1733" dirty="0">
                <a:solidFill>
                  <a:sysClr val="windowText" lastClr="000000"/>
                </a:solidFill>
                <a:ea typeface="Calibri" panose="020F0502020204030204" pitchFamily="34" charset="0"/>
                <a:cs typeface="Times New Roman" panose="02020603050405020304" pitchFamily="18" charset="0"/>
              </a:rPr>
              <a:t>Caucasian owned businesses make up 70.8% of all US business; the small businesses average revenue is $250,000 to $1 million and major corporation’s average revenue is billions of dollars per year. </a:t>
            </a:r>
          </a:p>
        </p:txBody>
      </p:sp>
      <p:sp>
        <p:nvSpPr>
          <p:cNvPr id="3" name="Rectangle 2"/>
          <p:cNvSpPr/>
          <p:nvPr/>
        </p:nvSpPr>
        <p:spPr>
          <a:xfrm>
            <a:off x="812800" y="891189"/>
            <a:ext cx="11379200" cy="718457"/>
          </a:xfrm>
          <a:prstGeom prst="rect">
            <a:avLst/>
          </a:prstGeom>
        </p:spPr>
        <p:txBody>
          <a:bodyPr wrap="square" lIns="108828" tIns="54415" rIns="108828" bIns="54415">
            <a:spAutoFit/>
          </a:bodyPr>
          <a:lstStyle/>
          <a:p>
            <a:pPr marL="725490" defTabSz="1450977">
              <a:lnSpc>
                <a:spcPct val="107000"/>
              </a:lnSpc>
              <a:spcAft>
                <a:spcPts val="1269"/>
              </a:spcAft>
              <a:defRPr/>
            </a:pPr>
            <a:r>
              <a:rPr lang="en-US" sz="3867" b="1" dirty="0">
                <a:ln w="6350">
                  <a:noFill/>
                </a:ln>
                <a:solidFill>
                  <a:srgbClr val="002060"/>
                </a:solidFill>
              </a:rPr>
              <a:t>BUSINESS OWNERSHIP </a:t>
            </a:r>
          </a:p>
        </p:txBody>
      </p:sp>
      <p:grpSp>
        <p:nvGrpSpPr>
          <p:cNvPr id="17" name="Group 26"/>
          <p:cNvGrpSpPr/>
          <p:nvPr/>
        </p:nvGrpSpPr>
        <p:grpSpPr>
          <a:xfrm>
            <a:off x="8636005" y="2438401"/>
            <a:ext cx="2187852" cy="1796017"/>
            <a:chOff x="6107734" y="1189446"/>
            <a:chExt cx="2496457" cy="2902591"/>
          </a:xfrm>
          <a:effectLst>
            <a:outerShdw blurRad="50800" dist="38100" dir="2700000" algn="tl" rotWithShape="0">
              <a:prstClr val="black">
                <a:alpha val="40000"/>
              </a:prstClr>
            </a:outerShdw>
          </a:effectLst>
        </p:grpSpPr>
        <p:grpSp>
          <p:nvGrpSpPr>
            <p:cNvPr id="21" name="Group 27"/>
            <p:cNvGrpSpPr/>
            <p:nvPr/>
          </p:nvGrpSpPr>
          <p:grpSpPr>
            <a:xfrm>
              <a:off x="6107734" y="1189446"/>
              <a:ext cx="2496457" cy="2496457"/>
              <a:chOff x="-2946398" y="1189446"/>
              <a:chExt cx="2496457" cy="2496457"/>
            </a:xfrm>
          </p:grpSpPr>
          <p:sp>
            <p:nvSpPr>
              <p:cNvPr id="30" name="Oval 29"/>
              <p:cNvSpPr/>
              <p:nvPr/>
            </p:nvSpPr>
            <p:spPr>
              <a:xfrm>
                <a:off x="-2946398" y="1189446"/>
                <a:ext cx="2496457" cy="2496457"/>
              </a:xfrm>
              <a:prstGeom prst="ellipse">
                <a:avLst/>
              </a:prstGeom>
              <a:solidFill>
                <a:sysClr val="window" lastClr="FFFFFF"/>
              </a:solidFill>
              <a:ln w="25400" cap="flat" cmpd="sng" algn="ctr">
                <a:noFill/>
                <a:prstDash val="solid"/>
              </a:ln>
              <a:effectLst/>
            </p:spPr>
            <p:txBody>
              <a:bodyPr anchor="ctr"/>
              <a:lstStyle/>
              <a:p>
                <a:pPr defTabSz="1087279">
                  <a:defRPr/>
                </a:pPr>
                <a:endParaRPr lang="en-US" sz="2133" dirty="0">
                  <a:solidFill>
                    <a:sysClr val="windowText" lastClr="000000"/>
                  </a:solidFill>
                  <a:latin typeface="Calibri"/>
                </a:endParaRPr>
              </a:p>
            </p:txBody>
          </p:sp>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42216" y="1203597"/>
                <a:ext cx="2286000" cy="2285999"/>
              </a:xfrm>
              <a:prstGeom prst="rect">
                <a:avLst/>
              </a:prstGeom>
            </p:spPr>
          </p:pic>
        </p:grpSp>
        <p:sp>
          <p:nvSpPr>
            <p:cNvPr id="29" name="TextBox 28"/>
            <p:cNvSpPr txBox="1"/>
            <p:nvPr/>
          </p:nvSpPr>
          <p:spPr>
            <a:xfrm>
              <a:off x="6389714" y="1551536"/>
              <a:ext cx="2108200" cy="2540501"/>
            </a:xfrm>
            <a:prstGeom prst="rect">
              <a:avLst/>
            </a:prstGeom>
            <a:noFill/>
          </p:spPr>
          <p:txBody>
            <a:bodyPr>
              <a:spAutoFit/>
            </a:bodyPr>
            <a:lstStyle/>
            <a:p>
              <a:pPr defTabSz="1087279">
                <a:lnSpc>
                  <a:spcPct val="70000"/>
                </a:lnSpc>
                <a:defRPr/>
              </a:pPr>
              <a:r>
                <a:rPr lang="en-US" sz="2400" b="1" dirty="0">
                  <a:solidFill>
                    <a:schemeClr val="bg1"/>
                  </a:solidFill>
                  <a:effectLst>
                    <a:outerShdw blurRad="50800" dist="38100" dir="5400000" algn="t" rotWithShape="0">
                      <a:prstClr val="black">
                        <a:alpha val="40000"/>
                      </a:prstClr>
                    </a:outerShdw>
                  </a:effectLst>
                  <a:cs typeface="Arial" panose="020B0604020202020204" pitchFamily="34" charset="0"/>
                </a:rPr>
                <a:t>Work for a</a:t>
              </a:r>
            </a:p>
            <a:p>
              <a:pPr defTabSz="1087279">
                <a:lnSpc>
                  <a:spcPct val="70000"/>
                </a:lnSpc>
                <a:defRPr/>
              </a:pPr>
              <a:r>
                <a:rPr lang="en-US" sz="2400" b="1" dirty="0">
                  <a:solidFill>
                    <a:schemeClr val="bg1"/>
                  </a:solidFill>
                  <a:effectLst>
                    <a:outerShdw blurRad="50800" dist="38100" dir="5400000" algn="t" rotWithShape="0">
                      <a:prstClr val="black">
                        <a:alpha val="40000"/>
                      </a:prstClr>
                    </a:outerShdw>
                  </a:effectLst>
                  <a:cs typeface="Arial" panose="020B0604020202020204" pitchFamily="34" charset="0"/>
                </a:rPr>
                <a:t>good company.</a:t>
              </a:r>
            </a:p>
            <a:p>
              <a:pPr defTabSz="1087279">
                <a:lnSpc>
                  <a:spcPct val="70000"/>
                </a:lnSpc>
                <a:defRPr/>
              </a:pPr>
              <a:endParaRPr lang="en-US" sz="2133" b="1" dirty="0">
                <a:solidFill>
                  <a:sysClr val="windowText" lastClr="000000"/>
                </a:solidFill>
                <a:cs typeface="Arial" panose="020B0604020202020204" pitchFamily="34" charset="0"/>
              </a:endParaRPr>
            </a:p>
            <a:p>
              <a:pPr defTabSz="1087279">
                <a:lnSpc>
                  <a:spcPct val="70000"/>
                </a:lnSpc>
                <a:defRPr/>
              </a:pPr>
              <a:endParaRPr lang="en-US" sz="2133" b="1" dirty="0">
                <a:solidFill>
                  <a:sysClr val="windowText" lastClr="000000"/>
                </a:solidFill>
                <a:cs typeface="Arial" panose="020B0604020202020204" pitchFamily="34" charset="0"/>
              </a:endParaRPr>
            </a:p>
            <a:p>
              <a:pPr defTabSz="1087279">
                <a:lnSpc>
                  <a:spcPct val="70000"/>
                </a:lnSpc>
                <a:defRPr/>
              </a:pPr>
              <a:endParaRPr lang="en-US" sz="2133" b="1" dirty="0">
                <a:solidFill>
                  <a:sysClr val="windowText" lastClr="000000"/>
                </a:solidFill>
                <a:cs typeface="Arial" panose="020B0604020202020204" pitchFamily="34" charset="0"/>
              </a:endParaRPr>
            </a:p>
          </p:txBody>
        </p:sp>
      </p:grpSp>
      <p:sp>
        <p:nvSpPr>
          <p:cNvPr id="32" name="Rectangle 31"/>
          <p:cNvSpPr/>
          <p:nvPr/>
        </p:nvSpPr>
        <p:spPr>
          <a:xfrm>
            <a:off x="0" y="1"/>
            <a:ext cx="9714744" cy="930567"/>
          </a:xfrm>
          <a:prstGeom prst="rect">
            <a:avLst/>
          </a:prstGeom>
        </p:spPr>
        <p:txBody>
          <a:bodyPr wrap="square" lIns="108828" tIns="54415" rIns="108828" bIns="54415">
            <a:spAutoFit/>
          </a:bodyPr>
          <a:lstStyle/>
          <a:p>
            <a:pPr lvl="0"/>
            <a:r>
              <a:rPr lang="en-US" sz="4267" b="1" dirty="0">
                <a:solidFill>
                  <a:srgbClr val="002060"/>
                </a:solidFill>
                <a:ea typeface="Calibri" panose="020F0502020204030204" pitchFamily="34" charset="0"/>
                <a:cs typeface="Times New Roman" panose="02020603050405020304" pitchFamily="18" charset="0"/>
              </a:rPr>
              <a:t>CHALLENGE</a:t>
            </a:r>
            <a:r>
              <a:rPr lang="en-US" sz="5333" b="1" dirty="0">
                <a:solidFill>
                  <a:srgbClr val="5FCBEF">
                    <a:lumMod val="75000"/>
                  </a:srgbClr>
                </a:solidFill>
              </a:rPr>
              <a:t> </a:t>
            </a:r>
            <a:r>
              <a:rPr lang="en-US" sz="4267" b="1" dirty="0">
                <a:solidFill>
                  <a:srgbClr val="002060"/>
                </a:solidFill>
                <a:ea typeface="Calibri" panose="020F0502020204030204" pitchFamily="34" charset="0"/>
                <a:cs typeface="Times New Roman" panose="02020603050405020304" pitchFamily="18" charset="0"/>
              </a:rPr>
              <a:t>NUMBER</a:t>
            </a:r>
            <a:r>
              <a:rPr lang="en-US" sz="5333" b="1" dirty="0">
                <a:solidFill>
                  <a:srgbClr val="5FCBEF">
                    <a:lumMod val="75000"/>
                  </a:srgbClr>
                </a:solidFill>
              </a:rPr>
              <a:t> </a:t>
            </a:r>
            <a:r>
              <a:rPr lang="en-US" sz="4267" b="1" dirty="0">
                <a:solidFill>
                  <a:srgbClr val="002060"/>
                </a:solidFill>
                <a:ea typeface="Calibri" panose="020F0502020204030204" pitchFamily="34" charset="0"/>
                <a:cs typeface="Times New Roman" panose="02020603050405020304" pitchFamily="18" charset="0"/>
              </a:rPr>
              <a:t>FIVE</a:t>
            </a:r>
          </a:p>
        </p:txBody>
      </p:sp>
      <p:sp>
        <p:nvSpPr>
          <p:cNvPr id="26" name="Rectangle 25"/>
          <p:cNvSpPr/>
          <p:nvPr/>
        </p:nvSpPr>
        <p:spPr>
          <a:xfrm>
            <a:off x="304800" y="1524004"/>
            <a:ext cx="10972800" cy="487560"/>
          </a:xfrm>
          <a:prstGeom prst="rect">
            <a:avLst/>
          </a:prstGeom>
        </p:spPr>
        <p:txBody>
          <a:bodyPr wrap="square" lIns="108828" tIns="54415" rIns="108828" bIns="54415">
            <a:spAutoFit/>
          </a:bodyPr>
          <a:lstStyle/>
          <a:p>
            <a:pPr marL="725490" defTabSz="1450977">
              <a:lnSpc>
                <a:spcPct val="107000"/>
              </a:lnSpc>
              <a:spcAft>
                <a:spcPts val="1269"/>
              </a:spcAft>
              <a:defRPr/>
            </a:pPr>
            <a:r>
              <a:rPr lang="en-US" sz="2400" b="1" kern="0" dirty="0">
                <a:solidFill>
                  <a:srgbClr val="FF0000"/>
                </a:solidFill>
              </a:rPr>
              <a:t>African</a:t>
            </a:r>
            <a:r>
              <a:rPr lang="en-US" sz="2400" b="1" kern="0" dirty="0">
                <a:solidFill>
                  <a:srgbClr val="FF0000"/>
                </a:solidFill>
                <a:ea typeface="Calibri" panose="020F0502020204030204" pitchFamily="34" charset="0"/>
                <a:cs typeface="Times New Roman" panose="02020603050405020304" pitchFamily="18" charset="0"/>
              </a:rPr>
              <a:t> Americans do not teach entrepreneurship to their children</a:t>
            </a:r>
          </a:p>
        </p:txBody>
      </p:sp>
    </p:spTree>
    <p:extLst>
      <p:ext uri="{BB962C8B-B14F-4D97-AF65-F5344CB8AC3E}">
        <p14:creationId xmlns:p14="http://schemas.microsoft.com/office/powerpoint/2010/main" val="21464748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nodeType="afterGroup">
                            <p:stCondLst>
                              <p:cond delay="10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Effect transition="in" filter="fade">
                                      <p:cBhvr>
                                        <p:cTn id="15" dur="1000"/>
                                        <p:tgtEl>
                                          <p:spTgt spid="7"/>
                                        </p:tgtEl>
                                      </p:cBhvr>
                                    </p:animEffect>
                                  </p:childTnLst>
                                </p:cTn>
                              </p:par>
                            </p:childTnLst>
                          </p:cTn>
                        </p:par>
                        <p:par>
                          <p:cTn id="16" fill="hold" nodeType="afterGroup">
                            <p:stCondLst>
                              <p:cond delay="2000"/>
                            </p:stCondLst>
                            <p:childTnLst>
                              <p:par>
                                <p:cTn id="17" presetID="53"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Effect transition="in" filter="fade">
                                      <p:cBhvr>
                                        <p:cTn id="21" dur="1000"/>
                                        <p:tgtEl>
                                          <p:spTgt spid="12"/>
                                        </p:tgtEl>
                                      </p:cBhvr>
                                    </p:animEffect>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1000" fill="hold"/>
                                        <p:tgtEl>
                                          <p:spTgt spid="17"/>
                                        </p:tgtEl>
                                        <p:attrNameLst>
                                          <p:attrName>ppt_w</p:attrName>
                                        </p:attrNameLst>
                                      </p:cBhvr>
                                      <p:tavLst>
                                        <p:tav tm="0">
                                          <p:val>
                                            <p:fltVal val="0"/>
                                          </p:val>
                                        </p:tav>
                                        <p:tav tm="100000">
                                          <p:val>
                                            <p:strVal val="#ppt_w"/>
                                          </p:val>
                                        </p:tav>
                                      </p:tavLst>
                                    </p:anim>
                                    <p:anim calcmode="lin" valueType="num">
                                      <p:cBhvr>
                                        <p:cTn id="26" dur="1000" fill="hold"/>
                                        <p:tgtEl>
                                          <p:spTgt spid="17"/>
                                        </p:tgtEl>
                                        <p:attrNameLst>
                                          <p:attrName>ppt_h</p:attrName>
                                        </p:attrNameLst>
                                      </p:cBhvr>
                                      <p:tavLst>
                                        <p:tav tm="0">
                                          <p:val>
                                            <p:fltVal val="0"/>
                                          </p:val>
                                        </p:tav>
                                        <p:tav tm="100000">
                                          <p:val>
                                            <p:strVal val="#ppt_h"/>
                                          </p:val>
                                        </p:tav>
                                      </p:tavLst>
                                    </p:anim>
                                    <p:animEffect transition="in" filter="fade">
                                      <p:cBhvr>
                                        <p:cTn id="2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2518</Words>
  <Application>Microsoft Macintosh PowerPoint</Application>
  <PresentationFormat>Widescreen</PresentationFormat>
  <Paragraphs>181</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Calibri Light</vt:lpstr>
      <vt:lpstr>Garamond</vt:lpstr>
      <vt:lpstr>Helvetica Neue</vt:lpstr>
      <vt:lpstr>Wingdings</vt:lpstr>
      <vt:lpstr>Wingdings 2</vt:lpstr>
      <vt:lpstr>Office Theme</vt:lpstr>
      <vt:lpstr>PowerPoint Presentation</vt:lpstr>
      <vt:lpstr>PowerPoint Presentation</vt:lpstr>
      <vt:lpstr>AFRICAN AMERICANS ANNUALLY SPEND</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Pollard</dc:creator>
  <cp:lastModifiedBy>James Pollard</cp:lastModifiedBy>
  <cp:revision>13</cp:revision>
  <dcterms:created xsi:type="dcterms:W3CDTF">2020-10-14T01:28:58Z</dcterms:created>
  <dcterms:modified xsi:type="dcterms:W3CDTF">2025-11-13T21:50:53Z</dcterms:modified>
</cp:coreProperties>
</file>