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34"/>
  </p:notesMasterIdLst>
  <p:sldIdLst>
    <p:sldId id="256" r:id="rId3"/>
    <p:sldId id="257" r:id="rId4"/>
    <p:sldId id="259" r:id="rId5"/>
    <p:sldId id="336" r:id="rId6"/>
    <p:sldId id="260" r:id="rId7"/>
    <p:sldId id="301" r:id="rId8"/>
    <p:sldId id="304" r:id="rId9"/>
    <p:sldId id="262" r:id="rId10"/>
    <p:sldId id="261" r:id="rId11"/>
    <p:sldId id="263" r:id="rId12"/>
    <p:sldId id="264" r:id="rId13"/>
    <p:sldId id="265" r:id="rId14"/>
    <p:sldId id="305" r:id="rId15"/>
    <p:sldId id="266" r:id="rId16"/>
    <p:sldId id="269" r:id="rId17"/>
    <p:sldId id="282" r:id="rId18"/>
    <p:sldId id="268" r:id="rId19"/>
    <p:sldId id="267" r:id="rId20"/>
    <p:sldId id="276" r:id="rId21"/>
    <p:sldId id="306" r:id="rId22"/>
    <p:sldId id="271" r:id="rId23"/>
    <p:sldId id="270" r:id="rId24"/>
    <p:sldId id="278" r:id="rId25"/>
    <p:sldId id="307" r:id="rId26"/>
    <p:sldId id="273" r:id="rId27"/>
    <p:sldId id="274" r:id="rId28"/>
    <p:sldId id="275" r:id="rId29"/>
    <p:sldId id="313" r:id="rId30"/>
    <p:sldId id="308" r:id="rId31"/>
    <p:sldId id="309" r:id="rId32"/>
    <p:sldId id="312" r:id="rId33"/>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05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5411" autoAdjust="0"/>
  </p:normalViewPr>
  <p:slideViewPr>
    <p:cSldViewPr snapToGrid="0">
      <p:cViewPr varScale="1">
        <p:scale>
          <a:sx n="121" d="100"/>
          <a:sy n="121" d="100"/>
        </p:scale>
        <p:origin x="784" y="176"/>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F76F345-0582-4D33-B31A-1C5BAD4D728B}" type="datetimeFigureOut">
              <a:rPr lang="en-US" smtClean="0"/>
              <a:t>11/21/25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13DA4060-FF34-4F63-85A1-8E72BC8CB9E6}" type="slidenum">
              <a:rPr lang="en-US" smtClean="0"/>
              <a:t>‹#›</a:t>
            </a:fld>
            <a:endParaRPr lang="en-US"/>
          </a:p>
        </p:txBody>
      </p:sp>
    </p:spTree>
    <p:extLst>
      <p:ext uri="{BB962C8B-B14F-4D97-AF65-F5344CB8AC3E}">
        <p14:creationId xmlns:p14="http://schemas.microsoft.com/office/powerpoint/2010/main" val="4037954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highest paid people know their words, word for word. You have helped pay their salaries. Do you think Jack Nicholson shows up on the set and wings it. I can assure you that he doesn’t. How many times have you found yourself in the middle of a phone call or voicemail not prepared? What happens to your confidence? It goes down, doesn’t it? When it goes down, what happens to your voice? Gets shaky, doesn’t it? Now what kind of a message have you conveyed? Not a very positive one.</a:t>
            </a:r>
          </a:p>
          <a:p>
            <a:endParaRPr lang="en-US" dirty="0"/>
          </a:p>
          <a:p>
            <a:r>
              <a:rPr lang="en-US" dirty="0"/>
              <a:t>By using a generic script that everyone can learn, memorize and follow, you will set a pattern of duplication in your sales team that will guarantee more people producing results faster.</a:t>
            </a:r>
          </a:p>
        </p:txBody>
      </p:sp>
      <p:sp>
        <p:nvSpPr>
          <p:cNvPr id="4" name="Slide Number Placeholder 3"/>
          <p:cNvSpPr>
            <a:spLocks noGrp="1"/>
          </p:cNvSpPr>
          <p:nvPr>
            <p:ph type="sldNum" sz="quarter" idx="5"/>
          </p:nvPr>
        </p:nvSpPr>
        <p:spPr/>
        <p:txBody>
          <a:bodyPr/>
          <a:lstStyle/>
          <a:p>
            <a:fld id="{13DA4060-FF34-4F63-85A1-8E72BC8CB9E6}" type="slidenum">
              <a:rPr lang="en-US" smtClean="0"/>
              <a:t>3</a:t>
            </a:fld>
            <a:endParaRPr lang="en-US"/>
          </a:p>
        </p:txBody>
      </p:sp>
    </p:spTree>
    <p:extLst>
      <p:ext uri="{BB962C8B-B14F-4D97-AF65-F5344CB8AC3E}">
        <p14:creationId xmlns:p14="http://schemas.microsoft.com/office/powerpoint/2010/main" val="268799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8C33D-FF65-65D6-2572-FFE61D81CF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28B9AF-A64A-8BF2-CFF7-EE63179B6B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2E5E16-D96B-F7F4-07E0-72B9FC58DE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5298AC-97EC-94AC-A9B4-00548332DACB}"/>
              </a:ext>
            </a:extLst>
          </p:cNvPr>
          <p:cNvSpPr>
            <a:spLocks noGrp="1"/>
          </p:cNvSpPr>
          <p:nvPr>
            <p:ph type="sldNum" sz="quarter" idx="5"/>
          </p:nvPr>
        </p:nvSpPr>
        <p:spPr/>
        <p:txBody>
          <a:bodyPr/>
          <a:lstStyle/>
          <a:p>
            <a:pPr defTabSz="471145">
              <a:defRPr/>
            </a:pPr>
            <a:fld id="{13DA4060-FF34-4F63-85A1-8E72BC8CB9E6}" type="slidenum">
              <a:rPr lang="en-US">
                <a:solidFill>
                  <a:prstClr val="black"/>
                </a:solidFill>
                <a:latin typeface="Calibri" panose="020F0502020204030204"/>
              </a:rPr>
              <a:pPr defTabSz="471145">
                <a:defRPr/>
              </a:pPr>
              <a:t>28</a:t>
            </a:fld>
            <a:endParaRPr lang="en-US">
              <a:solidFill>
                <a:prstClr val="black"/>
              </a:solidFill>
              <a:latin typeface="Calibri" panose="020F0502020204030204"/>
            </a:endParaRPr>
          </a:p>
        </p:txBody>
      </p:sp>
    </p:spTree>
    <p:extLst>
      <p:ext uri="{BB962C8B-B14F-4D97-AF65-F5344CB8AC3E}">
        <p14:creationId xmlns:p14="http://schemas.microsoft.com/office/powerpoint/2010/main" val="3230896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DA4060-FF34-4F63-85A1-8E72BC8CB9E6}" type="slidenum">
              <a:rPr lang="en-US" smtClean="0"/>
              <a:t>5</a:t>
            </a:fld>
            <a:endParaRPr lang="en-US"/>
          </a:p>
        </p:txBody>
      </p:sp>
    </p:spTree>
    <p:extLst>
      <p:ext uri="{BB962C8B-B14F-4D97-AF65-F5344CB8AC3E}">
        <p14:creationId xmlns:p14="http://schemas.microsoft.com/office/powerpoint/2010/main" val="2612198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E2CEF-3C9D-D8F5-DF4E-580FE9FA6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A7578B-A3C5-9207-FAE1-4802B3EA63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56E0EE-6C0F-667C-1448-4AA11BCDDE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11211D-E108-F721-8FAB-66B439BF76AC}"/>
              </a:ext>
            </a:extLst>
          </p:cNvPr>
          <p:cNvSpPr>
            <a:spLocks noGrp="1"/>
          </p:cNvSpPr>
          <p:nvPr>
            <p:ph type="sldNum" sz="quarter" idx="5"/>
          </p:nvPr>
        </p:nvSpPr>
        <p:spPr/>
        <p:txBody>
          <a:bodyPr/>
          <a:lstStyle/>
          <a:p>
            <a:pPr defTabSz="471145">
              <a:defRPr/>
            </a:pPr>
            <a:fld id="{13DA4060-FF34-4F63-85A1-8E72BC8CB9E6}" type="slidenum">
              <a:rPr lang="en-US">
                <a:solidFill>
                  <a:prstClr val="black"/>
                </a:solidFill>
                <a:latin typeface="Calibri" panose="020F0502020204030204"/>
              </a:rPr>
              <a:pPr defTabSz="471145">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91344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1E58D-13CB-923D-CFFE-9F09FA85FC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720A27-3F9D-C461-DE9D-9EA6C0EA0D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E6E844-0880-5A46-6131-E3EBD3F34D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33831F-D5BD-FC5C-6D3E-C7942CC1850F}"/>
              </a:ext>
            </a:extLst>
          </p:cNvPr>
          <p:cNvSpPr>
            <a:spLocks noGrp="1"/>
          </p:cNvSpPr>
          <p:nvPr>
            <p:ph type="sldNum" sz="quarter" idx="5"/>
          </p:nvPr>
        </p:nvSpPr>
        <p:spPr/>
        <p:txBody>
          <a:bodyPr/>
          <a:lstStyle/>
          <a:p>
            <a:pPr defTabSz="471145">
              <a:defRPr/>
            </a:pPr>
            <a:fld id="{13DA4060-FF34-4F63-85A1-8E72BC8CB9E6}" type="slidenum">
              <a:rPr lang="en-US">
                <a:solidFill>
                  <a:prstClr val="black"/>
                </a:solidFill>
                <a:latin typeface="Calibri" panose="020F0502020204030204"/>
              </a:rPr>
              <a:pPr defTabSz="471145">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2198091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90E16-F104-761A-9C04-6729B4AEDC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4B1B56-FE31-FFF3-3889-846676F1A7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F8DB20-7836-77B8-FC82-F3201E4815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ABA508-9AAF-ED88-0A1D-CE985D4F65E8}"/>
              </a:ext>
            </a:extLst>
          </p:cNvPr>
          <p:cNvSpPr>
            <a:spLocks noGrp="1"/>
          </p:cNvSpPr>
          <p:nvPr>
            <p:ph type="sldNum" sz="quarter" idx="5"/>
          </p:nvPr>
        </p:nvSpPr>
        <p:spPr/>
        <p:txBody>
          <a:bodyPr/>
          <a:lstStyle/>
          <a:p>
            <a:pPr defTabSz="471145">
              <a:defRPr/>
            </a:pPr>
            <a:fld id="{13DA4060-FF34-4F63-85A1-8E72BC8CB9E6}" type="slidenum">
              <a:rPr lang="en-US">
                <a:solidFill>
                  <a:prstClr val="black"/>
                </a:solidFill>
                <a:latin typeface="Calibri" panose="020F0502020204030204"/>
              </a:rPr>
              <a:pPr defTabSz="471145">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4100163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DA4060-FF34-4F63-85A1-8E72BC8CB9E6}" type="slidenum">
              <a:rPr lang="en-US" smtClean="0"/>
              <a:t>16</a:t>
            </a:fld>
            <a:endParaRPr lang="en-US"/>
          </a:p>
        </p:txBody>
      </p:sp>
    </p:spTree>
    <p:extLst>
      <p:ext uri="{BB962C8B-B14F-4D97-AF65-F5344CB8AC3E}">
        <p14:creationId xmlns:p14="http://schemas.microsoft.com/office/powerpoint/2010/main" val="3304558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BDB53-8716-5AB5-FEB5-501D146675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BDCF5B-360A-204A-F06C-DE3985EC7C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850651-401F-51B4-32CC-D60AF13654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8A375D-86E5-294D-2C69-CDACB24782E0}"/>
              </a:ext>
            </a:extLst>
          </p:cNvPr>
          <p:cNvSpPr>
            <a:spLocks noGrp="1"/>
          </p:cNvSpPr>
          <p:nvPr>
            <p:ph type="sldNum" sz="quarter" idx="5"/>
          </p:nvPr>
        </p:nvSpPr>
        <p:spPr/>
        <p:txBody>
          <a:bodyPr/>
          <a:lstStyle/>
          <a:p>
            <a:pPr defTabSz="471145">
              <a:defRPr/>
            </a:pPr>
            <a:fld id="{13DA4060-FF34-4F63-85A1-8E72BC8CB9E6}" type="slidenum">
              <a:rPr lang="en-US">
                <a:solidFill>
                  <a:prstClr val="black"/>
                </a:solidFill>
                <a:latin typeface="Calibri" panose="020F0502020204030204"/>
              </a:rPr>
              <a:pPr defTabSz="471145">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1450475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E93B4-C4A8-902B-CA98-DBD5E3EB7C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B81CFA-9136-823C-3ED1-F6685581EB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4B4DDE-13A0-8590-9E0B-A7EE807774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D429F9-8F58-B099-7CB9-3CF20BFFB7C0}"/>
              </a:ext>
            </a:extLst>
          </p:cNvPr>
          <p:cNvSpPr>
            <a:spLocks noGrp="1"/>
          </p:cNvSpPr>
          <p:nvPr>
            <p:ph type="sldNum" sz="quarter" idx="5"/>
          </p:nvPr>
        </p:nvSpPr>
        <p:spPr/>
        <p:txBody>
          <a:bodyPr/>
          <a:lstStyle/>
          <a:p>
            <a:pPr defTabSz="471145">
              <a:defRPr/>
            </a:pPr>
            <a:fld id="{13DA4060-FF34-4F63-85A1-8E72BC8CB9E6}" type="slidenum">
              <a:rPr lang="en-US">
                <a:solidFill>
                  <a:prstClr val="black"/>
                </a:solidFill>
                <a:latin typeface="Calibri" panose="020F0502020204030204"/>
              </a:rPr>
              <a:pPr defTabSz="471145">
                <a:defRPr/>
              </a:pPr>
              <a:t>24</a:t>
            </a:fld>
            <a:endParaRPr lang="en-US">
              <a:solidFill>
                <a:prstClr val="black"/>
              </a:solidFill>
              <a:latin typeface="Calibri" panose="020F0502020204030204"/>
            </a:endParaRPr>
          </a:p>
        </p:txBody>
      </p:sp>
    </p:spTree>
    <p:extLst>
      <p:ext uri="{BB962C8B-B14F-4D97-AF65-F5344CB8AC3E}">
        <p14:creationId xmlns:p14="http://schemas.microsoft.com/office/powerpoint/2010/main" val="3227627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DA4060-FF34-4F63-85A1-8E72BC8CB9E6}" type="slidenum">
              <a:rPr lang="en-US" smtClean="0"/>
              <a:t>25</a:t>
            </a:fld>
            <a:endParaRPr lang="en-US"/>
          </a:p>
        </p:txBody>
      </p:sp>
    </p:spTree>
    <p:extLst>
      <p:ext uri="{BB962C8B-B14F-4D97-AF65-F5344CB8AC3E}">
        <p14:creationId xmlns:p14="http://schemas.microsoft.com/office/powerpoint/2010/main" val="3178317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F3C1C0-C714-47AC-A863-1192405633E9}" type="datetimeFigureOut">
              <a:rPr lang="en-US" smtClean="0"/>
              <a:t>11/21/25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p:nvSpPr>
          <p:cNvPr id="6" name="Slide Number Placeholder 5"/>
          <p:cNvSpPr>
            <a:spLocks noGrp="1"/>
          </p:cNvSpPr>
          <p:nvPr>
            <p:ph type="sldNum" sz="quarter" idx="12"/>
          </p:nvPr>
        </p:nvSpPr>
        <p:spPr>
          <a:xfrm>
            <a:off x="531812" y="4529540"/>
            <a:ext cx="779767" cy="365125"/>
          </a:xfrm>
        </p:spPr>
        <p:txBody>
          <a:bodyPr/>
          <a:lstStyle/>
          <a:p>
            <a:fld id="{E6633DAA-AC20-4929-83AB-D2B4A97F308D}" type="slidenum">
              <a:rPr lang="en-US" smtClean="0"/>
              <a:t>‹#›</a:t>
            </a:fld>
            <a:endParaRPr lang="en-US"/>
          </a:p>
        </p:txBody>
      </p:sp>
    </p:spTree>
    <p:extLst>
      <p:ext uri="{BB962C8B-B14F-4D97-AF65-F5344CB8AC3E}">
        <p14:creationId xmlns:p14="http://schemas.microsoft.com/office/powerpoint/2010/main" val="2024771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F3C1C0-C714-47AC-A863-1192405633E9}" type="datetimeFigureOut">
              <a:rPr lang="en-US" smtClean="0"/>
              <a:t>11/21/25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6633DAA-AC20-4929-83AB-D2B4A97F308D}" type="slidenum">
              <a:rPr lang="en-US" smtClean="0"/>
              <a:t>‹#›</a:t>
            </a:fld>
            <a:endParaRPr lang="en-US"/>
          </a:p>
        </p:txBody>
      </p:sp>
    </p:spTree>
    <p:extLst>
      <p:ext uri="{BB962C8B-B14F-4D97-AF65-F5344CB8AC3E}">
        <p14:creationId xmlns:p14="http://schemas.microsoft.com/office/powerpoint/2010/main" val="3477875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F3C1C0-C714-47AC-A863-1192405633E9}" type="datetimeFigureOut">
              <a:rPr lang="en-US" smtClean="0"/>
              <a:t>11/21/25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6633DAA-AC20-4929-83AB-D2B4A97F308D}"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97154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8F3C1C0-C714-47AC-A863-1192405633E9}" type="datetimeFigureOut">
              <a:rPr lang="en-US" smtClean="0"/>
              <a:t>11/21/25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6633DAA-AC20-4929-83AB-D2B4A97F308D}" type="slidenum">
              <a:rPr lang="en-US" smtClean="0"/>
              <a:t>‹#›</a:t>
            </a:fld>
            <a:endParaRPr lang="en-US"/>
          </a:p>
        </p:txBody>
      </p:sp>
    </p:spTree>
    <p:extLst>
      <p:ext uri="{BB962C8B-B14F-4D97-AF65-F5344CB8AC3E}">
        <p14:creationId xmlns:p14="http://schemas.microsoft.com/office/powerpoint/2010/main" val="4211651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8F3C1C0-C714-47AC-A863-1192405633E9}" type="datetimeFigureOut">
              <a:rPr lang="en-US" smtClean="0"/>
              <a:t>11/21/25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6633DAA-AC20-4929-83AB-D2B4A97F308D}"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69170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8F3C1C0-C714-47AC-A863-1192405633E9}" type="datetimeFigureOut">
              <a:rPr lang="en-US" smtClean="0"/>
              <a:t>11/21/25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6633DAA-AC20-4929-83AB-D2B4A97F308D}" type="slidenum">
              <a:rPr lang="en-US" smtClean="0"/>
              <a:t>‹#›</a:t>
            </a:fld>
            <a:endParaRPr lang="en-US"/>
          </a:p>
        </p:txBody>
      </p:sp>
    </p:spTree>
    <p:extLst>
      <p:ext uri="{BB962C8B-B14F-4D97-AF65-F5344CB8AC3E}">
        <p14:creationId xmlns:p14="http://schemas.microsoft.com/office/powerpoint/2010/main" val="1963608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F3C1C0-C714-47AC-A863-1192405633E9}" type="datetimeFigureOut">
              <a:rPr lang="en-US" smtClean="0"/>
              <a:t>11/21/25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6633DAA-AC20-4929-83AB-D2B4A97F308D}" type="slidenum">
              <a:rPr lang="en-US" smtClean="0"/>
              <a:t>‹#›</a:t>
            </a:fld>
            <a:endParaRPr lang="en-US"/>
          </a:p>
        </p:txBody>
      </p:sp>
    </p:spTree>
    <p:extLst>
      <p:ext uri="{BB962C8B-B14F-4D97-AF65-F5344CB8AC3E}">
        <p14:creationId xmlns:p14="http://schemas.microsoft.com/office/powerpoint/2010/main" val="796588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F3C1C0-C714-47AC-A863-1192405633E9}" type="datetimeFigureOut">
              <a:rPr lang="en-US" smtClean="0"/>
              <a:t>11/21/25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6633DAA-AC20-4929-83AB-D2B4A97F308D}" type="slidenum">
              <a:rPr lang="en-US" smtClean="0"/>
              <a:t>‹#›</a:t>
            </a:fld>
            <a:endParaRPr lang="en-US"/>
          </a:p>
        </p:txBody>
      </p:sp>
    </p:spTree>
    <p:extLst>
      <p:ext uri="{BB962C8B-B14F-4D97-AF65-F5344CB8AC3E}">
        <p14:creationId xmlns:p14="http://schemas.microsoft.com/office/powerpoint/2010/main" val="409451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F3C1C0-C714-47AC-A863-1192405633E9}" type="datetimeFigureOut">
              <a:rPr lang="en-US" smtClean="0"/>
              <a:t>11/21/25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p:nvSpPr>
          <p:cNvPr id="6" name="Slide Number Placeholder 5"/>
          <p:cNvSpPr>
            <a:spLocks noGrp="1"/>
          </p:cNvSpPr>
          <p:nvPr>
            <p:ph type="sldNum" sz="quarter" idx="12"/>
          </p:nvPr>
        </p:nvSpPr>
        <p:spPr>
          <a:xfrm>
            <a:off x="531812" y="4529540"/>
            <a:ext cx="779767" cy="365125"/>
          </a:xfrm>
        </p:spPr>
        <p:txBody>
          <a:bodyPr/>
          <a:lstStyle/>
          <a:p>
            <a:fld id="{E6633DAA-AC20-4929-83AB-D2B4A97F308D}" type="slidenum">
              <a:rPr lang="en-US" smtClean="0"/>
              <a:t>‹#›</a:t>
            </a:fld>
            <a:endParaRPr lang="en-US"/>
          </a:p>
        </p:txBody>
      </p:sp>
    </p:spTree>
    <p:extLst>
      <p:ext uri="{BB962C8B-B14F-4D97-AF65-F5344CB8AC3E}">
        <p14:creationId xmlns:p14="http://schemas.microsoft.com/office/powerpoint/2010/main" val="805971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F3C1C0-C714-47AC-A863-1192405633E9}" type="datetimeFigureOut">
              <a:rPr lang="en-US" smtClean="0"/>
              <a:t>11/21/25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6633DAA-AC20-4929-83AB-D2B4A97F308D}" type="slidenum">
              <a:rPr lang="en-US" smtClean="0"/>
              <a:t>‹#›</a:t>
            </a:fld>
            <a:endParaRPr lang="en-US"/>
          </a:p>
        </p:txBody>
      </p:sp>
    </p:spTree>
    <p:extLst>
      <p:ext uri="{BB962C8B-B14F-4D97-AF65-F5344CB8AC3E}">
        <p14:creationId xmlns:p14="http://schemas.microsoft.com/office/powerpoint/2010/main" val="2782383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F3C1C0-C714-47AC-A863-1192405633E9}" type="datetimeFigureOut">
              <a:rPr lang="en-US" smtClean="0"/>
              <a:t>11/21/25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6633DAA-AC20-4929-83AB-D2B4A97F308D}" type="slidenum">
              <a:rPr lang="en-US" smtClean="0"/>
              <a:t>‹#›</a:t>
            </a:fld>
            <a:endParaRPr lang="en-US"/>
          </a:p>
        </p:txBody>
      </p:sp>
    </p:spTree>
    <p:extLst>
      <p:ext uri="{BB962C8B-B14F-4D97-AF65-F5344CB8AC3E}">
        <p14:creationId xmlns:p14="http://schemas.microsoft.com/office/powerpoint/2010/main" val="2914507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F3C1C0-C714-47AC-A863-1192405633E9}" type="datetimeFigureOut">
              <a:rPr lang="en-US" smtClean="0"/>
              <a:t>11/21/25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6" name="Slide Number Placeholder 5"/>
          <p:cNvSpPr>
            <a:spLocks noGrp="1"/>
          </p:cNvSpPr>
          <p:nvPr>
            <p:ph type="sldNum" sz="quarter" idx="12"/>
          </p:nvPr>
        </p:nvSpPr>
        <p:spPr/>
        <p:txBody>
          <a:bodyPr/>
          <a:lstStyle/>
          <a:p>
            <a:fld id="{E6633DAA-AC20-4929-83AB-D2B4A97F308D}" type="slidenum">
              <a:rPr lang="en-US" smtClean="0"/>
              <a:t>‹#›</a:t>
            </a:fld>
            <a:endParaRPr lang="en-US"/>
          </a:p>
        </p:txBody>
      </p:sp>
    </p:spTree>
    <p:extLst>
      <p:ext uri="{BB962C8B-B14F-4D97-AF65-F5344CB8AC3E}">
        <p14:creationId xmlns:p14="http://schemas.microsoft.com/office/powerpoint/2010/main" val="41029863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F3C1C0-C714-47AC-A863-1192405633E9}" type="datetimeFigureOut">
              <a:rPr lang="en-US" smtClean="0"/>
              <a:t>11/21/25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6633DAA-AC20-4929-83AB-D2B4A97F308D}" type="slidenum">
              <a:rPr lang="en-US" smtClean="0"/>
              <a:t>‹#›</a:t>
            </a:fld>
            <a:endParaRPr lang="en-US"/>
          </a:p>
        </p:txBody>
      </p:sp>
    </p:spTree>
    <p:extLst>
      <p:ext uri="{BB962C8B-B14F-4D97-AF65-F5344CB8AC3E}">
        <p14:creationId xmlns:p14="http://schemas.microsoft.com/office/powerpoint/2010/main" val="1672816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F3C1C0-C714-47AC-A863-1192405633E9}" type="datetimeFigureOut">
              <a:rPr lang="en-US" smtClean="0"/>
              <a:t>11/21/25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6633DAA-AC20-4929-83AB-D2B4A97F308D}" type="slidenum">
              <a:rPr lang="en-US" smtClean="0"/>
              <a:t>‹#›</a:t>
            </a:fld>
            <a:endParaRPr lang="en-US"/>
          </a:p>
        </p:txBody>
      </p:sp>
    </p:spTree>
    <p:extLst>
      <p:ext uri="{BB962C8B-B14F-4D97-AF65-F5344CB8AC3E}">
        <p14:creationId xmlns:p14="http://schemas.microsoft.com/office/powerpoint/2010/main" val="18711634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F3C1C0-C714-47AC-A863-1192405633E9}" type="datetimeFigureOut">
              <a:rPr lang="en-US" smtClean="0"/>
              <a:t>11/21/25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6633DAA-AC20-4929-83AB-D2B4A97F308D}" type="slidenum">
              <a:rPr lang="en-US" smtClean="0"/>
              <a:t>‹#›</a:t>
            </a:fld>
            <a:endParaRPr lang="en-US"/>
          </a:p>
        </p:txBody>
      </p:sp>
    </p:spTree>
    <p:extLst>
      <p:ext uri="{BB962C8B-B14F-4D97-AF65-F5344CB8AC3E}">
        <p14:creationId xmlns:p14="http://schemas.microsoft.com/office/powerpoint/2010/main" val="2575122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F3C1C0-C714-47AC-A863-1192405633E9}" type="datetimeFigureOut">
              <a:rPr lang="en-US" smtClean="0"/>
              <a:t>11/21/25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4" name="Slide Number Placeholder 3"/>
          <p:cNvSpPr>
            <a:spLocks noGrp="1"/>
          </p:cNvSpPr>
          <p:nvPr>
            <p:ph type="sldNum" sz="quarter" idx="12"/>
          </p:nvPr>
        </p:nvSpPr>
        <p:spPr/>
        <p:txBody>
          <a:bodyPr/>
          <a:lstStyle/>
          <a:p>
            <a:fld id="{E6633DAA-AC20-4929-83AB-D2B4A97F308D}" type="slidenum">
              <a:rPr lang="en-US" smtClean="0"/>
              <a:t>‹#›</a:t>
            </a:fld>
            <a:endParaRPr lang="en-US"/>
          </a:p>
        </p:txBody>
      </p:sp>
    </p:spTree>
    <p:extLst>
      <p:ext uri="{BB962C8B-B14F-4D97-AF65-F5344CB8AC3E}">
        <p14:creationId xmlns:p14="http://schemas.microsoft.com/office/powerpoint/2010/main" val="39839832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8F3C1C0-C714-47AC-A863-1192405633E9}" type="datetimeFigureOut">
              <a:rPr lang="en-US" smtClean="0"/>
              <a:t>11/21/25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7" name="Slide Number Placeholder 6"/>
          <p:cNvSpPr>
            <a:spLocks noGrp="1"/>
          </p:cNvSpPr>
          <p:nvPr>
            <p:ph type="sldNum" sz="quarter" idx="12"/>
          </p:nvPr>
        </p:nvSpPr>
        <p:spPr/>
        <p:txBody>
          <a:bodyPr/>
          <a:lstStyle/>
          <a:p>
            <a:fld id="{E6633DAA-AC20-4929-83AB-D2B4A97F308D}" type="slidenum">
              <a:rPr lang="en-US" smtClean="0"/>
              <a:t>‹#›</a:t>
            </a:fld>
            <a:endParaRPr lang="en-US"/>
          </a:p>
        </p:txBody>
      </p:sp>
    </p:spTree>
    <p:extLst>
      <p:ext uri="{BB962C8B-B14F-4D97-AF65-F5344CB8AC3E}">
        <p14:creationId xmlns:p14="http://schemas.microsoft.com/office/powerpoint/2010/main" val="2238625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8F3C1C0-C714-47AC-A863-1192405633E9}" type="datetimeFigureOut">
              <a:rPr lang="en-US" smtClean="0"/>
              <a:t>11/21/25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6633DAA-AC20-4929-83AB-D2B4A97F308D}" type="slidenum">
              <a:rPr lang="en-US" smtClean="0"/>
              <a:t>‹#›</a:t>
            </a:fld>
            <a:endParaRPr lang="en-US"/>
          </a:p>
        </p:txBody>
      </p:sp>
    </p:spTree>
    <p:extLst>
      <p:ext uri="{BB962C8B-B14F-4D97-AF65-F5344CB8AC3E}">
        <p14:creationId xmlns:p14="http://schemas.microsoft.com/office/powerpoint/2010/main" val="16146531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F3C1C0-C714-47AC-A863-1192405633E9}" type="datetimeFigureOut">
              <a:rPr lang="en-US" smtClean="0"/>
              <a:t>11/21/25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6633DAA-AC20-4929-83AB-D2B4A97F308D}" type="slidenum">
              <a:rPr lang="en-US" smtClean="0"/>
              <a:t>‹#›</a:t>
            </a:fld>
            <a:endParaRPr lang="en-US"/>
          </a:p>
        </p:txBody>
      </p:sp>
    </p:spTree>
    <p:extLst>
      <p:ext uri="{BB962C8B-B14F-4D97-AF65-F5344CB8AC3E}">
        <p14:creationId xmlns:p14="http://schemas.microsoft.com/office/powerpoint/2010/main" val="29789740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F3C1C0-C714-47AC-A863-1192405633E9}" type="datetimeFigureOut">
              <a:rPr lang="en-US" smtClean="0"/>
              <a:t>11/21/25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6633DAA-AC20-4929-83AB-D2B4A97F308D}"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098702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8F3C1C0-C714-47AC-A863-1192405633E9}" type="datetimeFigureOut">
              <a:rPr lang="en-US" smtClean="0"/>
              <a:t>11/21/25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6633DAA-AC20-4929-83AB-D2B4A97F308D}" type="slidenum">
              <a:rPr lang="en-US" smtClean="0"/>
              <a:t>‹#›</a:t>
            </a:fld>
            <a:endParaRPr lang="en-US"/>
          </a:p>
        </p:txBody>
      </p:sp>
    </p:spTree>
    <p:extLst>
      <p:ext uri="{BB962C8B-B14F-4D97-AF65-F5344CB8AC3E}">
        <p14:creationId xmlns:p14="http://schemas.microsoft.com/office/powerpoint/2010/main" val="21623449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8F3C1C0-C714-47AC-A863-1192405633E9}" type="datetimeFigureOut">
              <a:rPr lang="en-US" smtClean="0"/>
              <a:t>11/21/25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6633DAA-AC20-4929-83AB-D2B4A97F308D}"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04342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F3C1C0-C714-47AC-A863-1192405633E9}" type="datetimeFigureOut">
              <a:rPr lang="en-US" smtClean="0"/>
              <a:t>11/21/25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6633DAA-AC20-4929-83AB-D2B4A97F308D}" type="slidenum">
              <a:rPr lang="en-US" smtClean="0"/>
              <a:t>‹#›</a:t>
            </a:fld>
            <a:endParaRPr lang="en-US"/>
          </a:p>
        </p:txBody>
      </p:sp>
    </p:spTree>
    <p:extLst>
      <p:ext uri="{BB962C8B-B14F-4D97-AF65-F5344CB8AC3E}">
        <p14:creationId xmlns:p14="http://schemas.microsoft.com/office/powerpoint/2010/main" val="115314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8F3C1C0-C714-47AC-A863-1192405633E9}" type="datetimeFigureOut">
              <a:rPr lang="en-US" smtClean="0"/>
              <a:t>11/21/25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6633DAA-AC20-4929-83AB-D2B4A97F308D}" type="slidenum">
              <a:rPr lang="en-US" smtClean="0"/>
              <a:t>‹#›</a:t>
            </a:fld>
            <a:endParaRPr lang="en-US"/>
          </a:p>
        </p:txBody>
      </p:sp>
    </p:spTree>
    <p:extLst>
      <p:ext uri="{BB962C8B-B14F-4D97-AF65-F5344CB8AC3E}">
        <p14:creationId xmlns:p14="http://schemas.microsoft.com/office/powerpoint/2010/main" val="42537950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F3C1C0-C714-47AC-A863-1192405633E9}" type="datetimeFigureOut">
              <a:rPr lang="en-US" smtClean="0"/>
              <a:t>11/21/25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6633DAA-AC20-4929-83AB-D2B4A97F308D}" type="slidenum">
              <a:rPr lang="en-US" smtClean="0"/>
              <a:t>‹#›</a:t>
            </a:fld>
            <a:endParaRPr lang="en-US"/>
          </a:p>
        </p:txBody>
      </p:sp>
    </p:spTree>
    <p:extLst>
      <p:ext uri="{BB962C8B-B14F-4D97-AF65-F5344CB8AC3E}">
        <p14:creationId xmlns:p14="http://schemas.microsoft.com/office/powerpoint/2010/main" val="33934281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F3C1C0-C714-47AC-A863-1192405633E9}" type="datetimeFigureOut">
              <a:rPr lang="en-US" smtClean="0"/>
              <a:t>11/21/25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6633DAA-AC20-4929-83AB-D2B4A97F308D}" type="slidenum">
              <a:rPr lang="en-US" smtClean="0"/>
              <a:t>‹#›</a:t>
            </a:fld>
            <a:endParaRPr lang="en-US"/>
          </a:p>
        </p:txBody>
      </p:sp>
    </p:spTree>
    <p:extLst>
      <p:ext uri="{BB962C8B-B14F-4D97-AF65-F5344CB8AC3E}">
        <p14:creationId xmlns:p14="http://schemas.microsoft.com/office/powerpoint/2010/main" val="444922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F3C1C0-C714-47AC-A863-1192405633E9}" type="datetimeFigureOut">
              <a:rPr lang="en-US" smtClean="0"/>
              <a:t>11/21/25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6633DAA-AC20-4929-83AB-D2B4A97F308D}" type="slidenum">
              <a:rPr lang="en-US" smtClean="0"/>
              <a:t>‹#›</a:t>
            </a:fld>
            <a:endParaRPr lang="en-US"/>
          </a:p>
        </p:txBody>
      </p:sp>
    </p:spTree>
    <p:extLst>
      <p:ext uri="{BB962C8B-B14F-4D97-AF65-F5344CB8AC3E}">
        <p14:creationId xmlns:p14="http://schemas.microsoft.com/office/powerpoint/2010/main" val="1264702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F3C1C0-C714-47AC-A863-1192405633E9}" type="datetimeFigureOut">
              <a:rPr lang="en-US" smtClean="0"/>
              <a:t>11/21/25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6633DAA-AC20-4929-83AB-D2B4A97F308D}" type="slidenum">
              <a:rPr lang="en-US" smtClean="0"/>
              <a:t>‹#›</a:t>
            </a:fld>
            <a:endParaRPr lang="en-US"/>
          </a:p>
        </p:txBody>
      </p:sp>
    </p:spTree>
    <p:extLst>
      <p:ext uri="{BB962C8B-B14F-4D97-AF65-F5344CB8AC3E}">
        <p14:creationId xmlns:p14="http://schemas.microsoft.com/office/powerpoint/2010/main" val="2959374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F3C1C0-C714-47AC-A863-1192405633E9}" type="datetimeFigureOut">
              <a:rPr lang="en-US" smtClean="0"/>
              <a:t>11/21/25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6633DAA-AC20-4929-83AB-D2B4A97F308D}" type="slidenum">
              <a:rPr lang="en-US" smtClean="0"/>
              <a:t>‹#›</a:t>
            </a:fld>
            <a:endParaRPr lang="en-US"/>
          </a:p>
        </p:txBody>
      </p:sp>
    </p:spTree>
    <p:extLst>
      <p:ext uri="{BB962C8B-B14F-4D97-AF65-F5344CB8AC3E}">
        <p14:creationId xmlns:p14="http://schemas.microsoft.com/office/powerpoint/2010/main" val="4148640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F3C1C0-C714-47AC-A863-1192405633E9}" type="datetimeFigureOut">
              <a:rPr lang="en-US" smtClean="0"/>
              <a:t>11/21/25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4" name="Slide Number Placeholder 3"/>
          <p:cNvSpPr>
            <a:spLocks noGrp="1"/>
          </p:cNvSpPr>
          <p:nvPr>
            <p:ph type="sldNum" sz="quarter" idx="12"/>
          </p:nvPr>
        </p:nvSpPr>
        <p:spPr/>
        <p:txBody>
          <a:bodyPr/>
          <a:lstStyle/>
          <a:p>
            <a:fld id="{E6633DAA-AC20-4929-83AB-D2B4A97F308D}" type="slidenum">
              <a:rPr lang="en-US" smtClean="0"/>
              <a:t>‹#›</a:t>
            </a:fld>
            <a:endParaRPr lang="en-US"/>
          </a:p>
        </p:txBody>
      </p:sp>
    </p:spTree>
    <p:extLst>
      <p:ext uri="{BB962C8B-B14F-4D97-AF65-F5344CB8AC3E}">
        <p14:creationId xmlns:p14="http://schemas.microsoft.com/office/powerpoint/2010/main" val="3983457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8F3C1C0-C714-47AC-A863-1192405633E9}" type="datetimeFigureOut">
              <a:rPr lang="en-US" smtClean="0"/>
              <a:t>11/21/25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7" name="Slide Number Placeholder 6"/>
          <p:cNvSpPr>
            <a:spLocks noGrp="1"/>
          </p:cNvSpPr>
          <p:nvPr>
            <p:ph type="sldNum" sz="quarter" idx="12"/>
          </p:nvPr>
        </p:nvSpPr>
        <p:spPr/>
        <p:txBody>
          <a:bodyPr/>
          <a:lstStyle/>
          <a:p>
            <a:fld id="{E6633DAA-AC20-4929-83AB-D2B4A97F308D}" type="slidenum">
              <a:rPr lang="en-US" smtClean="0"/>
              <a:t>‹#›</a:t>
            </a:fld>
            <a:endParaRPr lang="en-US"/>
          </a:p>
        </p:txBody>
      </p:sp>
    </p:spTree>
    <p:extLst>
      <p:ext uri="{BB962C8B-B14F-4D97-AF65-F5344CB8AC3E}">
        <p14:creationId xmlns:p14="http://schemas.microsoft.com/office/powerpoint/2010/main" val="581351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8F3C1C0-C714-47AC-A863-1192405633E9}" type="datetimeFigureOut">
              <a:rPr lang="en-US" smtClean="0"/>
              <a:t>11/21/25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6633DAA-AC20-4929-83AB-D2B4A97F308D}" type="slidenum">
              <a:rPr lang="en-US" smtClean="0"/>
              <a:t>‹#›</a:t>
            </a:fld>
            <a:endParaRPr lang="en-US"/>
          </a:p>
        </p:txBody>
      </p:sp>
    </p:spTree>
    <p:extLst>
      <p:ext uri="{BB962C8B-B14F-4D97-AF65-F5344CB8AC3E}">
        <p14:creationId xmlns:p14="http://schemas.microsoft.com/office/powerpoint/2010/main" val="1013572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8F3C1C0-C714-47AC-A863-1192405633E9}" type="datetimeFigureOut">
              <a:rPr lang="en-US" smtClean="0"/>
              <a:t>11/21/25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6633DAA-AC20-4929-83AB-D2B4A97F308D}" type="slidenum">
              <a:rPr lang="en-US" smtClean="0"/>
              <a:t>‹#›</a:t>
            </a:fld>
            <a:endParaRPr lang="en-US"/>
          </a:p>
        </p:txBody>
      </p:sp>
    </p:spTree>
    <p:extLst>
      <p:ext uri="{BB962C8B-B14F-4D97-AF65-F5344CB8AC3E}">
        <p14:creationId xmlns:p14="http://schemas.microsoft.com/office/powerpoint/2010/main" val="10076045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8F3C1C0-C714-47AC-A863-1192405633E9}" type="datetimeFigureOut">
              <a:rPr lang="en-US" smtClean="0"/>
              <a:t>11/21/25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6633DAA-AC20-4929-83AB-D2B4A97F308D}" type="slidenum">
              <a:rPr lang="en-US" smtClean="0"/>
              <a:t>‹#›</a:t>
            </a:fld>
            <a:endParaRPr lang="en-US"/>
          </a:p>
        </p:txBody>
      </p:sp>
    </p:spTree>
    <p:extLst>
      <p:ext uri="{BB962C8B-B14F-4D97-AF65-F5344CB8AC3E}">
        <p14:creationId xmlns:p14="http://schemas.microsoft.com/office/powerpoint/2010/main" val="107533320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81269-91A5-4D8A-89D7-756D1C2F6698}"/>
              </a:ext>
            </a:extLst>
          </p:cNvPr>
          <p:cNvSpPr>
            <a:spLocks noGrp="1"/>
          </p:cNvSpPr>
          <p:nvPr>
            <p:ph type="ctrTitle"/>
          </p:nvPr>
        </p:nvSpPr>
        <p:spPr/>
        <p:txBody>
          <a:bodyPr>
            <a:normAutofit/>
          </a:bodyPr>
          <a:lstStyle/>
          <a:p>
            <a:r>
              <a:rPr lang="en-US" sz="4000" b="1" dirty="0"/>
              <a:t>Now That I have Your Attention…</a:t>
            </a:r>
          </a:p>
        </p:txBody>
      </p:sp>
      <p:sp>
        <p:nvSpPr>
          <p:cNvPr id="3" name="Subtitle 2">
            <a:extLst>
              <a:ext uri="{FF2B5EF4-FFF2-40B4-BE49-F238E27FC236}">
                <a16:creationId xmlns:a16="http://schemas.microsoft.com/office/drawing/2014/main" id="{5B960E8C-942D-4F4C-9232-CA9D99BD298F}"/>
              </a:ext>
            </a:extLst>
          </p:cNvPr>
          <p:cNvSpPr>
            <a:spLocks noGrp="1"/>
          </p:cNvSpPr>
          <p:nvPr>
            <p:ph type="subTitle" idx="1"/>
          </p:nvPr>
        </p:nvSpPr>
        <p:spPr/>
        <p:txBody>
          <a:bodyPr/>
          <a:lstStyle/>
          <a:p>
            <a:r>
              <a:rPr lang="en-US" dirty="0"/>
              <a:t>What script do I use to communicate?</a:t>
            </a:r>
          </a:p>
        </p:txBody>
      </p:sp>
    </p:spTree>
    <p:extLst>
      <p:ext uri="{BB962C8B-B14F-4D97-AF65-F5344CB8AC3E}">
        <p14:creationId xmlns:p14="http://schemas.microsoft.com/office/powerpoint/2010/main" val="3960381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6851-70DE-4DC1-AC5D-B807216FE557}"/>
              </a:ext>
            </a:extLst>
          </p:cNvPr>
          <p:cNvSpPr>
            <a:spLocks noGrp="1"/>
          </p:cNvSpPr>
          <p:nvPr>
            <p:ph type="title"/>
          </p:nvPr>
        </p:nvSpPr>
        <p:spPr/>
        <p:txBody>
          <a:bodyPr/>
          <a:lstStyle/>
          <a:p>
            <a:r>
              <a:rPr lang="en-US" b="1" dirty="0"/>
              <a:t>What’s This About?</a:t>
            </a:r>
          </a:p>
        </p:txBody>
      </p:sp>
      <p:sp>
        <p:nvSpPr>
          <p:cNvPr id="3" name="Content Placeholder 2">
            <a:extLst>
              <a:ext uri="{FF2B5EF4-FFF2-40B4-BE49-F238E27FC236}">
                <a16:creationId xmlns:a16="http://schemas.microsoft.com/office/drawing/2014/main" id="{73BDE79B-45AA-4D3B-8ECF-553A4ADFCE19}"/>
              </a:ext>
            </a:extLst>
          </p:cNvPr>
          <p:cNvSpPr>
            <a:spLocks noGrp="1"/>
          </p:cNvSpPr>
          <p:nvPr>
            <p:ph idx="1"/>
          </p:nvPr>
        </p:nvSpPr>
        <p:spPr>
          <a:xfrm>
            <a:off x="2189967" y="1905000"/>
            <a:ext cx="9610736" cy="4817076"/>
          </a:xfrm>
        </p:spPr>
        <p:txBody>
          <a:bodyPr>
            <a:normAutofit fontScale="70000" lnSpcReduction="20000"/>
          </a:bodyPr>
          <a:lstStyle/>
          <a:p>
            <a:r>
              <a:rPr lang="en-US" sz="2400" dirty="0"/>
              <a:t>If the new prospect calls you back to ask, “What is this about?” Tell them:  It’s about making sure we have a gameplan for Financial Independence for ourselves and our Family.  Especially with what’s going on economically and politically in this country today.</a:t>
            </a:r>
          </a:p>
          <a:p>
            <a:r>
              <a:rPr lang="en-US" sz="2400" dirty="0"/>
              <a:t>PROSPECT:  What do you mean FI? </a:t>
            </a:r>
          </a:p>
          <a:p>
            <a:r>
              <a:rPr lang="en-US" sz="2400" dirty="0"/>
              <a:t>YOU:   Learning Concepts and Rules that will help us accumulate more money and build wealth, becoming FI.  </a:t>
            </a:r>
          </a:p>
          <a:p>
            <a:r>
              <a:rPr lang="en-US" sz="2400" dirty="0"/>
              <a:t>For Ex:  Have you ever heard of the Rule of 72?  (WFA).  Google it(what did it say)?  (WFA).  Isn’t that awesome.  That’s just one of the Concepts I’ve Learned.  I look forward to meeting with you_______ at _______. </a:t>
            </a:r>
          </a:p>
          <a:p>
            <a:pPr marL="3657600" lvl="8" indent="0">
              <a:buNone/>
            </a:pPr>
            <a:r>
              <a:rPr lang="en-US" sz="1800" dirty="0"/>
              <a:t>      </a:t>
            </a:r>
            <a:r>
              <a:rPr lang="en-US" sz="3800" b="1" dirty="0"/>
              <a:t>OR</a:t>
            </a:r>
          </a:p>
          <a:p>
            <a:r>
              <a:rPr lang="en-US" sz="2400" b="1" dirty="0"/>
              <a:t> </a:t>
            </a:r>
            <a:r>
              <a:rPr lang="en-US" sz="2400" dirty="0"/>
              <a:t>I don’t know all the particulars because I am being trained. I do know that I am very excited about the Concepts and the Rules that I am learning.  Especially the Rule of 72.  </a:t>
            </a:r>
          </a:p>
          <a:p>
            <a:r>
              <a:rPr lang="en-US" sz="2400" dirty="0"/>
              <a:t>Are you familiar with the RULE? (WFA).  Google it(what did it say)?  (WFA).  That rule alone is changing MY Financial Life.  My trainer will explain EVERYTHING to you when we see you _________ at ________.</a:t>
            </a:r>
          </a:p>
        </p:txBody>
      </p:sp>
    </p:spTree>
    <p:extLst>
      <p:ext uri="{BB962C8B-B14F-4D97-AF65-F5344CB8AC3E}">
        <p14:creationId xmlns:p14="http://schemas.microsoft.com/office/powerpoint/2010/main" val="2578452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DD726-E9A5-45D1-9C4F-87377A2B255D}"/>
              </a:ext>
            </a:extLst>
          </p:cNvPr>
          <p:cNvSpPr>
            <a:spLocks noGrp="1"/>
          </p:cNvSpPr>
          <p:nvPr>
            <p:ph type="title"/>
          </p:nvPr>
        </p:nvSpPr>
        <p:spPr/>
        <p:txBody>
          <a:bodyPr/>
          <a:lstStyle/>
          <a:p>
            <a:r>
              <a:rPr lang="en-US" b="1" dirty="0"/>
              <a:t>Can’t I Just Use My Own Words?</a:t>
            </a:r>
          </a:p>
        </p:txBody>
      </p:sp>
      <p:sp>
        <p:nvSpPr>
          <p:cNvPr id="3" name="Content Placeholder 2">
            <a:extLst>
              <a:ext uri="{FF2B5EF4-FFF2-40B4-BE49-F238E27FC236}">
                <a16:creationId xmlns:a16="http://schemas.microsoft.com/office/drawing/2014/main" id="{48D51666-3466-44F1-9686-D5FE9F196848}"/>
              </a:ext>
            </a:extLst>
          </p:cNvPr>
          <p:cNvSpPr>
            <a:spLocks noGrp="1"/>
          </p:cNvSpPr>
          <p:nvPr>
            <p:ph idx="1"/>
          </p:nvPr>
        </p:nvSpPr>
        <p:spPr>
          <a:xfrm>
            <a:off x="2296710" y="1905000"/>
            <a:ext cx="8911688" cy="4070616"/>
          </a:xfrm>
        </p:spPr>
        <p:txBody>
          <a:bodyPr/>
          <a:lstStyle/>
          <a:p>
            <a:r>
              <a:rPr lang="en-US" dirty="0"/>
              <a:t>Scripts help to create a more consistent and collaborative environment for your message.</a:t>
            </a:r>
          </a:p>
          <a:p>
            <a:r>
              <a:rPr lang="en-US" dirty="0"/>
              <a:t>Starting the conversation can sometimes be the hardest part of a call. A good script offers reps a strong starting.</a:t>
            </a:r>
          </a:p>
          <a:p>
            <a:r>
              <a:rPr lang="en-US" dirty="0"/>
              <a:t>It provides a strong opening that engages the prospect, building rapport and trust. </a:t>
            </a:r>
          </a:p>
          <a:p>
            <a:r>
              <a:rPr lang="en-US" dirty="0"/>
              <a:t>A good script is a tool to getting a commitment to continue a relationship in the future, scheduled call or meeting date.</a:t>
            </a:r>
          </a:p>
          <a:p>
            <a:r>
              <a:rPr lang="en-US" dirty="0"/>
              <a:t>Scripts reduce errors and increase rep confidence.</a:t>
            </a:r>
          </a:p>
          <a:p>
            <a:r>
              <a:rPr lang="en-US" dirty="0"/>
              <a:t>Scripts designed to get results and are proven to work by the top earners.</a:t>
            </a:r>
          </a:p>
          <a:p>
            <a:endParaRPr lang="en-US" dirty="0"/>
          </a:p>
        </p:txBody>
      </p:sp>
    </p:spTree>
    <p:extLst>
      <p:ext uri="{BB962C8B-B14F-4D97-AF65-F5344CB8AC3E}">
        <p14:creationId xmlns:p14="http://schemas.microsoft.com/office/powerpoint/2010/main" val="3672187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5879851-1A1D-4246-AAA1-C484E85833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Image result for keep it simple">
            <a:extLst>
              <a:ext uri="{FF2B5EF4-FFF2-40B4-BE49-F238E27FC236}">
                <a16:creationId xmlns:a16="http://schemas.microsoft.com/office/drawing/2014/main" id="{3C66DA76-E4AC-49E4-9776-34542B5AB343}"/>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1354" b="4376"/>
          <a:stretch/>
        </p:blipFill>
        <p:spPr bwMode="auto">
          <a:xfrm>
            <a:off x="-8825"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EAE22DB-07E1-47FB-909D-8B842D6CF977}"/>
              </a:ext>
            </a:extLst>
          </p:cNvPr>
          <p:cNvSpPr>
            <a:spLocks noGrp="1"/>
          </p:cNvSpPr>
          <p:nvPr>
            <p:ph type="title"/>
          </p:nvPr>
        </p:nvSpPr>
        <p:spPr>
          <a:xfrm>
            <a:off x="1640156" y="415765"/>
            <a:ext cx="8911687" cy="1280890"/>
          </a:xfrm>
        </p:spPr>
        <p:txBody>
          <a:bodyPr>
            <a:normAutofit/>
          </a:bodyPr>
          <a:lstStyle/>
          <a:p>
            <a:pPr algn="ctr"/>
            <a:r>
              <a:rPr lang="en-US" b="1" dirty="0"/>
              <a:t>KEEP IT SIMPLE. OWN IT.</a:t>
            </a:r>
          </a:p>
        </p:txBody>
      </p:sp>
      <p:sp>
        <p:nvSpPr>
          <p:cNvPr id="3" name="Content Placeholder 2">
            <a:extLst>
              <a:ext uri="{FF2B5EF4-FFF2-40B4-BE49-F238E27FC236}">
                <a16:creationId xmlns:a16="http://schemas.microsoft.com/office/drawing/2014/main" id="{A711BBD9-9654-4587-893E-03D399CDDD64}"/>
              </a:ext>
            </a:extLst>
          </p:cNvPr>
          <p:cNvSpPr>
            <a:spLocks noGrp="1"/>
          </p:cNvSpPr>
          <p:nvPr>
            <p:ph idx="1"/>
          </p:nvPr>
        </p:nvSpPr>
        <p:spPr>
          <a:xfrm>
            <a:off x="1539433" y="3221620"/>
            <a:ext cx="9850056" cy="3012270"/>
          </a:xfrm>
        </p:spPr>
        <p:txBody>
          <a:bodyPr>
            <a:normAutofit fontScale="92500"/>
          </a:bodyPr>
          <a:lstStyle/>
          <a:p>
            <a:pPr marL="0" indent="0">
              <a:buClr>
                <a:srgbClr val="EEBA90"/>
              </a:buClr>
              <a:buNone/>
            </a:pPr>
            <a:r>
              <a:rPr lang="en-US" sz="2400" dirty="0"/>
              <a:t>Making the simple complicated is commonplace…</a:t>
            </a:r>
          </a:p>
          <a:p>
            <a:pPr marL="0" indent="0">
              <a:buClr>
                <a:srgbClr val="EEBA90"/>
              </a:buClr>
              <a:buNone/>
            </a:pPr>
            <a:r>
              <a:rPr lang="en-US" dirty="0"/>
              <a:t> </a:t>
            </a:r>
          </a:p>
          <a:p>
            <a:pPr marL="0" indent="0">
              <a:buClr>
                <a:srgbClr val="EEBA90"/>
              </a:buClr>
              <a:buNone/>
            </a:pPr>
            <a:endParaRPr lang="en-US" dirty="0"/>
          </a:p>
          <a:p>
            <a:pPr marL="0" indent="0">
              <a:buClr>
                <a:srgbClr val="EEBA90"/>
              </a:buClr>
              <a:buNone/>
            </a:pPr>
            <a:endParaRPr lang="en-US" dirty="0"/>
          </a:p>
          <a:p>
            <a:pPr marL="0" indent="0">
              <a:buClr>
                <a:srgbClr val="EEBA90"/>
              </a:buClr>
              <a:buNone/>
            </a:pPr>
            <a:endParaRPr lang="en-US" dirty="0"/>
          </a:p>
          <a:p>
            <a:pPr marL="0" indent="0">
              <a:buClr>
                <a:srgbClr val="EEBA90"/>
              </a:buClr>
              <a:buNone/>
            </a:pPr>
            <a:r>
              <a:rPr lang="en-US" sz="2400" dirty="0"/>
              <a:t>…Making the complicated simple, awesomely simple, that’s creativity</a:t>
            </a:r>
            <a:r>
              <a:rPr lang="en-US" dirty="0"/>
              <a:t>.</a:t>
            </a:r>
          </a:p>
          <a:p>
            <a:pPr marL="0" indent="0">
              <a:buClr>
                <a:srgbClr val="EEBA90"/>
              </a:buClr>
              <a:buNone/>
            </a:pPr>
            <a:r>
              <a:rPr lang="en-US" dirty="0"/>
              <a:t>Charles Mingus</a:t>
            </a:r>
          </a:p>
          <a:p>
            <a:pPr marL="0" indent="0">
              <a:buClr>
                <a:srgbClr val="EEBA90"/>
              </a:buClr>
              <a:buNone/>
            </a:pPr>
            <a:endParaRPr lang="en-US" dirty="0"/>
          </a:p>
        </p:txBody>
      </p:sp>
    </p:spTree>
    <p:extLst>
      <p:ext uri="{BB962C8B-B14F-4D97-AF65-F5344CB8AC3E}">
        <p14:creationId xmlns:p14="http://schemas.microsoft.com/office/powerpoint/2010/main" val="279442697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D7A95E57-1711-2F3A-E4E7-DC48DCDEE294}"/>
            </a:ext>
          </a:extLst>
        </p:cNvPr>
        <p:cNvGrpSpPr/>
        <p:nvPr/>
      </p:nvGrpSpPr>
      <p:grpSpPr>
        <a:xfrm>
          <a:off x="0" y="0"/>
          <a:ext cx="0" cy="0"/>
          <a:chOff x="0" y="0"/>
          <a:chExt cx="0" cy="0"/>
        </a:xfrm>
      </p:grpSpPr>
      <p:grpSp>
        <p:nvGrpSpPr>
          <p:cNvPr id="51" name="Group 50">
            <a:extLst>
              <a:ext uri="{FF2B5EF4-FFF2-40B4-BE49-F238E27FC236}">
                <a16:creationId xmlns:a16="http://schemas.microsoft.com/office/drawing/2014/main" id="{F2D290A2-925F-A82E-D074-EEB8D463E7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2" name="Freeform 11">
              <a:extLst>
                <a:ext uri="{FF2B5EF4-FFF2-40B4-BE49-F238E27FC236}">
                  <a16:creationId xmlns:a16="http://schemas.microsoft.com/office/drawing/2014/main" id="{D88E9045-0B68-9CAC-032E-017B5112B8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53" name="Freeform 12">
              <a:extLst>
                <a:ext uri="{FF2B5EF4-FFF2-40B4-BE49-F238E27FC236}">
                  <a16:creationId xmlns:a16="http://schemas.microsoft.com/office/drawing/2014/main" id="{E19BBD36-F4A6-081C-2705-9A4AC0A91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54" name="Freeform 13">
              <a:extLst>
                <a:ext uri="{FF2B5EF4-FFF2-40B4-BE49-F238E27FC236}">
                  <a16:creationId xmlns:a16="http://schemas.microsoft.com/office/drawing/2014/main" id="{B1D4AF00-AF96-5424-1145-400E47B04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55" name="Freeform 14">
              <a:extLst>
                <a:ext uri="{FF2B5EF4-FFF2-40B4-BE49-F238E27FC236}">
                  <a16:creationId xmlns:a16="http://schemas.microsoft.com/office/drawing/2014/main" id="{26FD43AC-0F22-C16C-DDC1-3027CCBA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56" name="Freeform 15">
              <a:extLst>
                <a:ext uri="{FF2B5EF4-FFF2-40B4-BE49-F238E27FC236}">
                  <a16:creationId xmlns:a16="http://schemas.microsoft.com/office/drawing/2014/main" id="{BB9DE629-72D6-41B5-FB62-960EFF543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57" name="Freeform 16">
              <a:extLst>
                <a:ext uri="{FF2B5EF4-FFF2-40B4-BE49-F238E27FC236}">
                  <a16:creationId xmlns:a16="http://schemas.microsoft.com/office/drawing/2014/main" id="{163F1AC2-201F-524D-D558-7B696CC39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58" name="Freeform 17">
              <a:extLst>
                <a:ext uri="{FF2B5EF4-FFF2-40B4-BE49-F238E27FC236}">
                  <a16:creationId xmlns:a16="http://schemas.microsoft.com/office/drawing/2014/main" id="{C75F8A79-41D0-DAD5-0D5F-A85E3C235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59" name="Freeform 18">
              <a:extLst>
                <a:ext uri="{FF2B5EF4-FFF2-40B4-BE49-F238E27FC236}">
                  <a16:creationId xmlns:a16="http://schemas.microsoft.com/office/drawing/2014/main" id="{0EEA088E-F776-5E3F-7E95-0FA414A312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60" name="Freeform 19">
              <a:extLst>
                <a:ext uri="{FF2B5EF4-FFF2-40B4-BE49-F238E27FC236}">
                  <a16:creationId xmlns:a16="http://schemas.microsoft.com/office/drawing/2014/main" id="{D95B92C7-08B3-1B72-F0B7-80CA0F56A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61" name="Freeform 20">
              <a:extLst>
                <a:ext uri="{FF2B5EF4-FFF2-40B4-BE49-F238E27FC236}">
                  <a16:creationId xmlns:a16="http://schemas.microsoft.com/office/drawing/2014/main" id="{6457F06E-59FC-2F5A-B9AD-6767F6A376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62" name="Freeform 21">
              <a:extLst>
                <a:ext uri="{FF2B5EF4-FFF2-40B4-BE49-F238E27FC236}">
                  <a16:creationId xmlns:a16="http://schemas.microsoft.com/office/drawing/2014/main" id="{48060B52-81DD-F9D6-B427-64AB38515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63" name="Freeform 22">
              <a:extLst>
                <a:ext uri="{FF2B5EF4-FFF2-40B4-BE49-F238E27FC236}">
                  <a16:creationId xmlns:a16="http://schemas.microsoft.com/office/drawing/2014/main" id="{AC8DACAF-FE8B-6654-EA71-3D310EE23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grpSp>
        <p:nvGrpSpPr>
          <p:cNvPr id="65" name="Group 64">
            <a:extLst>
              <a:ext uri="{FF2B5EF4-FFF2-40B4-BE49-F238E27FC236}">
                <a16:creationId xmlns:a16="http://schemas.microsoft.com/office/drawing/2014/main" id="{3E4A074A-E93C-7460-6E3A-38EE551EE9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66" name="Freeform 27">
              <a:extLst>
                <a:ext uri="{FF2B5EF4-FFF2-40B4-BE49-F238E27FC236}">
                  <a16:creationId xmlns:a16="http://schemas.microsoft.com/office/drawing/2014/main" id="{73782022-5556-A9FC-B8D2-05A2F17832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67" name="Freeform 28">
              <a:extLst>
                <a:ext uri="{FF2B5EF4-FFF2-40B4-BE49-F238E27FC236}">
                  <a16:creationId xmlns:a16="http://schemas.microsoft.com/office/drawing/2014/main" id="{064F1719-E34A-6D8B-131B-A32E943CC1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68" name="Freeform 29">
              <a:extLst>
                <a:ext uri="{FF2B5EF4-FFF2-40B4-BE49-F238E27FC236}">
                  <a16:creationId xmlns:a16="http://schemas.microsoft.com/office/drawing/2014/main" id="{B37550A5-4ADB-B36C-64B3-A9CA4E4750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69" name="Freeform 30">
              <a:extLst>
                <a:ext uri="{FF2B5EF4-FFF2-40B4-BE49-F238E27FC236}">
                  <a16:creationId xmlns:a16="http://schemas.microsoft.com/office/drawing/2014/main" id="{213EE78C-6E95-995D-7C8B-4E8744E87D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0" name="Freeform 31">
              <a:extLst>
                <a:ext uri="{FF2B5EF4-FFF2-40B4-BE49-F238E27FC236}">
                  <a16:creationId xmlns:a16="http://schemas.microsoft.com/office/drawing/2014/main" id="{1E6F2313-557C-654E-BDC3-A74063CB34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1" name="Freeform 32">
              <a:extLst>
                <a:ext uri="{FF2B5EF4-FFF2-40B4-BE49-F238E27FC236}">
                  <a16:creationId xmlns:a16="http://schemas.microsoft.com/office/drawing/2014/main" id="{507AF0E6-C32D-F0B5-F2B9-8707520A8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2" name="Freeform 33">
              <a:extLst>
                <a:ext uri="{FF2B5EF4-FFF2-40B4-BE49-F238E27FC236}">
                  <a16:creationId xmlns:a16="http://schemas.microsoft.com/office/drawing/2014/main" id="{E63FAA5E-0302-F29B-270A-2F2B4FCFE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3" name="Freeform 34">
              <a:extLst>
                <a:ext uri="{FF2B5EF4-FFF2-40B4-BE49-F238E27FC236}">
                  <a16:creationId xmlns:a16="http://schemas.microsoft.com/office/drawing/2014/main" id="{32C4F8EB-7F98-0419-5E3E-F8CBC3C70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4" name="Freeform 35">
              <a:extLst>
                <a:ext uri="{FF2B5EF4-FFF2-40B4-BE49-F238E27FC236}">
                  <a16:creationId xmlns:a16="http://schemas.microsoft.com/office/drawing/2014/main" id="{7E07F8CE-07AF-9E5E-E441-65DD1AAEA3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5" name="Freeform 36">
              <a:extLst>
                <a:ext uri="{FF2B5EF4-FFF2-40B4-BE49-F238E27FC236}">
                  <a16:creationId xmlns:a16="http://schemas.microsoft.com/office/drawing/2014/main" id="{49D0F14A-3C2F-0E93-0272-7EB7B8ED2B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6" name="Freeform 37">
              <a:extLst>
                <a:ext uri="{FF2B5EF4-FFF2-40B4-BE49-F238E27FC236}">
                  <a16:creationId xmlns:a16="http://schemas.microsoft.com/office/drawing/2014/main" id="{36EBB596-FDC7-153D-425F-C8A65FB321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7" name="Freeform 38">
              <a:extLst>
                <a:ext uri="{FF2B5EF4-FFF2-40B4-BE49-F238E27FC236}">
                  <a16:creationId xmlns:a16="http://schemas.microsoft.com/office/drawing/2014/main" id="{1BEE6C4F-339C-866F-AB6C-A39B9FDED0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sp>
        <p:nvSpPr>
          <p:cNvPr id="79" name="Rectangle 78">
            <a:extLst>
              <a:ext uri="{FF2B5EF4-FFF2-40B4-BE49-F238E27FC236}">
                <a16:creationId xmlns:a16="http://schemas.microsoft.com/office/drawing/2014/main" id="{A8202EB0-381B-4879-F0CE-70ED70FCE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1" name="Freeform 11">
            <a:extLst>
              <a:ext uri="{FF2B5EF4-FFF2-40B4-BE49-F238E27FC236}">
                <a16:creationId xmlns:a16="http://schemas.microsoft.com/office/drawing/2014/main" id="{CE1C5351-2BB6-C65E-416D-BF50E6C53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83" name="Rectangle 82">
            <a:extLst>
              <a:ext uri="{FF2B5EF4-FFF2-40B4-BE49-F238E27FC236}">
                <a16:creationId xmlns:a16="http://schemas.microsoft.com/office/drawing/2014/main" id="{3306A6F7-4910-8881-ADEE-533AA4578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5" name="Rectangle 84">
            <a:extLst>
              <a:ext uri="{FF2B5EF4-FFF2-40B4-BE49-F238E27FC236}">
                <a16:creationId xmlns:a16="http://schemas.microsoft.com/office/drawing/2014/main" id="{B430991E-A59C-6910-17AE-0F7FDCFF4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7" name="Freeform 5">
            <a:extLst>
              <a:ext uri="{FF2B5EF4-FFF2-40B4-BE49-F238E27FC236}">
                <a16:creationId xmlns:a16="http://schemas.microsoft.com/office/drawing/2014/main" id="{7B916C8E-9C0F-CF94-43CB-1264EC6521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F1A590A0-8063-C298-B895-55927752C8D0}"/>
              </a:ext>
            </a:extLst>
          </p:cNvPr>
          <p:cNvSpPr>
            <a:spLocks noGrp="1"/>
          </p:cNvSpPr>
          <p:nvPr>
            <p:ph type="title"/>
          </p:nvPr>
        </p:nvSpPr>
        <p:spPr>
          <a:xfrm>
            <a:off x="283531" y="257656"/>
            <a:ext cx="7968433" cy="1308677"/>
          </a:xfrm>
        </p:spPr>
        <p:txBody>
          <a:bodyPr vert="horz" lIns="91440" tIns="45720" rIns="91440" bIns="45720" rtlCol="0" anchor="ctr">
            <a:normAutofit/>
          </a:bodyPr>
          <a:lstStyle/>
          <a:p>
            <a:r>
              <a:rPr lang="en-US" sz="3200" dirty="0">
                <a:solidFill>
                  <a:schemeClr val="accent2">
                    <a:lumMod val="20000"/>
                    <a:lumOff val="80000"/>
                  </a:schemeClr>
                </a:solidFill>
              </a:rPr>
              <a:t>Kitchen Table Referral -”HAPPY CLIENT”</a:t>
            </a:r>
          </a:p>
        </p:txBody>
      </p:sp>
      <p:pic>
        <p:nvPicPr>
          <p:cNvPr id="6" name="Content Placeholder 5" descr="A group of people sitting at a table&#10;&#10;AI-generated content may be incorrect.">
            <a:extLst>
              <a:ext uri="{FF2B5EF4-FFF2-40B4-BE49-F238E27FC236}">
                <a16:creationId xmlns:a16="http://schemas.microsoft.com/office/drawing/2014/main" id="{07EEC74E-94DE-BF86-CF6B-36B85A856C3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36704" y="2003472"/>
            <a:ext cx="6975502" cy="45003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TextBox 7">
            <a:extLst>
              <a:ext uri="{FF2B5EF4-FFF2-40B4-BE49-F238E27FC236}">
                <a16:creationId xmlns:a16="http://schemas.microsoft.com/office/drawing/2014/main" id="{6DA01920-1CE9-0F6A-C6F5-58178BEE4F78}"/>
              </a:ext>
            </a:extLst>
          </p:cNvPr>
          <p:cNvSpPr txBox="1"/>
          <p:nvPr/>
        </p:nvSpPr>
        <p:spPr>
          <a:xfrm>
            <a:off x="473040" y="1838970"/>
            <a:ext cx="2804652" cy="4093428"/>
          </a:xfrm>
          <a:prstGeom prst="rect">
            <a:avLst/>
          </a:prstGeom>
          <a:noFill/>
        </p:spPr>
        <p:txBody>
          <a:bodyPr wrap="square">
            <a:spAutoFit/>
          </a:bodyPr>
          <a:lstStyle/>
          <a:p>
            <a:r>
              <a:rPr lang="en-US" sz="2000" b="1" dirty="0">
                <a:solidFill>
                  <a:schemeClr val="accent2">
                    <a:lumMod val="20000"/>
                    <a:lumOff val="80000"/>
                  </a:schemeClr>
                </a:solidFill>
              </a:rPr>
              <a:t>4 Systems from KT</a:t>
            </a:r>
          </a:p>
          <a:p>
            <a:endParaRPr lang="en-US" sz="2000" b="1" dirty="0">
              <a:solidFill>
                <a:schemeClr val="accent2">
                  <a:lumMod val="20000"/>
                  <a:lumOff val="80000"/>
                </a:schemeClr>
              </a:solidFill>
            </a:endParaRPr>
          </a:p>
          <a:p>
            <a:pPr marL="457200" indent="-457200">
              <a:buAutoNum type="arabicPeriod"/>
            </a:pPr>
            <a:r>
              <a:rPr lang="en-US" sz="2000" b="1" dirty="0">
                <a:solidFill>
                  <a:schemeClr val="accent2">
                    <a:lumMod val="20000"/>
                    <a:lumOff val="80000"/>
                  </a:schemeClr>
                </a:solidFill>
              </a:rPr>
              <a:t>HAPPY CLIENTS</a:t>
            </a:r>
            <a:r>
              <a:rPr lang="en-US" sz="2000" dirty="0">
                <a:solidFill>
                  <a:schemeClr val="accent2">
                    <a:lumMod val="20000"/>
                    <a:lumOff val="80000"/>
                  </a:schemeClr>
                </a:solidFill>
              </a:rPr>
              <a:t>  </a:t>
            </a:r>
          </a:p>
          <a:p>
            <a:pPr marL="457200" indent="-457200">
              <a:buAutoNum type="arabicPeriod"/>
            </a:pPr>
            <a:endParaRPr lang="en-US" sz="2000" dirty="0">
              <a:solidFill>
                <a:schemeClr val="accent2">
                  <a:lumMod val="20000"/>
                  <a:lumOff val="80000"/>
                </a:schemeClr>
              </a:solidFill>
            </a:endParaRPr>
          </a:p>
          <a:p>
            <a:pPr marL="457200" indent="-457200">
              <a:buAutoNum type="arabicPeriod" startAt="2"/>
            </a:pPr>
            <a:r>
              <a:rPr lang="en-US" sz="2000" dirty="0">
                <a:solidFill>
                  <a:schemeClr val="accent2">
                    <a:lumMod val="20000"/>
                    <a:lumOff val="80000"/>
                  </a:schemeClr>
                </a:solidFill>
              </a:rPr>
              <a:t>BENEFICIARY</a:t>
            </a:r>
          </a:p>
          <a:p>
            <a:pPr marL="457200" indent="-457200">
              <a:buAutoNum type="arabicPeriod" startAt="2"/>
            </a:pPr>
            <a:endParaRPr lang="en-US" sz="2000" dirty="0">
              <a:solidFill>
                <a:schemeClr val="accent2">
                  <a:lumMod val="20000"/>
                  <a:lumOff val="80000"/>
                </a:schemeClr>
              </a:solidFill>
            </a:endParaRPr>
          </a:p>
          <a:p>
            <a:pPr marL="457200" indent="-457200">
              <a:buAutoNum type="arabicPeriod" startAt="2"/>
            </a:pPr>
            <a:r>
              <a:rPr lang="en-US" sz="2000" dirty="0">
                <a:solidFill>
                  <a:schemeClr val="accent2">
                    <a:lumMod val="20000"/>
                    <a:lumOff val="80000"/>
                  </a:schemeClr>
                </a:solidFill>
              </a:rPr>
              <a:t>EMERGENCY CONTACTS</a:t>
            </a:r>
          </a:p>
          <a:p>
            <a:pPr marL="457200" indent="-457200">
              <a:buAutoNum type="arabicPeriod" startAt="2"/>
            </a:pPr>
            <a:endParaRPr lang="en-US" sz="2000" dirty="0">
              <a:solidFill>
                <a:schemeClr val="accent2">
                  <a:lumMod val="20000"/>
                  <a:lumOff val="80000"/>
                </a:schemeClr>
              </a:solidFill>
            </a:endParaRPr>
          </a:p>
          <a:p>
            <a:pPr marL="457200" indent="-457200">
              <a:buAutoNum type="arabicPeriod" startAt="2"/>
            </a:pPr>
            <a:r>
              <a:rPr lang="en-US" sz="2000" dirty="0">
                <a:solidFill>
                  <a:schemeClr val="accent2">
                    <a:lumMod val="20000"/>
                    <a:lumOff val="80000"/>
                  </a:schemeClr>
                </a:solidFill>
              </a:rPr>
              <a:t>LINKING</a:t>
            </a:r>
          </a:p>
          <a:p>
            <a:r>
              <a:rPr lang="en-US" sz="2000" dirty="0">
                <a:solidFill>
                  <a:schemeClr val="accent2">
                    <a:lumMod val="20000"/>
                    <a:lumOff val="80000"/>
                  </a:schemeClr>
                </a:solidFill>
              </a:rPr>
              <a:t>       Introduction to       </a:t>
            </a:r>
          </a:p>
          <a:p>
            <a:r>
              <a:rPr lang="en-US" sz="2000" dirty="0">
                <a:solidFill>
                  <a:schemeClr val="accent2">
                    <a:lumMod val="20000"/>
                    <a:lumOff val="80000"/>
                  </a:schemeClr>
                </a:solidFill>
              </a:rPr>
              <a:t>      Close Family and</a:t>
            </a:r>
          </a:p>
          <a:p>
            <a:r>
              <a:rPr lang="en-US" sz="2000" b="1" dirty="0">
                <a:solidFill>
                  <a:schemeClr val="accent2">
                    <a:lumMod val="20000"/>
                    <a:lumOff val="80000"/>
                  </a:schemeClr>
                </a:solidFill>
              </a:rPr>
              <a:t>           FRIENDS </a:t>
            </a:r>
          </a:p>
        </p:txBody>
      </p:sp>
    </p:spTree>
    <p:extLst>
      <p:ext uri="{BB962C8B-B14F-4D97-AF65-F5344CB8AC3E}">
        <p14:creationId xmlns:p14="http://schemas.microsoft.com/office/powerpoint/2010/main" val="990161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1103C-97CB-44C5-ABDC-1DC3CCCAF0D2}"/>
              </a:ext>
            </a:extLst>
          </p:cNvPr>
          <p:cNvSpPr>
            <a:spLocks noGrp="1"/>
          </p:cNvSpPr>
          <p:nvPr>
            <p:ph type="title"/>
          </p:nvPr>
        </p:nvSpPr>
        <p:spPr/>
        <p:txBody>
          <a:bodyPr/>
          <a:lstStyle/>
          <a:p>
            <a:r>
              <a:rPr lang="en-US" b="1" dirty="0">
                <a:solidFill>
                  <a:schemeClr val="tx1"/>
                </a:solidFill>
              </a:rPr>
              <a:t>Kitchen Table Referral.. </a:t>
            </a:r>
            <a:r>
              <a:rPr lang="en-US" b="1" i="1" dirty="0">
                <a:solidFill>
                  <a:srgbClr val="C00000"/>
                </a:solidFill>
              </a:rPr>
              <a:t>HAPPY CLIENT</a:t>
            </a:r>
          </a:p>
        </p:txBody>
      </p:sp>
      <p:sp>
        <p:nvSpPr>
          <p:cNvPr id="3" name="Content Placeholder 2">
            <a:extLst>
              <a:ext uri="{FF2B5EF4-FFF2-40B4-BE49-F238E27FC236}">
                <a16:creationId xmlns:a16="http://schemas.microsoft.com/office/drawing/2014/main" id="{BC3D07BB-85C8-491D-8BB2-7CAEC20A416E}"/>
              </a:ext>
            </a:extLst>
          </p:cNvPr>
          <p:cNvSpPr>
            <a:spLocks noGrp="1"/>
          </p:cNvSpPr>
          <p:nvPr>
            <p:ph idx="1"/>
          </p:nvPr>
        </p:nvSpPr>
        <p:spPr>
          <a:xfrm>
            <a:off x="1940011" y="1371601"/>
            <a:ext cx="9922475" cy="5301048"/>
          </a:xfrm>
        </p:spPr>
        <p:txBody>
          <a:bodyPr>
            <a:normAutofit fontScale="47500" lnSpcReduction="20000"/>
          </a:bodyPr>
          <a:lstStyle/>
          <a:p>
            <a:r>
              <a:rPr lang="en-US" b="1" i="1" dirty="0"/>
              <a:t>Set up on First call..</a:t>
            </a:r>
          </a:p>
          <a:p>
            <a:pPr marL="0" indent="0">
              <a:buNone/>
            </a:pPr>
            <a:r>
              <a:rPr lang="en-US" sz="2000" dirty="0">
                <a:solidFill>
                  <a:schemeClr val="tx1"/>
                </a:solidFill>
              </a:rPr>
              <a:t>When we get back together, and I/we can show you a plan that is better for you and your Family in every way and you be the sole judge, is there any reason you wouldn’t do business with us/me? (WFA)</a:t>
            </a:r>
          </a:p>
          <a:p>
            <a:pPr marL="0" indent="0">
              <a:buNone/>
            </a:pPr>
            <a:endParaRPr lang="en-US" sz="2000" dirty="0">
              <a:solidFill>
                <a:schemeClr val="tx1"/>
              </a:solidFill>
            </a:endParaRPr>
          </a:p>
          <a:p>
            <a:pPr marL="0" indent="0">
              <a:buNone/>
            </a:pPr>
            <a:r>
              <a:rPr lang="en-US" sz="2000" dirty="0">
                <a:solidFill>
                  <a:schemeClr val="tx1"/>
                </a:solidFill>
              </a:rPr>
              <a:t>______(NAME) When you do business with us/me, I/we don’t charge A FEE for my/our time or services, but I/we do ask you to refer my/our services to your friends, family and co-workers is that FAIR ENOUGH?(WFA).  GREAT, I/we look forward to educating and helping the people you know and love also.  </a:t>
            </a:r>
          </a:p>
          <a:p>
            <a:pPr marL="0" indent="0">
              <a:buNone/>
            </a:pPr>
            <a:endParaRPr lang="en-US" sz="2000" dirty="0">
              <a:solidFill>
                <a:schemeClr val="tx1"/>
              </a:solidFill>
            </a:endParaRPr>
          </a:p>
          <a:p>
            <a:pPr marL="0" indent="0">
              <a:buNone/>
            </a:pPr>
            <a:r>
              <a:rPr lang="en-US" sz="2000" dirty="0">
                <a:solidFill>
                  <a:schemeClr val="tx1"/>
                </a:solidFill>
              </a:rPr>
              <a:t>                                                                       </a:t>
            </a:r>
            <a:r>
              <a:rPr lang="en-US" sz="2400" b="1" dirty="0">
                <a:solidFill>
                  <a:schemeClr val="tx1"/>
                </a:solidFill>
              </a:rPr>
              <a:t>YOU MUST GET COMMITMENT FOR REFERRALS</a:t>
            </a:r>
            <a:r>
              <a:rPr lang="en-US" sz="2000" dirty="0">
                <a:solidFill>
                  <a:schemeClr val="tx1"/>
                </a:solidFill>
              </a:rPr>
              <a:t>  </a:t>
            </a:r>
          </a:p>
          <a:p>
            <a:pPr marL="0" indent="0">
              <a:buNone/>
            </a:pPr>
            <a:endParaRPr lang="en-US" sz="2000" dirty="0">
              <a:solidFill>
                <a:schemeClr val="tx1"/>
              </a:solidFill>
            </a:endParaRPr>
          </a:p>
          <a:p>
            <a:pPr marL="0" indent="0">
              <a:buNone/>
            </a:pPr>
            <a:r>
              <a:rPr lang="en-US" sz="2000" dirty="0">
                <a:solidFill>
                  <a:schemeClr val="tx1"/>
                </a:solidFill>
              </a:rPr>
              <a:t>(Who do you think would benefit the most from what you heard tonight?  Your Children, Brothers and Sisters, Parents, Best Friend, other Family Members, Co-workers, Fraternity/Sorority brothers and sisters or your Church Members.</a:t>
            </a:r>
          </a:p>
          <a:p>
            <a:pPr marL="0" indent="0">
              <a:buNone/>
            </a:pPr>
            <a:endParaRPr lang="en-US" sz="2000" dirty="0">
              <a:solidFill>
                <a:schemeClr val="tx1"/>
              </a:solidFill>
            </a:endParaRPr>
          </a:p>
          <a:p>
            <a:pPr marL="0" indent="0">
              <a:buNone/>
            </a:pPr>
            <a:r>
              <a:rPr lang="en-US" sz="2000" dirty="0">
                <a:solidFill>
                  <a:schemeClr val="tx1"/>
                </a:solidFill>
              </a:rPr>
              <a:t>If they say Immediate Family/Best Friend, you may be able to SET/DO LINK APPOINTMENT that same day,  Have client call person on there cell phone and give phone to you.  (Coach client on what to say and you set appointment).</a:t>
            </a:r>
          </a:p>
          <a:p>
            <a:pPr marL="0" indent="0">
              <a:buNone/>
            </a:pPr>
            <a:endParaRPr lang="en-US" sz="2000" dirty="0">
              <a:solidFill>
                <a:schemeClr val="tx1"/>
              </a:solidFill>
            </a:endParaRPr>
          </a:p>
          <a:p>
            <a:pPr marL="0" indent="0">
              <a:buNone/>
            </a:pPr>
            <a:r>
              <a:rPr lang="en-US" sz="2000" dirty="0">
                <a:solidFill>
                  <a:schemeClr val="tx1"/>
                </a:solidFill>
              </a:rPr>
              <a:t>CLIENT EX:  ___________(NAME) shared some information with me ________(NAME)that has drastically changed my Financial SITUATION and put me and my family in position to become FI.    I insisted that we call you so he/she can set a time to share this information with you.  Here he/she is.  You take phone and set appointment.</a:t>
            </a:r>
          </a:p>
          <a:p>
            <a:pPr marL="0" indent="0">
              <a:buNone/>
            </a:pPr>
            <a:endParaRPr lang="en-US" sz="2000" dirty="0">
              <a:solidFill>
                <a:schemeClr val="tx1"/>
              </a:solidFill>
            </a:endParaRPr>
          </a:p>
          <a:p>
            <a:pPr marL="0" indent="0">
              <a:buNone/>
            </a:pPr>
            <a:r>
              <a:rPr lang="en-US" sz="2000" dirty="0">
                <a:solidFill>
                  <a:schemeClr val="tx1"/>
                </a:solidFill>
              </a:rPr>
              <a:t>WHEN YOU CLOSE CLIENT ON PRODUCTS, MAKE SURE YOU GET REFERRALS THEY COMMITED TO ON FIRST KT APPOINTMENT.  ALWAYS QUALIFY ALL REFERRALS YOU GET.  (ex:  married/single parent, children, homeowner, working, age 25 and above.  Then apply CREDIBILITY PROFILE).</a:t>
            </a:r>
          </a:p>
          <a:p>
            <a:pPr marL="0" indent="0">
              <a:buNone/>
            </a:pPr>
            <a:endParaRPr lang="en-US" sz="2000" dirty="0">
              <a:solidFill>
                <a:schemeClr val="tx1"/>
              </a:solidFill>
            </a:endParaRPr>
          </a:p>
          <a:p>
            <a:pPr marL="0" indent="0">
              <a:buNone/>
            </a:pPr>
            <a:r>
              <a:rPr lang="en-US" sz="2000" dirty="0">
                <a:solidFill>
                  <a:schemeClr val="tx1"/>
                </a:solidFill>
              </a:rPr>
              <a:t>CLIENT TEXT TO REFERRALS:  ___________(YOUR NAME) shared some information with me that drastically changed my financial situation and put me and my family on a path to become FI.  I have asked him/her  to get in contact with you and share this information with you.  </a:t>
            </a:r>
            <a:r>
              <a:rPr lang="en-US" sz="2000" dirty="0" err="1">
                <a:solidFill>
                  <a:schemeClr val="tx1"/>
                </a:solidFill>
              </a:rPr>
              <a:t>His/Her</a:t>
            </a:r>
            <a:r>
              <a:rPr lang="en-US" sz="2000" dirty="0">
                <a:solidFill>
                  <a:schemeClr val="tx1"/>
                </a:solidFill>
              </a:rPr>
              <a:t> name </a:t>
            </a:r>
            <a:r>
              <a:rPr lang="en-US" sz="2000" dirty="0" err="1">
                <a:solidFill>
                  <a:schemeClr val="tx1"/>
                </a:solidFill>
              </a:rPr>
              <a:t>is___________and</a:t>
            </a:r>
            <a:r>
              <a:rPr lang="en-US" sz="2000" dirty="0">
                <a:solidFill>
                  <a:schemeClr val="tx1"/>
                </a:solidFill>
              </a:rPr>
              <a:t> this is his/her phone number__________.  Please set a time to talk with </a:t>
            </a:r>
            <a:r>
              <a:rPr lang="en-US" sz="2000" dirty="0" err="1">
                <a:solidFill>
                  <a:schemeClr val="tx1"/>
                </a:solidFill>
              </a:rPr>
              <a:t>Him/Her</a:t>
            </a:r>
            <a:r>
              <a:rPr lang="en-US" sz="2000" dirty="0">
                <a:solidFill>
                  <a:schemeClr val="tx1"/>
                </a:solidFill>
              </a:rPr>
              <a:t> when they call.</a:t>
            </a:r>
          </a:p>
          <a:p>
            <a:pPr marL="0" indent="0">
              <a:buNone/>
            </a:pPr>
            <a:r>
              <a:rPr lang="en-US" sz="2000" dirty="0">
                <a:solidFill>
                  <a:schemeClr val="tx1"/>
                </a:solidFill>
              </a:rPr>
              <a:t> </a:t>
            </a:r>
          </a:p>
          <a:p>
            <a:pPr marL="0" indent="0">
              <a:buNone/>
            </a:pPr>
            <a:endParaRPr lang="en-US" sz="2000" dirty="0">
              <a:solidFill>
                <a:schemeClr val="tx1"/>
              </a:solidFill>
            </a:endParaRPr>
          </a:p>
          <a:p>
            <a:pPr marL="0" indent="0">
              <a:buNone/>
            </a:pPr>
            <a:endParaRPr lang="en-US" dirty="0"/>
          </a:p>
          <a:p>
            <a:endParaRPr lang="en-US" dirty="0"/>
          </a:p>
        </p:txBody>
      </p:sp>
    </p:spTree>
    <p:extLst>
      <p:ext uri="{BB962C8B-B14F-4D97-AF65-F5344CB8AC3E}">
        <p14:creationId xmlns:p14="http://schemas.microsoft.com/office/powerpoint/2010/main" val="1060900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BCE21-5A97-4631-98FE-97084C121ABB}"/>
              </a:ext>
            </a:extLst>
          </p:cNvPr>
          <p:cNvSpPr>
            <a:spLocks noGrp="1"/>
          </p:cNvSpPr>
          <p:nvPr>
            <p:ph type="title"/>
          </p:nvPr>
        </p:nvSpPr>
        <p:spPr/>
        <p:txBody>
          <a:bodyPr/>
          <a:lstStyle/>
          <a:p>
            <a:r>
              <a:rPr lang="en-US" b="1" i="1" dirty="0">
                <a:solidFill>
                  <a:schemeClr val="tx1"/>
                </a:solidFill>
              </a:rPr>
              <a:t>Beneficiary and Emergency Contacts</a:t>
            </a:r>
            <a:br>
              <a:rPr lang="en-US" b="1" i="1" dirty="0">
                <a:solidFill>
                  <a:schemeClr val="tx1"/>
                </a:solidFill>
              </a:rPr>
            </a:br>
            <a:endParaRPr lang="en-US" b="1" dirty="0"/>
          </a:p>
        </p:txBody>
      </p:sp>
      <p:sp>
        <p:nvSpPr>
          <p:cNvPr id="3" name="Content Placeholder 2">
            <a:extLst>
              <a:ext uri="{FF2B5EF4-FFF2-40B4-BE49-F238E27FC236}">
                <a16:creationId xmlns:a16="http://schemas.microsoft.com/office/drawing/2014/main" id="{8C2C5531-65D2-44E0-A361-765523D98EE3}"/>
              </a:ext>
            </a:extLst>
          </p:cNvPr>
          <p:cNvSpPr>
            <a:spLocks noGrp="1"/>
          </p:cNvSpPr>
          <p:nvPr>
            <p:ph idx="1"/>
          </p:nvPr>
        </p:nvSpPr>
        <p:spPr>
          <a:xfrm>
            <a:off x="2001794" y="1334529"/>
            <a:ext cx="10190206" cy="5325763"/>
          </a:xfrm>
        </p:spPr>
        <p:txBody>
          <a:bodyPr>
            <a:normAutofit fontScale="92500" lnSpcReduction="10000"/>
          </a:bodyPr>
          <a:lstStyle/>
          <a:p>
            <a:endParaRPr lang="en-US" dirty="0"/>
          </a:p>
          <a:p>
            <a:pPr marL="0" indent="0">
              <a:buNone/>
            </a:pPr>
            <a:r>
              <a:rPr lang="en-US" b="1" dirty="0"/>
              <a:t>Primary Beneficiary and Contingent Beneficiary Contacts </a:t>
            </a:r>
            <a:endParaRPr lang="en-US" dirty="0"/>
          </a:p>
          <a:p>
            <a:pPr marL="0" indent="0">
              <a:buNone/>
            </a:pPr>
            <a:r>
              <a:rPr lang="en-US" dirty="0"/>
              <a:t>One of the challenges in the life insurance industry is unclaimed death benefits. There are Millions of Dollars owed to American Consumers that are unclaimed because Insurance Companies cannot contact the BENEFICIARIES and the beneficiaries are not aware of the Monies that have been left to them by Family Members or Friends.  (SHOW CLIP).</a:t>
            </a:r>
          </a:p>
          <a:p>
            <a:pPr marL="0" indent="0">
              <a:buNone/>
            </a:pPr>
            <a:r>
              <a:rPr lang="en-US" dirty="0"/>
              <a:t>Our company is very Proactive and we have put a system in place so that in the event something happens to you, your beneficiary will know who and how to contact us. We will not share the Face Amounts or any Personal Information with them, but we will deliver(In Person or Email) this certificate you're signing to them so they will have our contact information. </a:t>
            </a:r>
          </a:p>
          <a:p>
            <a:pPr marL="0" indent="0">
              <a:buNone/>
            </a:pPr>
            <a:r>
              <a:rPr lang="en-US" b="1" dirty="0"/>
              <a:t>Emergency Contacts </a:t>
            </a:r>
            <a:endParaRPr lang="en-US" dirty="0"/>
          </a:p>
          <a:p>
            <a:pPr marL="0" indent="0">
              <a:buNone/>
            </a:pPr>
            <a:r>
              <a:rPr lang="en-US" dirty="0"/>
              <a:t>In case we cannot reach your BENEFICIARIES, we will reach out to your Emergency Contacts to ensure your BENEFICIARIES are  notified to contact us. We will not share the face amounts or any personal information with them, but we will deliver(In Person or Email) this certificate you're signing to them so they will have our contact information. </a:t>
            </a:r>
          </a:p>
          <a:p>
            <a:pPr marL="0" indent="0">
              <a:buNone/>
            </a:pPr>
            <a:r>
              <a:rPr lang="en-US" dirty="0"/>
              <a:t>Who's the person that if you get stranded on the side of the road, they will stop what they're doing and come help you?  (Any names outside of your Primary and Contingent Beneficiaries) </a:t>
            </a:r>
          </a:p>
          <a:p>
            <a:pPr marL="0" indent="0">
              <a:buNone/>
            </a:pPr>
            <a:r>
              <a:rPr lang="en-US" dirty="0"/>
              <a:t>If your Purse/Wallet was lost or stolen who would help you financially(without any hesitation)? </a:t>
            </a:r>
          </a:p>
          <a:p>
            <a:endParaRPr lang="en-US" dirty="0"/>
          </a:p>
        </p:txBody>
      </p:sp>
    </p:spTree>
    <p:extLst>
      <p:ext uri="{BB962C8B-B14F-4D97-AF65-F5344CB8AC3E}">
        <p14:creationId xmlns:p14="http://schemas.microsoft.com/office/powerpoint/2010/main" val="2909070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82CAD-3CA3-4160-9B6E-D35236B56186}"/>
              </a:ext>
            </a:extLst>
          </p:cNvPr>
          <p:cNvSpPr>
            <a:spLocks noGrp="1"/>
          </p:cNvSpPr>
          <p:nvPr>
            <p:ph type="title"/>
          </p:nvPr>
        </p:nvSpPr>
        <p:spPr>
          <a:xfrm>
            <a:off x="1618734" y="289932"/>
            <a:ext cx="10293180" cy="2205587"/>
          </a:xfrm>
        </p:spPr>
        <p:txBody>
          <a:bodyPr>
            <a:normAutofit/>
          </a:bodyPr>
          <a:lstStyle/>
          <a:p>
            <a:r>
              <a:rPr lang="en-US" sz="3200" b="1" dirty="0"/>
              <a:t>Contacting</a:t>
            </a:r>
            <a:r>
              <a:rPr lang="en-US" sz="3200" dirty="0"/>
              <a:t> </a:t>
            </a:r>
            <a:r>
              <a:rPr lang="en-US" sz="3200" b="1" i="1" dirty="0">
                <a:solidFill>
                  <a:schemeClr val="tx1"/>
                </a:solidFill>
              </a:rPr>
              <a:t>Beneficiaries and Emergency Contacts</a:t>
            </a:r>
            <a:endParaRPr lang="en-US" sz="3200" dirty="0"/>
          </a:p>
        </p:txBody>
      </p:sp>
      <p:sp>
        <p:nvSpPr>
          <p:cNvPr id="3" name="Content Placeholder 2">
            <a:extLst>
              <a:ext uri="{FF2B5EF4-FFF2-40B4-BE49-F238E27FC236}">
                <a16:creationId xmlns:a16="http://schemas.microsoft.com/office/drawing/2014/main" id="{762108FC-A2CE-4EB7-8221-5BDEA3777639}"/>
              </a:ext>
            </a:extLst>
          </p:cNvPr>
          <p:cNvSpPr>
            <a:spLocks noGrp="1"/>
          </p:cNvSpPr>
          <p:nvPr>
            <p:ph idx="1"/>
          </p:nvPr>
        </p:nvSpPr>
        <p:spPr>
          <a:xfrm>
            <a:off x="1929854" y="929799"/>
            <a:ext cx="9463076" cy="5638269"/>
          </a:xfrm>
        </p:spPr>
        <p:txBody>
          <a:bodyPr>
            <a:normAutofit fontScale="40000" lnSpcReduction="20000"/>
          </a:bodyPr>
          <a:lstStyle/>
          <a:p>
            <a:r>
              <a:rPr lang="en-US" sz="3300" dirty="0"/>
              <a:t>In today’s world of caller ID, a lot of people do not respond to unfamiliar phone numbers. </a:t>
            </a:r>
          </a:p>
          <a:p>
            <a:r>
              <a:rPr lang="en-US" sz="3300" dirty="0"/>
              <a:t>Let’s call/text your (Beneficiaries/Emergency Contacts) so you can introduce me and I can set a time to deliver the certificate.   Have client send this via text to her B/E Contacts:</a:t>
            </a:r>
          </a:p>
          <a:p>
            <a:pPr marL="0" indent="0">
              <a:buNone/>
            </a:pPr>
            <a:r>
              <a:rPr lang="en-US" sz="3300" dirty="0"/>
              <a:t>CLIENT TEXT:  ______(name)I am going over my finances and updating my beneficiaries and emergency contacts.  You are one of the above and I want to make sure you know who to contact in case something happens to me.  I am working with _______________(your name) and I have asked him/her to reach out to you to make sure you know who he/she is.  </a:t>
            </a:r>
            <a:r>
              <a:rPr lang="en-US" sz="3300" dirty="0" err="1"/>
              <a:t>His/Her</a:t>
            </a:r>
            <a:r>
              <a:rPr lang="en-US" sz="3300" dirty="0"/>
              <a:t> contact number is ____________.  Please make sure you communicate with him/her when he/she calls/text you on my behalf.</a:t>
            </a:r>
          </a:p>
          <a:p>
            <a:pPr marL="0" indent="0">
              <a:buNone/>
            </a:pPr>
            <a:endParaRPr lang="en-US" sz="3300" dirty="0"/>
          </a:p>
          <a:p>
            <a:pPr marL="0" indent="0">
              <a:buNone/>
            </a:pPr>
            <a:r>
              <a:rPr lang="en-US" sz="3300" dirty="0"/>
              <a:t>Hello_____ (Beneficiary/Emergency Contact), my name is ________ and I just helped ________(</a:t>
            </a:r>
            <a:r>
              <a:rPr lang="en-US" sz="3300" dirty="0" err="1"/>
              <a:t>clents</a:t>
            </a:r>
            <a:r>
              <a:rPr lang="en-US" sz="3300" dirty="0"/>
              <a:t> name) put a GAME PLAN in place so that she/he and her/his family can become FI.  I AM ALSO HELPING HER/HIM update HER/HIS Beneficiaries and Emergency Contacts.   She/He has named you as One of her/his(Beneficiaries/Emergency Contacts)and signed a certificate for me to deliver to you, so you will know who to contact in the event anything happens to(her/him/them).  I look forward to MEETING YOU and  delivering the SIGNED CERTIFCATE from ______(CLIENTS NAME)which has all of my contact information on it.</a:t>
            </a:r>
          </a:p>
          <a:p>
            <a:pPr marL="0" indent="0">
              <a:buNone/>
            </a:pPr>
            <a:r>
              <a:rPr lang="en-US" sz="3300" dirty="0"/>
              <a:t>B/EC ask why:  Explain UNCLAIMED DEATH BENEFITS.  $Billions of dollars are with Insurance companies that have not been paid because the BENEFICIARIES did not know there love ones had Insurance, what company it was with and that they were the BENEFICIARIES.  </a:t>
            </a:r>
          </a:p>
          <a:p>
            <a:pPr marL="0" indent="0">
              <a:buNone/>
            </a:pPr>
            <a:r>
              <a:rPr lang="en-US" sz="3300" dirty="0"/>
              <a:t>Once you have delivered the Certificate:  Ask this question.  Did ________(clients name)explain why he/she did business with me/us?(WFA)  </a:t>
            </a:r>
            <a:r>
              <a:rPr lang="en-US" sz="3300" dirty="0" err="1"/>
              <a:t>He/She</a:t>
            </a:r>
            <a:r>
              <a:rPr lang="en-US" sz="3300" dirty="0"/>
              <a:t> didn’t.  You ask them, have you ever heard of the RULE OF 72?  (WFA.  GOOGLE IT.  What does it say? (WFA)  That’s one of the Concepts and Rules we educated him/her about that LED HIM/HER/THEM to doing business with us.  Is now or another day and time Better for us to have a more DETAILED CONVERSATION?</a:t>
            </a:r>
          </a:p>
          <a:p>
            <a:pPr marL="0" indent="0">
              <a:buNone/>
            </a:pPr>
            <a:r>
              <a:rPr lang="en-US" sz="3300" b="1" dirty="0"/>
              <a:t>SET DATE AND TIME:  Other than delivering the Certificate.   THE MAIN PURPOSE OF THE B/EC is to SET AN APPOINTMENT, GIVE A PRESENTATION, TURN THEM INTO CLIENTS, GET MORE REFERRALS AND B/EC.   (This can be done in-person or on zoom) </a:t>
            </a:r>
          </a:p>
          <a:p>
            <a:pPr marL="0" indent="0">
              <a:buNone/>
            </a:pPr>
            <a:r>
              <a:rPr lang="en-US" sz="3300" dirty="0"/>
              <a:t>If B/EC does not respond to you after you have reached out to them several times let the CLIENT KNOW THEIR B/EC WILL NOT RESPOND AND THEY MAY NEED TO SELECT DIFFERENT B/EC.</a:t>
            </a:r>
          </a:p>
          <a:p>
            <a:pPr marL="0" indent="0">
              <a:buNone/>
            </a:pPr>
            <a:endParaRPr lang="en-US" sz="3300" dirty="0"/>
          </a:p>
          <a:p>
            <a:pPr marL="0" indent="0">
              <a:buNone/>
            </a:pPr>
            <a:endParaRPr lang="en-US" i="1" dirty="0"/>
          </a:p>
          <a:p>
            <a:pPr marL="0" indent="0">
              <a:buNone/>
            </a:pPr>
            <a:endParaRPr lang="en-US" i="1" dirty="0"/>
          </a:p>
        </p:txBody>
      </p:sp>
    </p:spTree>
    <p:extLst>
      <p:ext uri="{BB962C8B-B14F-4D97-AF65-F5344CB8AC3E}">
        <p14:creationId xmlns:p14="http://schemas.microsoft.com/office/powerpoint/2010/main" val="832695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5007D-7D8F-4347-8253-DFBEB96299EB}"/>
              </a:ext>
            </a:extLst>
          </p:cNvPr>
          <p:cNvSpPr>
            <a:spLocks noGrp="1"/>
          </p:cNvSpPr>
          <p:nvPr>
            <p:ph type="title"/>
          </p:nvPr>
        </p:nvSpPr>
        <p:spPr>
          <a:xfrm>
            <a:off x="2592925" y="481914"/>
            <a:ext cx="9084210" cy="1272745"/>
          </a:xfrm>
        </p:spPr>
        <p:txBody>
          <a:bodyPr>
            <a:normAutofit fontScale="90000"/>
          </a:bodyPr>
          <a:lstStyle/>
          <a:p>
            <a:r>
              <a:rPr lang="en-US" sz="4000" b="1" dirty="0">
                <a:solidFill>
                  <a:schemeClr val="tx1"/>
                </a:solidFill>
              </a:rPr>
              <a:t>LINKING – </a:t>
            </a:r>
            <a:r>
              <a:rPr lang="en-US" sz="2700" b="1" i="1" dirty="0">
                <a:solidFill>
                  <a:srgbClr val="C00000"/>
                </a:solidFill>
              </a:rPr>
              <a:t>The introduction to a referral over the phone</a:t>
            </a:r>
            <a:br>
              <a:rPr lang="en-US" b="1" i="1" dirty="0">
                <a:solidFill>
                  <a:srgbClr val="C00000"/>
                </a:solidFill>
              </a:rPr>
            </a:br>
            <a:endParaRPr lang="en-US" dirty="0">
              <a:solidFill>
                <a:srgbClr val="C00000"/>
              </a:solidFill>
            </a:endParaRPr>
          </a:p>
        </p:txBody>
      </p:sp>
      <p:sp>
        <p:nvSpPr>
          <p:cNvPr id="3" name="Content Placeholder 2">
            <a:extLst>
              <a:ext uri="{FF2B5EF4-FFF2-40B4-BE49-F238E27FC236}">
                <a16:creationId xmlns:a16="http://schemas.microsoft.com/office/drawing/2014/main" id="{9C0F9D72-B635-4DB3-827C-544404AAD7ED}"/>
              </a:ext>
            </a:extLst>
          </p:cNvPr>
          <p:cNvSpPr>
            <a:spLocks noGrp="1"/>
          </p:cNvSpPr>
          <p:nvPr>
            <p:ph idx="1"/>
          </p:nvPr>
        </p:nvSpPr>
        <p:spPr>
          <a:xfrm>
            <a:off x="2592925" y="1905000"/>
            <a:ext cx="8915400" cy="4560194"/>
          </a:xfrm>
        </p:spPr>
        <p:txBody>
          <a:bodyPr>
            <a:normAutofit fontScale="62500" lnSpcReduction="20000"/>
          </a:bodyPr>
          <a:lstStyle/>
          <a:p>
            <a:pPr marL="0" indent="0">
              <a:buNone/>
            </a:pPr>
            <a:r>
              <a:rPr lang="en-US" dirty="0"/>
              <a:t>________(clients name), would it be fair to say that you are more than satisfied with the information and the services that we have provided for you and your family?(WFA)  As you know, we are in the business of helping people.  Who are the most important people in your life, that if anything were to happen to them or they weren’t prepared for retirement, you would be DEVASTATED?  Wouldn’t you want to make sure that their family is on track to become FI by learning their FIN and PIN Numbers?  (WFA).  Who are those LOVE ONES? ___ ___ ___ ___ ___.  </a:t>
            </a:r>
          </a:p>
          <a:p>
            <a:pPr marL="0" indent="0">
              <a:buNone/>
            </a:pPr>
            <a:endParaRPr lang="en-US" dirty="0"/>
          </a:p>
          <a:p>
            <a:pPr marL="0" indent="0">
              <a:buNone/>
            </a:pPr>
            <a:r>
              <a:rPr lang="en-US" dirty="0"/>
              <a:t>Would you do them and me a favor and introduce them to me?  We can call them on the phone(CLIENTS PHONE)so I can set a time to help them understand their FIN/PIN numbers so they can become FI.   Of course, they will make up their own minds. Fair enough?</a:t>
            </a:r>
          </a:p>
          <a:p>
            <a:pPr marL="0" indent="0">
              <a:buNone/>
            </a:pPr>
            <a:endParaRPr lang="en-US" dirty="0"/>
          </a:p>
          <a:p>
            <a:pPr marL="0" indent="0">
              <a:buNone/>
            </a:pPr>
            <a:r>
              <a:rPr lang="en-US" b="1" dirty="0"/>
              <a:t>Coach Client on what to say to there love ones from there phone.</a:t>
            </a:r>
          </a:p>
          <a:p>
            <a:pPr marL="0" indent="0">
              <a:buNone/>
            </a:pPr>
            <a:endParaRPr lang="en-US" dirty="0"/>
          </a:p>
          <a:p>
            <a:pPr marL="0" indent="0">
              <a:buNone/>
            </a:pPr>
            <a:r>
              <a:rPr lang="en-US" b="1" dirty="0"/>
              <a:t>The Call: </a:t>
            </a:r>
            <a:r>
              <a:rPr lang="en-US" dirty="0"/>
              <a:t>Hello______(Love Ones name), I am sitting here with________(your name).  </a:t>
            </a:r>
            <a:r>
              <a:rPr lang="en-US" dirty="0" err="1"/>
              <a:t>He/She</a:t>
            </a:r>
            <a:r>
              <a:rPr lang="en-US" dirty="0"/>
              <a:t> has shared some information with me that has DRASTICALLY changed my financial situation.  No one has ever talked to me about my FIN NUMBER, PIN NUMBER or the RULE OF 72.  This is LIFE CHANGING INFORMATION.  I am going to give </a:t>
            </a:r>
            <a:r>
              <a:rPr lang="en-US" dirty="0" err="1"/>
              <a:t>Him/Her</a:t>
            </a:r>
            <a:r>
              <a:rPr lang="en-US" dirty="0"/>
              <a:t> the phone so you can talk to him/her for a minute.</a:t>
            </a:r>
          </a:p>
          <a:p>
            <a:pPr marL="0" indent="0">
              <a:buNone/>
            </a:pPr>
            <a:endParaRPr lang="en-US" dirty="0"/>
          </a:p>
          <a:p>
            <a:pPr marL="0" indent="0">
              <a:buNone/>
            </a:pPr>
            <a:r>
              <a:rPr lang="en-US" dirty="0"/>
              <a:t>REPRESENTATIVE:  Hello________(referrals name) as your _________(</a:t>
            </a:r>
            <a:r>
              <a:rPr lang="en-US" dirty="0" err="1"/>
              <a:t>friend,brother,,sister</a:t>
            </a:r>
            <a:r>
              <a:rPr lang="en-US" dirty="0"/>
              <a:t>  ________(name) said, The financial concepts I shared with her/him are life changing.  We are calling so I can set a time to get together with you IN-PERSON or on ZOOM so I can share the information with you.</a:t>
            </a:r>
          </a:p>
          <a:p>
            <a:pPr marL="0" indent="0">
              <a:buNone/>
            </a:pPr>
            <a:r>
              <a:rPr lang="en-US"/>
              <a:t>Would </a:t>
            </a:r>
            <a:r>
              <a:rPr lang="en-US" dirty="0"/>
              <a:t>A WEEKDAY OR WEEKEND be better?  (WFA)  Weekend great,  SATURDAY or  SUNDAY?  (WFA) SATURDAY.  OK, WOULD 2 OR 4 BE BETTER?  See you at 4pm Saturday</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205943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868B7-0829-4FF0-9262-2D53C157E747}"/>
              </a:ext>
            </a:extLst>
          </p:cNvPr>
          <p:cNvSpPr>
            <a:spLocks noGrp="1"/>
          </p:cNvSpPr>
          <p:nvPr>
            <p:ph type="title"/>
          </p:nvPr>
        </p:nvSpPr>
        <p:spPr/>
        <p:txBody>
          <a:bodyPr/>
          <a:lstStyle/>
          <a:p>
            <a:r>
              <a:rPr lang="en-US" b="1" dirty="0"/>
              <a:t>How to Create Happy Clients</a:t>
            </a:r>
          </a:p>
        </p:txBody>
      </p:sp>
      <p:sp>
        <p:nvSpPr>
          <p:cNvPr id="3" name="Content Placeholder 2">
            <a:extLst>
              <a:ext uri="{FF2B5EF4-FFF2-40B4-BE49-F238E27FC236}">
                <a16:creationId xmlns:a16="http://schemas.microsoft.com/office/drawing/2014/main" id="{37E25B63-866E-42B6-8A02-3D9C82E4ED6D}"/>
              </a:ext>
            </a:extLst>
          </p:cNvPr>
          <p:cNvSpPr>
            <a:spLocks noGrp="1"/>
          </p:cNvSpPr>
          <p:nvPr>
            <p:ph idx="1"/>
          </p:nvPr>
        </p:nvSpPr>
        <p:spPr>
          <a:xfrm>
            <a:off x="2434666" y="1850780"/>
            <a:ext cx="8915400" cy="4383110"/>
          </a:xfrm>
        </p:spPr>
        <p:txBody>
          <a:bodyPr>
            <a:normAutofit/>
          </a:bodyPr>
          <a:lstStyle/>
          <a:p>
            <a:r>
              <a:rPr lang="en-US" dirty="0"/>
              <a:t>Make sure your messaging is consistent with what your customers want</a:t>
            </a:r>
          </a:p>
          <a:p>
            <a:r>
              <a:rPr lang="en-US" dirty="0"/>
              <a:t>Look for opportunities for a positive response</a:t>
            </a:r>
          </a:p>
          <a:p>
            <a:r>
              <a:rPr lang="en-US" dirty="0"/>
              <a:t>Get Commitments (Will do business with you, Referrals, Dollar amount for FI)</a:t>
            </a:r>
          </a:p>
          <a:p>
            <a:r>
              <a:rPr lang="en-US" dirty="0"/>
              <a:t>Manage expectations (Don’t over sell or over commit.  Be Truthful)</a:t>
            </a:r>
          </a:p>
          <a:p>
            <a:r>
              <a:rPr lang="en-US" dirty="0"/>
              <a:t>Ask for the right information (email, contact number, address, spouse name</a:t>
            </a:r>
          </a:p>
          <a:p>
            <a:r>
              <a:rPr lang="en-US" dirty="0"/>
              <a:t>Build your relationships (Keep all commitments you make to your clients)</a:t>
            </a:r>
          </a:p>
          <a:p>
            <a:r>
              <a:rPr lang="en-US" dirty="0"/>
              <a:t>Provide ongoing follow through</a:t>
            </a:r>
          </a:p>
          <a:p>
            <a:r>
              <a:rPr lang="en-US" dirty="0"/>
              <a:t>Focus on the Clients needs, FIN/PIN NUMBERS, not your pocket</a:t>
            </a:r>
          </a:p>
          <a:p>
            <a:r>
              <a:rPr lang="en-US" dirty="0"/>
              <a:t>Give a winning presentation</a:t>
            </a:r>
          </a:p>
          <a:p>
            <a:r>
              <a:rPr lang="en-US" dirty="0"/>
              <a:t>Handle objections (Use Feel, Felt and Found)</a:t>
            </a:r>
          </a:p>
          <a:p>
            <a:r>
              <a:rPr lang="en-US" dirty="0"/>
              <a:t>Listen more than you talk (That’s why you have 2 ears and 1 mouth)</a:t>
            </a:r>
          </a:p>
        </p:txBody>
      </p:sp>
    </p:spTree>
    <p:extLst>
      <p:ext uri="{BB962C8B-B14F-4D97-AF65-F5344CB8AC3E}">
        <p14:creationId xmlns:p14="http://schemas.microsoft.com/office/powerpoint/2010/main" val="1993546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5FB729-3780-4ED7-B309-EACA6BCBBF94}"/>
              </a:ext>
            </a:extLst>
          </p:cNvPr>
          <p:cNvSpPr txBox="1"/>
          <p:nvPr/>
        </p:nvSpPr>
        <p:spPr>
          <a:xfrm>
            <a:off x="2073500" y="2627290"/>
            <a:ext cx="9324304" cy="1846659"/>
          </a:xfrm>
          <a:prstGeom prst="rect">
            <a:avLst/>
          </a:prstGeom>
          <a:noFill/>
        </p:spPr>
        <p:txBody>
          <a:bodyPr wrap="square" rtlCol="0">
            <a:spAutoFit/>
          </a:bodyPr>
          <a:lstStyle/>
          <a:p>
            <a:r>
              <a:rPr lang="en-US" sz="3200" dirty="0"/>
              <a:t>“People don’t just </a:t>
            </a:r>
            <a:r>
              <a:rPr lang="en-US" sz="3200" b="1" dirty="0"/>
              <a:t>Buy your Products </a:t>
            </a:r>
            <a:r>
              <a:rPr lang="en-US" sz="3200" dirty="0"/>
              <a:t>that they </a:t>
            </a:r>
          </a:p>
          <a:p>
            <a:r>
              <a:rPr lang="en-US" sz="3200" dirty="0"/>
              <a:t>can </a:t>
            </a:r>
            <a:r>
              <a:rPr lang="en-US" sz="3200" b="1" dirty="0"/>
              <a:t>See</a:t>
            </a:r>
            <a:r>
              <a:rPr lang="en-US" sz="3200" dirty="0"/>
              <a:t>; they </a:t>
            </a:r>
            <a:r>
              <a:rPr lang="en-US" sz="3200" b="1" dirty="0"/>
              <a:t>Buy your Attitude </a:t>
            </a:r>
            <a:r>
              <a:rPr lang="en-US" sz="3200" dirty="0"/>
              <a:t>that they can </a:t>
            </a:r>
            <a:r>
              <a:rPr lang="en-US" sz="3200" b="1" dirty="0"/>
              <a:t>Sense</a:t>
            </a:r>
            <a:r>
              <a:rPr lang="en-US" sz="3200" dirty="0"/>
              <a:t>.”</a:t>
            </a:r>
          </a:p>
          <a:p>
            <a:r>
              <a:rPr lang="en-US" dirty="0"/>
              <a:t>Roxanne Emmerich</a:t>
            </a:r>
          </a:p>
        </p:txBody>
      </p:sp>
    </p:spTree>
    <p:extLst>
      <p:ext uri="{BB962C8B-B14F-4D97-AF65-F5344CB8AC3E}">
        <p14:creationId xmlns:p14="http://schemas.microsoft.com/office/powerpoint/2010/main" val="3374195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4619543" cy="685403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9BCE5D-9C7E-427C-A91B-E5DB325C6EFE}"/>
              </a:ext>
            </a:extLst>
          </p:cNvPr>
          <p:cNvSpPr>
            <a:spLocks noGrp="1"/>
          </p:cNvSpPr>
          <p:nvPr>
            <p:ph type="title"/>
          </p:nvPr>
        </p:nvSpPr>
        <p:spPr>
          <a:xfrm>
            <a:off x="370392" y="645106"/>
            <a:ext cx="3929112" cy="1259894"/>
          </a:xfrm>
        </p:spPr>
        <p:txBody>
          <a:bodyPr>
            <a:normAutofit/>
          </a:bodyPr>
          <a:lstStyle/>
          <a:p>
            <a:pPr>
              <a:lnSpc>
                <a:spcPct val="90000"/>
              </a:lnSpc>
            </a:pPr>
            <a:r>
              <a:rPr lang="en-US" sz="2000" dirty="0"/>
              <a:t>Your income is determined by how many </a:t>
            </a:r>
            <a:r>
              <a:rPr lang="en-US" sz="2000" i="1" dirty="0">
                <a:solidFill>
                  <a:srgbClr val="FFFF00"/>
                </a:solidFill>
              </a:rPr>
              <a:t>people</a:t>
            </a:r>
            <a:r>
              <a:rPr lang="en-US" sz="2000" dirty="0"/>
              <a:t> you serve and how well you serve them. </a:t>
            </a:r>
            <a:r>
              <a:rPr lang="en-US" sz="1600" dirty="0"/>
              <a:t>Bob Burg</a:t>
            </a:r>
            <a:endParaRPr lang="en-US" sz="2000" dirty="0"/>
          </a:p>
        </p:txBody>
      </p:sp>
      <p:sp>
        <p:nvSpPr>
          <p:cNvPr id="1033" name="Content Placeholder 1032">
            <a:extLst>
              <a:ext uri="{FF2B5EF4-FFF2-40B4-BE49-F238E27FC236}">
                <a16:creationId xmlns:a16="http://schemas.microsoft.com/office/drawing/2014/main" id="{ED7609B0-DC05-4803-B7F8-645E16BFED54}"/>
              </a:ext>
            </a:extLst>
          </p:cNvPr>
          <p:cNvSpPr>
            <a:spLocks noGrp="1"/>
          </p:cNvSpPr>
          <p:nvPr>
            <p:ph idx="1"/>
          </p:nvPr>
        </p:nvSpPr>
        <p:spPr>
          <a:xfrm>
            <a:off x="345214" y="2654462"/>
            <a:ext cx="3929113" cy="2912962"/>
          </a:xfrm>
        </p:spPr>
        <p:txBody>
          <a:bodyPr>
            <a:normAutofit/>
          </a:bodyPr>
          <a:lstStyle/>
          <a:p>
            <a:r>
              <a:rPr lang="en-US" sz="2000" dirty="0"/>
              <a:t>We are not in the Financial Services business serving </a:t>
            </a:r>
            <a:r>
              <a:rPr lang="en-US" sz="2000" i="1" dirty="0">
                <a:solidFill>
                  <a:srgbClr val="FFFF00"/>
                </a:solidFill>
              </a:rPr>
              <a:t>people</a:t>
            </a:r>
            <a:r>
              <a:rPr lang="en-US" sz="2000" dirty="0"/>
              <a:t>.</a:t>
            </a:r>
          </a:p>
          <a:p>
            <a:pPr marL="0" indent="0">
              <a:buNone/>
            </a:pPr>
            <a:endParaRPr lang="en-US" sz="2000" dirty="0"/>
          </a:p>
          <a:p>
            <a:r>
              <a:rPr lang="en-US" sz="2000" dirty="0"/>
              <a:t> We are in the </a:t>
            </a:r>
            <a:r>
              <a:rPr lang="en-US" sz="2000" i="1" dirty="0">
                <a:solidFill>
                  <a:srgbClr val="FFFF00"/>
                </a:solidFill>
              </a:rPr>
              <a:t>people</a:t>
            </a:r>
            <a:r>
              <a:rPr lang="en-US" sz="2000" dirty="0"/>
              <a:t> business doing Financial Services.</a:t>
            </a:r>
          </a:p>
        </p:txBody>
      </p:sp>
      <p:pic>
        <p:nvPicPr>
          <p:cNvPr id="1031" name="Picture 4" descr="Image result for serving people business silhouettes">
            <a:extLst>
              <a:ext uri="{FF2B5EF4-FFF2-40B4-BE49-F238E27FC236}">
                <a16:creationId xmlns:a16="http://schemas.microsoft.com/office/drawing/2014/main" id="{35D0BC7D-9608-4AD3-8411-DD0047843D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948" r="29222" b="-1"/>
          <a:stretch/>
        </p:blipFill>
        <p:spPr bwMode="auto">
          <a:xfrm>
            <a:off x="4619543" y="10"/>
            <a:ext cx="7572457"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83515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70946EA1-BC49-062E-EFBA-C9C4A505EB96}"/>
            </a:ext>
          </a:extLst>
        </p:cNvPr>
        <p:cNvGrpSpPr/>
        <p:nvPr/>
      </p:nvGrpSpPr>
      <p:grpSpPr>
        <a:xfrm>
          <a:off x="0" y="0"/>
          <a:ext cx="0" cy="0"/>
          <a:chOff x="0" y="0"/>
          <a:chExt cx="0" cy="0"/>
        </a:xfrm>
      </p:grpSpPr>
      <p:grpSp>
        <p:nvGrpSpPr>
          <p:cNvPr id="51" name="Group 50">
            <a:extLst>
              <a:ext uri="{FF2B5EF4-FFF2-40B4-BE49-F238E27FC236}">
                <a16:creationId xmlns:a16="http://schemas.microsoft.com/office/drawing/2014/main" id="{9863D604-85F3-2BBE-5707-DA2FFB47CD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2" name="Freeform 11">
              <a:extLst>
                <a:ext uri="{FF2B5EF4-FFF2-40B4-BE49-F238E27FC236}">
                  <a16:creationId xmlns:a16="http://schemas.microsoft.com/office/drawing/2014/main" id="{B2192AC0-8162-D46A-D0F1-9514A0DA0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53" name="Freeform 12">
              <a:extLst>
                <a:ext uri="{FF2B5EF4-FFF2-40B4-BE49-F238E27FC236}">
                  <a16:creationId xmlns:a16="http://schemas.microsoft.com/office/drawing/2014/main" id="{2035091D-9A1E-B2AB-ABE2-8472FB81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54" name="Freeform 13">
              <a:extLst>
                <a:ext uri="{FF2B5EF4-FFF2-40B4-BE49-F238E27FC236}">
                  <a16:creationId xmlns:a16="http://schemas.microsoft.com/office/drawing/2014/main" id="{73DC501E-E8CE-0308-1B93-0D71EEBE4A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55" name="Freeform 14">
              <a:extLst>
                <a:ext uri="{FF2B5EF4-FFF2-40B4-BE49-F238E27FC236}">
                  <a16:creationId xmlns:a16="http://schemas.microsoft.com/office/drawing/2014/main" id="{D2C7E6AB-7B79-CCA9-A289-51B6CA1B02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56" name="Freeform 15">
              <a:extLst>
                <a:ext uri="{FF2B5EF4-FFF2-40B4-BE49-F238E27FC236}">
                  <a16:creationId xmlns:a16="http://schemas.microsoft.com/office/drawing/2014/main" id="{F3FF8F8D-C125-0BD9-CA2B-3B9D19FBD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57" name="Freeform 16">
              <a:extLst>
                <a:ext uri="{FF2B5EF4-FFF2-40B4-BE49-F238E27FC236}">
                  <a16:creationId xmlns:a16="http://schemas.microsoft.com/office/drawing/2014/main" id="{4B6F9849-A6B2-5823-EC69-D743FE09BD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58" name="Freeform 17">
              <a:extLst>
                <a:ext uri="{FF2B5EF4-FFF2-40B4-BE49-F238E27FC236}">
                  <a16:creationId xmlns:a16="http://schemas.microsoft.com/office/drawing/2014/main" id="{CF0A353A-E4E0-B445-CB7B-FBF42B61C2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59" name="Freeform 18">
              <a:extLst>
                <a:ext uri="{FF2B5EF4-FFF2-40B4-BE49-F238E27FC236}">
                  <a16:creationId xmlns:a16="http://schemas.microsoft.com/office/drawing/2014/main" id="{BE6B02C0-F0B2-760C-27AB-4C8520A0F3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60" name="Freeform 19">
              <a:extLst>
                <a:ext uri="{FF2B5EF4-FFF2-40B4-BE49-F238E27FC236}">
                  <a16:creationId xmlns:a16="http://schemas.microsoft.com/office/drawing/2014/main" id="{E8948941-A9B6-BCB4-0235-45477468C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61" name="Freeform 20">
              <a:extLst>
                <a:ext uri="{FF2B5EF4-FFF2-40B4-BE49-F238E27FC236}">
                  <a16:creationId xmlns:a16="http://schemas.microsoft.com/office/drawing/2014/main" id="{BA212B9F-E966-C5C2-CC41-E5A1A0FB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62" name="Freeform 21">
              <a:extLst>
                <a:ext uri="{FF2B5EF4-FFF2-40B4-BE49-F238E27FC236}">
                  <a16:creationId xmlns:a16="http://schemas.microsoft.com/office/drawing/2014/main" id="{F2D73C66-B50A-9F3F-AACF-FEE983838C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63" name="Freeform 22">
              <a:extLst>
                <a:ext uri="{FF2B5EF4-FFF2-40B4-BE49-F238E27FC236}">
                  <a16:creationId xmlns:a16="http://schemas.microsoft.com/office/drawing/2014/main" id="{ED022AB5-4A4D-266E-6BE2-0889EDDDF2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grpSp>
        <p:nvGrpSpPr>
          <p:cNvPr id="65" name="Group 64">
            <a:extLst>
              <a:ext uri="{FF2B5EF4-FFF2-40B4-BE49-F238E27FC236}">
                <a16:creationId xmlns:a16="http://schemas.microsoft.com/office/drawing/2014/main" id="{61522941-A884-3408-BB31-EADA5BB1C3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66" name="Freeform 27">
              <a:extLst>
                <a:ext uri="{FF2B5EF4-FFF2-40B4-BE49-F238E27FC236}">
                  <a16:creationId xmlns:a16="http://schemas.microsoft.com/office/drawing/2014/main" id="{3177600B-7EF8-86BB-9303-DC9A22745C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67" name="Freeform 28">
              <a:extLst>
                <a:ext uri="{FF2B5EF4-FFF2-40B4-BE49-F238E27FC236}">
                  <a16:creationId xmlns:a16="http://schemas.microsoft.com/office/drawing/2014/main" id="{FAD46387-C070-B2B9-D510-F707CC1BA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68" name="Freeform 29">
              <a:extLst>
                <a:ext uri="{FF2B5EF4-FFF2-40B4-BE49-F238E27FC236}">
                  <a16:creationId xmlns:a16="http://schemas.microsoft.com/office/drawing/2014/main" id="{76A1D8C9-089F-14ED-BA26-F54566B2B8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69" name="Freeform 30">
              <a:extLst>
                <a:ext uri="{FF2B5EF4-FFF2-40B4-BE49-F238E27FC236}">
                  <a16:creationId xmlns:a16="http://schemas.microsoft.com/office/drawing/2014/main" id="{A7574B71-C1B3-5074-41DD-B4C0ED13B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0" name="Freeform 31">
              <a:extLst>
                <a:ext uri="{FF2B5EF4-FFF2-40B4-BE49-F238E27FC236}">
                  <a16:creationId xmlns:a16="http://schemas.microsoft.com/office/drawing/2014/main" id="{4F1E9F7B-9CE6-75AB-E5DF-ED3EB9A96D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1" name="Freeform 32">
              <a:extLst>
                <a:ext uri="{FF2B5EF4-FFF2-40B4-BE49-F238E27FC236}">
                  <a16:creationId xmlns:a16="http://schemas.microsoft.com/office/drawing/2014/main" id="{AD6CBB69-BF36-F66C-FB64-69B4742D0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2" name="Freeform 33">
              <a:extLst>
                <a:ext uri="{FF2B5EF4-FFF2-40B4-BE49-F238E27FC236}">
                  <a16:creationId xmlns:a16="http://schemas.microsoft.com/office/drawing/2014/main" id="{9720D4D4-ED92-3C6A-2999-12AE163029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3" name="Freeform 34">
              <a:extLst>
                <a:ext uri="{FF2B5EF4-FFF2-40B4-BE49-F238E27FC236}">
                  <a16:creationId xmlns:a16="http://schemas.microsoft.com/office/drawing/2014/main" id="{7A8D3240-D527-448B-91CF-D73415611C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4" name="Freeform 35">
              <a:extLst>
                <a:ext uri="{FF2B5EF4-FFF2-40B4-BE49-F238E27FC236}">
                  <a16:creationId xmlns:a16="http://schemas.microsoft.com/office/drawing/2014/main" id="{44F3A90D-F0F6-E538-3B50-C2E64524E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5" name="Freeform 36">
              <a:extLst>
                <a:ext uri="{FF2B5EF4-FFF2-40B4-BE49-F238E27FC236}">
                  <a16:creationId xmlns:a16="http://schemas.microsoft.com/office/drawing/2014/main" id="{F8256D35-F839-C54B-4F50-232D679A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6" name="Freeform 37">
              <a:extLst>
                <a:ext uri="{FF2B5EF4-FFF2-40B4-BE49-F238E27FC236}">
                  <a16:creationId xmlns:a16="http://schemas.microsoft.com/office/drawing/2014/main" id="{CE3CADCB-6633-55D8-70B3-7EB91C4FB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7" name="Freeform 38">
              <a:extLst>
                <a:ext uri="{FF2B5EF4-FFF2-40B4-BE49-F238E27FC236}">
                  <a16:creationId xmlns:a16="http://schemas.microsoft.com/office/drawing/2014/main" id="{0AB2A91A-F1F4-C022-ED05-834C43963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sp>
        <p:nvSpPr>
          <p:cNvPr id="79" name="Rectangle 78">
            <a:extLst>
              <a:ext uri="{FF2B5EF4-FFF2-40B4-BE49-F238E27FC236}">
                <a16:creationId xmlns:a16="http://schemas.microsoft.com/office/drawing/2014/main" id="{80CF9515-0AF3-B62D-06A5-79B6E53FA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1" name="Freeform 11">
            <a:extLst>
              <a:ext uri="{FF2B5EF4-FFF2-40B4-BE49-F238E27FC236}">
                <a16:creationId xmlns:a16="http://schemas.microsoft.com/office/drawing/2014/main" id="{BD2209DA-B970-70CF-8707-96E414A8F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83" name="Rectangle 82">
            <a:extLst>
              <a:ext uri="{FF2B5EF4-FFF2-40B4-BE49-F238E27FC236}">
                <a16:creationId xmlns:a16="http://schemas.microsoft.com/office/drawing/2014/main" id="{4D8E1E32-BE39-9423-4B7C-A9C6AE4DE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5" name="Rectangle 84">
            <a:extLst>
              <a:ext uri="{FF2B5EF4-FFF2-40B4-BE49-F238E27FC236}">
                <a16:creationId xmlns:a16="http://schemas.microsoft.com/office/drawing/2014/main" id="{D0DA44EF-BE1C-F559-CA49-772ED8D93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7" name="Freeform 5">
            <a:extLst>
              <a:ext uri="{FF2B5EF4-FFF2-40B4-BE49-F238E27FC236}">
                <a16:creationId xmlns:a16="http://schemas.microsoft.com/office/drawing/2014/main" id="{C50AE6AB-4BB3-8B5A-431C-0366FCE9A4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8A079DFF-A31C-3F65-AD32-7D94017E797D}"/>
              </a:ext>
            </a:extLst>
          </p:cNvPr>
          <p:cNvSpPr>
            <a:spLocks noGrp="1"/>
          </p:cNvSpPr>
          <p:nvPr>
            <p:ph type="title"/>
          </p:nvPr>
        </p:nvSpPr>
        <p:spPr>
          <a:xfrm>
            <a:off x="541866" y="787400"/>
            <a:ext cx="8305572" cy="778933"/>
          </a:xfrm>
        </p:spPr>
        <p:txBody>
          <a:bodyPr vert="horz" lIns="91440" tIns="45720" rIns="91440" bIns="45720" rtlCol="0" anchor="ctr">
            <a:normAutofit fontScale="90000"/>
          </a:bodyPr>
          <a:lstStyle/>
          <a:p>
            <a:r>
              <a:rPr lang="en-US" sz="3200" dirty="0">
                <a:solidFill>
                  <a:schemeClr val="accent2">
                    <a:lumMod val="20000"/>
                    <a:lumOff val="80000"/>
                  </a:schemeClr>
                </a:solidFill>
              </a:rPr>
              <a:t>S.T.E.A.M – Centers of Influence (Pastors)</a:t>
            </a:r>
            <a:br>
              <a:rPr lang="en-US" sz="3200" dirty="0">
                <a:solidFill>
                  <a:schemeClr val="accent2">
                    <a:lumMod val="20000"/>
                    <a:lumOff val="80000"/>
                  </a:schemeClr>
                </a:solidFill>
              </a:rPr>
            </a:br>
            <a:r>
              <a:rPr lang="en-US" sz="3200" dirty="0">
                <a:solidFill>
                  <a:schemeClr val="accent2">
                    <a:lumMod val="20000"/>
                    <a:lumOff val="80000"/>
                  </a:schemeClr>
                </a:solidFill>
              </a:rPr>
              <a:t>      </a:t>
            </a:r>
            <a:r>
              <a:rPr lang="en-US" sz="3200" i="1" dirty="0">
                <a:solidFill>
                  <a:schemeClr val="accent2">
                    <a:lumMod val="20000"/>
                    <a:lumOff val="80000"/>
                  </a:schemeClr>
                </a:solidFill>
              </a:rPr>
              <a:t>                     Who do you know</a:t>
            </a:r>
          </a:p>
        </p:txBody>
      </p:sp>
      <p:pic>
        <p:nvPicPr>
          <p:cNvPr id="8" name="Content Placeholder 7" descr="A person shaking hands with a person&#10;&#10;AI-generated content may be incorrect.">
            <a:extLst>
              <a:ext uri="{FF2B5EF4-FFF2-40B4-BE49-F238E27FC236}">
                <a16:creationId xmlns:a16="http://schemas.microsoft.com/office/drawing/2014/main" id="{10BD8E0F-A4E8-9CEB-50D5-BC7AD298A92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75661" y="2117002"/>
            <a:ext cx="7528530" cy="438679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66674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771A7-C87C-4C1D-9665-7A9BE608FF23}"/>
              </a:ext>
            </a:extLst>
          </p:cNvPr>
          <p:cNvSpPr>
            <a:spLocks noGrp="1"/>
          </p:cNvSpPr>
          <p:nvPr>
            <p:ph type="title"/>
          </p:nvPr>
        </p:nvSpPr>
        <p:spPr>
          <a:xfrm>
            <a:off x="2580568" y="401688"/>
            <a:ext cx="8911687" cy="1280890"/>
          </a:xfrm>
        </p:spPr>
        <p:txBody>
          <a:bodyPr/>
          <a:lstStyle/>
          <a:p>
            <a:r>
              <a:rPr lang="en-US" b="1" dirty="0"/>
              <a:t>Rules To S.T.E.A.M.</a:t>
            </a:r>
            <a:br>
              <a:rPr lang="en-US" b="1" dirty="0"/>
            </a:br>
            <a:r>
              <a:rPr lang="en-US" b="1" dirty="0"/>
              <a:t>S.T.E.A.M.S SHOULD BE FACE TO FACE</a:t>
            </a:r>
          </a:p>
        </p:txBody>
      </p:sp>
      <p:sp>
        <p:nvSpPr>
          <p:cNvPr id="3" name="Content Placeholder 2">
            <a:extLst>
              <a:ext uri="{FF2B5EF4-FFF2-40B4-BE49-F238E27FC236}">
                <a16:creationId xmlns:a16="http://schemas.microsoft.com/office/drawing/2014/main" id="{238BF685-28DA-4FE0-B423-1B48C637AF65}"/>
              </a:ext>
            </a:extLst>
          </p:cNvPr>
          <p:cNvSpPr>
            <a:spLocks noGrp="1"/>
          </p:cNvSpPr>
          <p:nvPr>
            <p:ph idx="1"/>
          </p:nvPr>
        </p:nvSpPr>
        <p:spPr>
          <a:xfrm>
            <a:off x="2267240" y="2433811"/>
            <a:ext cx="8915400" cy="4022501"/>
          </a:xfrm>
        </p:spPr>
        <p:txBody>
          <a:bodyPr/>
          <a:lstStyle/>
          <a:p>
            <a:r>
              <a:rPr lang="en-US" dirty="0"/>
              <a:t>Tea/Coffee appointments are never to be done at the office or at a persons  home (always in a neutral location….Starbucks, Panera bread, McDonalds).</a:t>
            </a:r>
          </a:p>
          <a:p>
            <a:r>
              <a:rPr lang="en-US" dirty="0"/>
              <a:t>You want to give a brief presentation (Refrigerator A/B, Rule of 72 </a:t>
            </a:r>
          </a:p>
          <a:p>
            <a:pPr marL="0" indent="0">
              <a:buNone/>
            </a:pPr>
            <a:r>
              <a:rPr lang="en-US" dirty="0"/>
              <a:t>      Cashflow Quadrant, Whole life vs Term, Saving vs Investing).</a:t>
            </a:r>
          </a:p>
          <a:p>
            <a:r>
              <a:rPr lang="en-US" dirty="0"/>
              <a:t>The objective of the appointment is to get more names and numbers  not to sell products to them. (INITIALLY)</a:t>
            </a:r>
          </a:p>
          <a:p>
            <a:r>
              <a:rPr lang="en-US" dirty="0"/>
              <a:t>Don’t turn 20 to 30 minutes into 2 hours.  This is a short business meeting.</a:t>
            </a:r>
          </a:p>
          <a:p>
            <a:r>
              <a:rPr lang="en-US" dirty="0"/>
              <a:t>Build a networking  relationship.  (LOOK and be PROFESSIONAL)</a:t>
            </a:r>
          </a:p>
          <a:p>
            <a:r>
              <a:rPr lang="en-US" dirty="0"/>
              <a:t>Remember, you are not there recruiting them.  (INITIALLY)</a:t>
            </a:r>
          </a:p>
        </p:txBody>
      </p:sp>
    </p:spTree>
    <p:extLst>
      <p:ext uri="{BB962C8B-B14F-4D97-AF65-F5344CB8AC3E}">
        <p14:creationId xmlns:p14="http://schemas.microsoft.com/office/powerpoint/2010/main" val="4073634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39B17-78CE-467C-8DAA-AAD1FE1C3711}"/>
              </a:ext>
            </a:extLst>
          </p:cNvPr>
          <p:cNvSpPr>
            <a:spLocks noGrp="1"/>
          </p:cNvSpPr>
          <p:nvPr>
            <p:ph type="title"/>
          </p:nvPr>
        </p:nvSpPr>
        <p:spPr>
          <a:xfrm>
            <a:off x="2704136" y="185351"/>
            <a:ext cx="8911687" cy="1548561"/>
          </a:xfrm>
        </p:spPr>
        <p:txBody>
          <a:bodyPr/>
          <a:lstStyle/>
          <a:p>
            <a:r>
              <a:rPr lang="en-US" sz="4000" b="1" dirty="0">
                <a:solidFill>
                  <a:schemeClr val="tx1"/>
                </a:solidFill>
              </a:rPr>
              <a:t>S.T.E.A.M </a:t>
            </a:r>
            <a:r>
              <a:rPr lang="en-US" sz="4000" b="1" dirty="0">
                <a:solidFill>
                  <a:srgbClr val="FF0000"/>
                </a:solidFill>
              </a:rPr>
              <a:t> </a:t>
            </a:r>
            <a:r>
              <a:rPr lang="en-US" b="1" i="1" dirty="0">
                <a:solidFill>
                  <a:srgbClr val="C00000"/>
                </a:solidFill>
              </a:rPr>
              <a:t>“Who do you know?”</a:t>
            </a:r>
            <a:endParaRPr lang="en-US" dirty="0">
              <a:solidFill>
                <a:srgbClr val="C00000"/>
              </a:solidFill>
            </a:endParaRPr>
          </a:p>
        </p:txBody>
      </p:sp>
      <p:sp>
        <p:nvSpPr>
          <p:cNvPr id="3" name="Content Placeholder 2">
            <a:extLst>
              <a:ext uri="{FF2B5EF4-FFF2-40B4-BE49-F238E27FC236}">
                <a16:creationId xmlns:a16="http://schemas.microsoft.com/office/drawing/2014/main" id="{C8503B9A-6A70-4FF8-8455-9C60259F07F1}"/>
              </a:ext>
            </a:extLst>
          </p:cNvPr>
          <p:cNvSpPr>
            <a:spLocks noGrp="1"/>
          </p:cNvSpPr>
          <p:nvPr>
            <p:ph idx="1"/>
          </p:nvPr>
        </p:nvSpPr>
        <p:spPr>
          <a:xfrm>
            <a:off x="1922243" y="959631"/>
            <a:ext cx="9693580" cy="5782962"/>
          </a:xfrm>
        </p:spPr>
        <p:txBody>
          <a:bodyPr>
            <a:normAutofit fontScale="62500" lnSpcReduction="20000"/>
          </a:bodyPr>
          <a:lstStyle/>
          <a:p>
            <a:pPr marL="0" indent="0">
              <a:buNone/>
            </a:pPr>
            <a:r>
              <a:rPr lang="en-US" sz="2000" dirty="0"/>
              <a:t>Hello, may I speak with______(COI Name), this is _____(your name). The reason I am calling is that I’ve decided to start my own business.  I know you are not interested because you are a success in your own right but I believe you can lead me to the type of people I am looking for. What I would like to do is set a date and time when we can get together for 20 to 30  minutes over a cup of coffee or tea so I can share with you what I do and the type of people I am looking for.   Would _____(day)at _____(time) be a good day and time to meet at______(Panera, McDonalds, </a:t>
            </a:r>
            <a:r>
              <a:rPr lang="en-US" sz="2000" dirty="0" err="1"/>
              <a:t>etc</a:t>
            </a:r>
            <a:r>
              <a:rPr lang="en-US" sz="2000" dirty="0"/>
              <a:t>)?  </a:t>
            </a:r>
          </a:p>
          <a:p>
            <a:pPr marL="0" indent="0">
              <a:buNone/>
            </a:pPr>
            <a:r>
              <a:rPr lang="en-US" sz="2000" dirty="0"/>
              <a:t>Do a 15 to 20 minute presentation covering key points(Rule of 72, WL vs Term, Bank A Bank B, Saving vs Investing, FIN/PIN). Choose which points you want to cover, then ask.   Wouldn’t you agree these are Financial Concepts everyone needs to know? (WFA). Great, Any questions or comments? (WFA) </a:t>
            </a:r>
          </a:p>
          <a:p>
            <a:pPr marL="0" indent="0">
              <a:buNone/>
            </a:pPr>
            <a:endParaRPr lang="en-US" sz="2000" dirty="0"/>
          </a:p>
          <a:p>
            <a:pPr marL="0" indent="0">
              <a:buNone/>
            </a:pPr>
            <a:r>
              <a:rPr lang="en-US" dirty="0"/>
              <a:t>Can you do me a favor?  (WFA)  I’D like for you to play a game with me.  Who’s the 1st person that comes to your mind when I say…… </a:t>
            </a:r>
          </a:p>
          <a:p>
            <a:r>
              <a:rPr lang="en-US" dirty="0"/>
              <a:t>Most Ambitious? The next person? Who else?</a:t>
            </a:r>
          </a:p>
          <a:p>
            <a:r>
              <a:rPr lang="en-US" dirty="0"/>
              <a:t>Who’s the most Enthusiastic person  you know?</a:t>
            </a:r>
          </a:p>
          <a:p>
            <a:r>
              <a:rPr lang="en-US" dirty="0"/>
              <a:t>Who’s the Best Teacher?</a:t>
            </a:r>
          </a:p>
          <a:p>
            <a:r>
              <a:rPr lang="en-US" dirty="0"/>
              <a:t>Who’s the Best Sales Person – has the Best Personality?</a:t>
            </a:r>
          </a:p>
          <a:p>
            <a:r>
              <a:rPr lang="en-US" dirty="0"/>
              <a:t>Who’s the most Competitive/Money Motivated person you know?</a:t>
            </a:r>
          </a:p>
          <a:p>
            <a:endParaRPr lang="en-US" dirty="0"/>
          </a:p>
          <a:p>
            <a:pPr marL="0" indent="0">
              <a:buNone/>
            </a:pPr>
            <a:r>
              <a:rPr lang="en-US" dirty="0"/>
              <a:t>If I called________(one of the names </a:t>
            </a:r>
            <a:r>
              <a:rPr lang="en-US" dirty="0" err="1"/>
              <a:t>He/She</a:t>
            </a:r>
            <a:r>
              <a:rPr lang="en-US" dirty="0"/>
              <a:t> gave you) and told </a:t>
            </a:r>
            <a:r>
              <a:rPr lang="en-US" dirty="0" err="1"/>
              <a:t>Him/Her</a:t>
            </a:r>
            <a:r>
              <a:rPr lang="en-US" dirty="0"/>
              <a:t> that you said  that </a:t>
            </a:r>
            <a:r>
              <a:rPr lang="en-US" dirty="0" err="1"/>
              <a:t>He/She</a:t>
            </a:r>
            <a:r>
              <a:rPr lang="en-US" dirty="0"/>
              <a:t> was the most Enthusiastic person you know, would </a:t>
            </a:r>
            <a:r>
              <a:rPr lang="en-US" dirty="0" err="1"/>
              <a:t>He/She</a:t>
            </a:r>
            <a:r>
              <a:rPr lang="en-US" dirty="0"/>
              <a:t> be offended? (WFA).   What’s the best number to reach ______________(Name of Person)?” (write number down and continue asking for each referral).  </a:t>
            </a:r>
          </a:p>
          <a:p>
            <a:pPr marL="0" indent="0">
              <a:buNone/>
            </a:pPr>
            <a:r>
              <a:rPr lang="en-US" b="1" dirty="0"/>
              <a:t>Ask them to introduce you to each person by sending them this text.  </a:t>
            </a:r>
          </a:p>
          <a:p>
            <a:pPr marL="0" indent="0">
              <a:buNone/>
            </a:pPr>
            <a:r>
              <a:rPr lang="en-US" dirty="0"/>
              <a:t>TEXT MSG:  I was talking with______(your name) the other day and I told Her/Him that I  thought  you would be a great asset to </a:t>
            </a:r>
            <a:r>
              <a:rPr lang="en-US" dirty="0" err="1"/>
              <a:t>His/Her</a:t>
            </a:r>
            <a:r>
              <a:rPr lang="en-US" dirty="0"/>
              <a:t>  business.   </a:t>
            </a:r>
            <a:r>
              <a:rPr lang="en-US" dirty="0" err="1"/>
              <a:t>His/Her</a:t>
            </a:r>
            <a:r>
              <a:rPr lang="en-US" dirty="0"/>
              <a:t> phone number is_______________(your number).  Set a time to have a 20 min conversation over a cup of coffee or tea with </a:t>
            </a:r>
            <a:r>
              <a:rPr lang="en-US" dirty="0" err="1"/>
              <a:t>Him/Her</a:t>
            </a:r>
            <a:r>
              <a:rPr lang="en-US" dirty="0"/>
              <a:t> when </a:t>
            </a:r>
            <a:r>
              <a:rPr lang="en-US" dirty="0" err="1"/>
              <a:t>He/She</a:t>
            </a:r>
            <a:r>
              <a:rPr lang="en-US" dirty="0"/>
              <a:t> calls.  Definitely will be time well spent.  I gave </a:t>
            </a:r>
            <a:r>
              <a:rPr lang="en-US" dirty="0" err="1"/>
              <a:t>him/Her</a:t>
            </a:r>
            <a:r>
              <a:rPr lang="en-US" dirty="0"/>
              <a:t> your contact  number. </a:t>
            </a:r>
          </a:p>
          <a:p>
            <a:pPr marL="0" indent="0">
              <a:buNone/>
            </a:pPr>
            <a:r>
              <a:rPr lang="en-US" dirty="0"/>
              <a:t>After the text has been sent, thank them for meeting with you and helping you.  THEN SAY </a:t>
            </a:r>
          </a:p>
          <a:p>
            <a:pPr marL="0" indent="0">
              <a:buNone/>
            </a:pPr>
            <a:r>
              <a:rPr lang="en-US" dirty="0"/>
              <a:t>By the way, do you own WL or TERM,(WFA).   Do you know your  FIN/PIN NUMBERS?   Seems like we need to set another time to get together don’t we?</a:t>
            </a:r>
          </a:p>
        </p:txBody>
      </p:sp>
    </p:spTree>
    <p:extLst>
      <p:ext uri="{BB962C8B-B14F-4D97-AF65-F5344CB8AC3E}">
        <p14:creationId xmlns:p14="http://schemas.microsoft.com/office/powerpoint/2010/main" val="2228138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D15A49-D964-410E-A1AB-84BDEDBDCBFC}"/>
              </a:ext>
            </a:extLst>
          </p:cNvPr>
          <p:cNvSpPr txBox="1"/>
          <p:nvPr/>
        </p:nvSpPr>
        <p:spPr>
          <a:xfrm>
            <a:off x="2073498" y="2176529"/>
            <a:ext cx="8874545" cy="2031325"/>
          </a:xfrm>
          <a:prstGeom prst="rect">
            <a:avLst/>
          </a:prstGeom>
          <a:noFill/>
        </p:spPr>
        <p:txBody>
          <a:bodyPr wrap="none" rtlCol="0">
            <a:spAutoFit/>
          </a:bodyPr>
          <a:lstStyle/>
          <a:p>
            <a:r>
              <a:rPr lang="en-US" sz="3600" dirty="0"/>
              <a:t>“The biggest mistakes we can ever </a:t>
            </a:r>
          </a:p>
          <a:p>
            <a:r>
              <a:rPr lang="en-US" sz="3600" dirty="0"/>
              <a:t>make in our lives is to think we work for </a:t>
            </a:r>
          </a:p>
          <a:p>
            <a:r>
              <a:rPr lang="en-US" sz="3600" dirty="0"/>
              <a:t>anybody but ourselves.”</a:t>
            </a:r>
          </a:p>
          <a:p>
            <a:r>
              <a:rPr lang="en-US" dirty="0"/>
              <a:t>Brian Tracy</a:t>
            </a:r>
          </a:p>
        </p:txBody>
      </p:sp>
    </p:spTree>
    <p:extLst>
      <p:ext uri="{BB962C8B-B14F-4D97-AF65-F5344CB8AC3E}">
        <p14:creationId xmlns:p14="http://schemas.microsoft.com/office/powerpoint/2010/main" val="2363255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667A93CD-BD1D-BD5A-998F-8446783474B7}"/>
            </a:ext>
          </a:extLst>
        </p:cNvPr>
        <p:cNvGrpSpPr/>
        <p:nvPr/>
      </p:nvGrpSpPr>
      <p:grpSpPr>
        <a:xfrm>
          <a:off x="0" y="0"/>
          <a:ext cx="0" cy="0"/>
          <a:chOff x="0" y="0"/>
          <a:chExt cx="0" cy="0"/>
        </a:xfrm>
      </p:grpSpPr>
      <p:grpSp>
        <p:nvGrpSpPr>
          <p:cNvPr id="51" name="Group 50">
            <a:extLst>
              <a:ext uri="{FF2B5EF4-FFF2-40B4-BE49-F238E27FC236}">
                <a16:creationId xmlns:a16="http://schemas.microsoft.com/office/drawing/2014/main" id="{EF858A09-E54F-ECEC-A8D6-81503CC1D0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2" name="Freeform 11">
              <a:extLst>
                <a:ext uri="{FF2B5EF4-FFF2-40B4-BE49-F238E27FC236}">
                  <a16:creationId xmlns:a16="http://schemas.microsoft.com/office/drawing/2014/main" id="{7FDE7783-8B60-B8F2-E37C-05973EB2D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53" name="Freeform 12">
              <a:extLst>
                <a:ext uri="{FF2B5EF4-FFF2-40B4-BE49-F238E27FC236}">
                  <a16:creationId xmlns:a16="http://schemas.microsoft.com/office/drawing/2014/main" id="{AFD00B1C-4E05-81C0-7701-4A721D542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54" name="Freeform 13">
              <a:extLst>
                <a:ext uri="{FF2B5EF4-FFF2-40B4-BE49-F238E27FC236}">
                  <a16:creationId xmlns:a16="http://schemas.microsoft.com/office/drawing/2014/main" id="{31FEDBEE-626B-B63A-D41C-4340CAAF4D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55" name="Freeform 14">
              <a:extLst>
                <a:ext uri="{FF2B5EF4-FFF2-40B4-BE49-F238E27FC236}">
                  <a16:creationId xmlns:a16="http://schemas.microsoft.com/office/drawing/2014/main" id="{2F3F423F-F6A6-6055-7D0C-A124A0BD5F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56" name="Freeform 15">
              <a:extLst>
                <a:ext uri="{FF2B5EF4-FFF2-40B4-BE49-F238E27FC236}">
                  <a16:creationId xmlns:a16="http://schemas.microsoft.com/office/drawing/2014/main" id="{369648EF-1DC9-196A-A9D8-A0F15F3A22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57" name="Freeform 16">
              <a:extLst>
                <a:ext uri="{FF2B5EF4-FFF2-40B4-BE49-F238E27FC236}">
                  <a16:creationId xmlns:a16="http://schemas.microsoft.com/office/drawing/2014/main" id="{F74ACA92-25F5-1060-5F49-6D169B255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58" name="Freeform 17">
              <a:extLst>
                <a:ext uri="{FF2B5EF4-FFF2-40B4-BE49-F238E27FC236}">
                  <a16:creationId xmlns:a16="http://schemas.microsoft.com/office/drawing/2014/main" id="{C0226A6E-AD32-BF1F-311B-E42CA6D15A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59" name="Freeform 18">
              <a:extLst>
                <a:ext uri="{FF2B5EF4-FFF2-40B4-BE49-F238E27FC236}">
                  <a16:creationId xmlns:a16="http://schemas.microsoft.com/office/drawing/2014/main" id="{67714B5C-ABBB-90FB-E16D-97A0343E97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60" name="Freeform 19">
              <a:extLst>
                <a:ext uri="{FF2B5EF4-FFF2-40B4-BE49-F238E27FC236}">
                  <a16:creationId xmlns:a16="http://schemas.microsoft.com/office/drawing/2014/main" id="{FAFFA434-205F-B5EA-081B-F5939CC6B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61" name="Freeform 20">
              <a:extLst>
                <a:ext uri="{FF2B5EF4-FFF2-40B4-BE49-F238E27FC236}">
                  <a16:creationId xmlns:a16="http://schemas.microsoft.com/office/drawing/2014/main" id="{48E7485D-0D91-8F66-E072-C2E31D038E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62" name="Freeform 21">
              <a:extLst>
                <a:ext uri="{FF2B5EF4-FFF2-40B4-BE49-F238E27FC236}">
                  <a16:creationId xmlns:a16="http://schemas.microsoft.com/office/drawing/2014/main" id="{52F35279-9E8A-8D04-5493-37B87EC22A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63" name="Freeform 22">
              <a:extLst>
                <a:ext uri="{FF2B5EF4-FFF2-40B4-BE49-F238E27FC236}">
                  <a16:creationId xmlns:a16="http://schemas.microsoft.com/office/drawing/2014/main" id="{10F5D0BC-3813-7925-C59C-FBD03ABB12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grpSp>
        <p:nvGrpSpPr>
          <p:cNvPr id="65" name="Group 64">
            <a:extLst>
              <a:ext uri="{FF2B5EF4-FFF2-40B4-BE49-F238E27FC236}">
                <a16:creationId xmlns:a16="http://schemas.microsoft.com/office/drawing/2014/main" id="{1F5F51F3-8BAB-FE09-0035-B77BCC95B0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66" name="Freeform 27">
              <a:extLst>
                <a:ext uri="{FF2B5EF4-FFF2-40B4-BE49-F238E27FC236}">
                  <a16:creationId xmlns:a16="http://schemas.microsoft.com/office/drawing/2014/main" id="{311EA064-5E4E-47B4-00A3-F0FB325730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67" name="Freeform 28">
              <a:extLst>
                <a:ext uri="{FF2B5EF4-FFF2-40B4-BE49-F238E27FC236}">
                  <a16:creationId xmlns:a16="http://schemas.microsoft.com/office/drawing/2014/main" id="{2C0F3071-7664-890F-5B06-F4095CC58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68" name="Freeform 29">
              <a:extLst>
                <a:ext uri="{FF2B5EF4-FFF2-40B4-BE49-F238E27FC236}">
                  <a16:creationId xmlns:a16="http://schemas.microsoft.com/office/drawing/2014/main" id="{37780794-D6AE-86CD-8FF1-DBF35424A5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69" name="Freeform 30">
              <a:extLst>
                <a:ext uri="{FF2B5EF4-FFF2-40B4-BE49-F238E27FC236}">
                  <a16:creationId xmlns:a16="http://schemas.microsoft.com/office/drawing/2014/main" id="{DBEFCA8D-6CF9-54CE-AB89-09E2078FF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0" name="Freeform 31">
              <a:extLst>
                <a:ext uri="{FF2B5EF4-FFF2-40B4-BE49-F238E27FC236}">
                  <a16:creationId xmlns:a16="http://schemas.microsoft.com/office/drawing/2014/main" id="{6344FAA6-697B-B5A8-15A0-A2024D549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1" name="Freeform 32">
              <a:extLst>
                <a:ext uri="{FF2B5EF4-FFF2-40B4-BE49-F238E27FC236}">
                  <a16:creationId xmlns:a16="http://schemas.microsoft.com/office/drawing/2014/main" id="{4B9F465F-523C-A0DF-CAA4-817F97D3F6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2" name="Freeform 33">
              <a:extLst>
                <a:ext uri="{FF2B5EF4-FFF2-40B4-BE49-F238E27FC236}">
                  <a16:creationId xmlns:a16="http://schemas.microsoft.com/office/drawing/2014/main" id="{0161D0A6-B95C-AEE5-CF90-A1B002DA1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3" name="Freeform 34">
              <a:extLst>
                <a:ext uri="{FF2B5EF4-FFF2-40B4-BE49-F238E27FC236}">
                  <a16:creationId xmlns:a16="http://schemas.microsoft.com/office/drawing/2014/main" id="{C46D09C8-587A-944B-D3A4-629A262847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4" name="Freeform 35">
              <a:extLst>
                <a:ext uri="{FF2B5EF4-FFF2-40B4-BE49-F238E27FC236}">
                  <a16:creationId xmlns:a16="http://schemas.microsoft.com/office/drawing/2014/main" id="{1974868C-9EDD-4418-9370-EDB677AC6F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5" name="Freeform 36">
              <a:extLst>
                <a:ext uri="{FF2B5EF4-FFF2-40B4-BE49-F238E27FC236}">
                  <a16:creationId xmlns:a16="http://schemas.microsoft.com/office/drawing/2014/main" id="{34701A86-CE68-B1C2-8012-A341E9541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6" name="Freeform 37">
              <a:extLst>
                <a:ext uri="{FF2B5EF4-FFF2-40B4-BE49-F238E27FC236}">
                  <a16:creationId xmlns:a16="http://schemas.microsoft.com/office/drawing/2014/main" id="{12BCCA30-CE32-401D-1768-67000988B3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7" name="Freeform 38">
              <a:extLst>
                <a:ext uri="{FF2B5EF4-FFF2-40B4-BE49-F238E27FC236}">
                  <a16:creationId xmlns:a16="http://schemas.microsoft.com/office/drawing/2014/main" id="{05FB0D37-3316-0654-9A93-9A30B5406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sp>
        <p:nvSpPr>
          <p:cNvPr id="79" name="Rectangle 78">
            <a:extLst>
              <a:ext uri="{FF2B5EF4-FFF2-40B4-BE49-F238E27FC236}">
                <a16:creationId xmlns:a16="http://schemas.microsoft.com/office/drawing/2014/main" id="{0A059FBC-F674-65CE-E728-AC95AF7D61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1" name="Freeform 11">
            <a:extLst>
              <a:ext uri="{FF2B5EF4-FFF2-40B4-BE49-F238E27FC236}">
                <a16:creationId xmlns:a16="http://schemas.microsoft.com/office/drawing/2014/main" id="{A3192747-D811-44AB-CD60-6BAF9ADA9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83" name="Rectangle 82">
            <a:extLst>
              <a:ext uri="{FF2B5EF4-FFF2-40B4-BE49-F238E27FC236}">
                <a16:creationId xmlns:a16="http://schemas.microsoft.com/office/drawing/2014/main" id="{4620AAFF-7F99-A6B5-7E25-740972836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5" name="Rectangle 84">
            <a:extLst>
              <a:ext uri="{FF2B5EF4-FFF2-40B4-BE49-F238E27FC236}">
                <a16:creationId xmlns:a16="http://schemas.microsoft.com/office/drawing/2014/main" id="{4C8447D4-F22E-2CD2-E4CD-0A572ED5D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7" name="Freeform 5">
            <a:extLst>
              <a:ext uri="{FF2B5EF4-FFF2-40B4-BE49-F238E27FC236}">
                <a16:creationId xmlns:a16="http://schemas.microsoft.com/office/drawing/2014/main" id="{C21DC49B-A5A0-49A3-01B4-8C4782E813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8A6FC7F2-04C6-530E-0A4F-12F53B5476E2}"/>
              </a:ext>
            </a:extLst>
          </p:cNvPr>
          <p:cNvSpPr>
            <a:spLocks noGrp="1"/>
          </p:cNvSpPr>
          <p:nvPr>
            <p:ph type="title"/>
          </p:nvPr>
        </p:nvSpPr>
        <p:spPr>
          <a:xfrm>
            <a:off x="541867" y="787400"/>
            <a:ext cx="7145866" cy="778933"/>
          </a:xfrm>
        </p:spPr>
        <p:txBody>
          <a:bodyPr vert="horz" lIns="91440" tIns="45720" rIns="91440" bIns="45720" rtlCol="0" anchor="ctr">
            <a:normAutofit/>
          </a:bodyPr>
          <a:lstStyle/>
          <a:p>
            <a:r>
              <a:rPr lang="en-US" sz="3200" dirty="0">
                <a:solidFill>
                  <a:schemeClr val="accent2">
                    <a:lumMod val="20000"/>
                    <a:lumOff val="80000"/>
                  </a:schemeClr>
                </a:solidFill>
              </a:rPr>
              <a:t>3rd Party Referrals</a:t>
            </a:r>
          </a:p>
        </p:txBody>
      </p:sp>
      <p:pic>
        <p:nvPicPr>
          <p:cNvPr id="6" name="Content Placeholder 5" descr="A person in suit shaking hands with another person in suit&#10;&#10;AI-generated content may be incorrect.">
            <a:extLst>
              <a:ext uri="{FF2B5EF4-FFF2-40B4-BE49-F238E27FC236}">
                <a16:creationId xmlns:a16="http://schemas.microsoft.com/office/drawing/2014/main" id="{52B4C0E3-5D48-8155-B811-F86C9D5B3F6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62886" y="2124606"/>
            <a:ext cx="7955388" cy="414888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79607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BAAB3-D07C-43DE-977E-37EB7BE02AA8}"/>
              </a:ext>
            </a:extLst>
          </p:cNvPr>
          <p:cNvSpPr>
            <a:spLocks noGrp="1"/>
          </p:cNvSpPr>
          <p:nvPr>
            <p:ph type="title"/>
          </p:nvPr>
        </p:nvSpPr>
        <p:spPr>
          <a:xfrm>
            <a:off x="2730843" y="178419"/>
            <a:ext cx="9242853" cy="1971657"/>
          </a:xfrm>
        </p:spPr>
        <p:txBody>
          <a:bodyPr>
            <a:normAutofit/>
          </a:bodyPr>
          <a:lstStyle/>
          <a:p>
            <a:r>
              <a:rPr lang="en-US" dirty="0"/>
              <a:t>3</a:t>
            </a:r>
            <a:r>
              <a:rPr lang="en-US" baseline="30000" dirty="0"/>
              <a:t>rd</a:t>
            </a:r>
            <a:r>
              <a:rPr lang="en-US" dirty="0"/>
              <a:t> Party Referrals from Happy Clients      </a:t>
            </a:r>
            <a:br>
              <a:rPr lang="en-US" dirty="0"/>
            </a:br>
            <a:endParaRPr lang="en-US" dirty="0"/>
          </a:p>
        </p:txBody>
      </p:sp>
      <p:sp>
        <p:nvSpPr>
          <p:cNvPr id="3" name="Content Placeholder 2">
            <a:extLst>
              <a:ext uri="{FF2B5EF4-FFF2-40B4-BE49-F238E27FC236}">
                <a16:creationId xmlns:a16="http://schemas.microsoft.com/office/drawing/2014/main" id="{7F2BBAF9-73D7-4901-B919-E26E900DDEC5}"/>
              </a:ext>
            </a:extLst>
          </p:cNvPr>
          <p:cNvSpPr>
            <a:spLocks noGrp="1"/>
          </p:cNvSpPr>
          <p:nvPr>
            <p:ph idx="1"/>
          </p:nvPr>
        </p:nvSpPr>
        <p:spPr>
          <a:xfrm>
            <a:off x="2034862" y="1442974"/>
            <a:ext cx="9815268" cy="5415025"/>
          </a:xfrm>
        </p:spPr>
        <p:txBody>
          <a:bodyPr>
            <a:normAutofit lnSpcReduction="10000"/>
          </a:bodyPr>
          <a:lstStyle/>
          <a:p>
            <a:r>
              <a:rPr lang="en-US" b="1" dirty="0"/>
              <a:t>Opening: </a:t>
            </a:r>
            <a:endParaRPr lang="en-US" dirty="0"/>
          </a:p>
          <a:p>
            <a:pPr marL="0" indent="0">
              <a:buNone/>
            </a:pPr>
            <a:r>
              <a:rPr lang="en-US" dirty="0"/>
              <a:t>Hello, may I speak to____ Referrals name please. _____(Referral name) my name is_____ (your name) and your (best friend, brother, sister, coworker, etc.)____________ (person who referred you) insisted that I give you a call.  I was able to share some information(Rule of 72, FIN/PIN) with____(client)that drastically improved </a:t>
            </a:r>
            <a:r>
              <a:rPr lang="en-US" dirty="0" err="1"/>
              <a:t>His/Her</a:t>
            </a:r>
            <a:r>
              <a:rPr lang="en-US" dirty="0"/>
              <a:t> financial situation and put </a:t>
            </a:r>
            <a:r>
              <a:rPr lang="en-US" dirty="0" err="1"/>
              <a:t>Him/Her</a:t>
            </a:r>
            <a:r>
              <a:rPr lang="en-US" dirty="0"/>
              <a:t> on the road to FI and </a:t>
            </a:r>
            <a:r>
              <a:rPr lang="en-US" dirty="0" err="1"/>
              <a:t>He/She</a:t>
            </a:r>
            <a:r>
              <a:rPr lang="en-US" dirty="0"/>
              <a:t> insisted that I share this information with you.  I took it upon myself to put together a packet of information for you and I was calling to find out which would be a better day to drop it off.  Wednesday or Thursday this week? </a:t>
            </a:r>
          </a:p>
          <a:p>
            <a:r>
              <a:rPr lang="en-US" b="1" i="1" dirty="0"/>
              <a:t>Can you just mail/email the packet to me?</a:t>
            </a:r>
          </a:p>
          <a:p>
            <a:pPr marL="0" indent="0">
              <a:buNone/>
            </a:pPr>
            <a:r>
              <a:rPr lang="en-US" dirty="0"/>
              <a:t>No, not really.  There’s information in the packet that I need to go over with you to make sure you get a full understanding.  That’s why ____(person who referred you) insisted I call you and set a time to share the information with you.  We can get on ZOOM and cover the information.  Is Zoom good for you Wednesday or Thursday?  </a:t>
            </a:r>
          </a:p>
          <a:p>
            <a:pPr marL="0" indent="0">
              <a:buNone/>
            </a:pPr>
            <a:r>
              <a:rPr lang="en-US" dirty="0"/>
              <a:t>In-Person:  What Handouts do you want to have in your packet(How money works, Empowering Success, Table of Futures)?  DO FIN/PIN AND GET COMMITMENTS</a:t>
            </a:r>
          </a:p>
          <a:p>
            <a:pPr marL="0" indent="0">
              <a:buNone/>
            </a:pPr>
            <a:r>
              <a:rPr lang="en-US" dirty="0"/>
              <a:t>ZOOM:  What Handouts do you want to email to them after presentation(How money works </a:t>
            </a:r>
            <a:r>
              <a:rPr lang="en-US" dirty="0" err="1"/>
              <a:t>etc</a:t>
            </a:r>
            <a:r>
              <a:rPr lang="en-US" dirty="0"/>
              <a:t>)?  DO FIN/PIN AND GET COMMITMENTS</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4232541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57DEE-F7C1-411A-8670-55B73C24E2A2}"/>
              </a:ext>
            </a:extLst>
          </p:cNvPr>
          <p:cNvSpPr>
            <a:spLocks noGrp="1"/>
          </p:cNvSpPr>
          <p:nvPr>
            <p:ph type="title"/>
          </p:nvPr>
        </p:nvSpPr>
        <p:spPr/>
        <p:txBody>
          <a:bodyPr/>
          <a:lstStyle/>
          <a:p>
            <a:r>
              <a:rPr lang="en-US" b="1" dirty="0"/>
              <a:t>Rules For 3</a:t>
            </a:r>
            <a:r>
              <a:rPr lang="en-US" b="1" baseline="30000" dirty="0"/>
              <a:t>rd</a:t>
            </a:r>
            <a:r>
              <a:rPr lang="en-US" b="1" dirty="0"/>
              <a:t> Party Referrals</a:t>
            </a:r>
          </a:p>
        </p:txBody>
      </p:sp>
      <p:sp>
        <p:nvSpPr>
          <p:cNvPr id="3" name="Content Placeholder 2">
            <a:extLst>
              <a:ext uri="{FF2B5EF4-FFF2-40B4-BE49-F238E27FC236}">
                <a16:creationId xmlns:a16="http://schemas.microsoft.com/office/drawing/2014/main" id="{FDA42CFF-95B9-49B0-8631-2E425160401F}"/>
              </a:ext>
            </a:extLst>
          </p:cNvPr>
          <p:cNvSpPr>
            <a:spLocks noGrp="1"/>
          </p:cNvSpPr>
          <p:nvPr>
            <p:ph idx="1"/>
          </p:nvPr>
        </p:nvSpPr>
        <p:spPr>
          <a:xfrm>
            <a:off x="1739206" y="2146479"/>
            <a:ext cx="9452534" cy="3777622"/>
          </a:xfrm>
        </p:spPr>
        <p:txBody>
          <a:bodyPr>
            <a:normAutofit fontScale="92500"/>
          </a:bodyPr>
          <a:lstStyle/>
          <a:p>
            <a:r>
              <a:rPr lang="en-US" sz="2400" dirty="0"/>
              <a:t>Stay ahead of the game.  Always ask for and get referrals</a:t>
            </a:r>
          </a:p>
          <a:p>
            <a:r>
              <a:rPr lang="en-US" sz="2400" dirty="0"/>
              <a:t>Spend the time to properly qualify all referrals(MACHO)</a:t>
            </a:r>
          </a:p>
          <a:p>
            <a:r>
              <a:rPr lang="en-US" sz="2400" dirty="0"/>
              <a:t>Continue your relationship with the third party after the referral</a:t>
            </a:r>
          </a:p>
          <a:p>
            <a:r>
              <a:rPr lang="en-US" sz="2400" dirty="0"/>
              <a:t>Master Objections(Feel, Felt, Found)</a:t>
            </a:r>
          </a:p>
          <a:p>
            <a:r>
              <a:rPr lang="en-US" sz="2400" dirty="0"/>
              <a:t>Avoid high pressure tactics by over coming objections</a:t>
            </a:r>
          </a:p>
          <a:p>
            <a:r>
              <a:rPr lang="en-US" sz="2400" dirty="0"/>
              <a:t>Always "do what's right</a:t>
            </a:r>
          </a:p>
          <a:p>
            <a:r>
              <a:rPr lang="en-US" sz="2400" dirty="0"/>
              <a:t>Train 3</a:t>
            </a:r>
            <a:r>
              <a:rPr lang="en-US" sz="2400" baseline="30000" dirty="0"/>
              <a:t>rd</a:t>
            </a:r>
            <a:r>
              <a:rPr lang="en-US" sz="2400" dirty="0"/>
              <a:t> Party Referral System during Field Training</a:t>
            </a:r>
          </a:p>
          <a:p>
            <a:r>
              <a:rPr lang="en-US" sz="2400" dirty="0"/>
              <a:t>Goal is to get face to face appointments or Zooms</a:t>
            </a:r>
          </a:p>
        </p:txBody>
      </p:sp>
    </p:spTree>
    <p:extLst>
      <p:ext uri="{BB962C8B-B14F-4D97-AF65-F5344CB8AC3E}">
        <p14:creationId xmlns:p14="http://schemas.microsoft.com/office/powerpoint/2010/main" val="4104308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6691B7-A53D-458A-B73C-DE26767CDB54}"/>
              </a:ext>
            </a:extLst>
          </p:cNvPr>
          <p:cNvSpPr txBox="1"/>
          <p:nvPr/>
        </p:nvSpPr>
        <p:spPr>
          <a:xfrm>
            <a:off x="1827073" y="1782395"/>
            <a:ext cx="9311426" cy="3293209"/>
          </a:xfrm>
          <a:prstGeom prst="rect">
            <a:avLst/>
          </a:prstGeom>
          <a:noFill/>
        </p:spPr>
        <p:txBody>
          <a:bodyPr wrap="square" rtlCol="0">
            <a:spAutoFit/>
          </a:bodyPr>
          <a:lstStyle/>
          <a:p>
            <a:r>
              <a:rPr lang="en-US" sz="4400" dirty="0"/>
              <a:t>“People trust more, listen more, buy more when they learn about you from someone they respect and trust.”</a:t>
            </a:r>
          </a:p>
          <a:p>
            <a:r>
              <a:rPr lang="en-US" sz="2400" dirty="0"/>
              <a:t>Jennifer Gluckow</a:t>
            </a:r>
          </a:p>
        </p:txBody>
      </p:sp>
      <p:pic>
        <p:nvPicPr>
          <p:cNvPr id="8196" name="Picture 4" descr="Image result for trust">
            <a:extLst>
              <a:ext uri="{FF2B5EF4-FFF2-40B4-BE49-F238E27FC236}">
                <a16:creationId xmlns:a16="http://schemas.microsoft.com/office/drawing/2014/main" id="{7352071E-2BC1-46B0-89EE-8B1554F418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822080"/>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018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DD35AFCD-D0FD-078B-79BF-797B3D3277E4}"/>
            </a:ext>
          </a:extLst>
        </p:cNvPr>
        <p:cNvGrpSpPr/>
        <p:nvPr/>
      </p:nvGrpSpPr>
      <p:grpSpPr>
        <a:xfrm>
          <a:off x="0" y="0"/>
          <a:ext cx="0" cy="0"/>
          <a:chOff x="0" y="0"/>
          <a:chExt cx="0" cy="0"/>
        </a:xfrm>
      </p:grpSpPr>
      <p:grpSp>
        <p:nvGrpSpPr>
          <p:cNvPr id="92" name="Group 91">
            <a:extLst>
              <a:ext uri="{FF2B5EF4-FFF2-40B4-BE49-F238E27FC236}">
                <a16:creationId xmlns:a16="http://schemas.microsoft.com/office/drawing/2014/main" id="{69F75147-A183-ADDF-F48D-8D726DE35A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3" name="Freeform 11">
              <a:extLst>
                <a:ext uri="{FF2B5EF4-FFF2-40B4-BE49-F238E27FC236}">
                  <a16:creationId xmlns:a16="http://schemas.microsoft.com/office/drawing/2014/main" id="{636E5649-D575-ED62-4AB2-AD29EBF3B6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4" name="Freeform 12">
              <a:extLst>
                <a:ext uri="{FF2B5EF4-FFF2-40B4-BE49-F238E27FC236}">
                  <a16:creationId xmlns:a16="http://schemas.microsoft.com/office/drawing/2014/main" id="{8AE16AF2-B75B-CA07-A101-2CAC4B57C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5" name="Freeform 13">
              <a:extLst>
                <a:ext uri="{FF2B5EF4-FFF2-40B4-BE49-F238E27FC236}">
                  <a16:creationId xmlns:a16="http://schemas.microsoft.com/office/drawing/2014/main" id="{43BD69CA-7535-88A3-341F-7A7ED2E74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6" name="Freeform 14">
              <a:extLst>
                <a:ext uri="{FF2B5EF4-FFF2-40B4-BE49-F238E27FC236}">
                  <a16:creationId xmlns:a16="http://schemas.microsoft.com/office/drawing/2014/main" id="{06B51196-5BCE-626B-B973-1481953CB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7" name="Freeform 15">
              <a:extLst>
                <a:ext uri="{FF2B5EF4-FFF2-40B4-BE49-F238E27FC236}">
                  <a16:creationId xmlns:a16="http://schemas.microsoft.com/office/drawing/2014/main" id="{5C1DCC78-8808-10D1-E879-D301BCEFEE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8" name="Freeform 16">
              <a:extLst>
                <a:ext uri="{FF2B5EF4-FFF2-40B4-BE49-F238E27FC236}">
                  <a16:creationId xmlns:a16="http://schemas.microsoft.com/office/drawing/2014/main" id="{1E9C91E3-DAC2-26C0-F228-DC9A85FCA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9" name="Freeform 17">
              <a:extLst>
                <a:ext uri="{FF2B5EF4-FFF2-40B4-BE49-F238E27FC236}">
                  <a16:creationId xmlns:a16="http://schemas.microsoft.com/office/drawing/2014/main" id="{8E05E42E-BE70-6F6D-747E-466F3797E8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0" name="Freeform 18">
              <a:extLst>
                <a:ext uri="{FF2B5EF4-FFF2-40B4-BE49-F238E27FC236}">
                  <a16:creationId xmlns:a16="http://schemas.microsoft.com/office/drawing/2014/main" id="{5E9E3E17-97F8-493D-18F0-1904DFBC1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1" name="Freeform 19">
              <a:extLst>
                <a:ext uri="{FF2B5EF4-FFF2-40B4-BE49-F238E27FC236}">
                  <a16:creationId xmlns:a16="http://schemas.microsoft.com/office/drawing/2014/main" id="{D99FB1CF-A825-5E7D-C82E-FF6CA91DF7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2" name="Freeform 20">
              <a:extLst>
                <a:ext uri="{FF2B5EF4-FFF2-40B4-BE49-F238E27FC236}">
                  <a16:creationId xmlns:a16="http://schemas.microsoft.com/office/drawing/2014/main" id="{195D08B3-D09B-99E8-05C5-B7B8B1102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3" name="Freeform 21">
              <a:extLst>
                <a:ext uri="{FF2B5EF4-FFF2-40B4-BE49-F238E27FC236}">
                  <a16:creationId xmlns:a16="http://schemas.microsoft.com/office/drawing/2014/main" id="{A118490D-7848-A642-E7C8-308A06895A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4" name="Freeform 22">
              <a:extLst>
                <a:ext uri="{FF2B5EF4-FFF2-40B4-BE49-F238E27FC236}">
                  <a16:creationId xmlns:a16="http://schemas.microsoft.com/office/drawing/2014/main" id="{908450AB-CBB6-3770-01EE-1548809FCA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grpSp>
        <p:nvGrpSpPr>
          <p:cNvPr id="106" name="Group 105">
            <a:extLst>
              <a:ext uri="{FF2B5EF4-FFF2-40B4-BE49-F238E27FC236}">
                <a16:creationId xmlns:a16="http://schemas.microsoft.com/office/drawing/2014/main" id="{87C71622-9E46-3B65-A5BE-249938A9D3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07" name="Freeform 27">
              <a:extLst>
                <a:ext uri="{FF2B5EF4-FFF2-40B4-BE49-F238E27FC236}">
                  <a16:creationId xmlns:a16="http://schemas.microsoft.com/office/drawing/2014/main" id="{11392B27-0B5E-EB2F-CB4E-83DD106676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8" name="Freeform 28">
              <a:extLst>
                <a:ext uri="{FF2B5EF4-FFF2-40B4-BE49-F238E27FC236}">
                  <a16:creationId xmlns:a16="http://schemas.microsoft.com/office/drawing/2014/main" id="{C4AAC929-F384-9B1F-D69A-C9FBF54F5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9" name="Freeform 29">
              <a:extLst>
                <a:ext uri="{FF2B5EF4-FFF2-40B4-BE49-F238E27FC236}">
                  <a16:creationId xmlns:a16="http://schemas.microsoft.com/office/drawing/2014/main" id="{71268B54-5F72-368B-7786-BC6AD6EEB2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0" name="Freeform 30">
              <a:extLst>
                <a:ext uri="{FF2B5EF4-FFF2-40B4-BE49-F238E27FC236}">
                  <a16:creationId xmlns:a16="http://schemas.microsoft.com/office/drawing/2014/main" id="{74C1174E-7F44-A346-BAB1-B10304C66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1" name="Freeform 31">
              <a:extLst>
                <a:ext uri="{FF2B5EF4-FFF2-40B4-BE49-F238E27FC236}">
                  <a16:creationId xmlns:a16="http://schemas.microsoft.com/office/drawing/2014/main" id="{5027982E-03CF-7D75-D141-D837638085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2" name="Freeform 32">
              <a:extLst>
                <a:ext uri="{FF2B5EF4-FFF2-40B4-BE49-F238E27FC236}">
                  <a16:creationId xmlns:a16="http://schemas.microsoft.com/office/drawing/2014/main" id="{2F5E2A4C-589C-A42C-61B8-9347A93D22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3" name="Freeform 33">
              <a:extLst>
                <a:ext uri="{FF2B5EF4-FFF2-40B4-BE49-F238E27FC236}">
                  <a16:creationId xmlns:a16="http://schemas.microsoft.com/office/drawing/2014/main" id="{A8EB0DFF-61B3-D23D-DC1F-C4ABAD0DF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4" name="Freeform 34">
              <a:extLst>
                <a:ext uri="{FF2B5EF4-FFF2-40B4-BE49-F238E27FC236}">
                  <a16:creationId xmlns:a16="http://schemas.microsoft.com/office/drawing/2014/main" id="{3813074E-0B0F-11C7-FDBA-A462DCEAF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5" name="Freeform 35">
              <a:extLst>
                <a:ext uri="{FF2B5EF4-FFF2-40B4-BE49-F238E27FC236}">
                  <a16:creationId xmlns:a16="http://schemas.microsoft.com/office/drawing/2014/main" id="{ABA17B73-FA31-24C1-F601-0F6535DFE9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6" name="Freeform 36">
              <a:extLst>
                <a:ext uri="{FF2B5EF4-FFF2-40B4-BE49-F238E27FC236}">
                  <a16:creationId xmlns:a16="http://schemas.microsoft.com/office/drawing/2014/main" id="{D00B9BC1-FE6F-C159-5E10-A41FAA4D7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7" name="Freeform 37">
              <a:extLst>
                <a:ext uri="{FF2B5EF4-FFF2-40B4-BE49-F238E27FC236}">
                  <a16:creationId xmlns:a16="http://schemas.microsoft.com/office/drawing/2014/main" id="{F82805EE-0CF5-0374-A0E3-1446A0B7D9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8" name="Freeform 38">
              <a:extLst>
                <a:ext uri="{FF2B5EF4-FFF2-40B4-BE49-F238E27FC236}">
                  <a16:creationId xmlns:a16="http://schemas.microsoft.com/office/drawing/2014/main" id="{4269E5F5-D0FE-63C2-3AD2-8F72DD4914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120" name="Rectangle 119">
            <a:extLst>
              <a:ext uri="{FF2B5EF4-FFF2-40B4-BE49-F238E27FC236}">
                <a16:creationId xmlns:a16="http://schemas.microsoft.com/office/drawing/2014/main" id="{1BF17722-E6C4-48CA-1ED2-86E3A261A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2" name="Freeform 11">
            <a:extLst>
              <a:ext uri="{FF2B5EF4-FFF2-40B4-BE49-F238E27FC236}">
                <a16:creationId xmlns:a16="http://schemas.microsoft.com/office/drawing/2014/main" id="{6AA8BAAC-996E-2B29-1783-0DAF10B5F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124" name="Rectangle 123">
            <a:extLst>
              <a:ext uri="{FF2B5EF4-FFF2-40B4-BE49-F238E27FC236}">
                <a16:creationId xmlns:a16="http://schemas.microsoft.com/office/drawing/2014/main" id="{8D140D28-2440-2959-C3E3-E7E0FAFB4C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6" name="Rectangle 125">
            <a:extLst>
              <a:ext uri="{FF2B5EF4-FFF2-40B4-BE49-F238E27FC236}">
                <a16:creationId xmlns:a16="http://schemas.microsoft.com/office/drawing/2014/main" id="{63185BC7-9964-3156-35DA-53AEE70440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3" name="Picture 2">
            <a:extLst>
              <a:ext uri="{FF2B5EF4-FFF2-40B4-BE49-F238E27FC236}">
                <a16:creationId xmlns:a16="http://schemas.microsoft.com/office/drawing/2014/main" id="{613A2561-CF1D-6449-5DB3-69C872482638}"/>
              </a:ext>
            </a:extLst>
          </p:cNvPr>
          <p:cNvPicPr>
            <a:picLocks noChangeAspect="1"/>
          </p:cNvPicPr>
          <p:nvPr/>
        </p:nvPicPr>
        <p:blipFill>
          <a:blip r:embed="rId3"/>
          <a:srcRect l="13438" r="2" b="2"/>
          <a:stretch>
            <a:fillRect/>
          </a:stretch>
        </p:blipFill>
        <p:spPr>
          <a:xfrm>
            <a:off x="8229598" y="10"/>
            <a:ext cx="3962401" cy="6857990"/>
          </a:xfrm>
          <a:prstGeom prst="rect">
            <a:avLst/>
          </a:prstGeom>
        </p:spPr>
      </p:pic>
      <p:sp>
        <p:nvSpPr>
          <p:cNvPr id="128" name="Freeform 5">
            <a:extLst>
              <a:ext uri="{FF2B5EF4-FFF2-40B4-BE49-F238E27FC236}">
                <a16:creationId xmlns:a16="http://schemas.microsoft.com/office/drawing/2014/main" id="{5643EA4E-F381-0BE9-A5BB-227F09836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8AED7358-46FC-4480-17AB-37961A8B8C64}"/>
              </a:ext>
            </a:extLst>
          </p:cNvPr>
          <p:cNvSpPr>
            <a:spLocks noGrp="1"/>
          </p:cNvSpPr>
          <p:nvPr>
            <p:ph type="title"/>
          </p:nvPr>
        </p:nvSpPr>
        <p:spPr>
          <a:xfrm>
            <a:off x="541867" y="787400"/>
            <a:ext cx="7145866" cy="778933"/>
          </a:xfrm>
        </p:spPr>
        <p:txBody>
          <a:bodyPr vert="horz" lIns="91440" tIns="45720" rIns="91440" bIns="45720" rtlCol="0" anchor="ctr">
            <a:normAutofit/>
          </a:bodyPr>
          <a:lstStyle/>
          <a:p>
            <a:r>
              <a:rPr lang="en-US" sz="3200">
                <a:solidFill>
                  <a:srgbClr val="FEFFFF"/>
                </a:solidFill>
              </a:rPr>
              <a:t>3 Foot Rule Strategy</a:t>
            </a:r>
          </a:p>
        </p:txBody>
      </p:sp>
      <p:sp>
        <p:nvSpPr>
          <p:cNvPr id="5" name="Content Placeholder 4">
            <a:extLst>
              <a:ext uri="{FF2B5EF4-FFF2-40B4-BE49-F238E27FC236}">
                <a16:creationId xmlns:a16="http://schemas.microsoft.com/office/drawing/2014/main" id="{26D86554-0486-941B-77D4-C86687E41B11}"/>
              </a:ext>
            </a:extLst>
          </p:cNvPr>
          <p:cNvSpPr>
            <a:spLocks noGrp="1"/>
          </p:cNvSpPr>
          <p:nvPr>
            <p:ph idx="1"/>
          </p:nvPr>
        </p:nvSpPr>
        <p:spPr>
          <a:xfrm>
            <a:off x="451967" y="2216951"/>
            <a:ext cx="7145867" cy="3879222"/>
          </a:xfrm>
        </p:spPr>
        <p:txBody>
          <a:bodyPr vert="horz" lIns="91440" tIns="45720" rIns="91440" bIns="45720" rtlCol="0">
            <a:normAutofit/>
          </a:bodyPr>
          <a:lstStyle/>
          <a:p>
            <a:r>
              <a:rPr lang="en-US" sz="2000" dirty="0"/>
              <a:t>The 3-foot rule is a simple yet effective strategy that can lead to significant opportunities and personal growth. It's a reminder to stay open to new experiences and to take the initiative in building connections with others. </a:t>
            </a:r>
          </a:p>
          <a:p>
            <a:endParaRPr lang="en-US" dirty="0">
              <a:solidFill>
                <a:srgbClr val="FEFFFF"/>
              </a:solidFill>
            </a:endParaRPr>
          </a:p>
        </p:txBody>
      </p:sp>
    </p:spTree>
    <p:extLst>
      <p:ext uri="{BB962C8B-B14F-4D97-AF65-F5344CB8AC3E}">
        <p14:creationId xmlns:p14="http://schemas.microsoft.com/office/powerpoint/2010/main" val="3195513243"/>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B68B57-23CE-377E-9BD1-84D22F150848}"/>
              </a:ext>
            </a:extLst>
          </p:cNvPr>
          <p:cNvSpPr txBox="1"/>
          <p:nvPr/>
        </p:nvSpPr>
        <p:spPr>
          <a:xfrm>
            <a:off x="803188" y="1482813"/>
            <a:ext cx="11388811"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mn-ea"/>
                <a:cs typeface="+mn-cs"/>
              </a:rPr>
              <a:t>The 3 </a:t>
            </a:r>
            <a:r>
              <a:rPr kumimoji="0" lang="en-US" sz="1800" b="1" i="0" u="none" strike="noStrike" kern="1200" cap="none" spc="0" normalizeH="0" baseline="0" noProof="0" dirty="0">
                <a:ln>
                  <a:noFill/>
                </a:ln>
                <a:solidFill>
                  <a:prstClr val="black"/>
                </a:solidFill>
                <a:effectLst/>
                <a:uLnTx/>
                <a:uFillTx/>
                <a:latin typeface="Roboto" panose="02000000000000000000" pitchFamily="2" charset="0"/>
                <a:ea typeface="+mn-ea"/>
                <a:cs typeface="+mn-cs"/>
              </a:rPr>
              <a:t>foot rule</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mn-ea"/>
                <a:cs typeface="+mn-cs"/>
              </a:rPr>
              <a:t> in sales is a strategy that encourages individuals to engage with anyone who comes within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mn-ea"/>
                <a:cs typeface="+mn-cs"/>
              </a:rPr>
              <a:t> </a:t>
            </a:r>
            <a:r>
              <a:rPr lang="en-US" dirty="0">
                <a:solidFill>
                  <a:prstClr val="black"/>
                </a:solidFill>
                <a:latin typeface="Roboto" panose="02000000000000000000" pitchFamily="2" charset="0"/>
              </a:rPr>
              <a:t>3</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mn-ea"/>
                <a:cs typeface="+mn-cs"/>
              </a:rPr>
              <a:t> feet of them, regardless of the context, whether it be networking, sales, or personal development.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mn-ea"/>
                <a:cs typeface="+mn-cs"/>
              </a:rPr>
              <a:t>This approach aims to maximize opportunities for meaningful connections and interactions. </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A39C115A-F87E-A2EA-A9BF-187D210B8250}"/>
              </a:ext>
            </a:extLst>
          </p:cNvPr>
          <p:cNvSpPr txBox="1"/>
          <p:nvPr/>
        </p:nvSpPr>
        <p:spPr>
          <a:xfrm>
            <a:off x="2688771" y="702521"/>
            <a:ext cx="7783286"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n-ea"/>
                <a:cs typeface="+mn-cs"/>
              </a:rPr>
              <a:t>3 Foot Rule Sales Strategy</a:t>
            </a:r>
          </a:p>
        </p:txBody>
      </p:sp>
      <p:sp>
        <p:nvSpPr>
          <p:cNvPr id="8" name="TextBox 7">
            <a:extLst>
              <a:ext uri="{FF2B5EF4-FFF2-40B4-BE49-F238E27FC236}">
                <a16:creationId xmlns:a16="http://schemas.microsoft.com/office/drawing/2014/main" id="{BB635C77-E31F-BAF4-C13C-96A390DCFB58}"/>
              </a:ext>
            </a:extLst>
          </p:cNvPr>
          <p:cNvSpPr txBox="1"/>
          <p:nvPr/>
        </p:nvSpPr>
        <p:spPr>
          <a:xfrm>
            <a:off x="2166257" y="3147961"/>
            <a:ext cx="9481458" cy="3477875"/>
          </a:xfrm>
          <a:prstGeom prst="rect">
            <a:avLst/>
          </a:prstGeom>
          <a:noFill/>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a:ln>
                  <a:noFill/>
                </a:ln>
                <a:solidFill>
                  <a:prstClr val="black"/>
                </a:solidFill>
                <a:effectLst/>
                <a:uLnTx/>
                <a:uFillTx/>
                <a:latin typeface="Century Gothic" panose="020B0502020202020204"/>
                <a:ea typeface="+mn-ea"/>
                <a:cs typeface="+mn-cs"/>
              </a:rPr>
              <a:t>Sales</a:t>
            </a: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 In sales, the 3-foot rule suggests that anyone who comes within three feet of you is a potential prospect. You should initiate a conversation, whether it's a greeting or an open-ended question, to explore their interests and see if there's a potential for a business relationship. </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600" b="1"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a:ln>
                  <a:noFill/>
                </a:ln>
                <a:solidFill>
                  <a:prstClr val="black"/>
                </a:solidFill>
                <a:effectLst/>
                <a:uLnTx/>
                <a:uFillTx/>
                <a:latin typeface="Century Gothic" panose="020B0502020202020204"/>
                <a:ea typeface="+mn-ea"/>
                <a:cs typeface="+mn-cs"/>
              </a:rPr>
              <a:t>Networking</a:t>
            </a: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 In networking, the 3-foot rule encourages you to engage with anyone who comes within three feet of you. This can include colleagues, friends, or even strangers, as they may be potential connections or collaborators. </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600" b="1"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a:ln>
                  <a:noFill/>
                </a:ln>
                <a:solidFill>
                  <a:prstClr val="black"/>
                </a:solidFill>
                <a:effectLst/>
                <a:uLnTx/>
                <a:uFillTx/>
                <a:latin typeface="Century Gothic" panose="020B0502020202020204"/>
                <a:ea typeface="+mn-ea"/>
                <a:cs typeface="+mn-cs"/>
              </a:rPr>
              <a:t>Personal Development</a:t>
            </a: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 In personal development, the 3-foot rule can be used to build relationships and connections. It's about being proactive and reaching out to others, regardless of the context, to foster meaningful interactions.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60138503"/>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8F7DE-68E3-41F3-A698-B86E4913EA24}"/>
              </a:ext>
            </a:extLst>
          </p:cNvPr>
          <p:cNvSpPr>
            <a:spLocks noGrp="1"/>
          </p:cNvSpPr>
          <p:nvPr>
            <p:ph type="title"/>
          </p:nvPr>
        </p:nvSpPr>
        <p:spPr>
          <a:xfrm>
            <a:off x="2409568" y="420130"/>
            <a:ext cx="9316993" cy="1484870"/>
          </a:xfrm>
        </p:spPr>
        <p:txBody>
          <a:bodyPr>
            <a:normAutofit/>
          </a:bodyPr>
          <a:lstStyle/>
          <a:p>
            <a:r>
              <a:rPr lang="en-US" sz="3200" b="1" dirty="0"/>
              <a:t>Don’t Wing It – The Importance of Scripts</a:t>
            </a:r>
            <a:br>
              <a:rPr lang="en-US" sz="3200" b="1" dirty="0"/>
            </a:br>
            <a:r>
              <a:rPr lang="en-US" sz="3200" b="1" dirty="0"/>
              <a:t>                	Master The Scripts</a:t>
            </a:r>
            <a:endParaRPr lang="en-US" sz="3200" dirty="0"/>
          </a:p>
        </p:txBody>
      </p:sp>
      <p:sp>
        <p:nvSpPr>
          <p:cNvPr id="3" name="Content Placeholder 2">
            <a:extLst>
              <a:ext uri="{FF2B5EF4-FFF2-40B4-BE49-F238E27FC236}">
                <a16:creationId xmlns:a16="http://schemas.microsoft.com/office/drawing/2014/main" id="{782505A6-C69C-4A06-901A-810F42AD7113}"/>
              </a:ext>
            </a:extLst>
          </p:cNvPr>
          <p:cNvSpPr>
            <a:spLocks noGrp="1"/>
          </p:cNvSpPr>
          <p:nvPr>
            <p:ph idx="1"/>
          </p:nvPr>
        </p:nvSpPr>
        <p:spPr>
          <a:xfrm>
            <a:off x="2589212" y="2211858"/>
            <a:ext cx="9137350" cy="3699363"/>
          </a:xfrm>
        </p:spPr>
        <p:txBody>
          <a:bodyPr>
            <a:normAutofit fontScale="92500" lnSpcReduction="10000"/>
          </a:bodyPr>
          <a:lstStyle/>
          <a:p>
            <a:r>
              <a:rPr lang="en-US" dirty="0"/>
              <a:t>A Script gives you a track to run on and helps you stay focused on your Mission.</a:t>
            </a:r>
          </a:p>
          <a:p>
            <a:r>
              <a:rPr lang="en-US" dirty="0"/>
              <a:t>Scripts guides the prospect or client through the phone call or meeting.</a:t>
            </a:r>
          </a:p>
          <a:p>
            <a:r>
              <a:rPr lang="en-US" dirty="0"/>
              <a:t>Knowing Scripts helps you to maintain confidence.</a:t>
            </a:r>
          </a:p>
          <a:p>
            <a:r>
              <a:rPr lang="en-US" dirty="0"/>
              <a:t>Know the Script so well it becomes a part of your personality.</a:t>
            </a:r>
          </a:p>
          <a:p>
            <a:r>
              <a:rPr lang="en-US" dirty="0"/>
              <a:t>Actors and Actresses perform from scripts.  That’s why Movies appear real.</a:t>
            </a:r>
          </a:p>
          <a:p>
            <a:r>
              <a:rPr lang="en-US" dirty="0"/>
              <a:t>The Sales Script Gives You a Place to Start.</a:t>
            </a:r>
          </a:p>
          <a:p>
            <a:r>
              <a:rPr lang="en-US" dirty="0"/>
              <a:t>The Sales Script keeps you on Track(Guidance).</a:t>
            </a:r>
          </a:p>
          <a:p>
            <a:r>
              <a:rPr lang="en-US" dirty="0"/>
              <a:t>The Sales Script Helps Avoid Unnecessary Questions.</a:t>
            </a:r>
          </a:p>
          <a:p>
            <a:r>
              <a:rPr lang="en-US" dirty="0"/>
              <a:t>The Sales Script Makes it easier to Coach Others.</a:t>
            </a:r>
          </a:p>
          <a:p>
            <a:r>
              <a:rPr lang="en-US" dirty="0"/>
              <a:t>Biggest Advantage to using a Script is that Other People can use it(DUPLICATION).</a:t>
            </a:r>
          </a:p>
          <a:p>
            <a:endParaRPr lang="en-US" dirty="0"/>
          </a:p>
        </p:txBody>
      </p:sp>
    </p:spTree>
    <p:extLst>
      <p:ext uri="{BB962C8B-B14F-4D97-AF65-F5344CB8AC3E}">
        <p14:creationId xmlns:p14="http://schemas.microsoft.com/office/powerpoint/2010/main" val="3190911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A1AC2E-FD07-2D08-D20A-F874AD635498}"/>
              </a:ext>
            </a:extLst>
          </p:cNvPr>
          <p:cNvSpPr txBox="1"/>
          <p:nvPr/>
        </p:nvSpPr>
        <p:spPr>
          <a:xfrm>
            <a:off x="1687288" y="1109720"/>
            <a:ext cx="10088701" cy="230832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When you meet a new person — someone who has entered your three‐foot space — be warm and friendly. Introduce yourself and simply ask, what </a:t>
            </a:r>
            <a:r>
              <a:rPr lang="en-US" dirty="0">
                <a:solidFill>
                  <a:prstClr val="black"/>
                </a:solidFill>
                <a:latin typeface="Century Gothic" panose="020B0502020202020204"/>
              </a:rPr>
              <a:t>do you do for a living(WFA)?</a:t>
            </a: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 Making such banter sort of obligates him to do the same. When he asks what</a:t>
            </a:r>
            <a:r>
              <a:rPr lang="en-US" dirty="0">
                <a:solidFill>
                  <a:prstClr val="black"/>
                </a:solidFill>
                <a:latin typeface="Century Gothic" panose="020B0502020202020204"/>
              </a:rPr>
              <a:t> do you do for a living, you simply state:  We help people Save Money, Invest Money, Get out of Debt and Get on Track to become FI.</a:t>
            </a: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   We are expanding and looking for some good Part-time and Full-time People.  Can you use an extra $_____ Part-time Monthly?(WFA)  Lets exchange contact information(email/cell number)so we can set a time to meet.  What are your best days and times to meet?(WFA)</a:t>
            </a:r>
          </a:p>
        </p:txBody>
      </p:sp>
      <p:sp>
        <p:nvSpPr>
          <p:cNvPr id="5" name="TextBox 4">
            <a:extLst>
              <a:ext uri="{FF2B5EF4-FFF2-40B4-BE49-F238E27FC236}">
                <a16:creationId xmlns:a16="http://schemas.microsoft.com/office/drawing/2014/main" id="{8EE587FC-B062-8451-493A-C8C1733C126B}"/>
              </a:ext>
            </a:extLst>
          </p:cNvPr>
          <p:cNvSpPr txBox="1"/>
          <p:nvPr/>
        </p:nvSpPr>
        <p:spPr>
          <a:xfrm>
            <a:off x="1687288" y="5557352"/>
            <a:ext cx="10265224"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Many business contacts have been made while standing in checkout lines at the grocery store, banks or order lines at the coffee shop. Be ready to talk about your </a:t>
            </a:r>
            <a:r>
              <a:rPr lang="en-US" dirty="0">
                <a:solidFill>
                  <a:prstClr val="black"/>
                </a:solidFill>
                <a:latin typeface="Century Gothic" panose="020B0502020202020204"/>
              </a:rPr>
              <a:t>business and what you do for people</a:t>
            </a: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 wherever you go — and don’t pass up any opportunity to speak with a prospective Recruit or </a:t>
            </a:r>
            <a:r>
              <a:rPr lang="en-US" dirty="0">
                <a:solidFill>
                  <a:prstClr val="black"/>
                </a:solidFill>
                <a:latin typeface="Century Gothic" panose="020B0502020202020204"/>
              </a:rPr>
              <a:t>C</a:t>
            </a:r>
            <a:r>
              <a:rPr kumimoji="0" lang="en-US" sz="1800" b="0" i="0" u="none" strike="noStrike" kern="1200" cap="none" spc="0" normalizeH="0" baseline="0" noProof="0" dirty="0" err="1">
                <a:ln>
                  <a:noFill/>
                </a:ln>
                <a:solidFill>
                  <a:prstClr val="black"/>
                </a:solidFill>
                <a:effectLst/>
                <a:uLnTx/>
                <a:uFillTx/>
                <a:latin typeface="Century Gothic" panose="020B0502020202020204"/>
                <a:ea typeface="+mn-ea"/>
                <a:cs typeface="+mn-cs"/>
              </a:rPr>
              <a:t>lient</a:t>
            </a: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  If it moves get Name, Number and Email.</a:t>
            </a:r>
          </a:p>
        </p:txBody>
      </p:sp>
      <p:sp>
        <p:nvSpPr>
          <p:cNvPr id="7" name="TextBox 6">
            <a:extLst>
              <a:ext uri="{FF2B5EF4-FFF2-40B4-BE49-F238E27FC236}">
                <a16:creationId xmlns:a16="http://schemas.microsoft.com/office/drawing/2014/main" id="{7BA856F1-2F75-BEA1-E7D9-DA7ADDB4B0AB}"/>
              </a:ext>
            </a:extLst>
          </p:cNvPr>
          <p:cNvSpPr txBox="1"/>
          <p:nvPr/>
        </p:nvSpPr>
        <p:spPr>
          <a:xfrm>
            <a:off x="1687288" y="3439957"/>
            <a:ext cx="9895114" cy="203132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Example: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If you’re a woman and you’re talking to another woman, you can say, “That’s a great purse (or dress, or coat). Where did you find it?” After she answers, go on with another question about her response or bring up something else you have in common, such as why you’re standing in line at the grocery store at 11:00 p.m. After you establish a little bit of rapport, that’s when you can bring up your </a:t>
            </a:r>
            <a:r>
              <a:rPr lang="en-US" dirty="0">
                <a:solidFill>
                  <a:prstClr val="black"/>
                </a:solidFill>
                <a:latin typeface="Century Gothic" panose="020B0502020202020204"/>
              </a:rPr>
              <a:t>business.  (Rule of 72, Part-time Income, Business Ownership, Investing, FIN/PIN </a:t>
            </a: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or any other product or service.</a:t>
            </a:r>
          </a:p>
        </p:txBody>
      </p:sp>
      <p:sp>
        <p:nvSpPr>
          <p:cNvPr id="11" name="TextBox 10">
            <a:extLst>
              <a:ext uri="{FF2B5EF4-FFF2-40B4-BE49-F238E27FC236}">
                <a16:creationId xmlns:a16="http://schemas.microsoft.com/office/drawing/2014/main" id="{50D70712-01E4-7D9F-4B69-8B19D2F4681D}"/>
              </a:ext>
            </a:extLst>
          </p:cNvPr>
          <p:cNvSpPr txBox="1"/>
          <p:nvPr/>
        </p:nvSpPr>
        <p:spPr>
          <a:xfrm>
            <a:off x="2576973" y="189523"/>
            <a:ext cx="7296075"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a:ea typeface="+mn-ea"/>
                <a:cs typeface="+mn-cs"/>
              </a:rPr>
              <a:t>3 Foot Rule Sales Script.  If It Moves</a:t>
            </a:r>
          </a:p>
        </p:txBody>
      </p:sp>
    </p:spTree>
    <p:extLst>
      <p:ext uri="{BB962C8B-B14F-4D97-AF65-F5344CB8AC3E}">
        <p14:creationId xmlns:p14="http://schemas.microsoft.com/office/powerpoint/2010/main" val="2221246689"/>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2090" name="Group 2089">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2091"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092"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093"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094"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095"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096"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097"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098"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099"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100"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101"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102"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grpSp>
        <p:nvGrpSpPr>
          <p:cNvPr id="2104" name="Group 2103">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105"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106"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107"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108"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109"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110"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111"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112"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113"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114"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115"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116"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sp>
        <p:nvSpPr>
          <p:cNvPr id="2118" name="Rectangle 2117">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20"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122" name="Rectangle 2121">
            <a:extLst>
              <a:ext uri="{FF2B5EF4-FFF2-40B4-BE49-F238E27FC236}">
                <a16:creationId xmlns:a16="http://schemas.microsoft.com/office/drawing/2014/main" id="{95FFA5E0-4C70-431D-A19D-18415F6C4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2050" name="Picture 2" descr="Handshake isolated on transparent background 46829036 PNG">
            <a:extLst>
              <a:ext uri="{FF2B5EF4-FFF2-40B4-BE49-F238E27FC236}">
                <a16:creationId xmlns:a16="http://schemas.microsoft.com/office/drawing/2014/main" id="{9943E7EE-E537-F1AC-E3A9-4D346698B0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2045" r="9091"/>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124" name="Freeform 5">
            <a:extLst>
              <a:ext uri="{FF2B5EF4-FFF2-40B4-BE49-F238E27FC236}">
                <a16:creationId xmlns:a16="http://schemas.microsoft.com/office/drawing/2014/main" id="{4536C52F-C11B-4718-8B63-3E4A43465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3632297"/>
            <a:ext cx="10602096" cy="2170389"/>
          </a:xfrm>
          <a:custGeom>
            <a:avLst/>
            <a:gdLst>
              <a:gd name="T0" fmla="*/ 2253 w 2259"/>
              <a:gd name="T1" fmla="*/ 195 h 413"/>
              <a:gd name="T2" fmla="*/ 2064 w 2259"/>
              <a:gd name="T3" fmla="*/ 7 h 413"/>
              <a:gd name="T4" fmla="*/ 2062 w 2259"/>
              <a:gd name="T5" fmla="*/ 5 h 413"/>
              <a:gd name="T6" fmla="*/ 2048 w 2259"/>
              <a:gd name="T7" fmla="*/ 0 h 413"/>
              <a:gd name="T8" fmla="*/ 891 w 2259"/>
              <a:gd name="T9" fmla="*/ 0 h 413"/>
              <a:gd name="T10" fmla="*/ 851 w 2259"/>
              <a:gd name="T11" fmla="*/ 0 h 413"/>
              <a:gd name="T12" fmla="*/ 541 w 2259"/>
              <a:gd name="T13" fmla="*/ 0 h 413"/>
              <a:gd name="T14" fmla="*/ 54 w 2259"/>
              <a:gd name="T15" fmla="*/ 0 h 413"/>
              <a:gd name="T16" fmla="*/ 0 w 2259"/>
              <a:gd name="T17" fmla="*/ 0 h 413"/>
              <a:gd name="T18" fmla="*/ 0 w 2259"/>
              <a:gd name="T19" fmla="*/ 413 h 413"/>
              <a:gd name="T20" fmla="*/ 54 w 2259"/>
              <a:gd name="T21" fmla="*/ 413 h 413"/>
              <a:gd name="T22" fmla="*/ 541 w 2259"/>
              <a:gd name="T23" fmla="*/ 413 h 413"/>
              <a:gd name="T24" fmla="*/ 851 w 2259"/>
              <a:gd name="T25" fmla="*/ 413 h 413"/>
              <a:gd name="T26" fmla="*/ 891 w 2259"/>
              <a:gd name="T27" fmla="*/ 413 h 413"/>
              <a:gd name="T28" fmla="*/ 2048 w 2259"/>
              <a:gd name="T29" fmla="*/ 413 h 413"/>
              <a:gd name="T30" fmla="*/ 2062 w 2259"/>
              <a:gd name="T31" fmla="*/ 408 h 413"/>
              <a:gd name="T32" fmla="*/ 2064 w 2259"/>
              <a:gd name="T33" fmla="*/ 406 h 413"/>
              <a:gd name="T34" fmla="*/ 2253 w 2259"/>
              <a:gd name="T35" fmla="*/ 217 h 413"/>
              <a:gd name="T36" fmla="*/ 2253 w 2259"/>
              <a:gd name="T37" fmla="*/ 1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9" h="413">
                <a:moveTo>
                  <a:pt x="2253" y="195"/>
                </a:moveTo>
                <a:cubicBezTo>
                  <a:pt x="2064" y="7"/>
                  <a:pt x="2064" y="7"/>
                  <a:pt x="2064" y="7"/>
                </a:cubicBezTo>
                <a:cubicBezTo>
                  <a:pt x="2064" y="6"/>
                  <a:pt x="2063" y="5"/>
                  <a:pt x="2062" y="5"/>
                </a:cubicBezTo>
                <a:cubicBezTo>
                  <a:pt x="2058" y="2"/>
                  <a:pt x="2053" y="0"/>
                  <a:pt x="2048" y="0"/>
                </a:cubicBezTo>
                <a:cubicBezTo>
                  <a:pt x="891" y="0"/>
                  <a:pt x="891" y="0"/>
                  <a:pt x="891" y="0"/>
                </a:cubicBezTo>
                <a:cubicBezTo>
                  <a:pt x="851" y="0"/>
                  <a:pt x="851" y="0"/>
                  <a:pt x="851" y="0"/>
                </a:cubicBezTo>
                <a:cubicBezTo>
                  <a:pt x="541" y="0"/>
                  <a:pt x="541" y="0"/>
                  <a:pt x="541" y="0"/>
                </a:cubicBezTo>
                <a:cubicBezTo>
                  <a:pt x="54" y="0"/>
                  <a:pt x="54" y="0"/>
                  <a:pt x="54" y="0"/>
                </a:cubicBezTo>
                <a:cubicBezTo>
                  <a:pt x="0" y="0"/>
                  <a:pt x="0" y="0"/>
                  <a:pt x="0" y="0"/>
                </a:cubicBezTo>
                <a:cubicBezTo>
                  <a:pt x="0" y="413"/>
                  <a:pt x="0" y="413"/>
                  <a:pt x="0" y="413"/>
                </a:cubicBezTo>
                <a:cubicBezTo>
                  <a:pt x="54" y="413"/>
                  <a:pt x="54" y="413"/>
                  <a:pt x="54" y="413"/>
                </a:cubicBezTo>
                <a:cubicBezTo>
                  <a:pt x="541" y="413"/>
                  <a:pt x="541" y="413"/>
                  <a:pt x="541" y="413"/>
                </a:cubicBezTo>
                <a:cubicBezTo>
                  <a:pt x="851" y="413"/>
                  <a:pt x="851" y="413"/>
                  <a:pt x="851" y="413"/>
                </a:cubicBezTo>
                <a:cubicBezTo>
                  <a:pt x="891" y="413"/>
                  <a:pt x="891" y="413"/>
                  <a:pt x="891" y="413"/>
                </a:cubicBezTo>
                <a:cubicBezTo>
                  <a:pt x="2048" y="413"/>
                  <a:pt x="2048" y="413"/>
                  <a:pt x="2048" y="413"/>
                </a:cubicBezTo>
                <a:cubicBezTo>
                  <a:pt x="2053" y="413"/>
                  <a:pt x="2058" y="411"/>
                  <a:pt x="2062" y="408"/>
                </a:cubicBezTo>
                <a:cubicBezTo>
                  <a:pt x="2063" y="407"/>
                  <a:pt x="2064" y="406"/>
                  <a:pt x="2064" y="406"/>
                </a:cubicBezTo>
                <a:cubicBezTo>
                  <a:pt x="2253" y="217"/>
                  <a:pt x="2253" y="217"/>
                  <a:pt x="2253" y="217"/>
                </a:cubicBezTo>
                <a:cubicBezTo>
                  <a:pt x="2259" y="211"/>
                  <a:pt x="2259" y="201"/>
                  <a:pt x="2253" y="195"/>
                </a:cubicBezTo>
                <a:close/>
              </a:path>
            </a:pathLst>
          </a:custGeom>
          <a:solidFill>
            <a:schemeClr val="accent1">
              <a:alpha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0CAC0ADD-5C59-34CC-7247-7D9290718440}"/>
              </a:ext>
            </a:extLst>
          </p:cNvPr>
          <p:cNvSpPr txBox="1"/>
          <p:nvPr/>
        </p:nvSpPr>
        <p:spPr>
          <a:xfrm>
            <a:off x="1083733" y="3962400"/>
            <a:ext cx="8458200" cy="958911"/>
          </a:xfrm>
          <a:prstGeom prst="rect">
            <a:avLst/>
          </a:prstGeom>
        </p:spPr>
        <p:txBody>
          <a:bodyPr vert="horz" lIns="91440" tIns="45720" rIns="91440" bIns="45720" rtlCol="0" anchor="b">
            <a:normAutofit/>
          </a:bodyPr>
          <a:lstStyle/>
          <a:p>
            <a:pPr marL="0" marR="0" lvl="0" indent="0" algn="l" defTabSz="457200" rtl="0" eaLnBrk="1" fontAlgn="auto" latinLnBrk="0" hangingPunct="1">
              <a:lnSpc>
                <a:spcPct val="90000"/>
              </a:lnSpc>
              <a:spcBef>
                <a:spcPct val="0"/>
              </a:spcBef>
              <a:spcAft>
                <a:spcPts val="600"/>
              </a:spcAft>
              <a:buClrTx/>
              <a:buSzTx/>
              <a:buFontTx/>
              <a:buNone/>
              <a:tabLst/>
              <a:defRPr/>
            </a:pPr>
            <a:r>
              <a:rPr kumimoji="0" lang="en-US" sz="3100" b="0" i="0" u="none" strike="noStrike" kern="1200" cap="none" spc="0" normalizeH="0" baseline="0" noProof="0">
                <a:ln>
                  <a:noFill/>
                </a:ln>
                <a:solidFill>
                  <a:srgbClr val="FEFFFF"/>
                </a:solidFill>
                <a:effectLst/>
                <a:uLnTx/>
                <a:uFillTx/>
                <a:latin typeface="Century Gothic" panose="020B0502020202020204"/>
                <a:ea typeface="+mn-ea"/>
                <a:cs typeface="+mn-cs"/>
              </a:rPr>
              <a:t>"There are no strangers here; only friends you haven’t yet met" </a:t>
            </a:r>
          </a:p>
        </p:txBody>
      </p:sp>
      <p:sp>
        <p:nvSpPr>
          <p:cNvPr id="5" name="TextBox 4">
            <a:extLst>
              <a:ext uri="{FF2B5EF4-FFF2-40B4-BE49-F238E27FC236}">
                <a16:creationId xmlns:a16="http://schemas.microsoft.com/office/drawing/2014/main" id="{E6A41431-F721-0EF1-4F61-A3EF01B024E3}"/>
              </a:ext>
            </a:extLst>
          </p:cNvPr>
          <p:cNvSpPr txBox="1"/>
          <p:nvPr/>
        </p:nvSpPr>
        <p:spPr>
          <a:xfrm>
            <a:off x="1083733" y="4944531"/>
            <a:ext cx="8458200" cy="524935"/>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ts val="1000"/>
              </a:spcBef>
              <a:spcAft>
                <a:spcPts val="0"/>
              </a:spcAft>
              <a:buClr>
                <a:srgbClr val="A53010"/>
              </a:buClr>
              <a:buSzTx/>
              <a:buFontTx/>
              <a:buNone/>
              <a:tabLst/>
              <a:defRPr/>
            </a:pPr>
            <a:r>
              <a:rPr kumimoji="0" lang="en-US" sz="1800" b="0" i="0" u="none" strike="noStrike" kern="1200" cap="none" spc="0" normalizeH="0" baseline="0" noProof="0">
                <a:ln>
                  <a:noFill/>
                </a:ln>
                <a:solidFill>
                  <a:srgbClr val="FEFFFF"/>
                </a:solidFill>
                <a:effectLst/>
                <a:uLnTx/>
                <a:uFillTx/>
                <a:latin typeface="Century Gothic" panose="020B0502020202020204"/>
                <a:ea typeface="+mn-ea"/>
                <a:cs typeface="+mn-cs"/>
              </a:rPr>
              <a:t>William Butler Yeats</a:t>
            </a:r>
          </a:p>
        </p:txBody>
      </p:sp>
    </p:spTree>
    <p:extLst>
      <p:ext uri="{BB962C8B-B14F-4D97-AF65-F5344CB8AC3E}">
        <p14:creationId xmlns:p14="http://schemas.microsoft.com/office/powerpoint/2010/main" val="277003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7"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8"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9"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0"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1"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2"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3"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4"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5"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6"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7"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8"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grpSp>
        <p:nvGrpSpPr>
          <p:cNvPr id="89" name="Group 88">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90"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91"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92"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93"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94"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95"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96"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97"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98"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99"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00"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01"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sp>
        <p:nvSpPr>
          <p:cNvPr id="102" name="Rectangle 101">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3"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04" name="Rectangle 103">
            <a:extLst>
              <a:ext uri="{FF2B5EF4-FFF2-40B4-BE49-F238E27FC236}">
                <a16:creationId xmlns:a16="http://schemas.microsoft.com/office/drawing/2014/main" id="{A692209D-B607-46C3-8560-07AF72291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5" name="Rectangle 104">
            <a:extLst>
              <a:ext uri="{FF2B5EF4-FFF2-40B4-BE49-F238E27FC236}">
                <a16:creationId xmlns:a16="http://schemas.microsoft.com/office/drawing/2014/main" id="{94874638-CF15-4908-BC4B-4908744D0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Rectangle 1">
            <a:extLst>
              <a:ext uri="{FF2B5EF4-FFF2-40B4-BE49-F238E27FC236}">
                <a16:creationId xmlns:a16="http://schemas.microsoft.com/office/drawing/2014/main" id="{34F3B3DB-7723-3A6C-BDEF-3E69882ACC2A}"/>
              </a:ext>
            </a:extLst>
          </p:cNvPr>
          <p:cNvSpPr/>
          <p:nvPr/>
        </p:nvSpPr>
        <p:spPr>
          <a:xfrm>
            <a:off x="540279" y="967417"/>
            <a:ext cx="3778870" cy="3943250"/>
          </a:xfrm>
          <a:prstGeom prst="rect">
            <a:avLst/>
          </a:prstGeom>
        </p:spPr>
        <p:txBody>
          <a:bodyPr vert="horz" lIns="91440" tIns="45720" rIns="91440" bIns="45720" rtlCol="0" anchor="b">
            <a:normAutofit/>
          </a:bodyPr>
          <a:lstStyle/>
          <a:p>
            <a:pPr marL="0" marR="0" lvl="0" indent="0" algn="l" defTabSz="457200" rtl="0" eaLnBrk="1" fontAlgn="auto" latinLnBrk="0" hangingPunct="1">
              <a:lnSpc>
                <a:spcPct val="100000"/>
              </a:lnSpc>
              <a:spcBef>
                <a:spcPct val="0"/>
              </a:spcBef>
              <a:spcAft>
                <a:spcPts val="600"/>
              </a:spcAft>
              <a:buClrTx/>
              <a:buSzTx/>
              <a:buFontTx/>
              <a:buNone/>
              <a:tabLst/>
              <a:defRPr/>
            </a:pPr>
            <a:r>
              <a:rPr kumimoji="0" lang="en-US" sz="4000" b="1" i="0" u="none" strike="noStrike" kern="1200" cap="none" spc="0" normalizeH="0" baseline="0" noProof="0">
                <a:ln w="12700">
                  <a:solidFill>
                    <a:srgbClr val="A53010"/>
                  </a:solidFill>
                  <a:prstDash val="solid"/>
                </a:ln>
                <a:solidFill>
                  <a:srgbClr val="FEFFFF"/>
                </a:solidFill>
                <a:effectLst>
                  <a:outerShdw dist="38100" dir="2640000" algn="bl" rotWithShape="0">
                    <a:srgbClr val="A53010"/>
                  </a:outerShdw>
                </a:effectLst>
                <a:uLnTx/>
                <a:uFillTx/>
                <a:latin typeface="Century Gothic" panose="020B0502020202020204"/>
                <a:ea typeface="+mn-ea"/>
                <a:cs typeface="+mn-cs"/>
              </a:rPr>
              <a:t>So……</a:t>
            </a:r>
          </a:p>
        </p:txBody>
      </p:sp>
      <p:sp>
        <p:nvSpPr>
          <p:cNvPr id="106" name="Freeform 5">
            <a:extLst>
              <a:ext uri="{FF2B5EF4-FFF2-40B4-BE49-F238E27FC236}">
                <a16:creationId xmlns:a16="http://schemas.microsoft.com/office/drawing/2014/main" id="{5F1B8348-CD6E-4561-A704-C232D9A2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643F0EBE-C688-4F0C-AA62-B3F48F155942}"/>
              </a:ext>
            </a:extLst>
          </p:cNvPr>
          <p:cNvSpPr txBox="1"/>
          <p:nvPr/>
        </p:nvSpPr>
        <p:spPr>
          <a:xfrm>
            <a:off x="540279" y="5189400"/>
            <a:ext cx="3778870" cy="544260"/>
          </a:xfrm>
          <a:prstGeom prst="rect">
            <a:avLst/>
          </a:prstGeom>
        </p:spPr>
        <p:txBody>
          <a:bodyPr vert="horz" lIns="91440" tIns="45720" rIns="91440" bIns="45720" rtlCol="0" anchor="ctr">
            <a:normAutofit fontScale="92500"/>
          </a:bodyPr>
          <a:lstStyle/>
          <a:p>
            <a:pPr marL="0" marR="0" lvl="0" indent="0" algn="l" defTabSz="457200" rtl="0" eaLnBrk="1" fontAlgn="auto" latinLnBrk="0" hangingPunct="1">
              <a:lnSpc>
                <a:spcPct val="100000"/>
              </a:lnSpc>
              <a:spcBef>
                <a:spcPts val="1000"/>
              </a:spcBef>
              <a:spcAft>
                <a:spcPts val="0"/>
              </a:spcAft>
              <a:buClr>
                <a:srgbClr val="A53010"/>
              </a:buClr>
              <a:buSzTx/>
              <a:buFontTx/>
              <a:buNone/>
              <a:tabLst/>
              <a:defRPr/>
            </a:pPr>
            <a:r>
              <a:rPr kumimoji="0" lang="en-US" sz="2400" b="0" i="0" u="none" strike="noStrike" kern="1200" cap="none" spc="0" normalizeH="0" baseline="0" noProof="0" dirty="0">
                <a:ln>
                  <a:noFill/>
                </a:ln>
                <a:solidFill>
                  <a:srgbClr val="FEFFFF"/>
                </a:solidFill>
                <a:effectLst/>
                <a:uLnTx/>
                <a:uFillTx/>
                <a:latin typeface="Century Gothic" panose="020B0502020202020204"/>
                <a:ea typeface="+mn-ea"/>
                <a:cs typeface="+mn-cs"/>
              </a:rPr>
              <a:t>Let’s talk about </a:t>
            </a:r>
            <a:r>
              <a:rPr kumimoji="0" lang="en-US" sz="2400" b="0" i="1" u="none" strike="noStrike" kern="1200" cap="none" spc="0" normalizeH="0" baseline="0" noProof="0" dirty="0">
                <a:ln>
                  <a:noFill/>
                </a:ln>
                <a:solidFill>
                  <a:srgbClr val="FEFFFF"/>
                </a:solidFill>
                <a:effectLst/>
                <a:uLnTx/>
                <a:uFillTx/>
                <a:latin typeface="Century Gothic" panose="020B0502020202020204"/>
                <a:ea typeface="+mn-ea"/>
                <a:cs typeface="+mn-cs"/>
              </a:rPr>
              <a:t>“Systems”</a:t>
            </a:r>
          </a:p>
        </p:txBody>
      </p:sp>
      <p:pic>
        <p:nvPicPr>
          <p:cNvPr id="5" name="Picture 4" descr="A mountain range with text overlay&#10;&#10;AI-generated content may be incorrect.">
            <a:extLst>
              <a:ext uri="{FF2B5EF4-FFF2-40B4-BE49-F238E27FC236}">
                <a16:creationId xmlns:a16="http://schemas.microsoft.com/office/drawing/2014/main" id="{10F7C974-4EE1-1448-EA70-E36605B223BD}"/>
              </a:ext>
            </a:extLst>
          </p:cNvPr>
          <p:cNvPicPr>
            <a:picLocks noChangeAspect="1"/>
          </p:cNvPicPr>
          <p:nvPr/>
        </p:nvPicPr>
        <p:blipFill>
          <a:blip r:embed="rId2"/>
          <a:stretch>
            <a:fillRect/>
          </a:stretch>
        </p:blipFill>
        <p:spPr>
          <a:xfrm>
            <a:off x="5587994" y="2015475"/>
            <a:ext cx="5640502" cy="2834352"/>
          </a:xfrm>
          <a:prstGeom prst="rect">
            <a:avLst/>
          </a:prstGeom>
        </p:spPr>
      </p:pic>
    </p:spTree>
    <p:extLst>
      <p:ext uri="{BB962C8B-B14F-4D97-AF65-F5344CB8AC3E}">
        <p14:creationId xmlns:p14="http://schemas.microsoft.com/office/powerpoint/2010/main" val="1009551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B9AC1-E7EC-4150-A918-E8A5756647BE}"/>
              </a:ext>
            </a:extLst>
          </p:cNvPr>
          <p:cNvSpPr>
            <a:spLocks noGrp="1"/>
          </p:cNvSpPr>
          <p:nvPr>
            <p:ph type="title"/>
          </p:nvPr>
        </p:nvSpPr>
        <p:spPr/>
        <p:txBody>
          <a:bodyPr/>
          <a:lstStyle/>
          <a:p>
            <a:r>
              <a:rPr lang="en-US" sz="2400" b="1" cap="all" dirty="0"/>
              <a:t>Most Important Sales Tool for Your Sales Team </a:t>
            </a:r>
            <a:r>
              <a:rPr lang="en-US" cap="all" dirty="0"/>
              <a:t>... </a:t>
            </a:r>
            <a:r>
              <a:rPr lang="en-US" b="1" i="1" cap="all" dirty="0">
                <a:solidFill>
                  <a:srgbClr val="C00000"/>
                </a:solidFill>
              </a:rPr>
              <a:t>The Script</a:t>
            </a:r>
            <a:endParaRPr lang="en-US" b="1" i="1" dirty="0">
              <a:solidFill>
                <a:srgbClr val="C00000"/>
              </a:solidFill>
            </a:endParaRPr>
          </a:p>
        </p:txBody>
      </p:sp>
      <p:sp>
        <p:nvSpPr>
          <p:cNvPr id="3" name="Content Placeholder 2">
            <a:extLst>
              <a:ext uri="{FF2B5EF4-FFF2-40B4-BE49-F238E27FC236}">
                <a16:creationId xmlns:a16="http://schemas.microsoft.com/office/drawing/2014/main" id="{F995451B-406E-4050-A6BE-731E4C7528A2}"/>
              </a:ext>
            </a:extLst>
          </p:cNvPr>
          <p:cNvSpPr>
            <a:spLocks noGrp="1"/>
          </p:cNvSpPr>
          <p:nvPr>
            <p:ph idx="1"/>
          </p:nvPr>
        </p:nvSpPr>
        <p:spPr>
          <a:xfrm>
            <a:off x="2404045" y="2004811"/>
            <a:ext cx="9289446" cy="4061137"/>
          </a:xfrm>
        </p:spPr>
        <p:txBody>
          <a:bodyPr>
            <a:normAutofit fontScale="85000" lnSpcReduction="20000"/>
          </a:bodyPr>
          <a:lstStyle/>
          <a:p>
            <a:r>
              <a:rPr lang="en-US" sz="2400" b="1" dirty="0">
                <a:solidFill>
                  <a:schemeClr val="tx1"/>
                </a:solidFill>
              </a:rPr>
              <a:t>New Recruit </a:t>
            </a:r>
            <a:r>
              <a:rPr lang="en-US" sz="2400" dirty="0">
                <a:solidFill>
                  <a:schemeClr val="tx1"/>
                </a:solidFill>
              </a:rPr>
              <a:t>–  “warm market”</a:t>
            </a:r>
          </a:p>
          <a:p>
            <a:pPr marL="0" indent="0">
              <a:buNone/>
            </a:pPr>
            <a:endParaRPr lang="en-US" sz="2400" dirty="0">
              <a:solidFill>
                <a:schemeClr val="tx1"/>
              </a:solidFill>
            </a:endParaRPr>
          </a:p>
          <a:p>
            <a:r>
              <a:rPr lang="en-US" sz="2400" b="1" dirty="0">
                <a:solidFill>
                  <a:schemeClr val="tx1"/>
                </a:solidFill>
              </a:rPr>
              <a:t>K.T. Referral </a:t>
            </a:r>
            <a:r>
              <a:rPr lang="en-US" sz="2400" dirty="0">
                <a:solidFill>
                  <a:schemeClr val="tx1"/>
                </a:solidFill>
              </a:rPr>
              <a:t>– “happy client”</a:t>
            </a:r>
          </a:p>
          <a:p>
            <a:pPr marL="0" indent="0">
              <a:buNone/>
            </a:pPr>
            <a:endParaRPr lang="en-US" sz="2400" i="1" dirty="0">
              <a:solidFill>
                <a:schemeClr val="tx1"/>
              </a:solidFill>
            </a:endParaRPr>
          </a:p>
          <a:p>
            <a:r>
              <a:rPr lang="en-US" sz="2400" b="1" dirty="0">
                <a:solidFill>
                  <a:schemeClr val="tx1"/>
                </a:solidFill>
              </a:rPr>
              <a:t>LINKING</a:t>
            </a:r>
            <a:r>
              <a:rPr lang="en-US" sz="2400" dirty="0">
                <a:solidFill>
                  <a:schemeClr val="tx1"/>
                </a:solidFill>
              </a:rPr>
              <a:t> – </a:t>
            </a:r>
            <a:r>
              <a:rPr lang="en-US" sz="2400" i="1" dirty="0">
                <a:solidFill>
                  <a:schemeClr val="tx1"/>
                </a:solidFill>
              </a:rPr>
              <a:t>“the in person introduction to a referral”</a:t>
            </a:r>
          </a:p>
          <a:p>
            <a:endParaRPr lang="en-US" sz="2400" i="1" dirty="0">
              <a:solidFill>
                <a:schemeClr val="tx1"/>
              </a:solidFill>
            </a:endParaRPr>
          </a:p>
          <a:p>
            <a:r>
              <a:rPr lang="en-US" sz="2400" b="1" dirty="0">
                <a:solidFill>
                  <a:schemeClr val="tx1"/>
                </a:solidFill>
              </a:rPr>
              <a:t>Beneficiary and Emergency contact</a:t>
            </a:r>
          </a:p>
          <a:p>
            <a:pPr marL="0" indent="0">
              <a:buNone/>
            </a:pPr>
            <a:endParaRPr lang="en-US" sz="2400" i="1" dirty="0">
              <a:solidFill>
                <a:schemeClr val="tx1"/>
              </a:solidFill>
            </a:endParaRPr>
          </a:p>
          <a:p>
            <a:r>
              <a:rPr lang="en-US" sz="2400" b="1" dirty="0">
                <a:solidFill>
                  <a:schemeClr val="tx1"/>
                </a:solidFill>
              </a:rPr>
              <a:t>S.T.E.A.M </a:t>
            </a:r>
            <a:r>
              <a:rPr lang="en-US" sz="2400" dirty="0">
                <a:solidFill>
                  <a:schemeClr val="tx1"/>
                </a:solidFill>
              </a:rPr>
              <a:t>– </a:t>
            </a:r>
            <a:r>
              <a:rPr lang="en-US" sz="2400" i="1" dirty="0">
                <a:solidFill>
                  <a:schemeClr val="tx1"/>
                </a:solidFill>
              </a:rPr>
              <a:t>“who do you know?</a:t>
            </a:r>
          </a:p>
          <a:p>
            <a:pPr marL="0" indent="0">
              <a:buNone/>
            </a:pPr>
            <a:endParaRPr lang="en-US" sz="2400" i="1" dirty="0">
              <a:solidFill>
                <a:schemeClr val="tx1"/>
              </a:solidFill>
            </a:endParaRPr>
          </a:p>
          <a:p>
            <a:r>
              <a:rPr lang="en-US" sz="2400" b="1" dirty="0">
                <a:solidFill>
                  <a:schemeClr val="tx1"/>
                </a:solidFill>
              </a:rPr>
              <a:t>3rd Party Referrals</a:t>
            </a:r>
          </a:p>
          <a:p>
            <a:endParaRPr lang="en-US" dirty="0"/>
          </a:p>
        </p:txBody>
      </p:sp>
    </p:spTree>
    <p:extLst>
      <p:ext uri="{BB962C8B-B14F-4D97-AF65-F5344CB8AC3E}">
        <p14:creationId xmlns:p14="http://schemas.microsoft.com/office/powerpoint/2010/main" val="1238130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73976-FCBC-9CCE-2A6D-7A490E3A0D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BA48D9-D290-E954-443E-5FBF6E37E6DA}"/>
              </a:ext>
            </a:extLst>
          </p:cNvPr>
          <p:cNvSpPr>
            <a:spLocks noGrp="1"/>
          </p:cNvSpPr>
          <p:nvPr>
            <p:ph type="title"/>
          </p:nvPr>
        </p:nvSpPr>
        <p:spPr/>
        <p:txBody>
          <a:bodyPr/>
          <a:lstStyle/>
          <a:p>
            <a:r>
              <a:rPr lang="en-US" sz="2400" b="1" cap="all" dirty="0"/>
              <a:t>Other Important Sales Tool for Your Sales Team </a:t>
            </a:r>
            <a:r>
              <a:rPr lang="en-US" cap="all" dirty="0"/>
              <a:t>... </a:t>
            </a:r>
            <a:r>
              <a:rPr lang="en-US" b="1" i="1" cap="all" dirty="0">
                <a:solidFill>
                  <a:srgbClr val="C00000"/>
                </a:solidFill>
              </a:rPr>
              <a:t>The Script</a:t>
            </a:r>
            <a:endParaRPr lang="en-US" b="1" i="1" dirty="0">
              <a:solidFill>
                <a:srgbClr val="C00000"/>
              </a:solidFill>
            </a:endParaRPr>
          </a:p>
        </p:txBody>
      </p:sp>
      <p:sp>
        <p:nvSpPr>
          <p:cNvPr id="3" name="Content Placeholder 2">
            <a:extLst>
              <a:ext uri="{FF2B5EF4-FFF2-40B4-BE49-F238E27FC236}">
                <a16:creationId xmlns:a16="http://schemas.microsoft.com/office/drawing/2014/main" id="{A771CDAF-3D0A-9D43-FB7F-330B05862B3B}"/>
              </a:ext>
            </a:extLst>
          </p:cNvPr>
          <p:cNvSpPr>
            <a:spLocks noGrp="1"/>
          </p:cNvSpPr>
          <p:nvPr>
            <p:ph idx="1"/>
          </p:nvPr>
        </p:nvSpPr>
        <p:spPr>
          <a:xfrm>
            <a:off x="1654629" y="1787097"/>
            <a:ext cx="10210799" cy="4559275"/>
          </a:xfrm>
        </p:spPr>
        <p:txBody>
          <a:bodyPr>
            <a:normAutofit fontScale="70000" lnSpcReduction="20000"/>
          </a:bodyPr>
          <a:lstStyle/>
          <a:p>
            <a:r>
              <a:rPr lang="en-US" sz="2400" b="1" dirty="0">
                <a:solidFill>
                  <a:schemeClr val="tx1"/>
                </a:solidFill>
              </a:rPr>
              <a:t>Three Foot Rule </a:t>
            </a:r>
            <a:r>
              <a:rPr lang="en-US" sz="2400" dirty="0">
                <a:solidFill>
                  <a:schemeClr val="tx1"/>
                </a:solidFill>
              </a:rPr>
              <a:t>–  “Anyone in your comfort space”</a:t>
            </a:r>
          </a:p>
          <a:p>
            <a:pPr marL="0" indent="0">
              <a:buNone/>
            </a:pPr>
            <a:endParaRPr lang="en-US" sz="2400" dirty="0">
              <a:solidFill>
                <a:schemeClr val="tx1"/>
              </a:solidFill>
            </a:endParaRPr>
          </a:p>
          <a:p>
            <a:r>
              <a:rPr lang="en-US" sz="2400" b="1" dirty="0">
                <a:solidFill>
                  <a:schemeClr val="tx1"/>
                </a:solidFill>
              </a:rPr>
              <a:t>Social Media </a:t>
            </a:r>
            <a:r>
              <a:rPr lang="en-US" sz="2400" dirty="0">
                <a:solidFill>
                  <a:schemeClr val="tx1"/>
                </a:solidFill>
              </a:rPr>
              <a:t>– “Facebook, Instagram, Tick Tock, LinkedIn, email, text, Messager”</a:t>
            </a:r>
          </a:p>
          <a:p>
            <a:pPr marL="0" indent="0">
              <a:buNone/>
            </a:pPr>
            <a:endParaRPr lang="en-US" sz="2400" i="1" dirty="0">
              <a:solidFill>
                <a:schemeClr val="tx1"/>
              </a:solidFill>
            </a:endParaRPr>
          </a:p>
          <a:p>
            <a:r>
              <a:rPr lang="en-US" sz="2400" b="1" dirty="0">
                <a:solidFill>
                  <a:schemeClr val="tx1"/>
                </a:solidFill>
              </a:rPr>
              <a:t>Personal Warm Market </a:t>
            </a:r>
            <a:r>
              <a:rPr lang="en-US" sz="2400" dirty="0">
                <a:solidFill>
                  <a:schemeClr val="tx1"/>
                </a:solidFill>
              </a:rPr>
              <a:t>– </a:t>
            </a:r>
            <a:r>
              <a:rPr lang="en-US" sz="2400" i="1" dirty="0">
                <a:solidFill>
                  <a:schemeClr val="tx1"/>
                </a:solidFill>
              </a:rPr>
              <a:t>“Family, Friends, Co-workers”</a:t>
            </a:r>
          </a:p>
          <a:p>
            <a:endParaRPr lang="en-US" sz="2400" i="1" dirty="0">
              <a:solidFill>
                <a:schemeClr val="tx1"/>
              </a:solidFill>
            </a:endParaRPr>
          </a:p>
          <a:p>
            <a:r>
              <a:rPr lang="en-US" sz="2400" b="1" dirty="0">
                <a:solidFill>
                  <a:schemeClr val="tx1"/>
                </a:solidFill>
              </a:rPr>
              <a:t>Networking events </a:t>
            </a:r>
            <a:r>
              <a:rPr lang="en-US" sz="2400" dirty="0">
                <a:solidFill>
                  <a:schemeClr val="tx1"/>
                </a:solidFill>
              </a:rPr>
              <a:t>– “Joining groups and originations, attending events”</a:t>
            </a:r>
          </a:p>
          <a:p>
            <a:pPr marL="0" indent="0">
              <a:buNone/>
            </a:pPr>
            <a:endParaRPr lang="en-US" sz="2400" i="1" dirty="0">
              <a:solidFill>
                <a:schemeClr val="tx1"/>
              </a:solidFill>
            </a:endParaRPr>
          </a:p>
          <a:p>
            <a:r>
              <a:rPr lang="en-US" sz="2400" b="1" dirty="0">
                <a:solidFill>
                  <a:schemeClr val="tx1"/>
                </a:solidFill>
              </a:rPr>
              <a:t>Financial Independent Parties </a:t>
            </a:r>
            <a:r>
              <a:rPr lang="en-US" sz="2400" dirty="0">
                <a:solidFill>
                  <a:schemeClr val="tx1"/>
                </a:solidFill>
              </a:rPr>
              <a:t>– </a:t>
            </a:r>
            <a:r>
              <a:rPr lang="en-US" sz="2400" i="1" dirty="0">
                <a:solidFill>
                  <a:schemeClr val="tx1"/>
                </a:solidFill>
              </a:rPr>
              <a:t>“ Invite others to host event on your behalf”</a:t>
            </a:r>
          </a:p>
          <a:p>
            <a:pPr marL="0" indent="0">
              <a:buNone/>
            </a:pPr>
            <a:endParaRPr lang="en-US" sz="2400" i="1" dirty="0">
              <a:solidFill>
                <a:schemeClr val="tx1"/>
              </a:solidFill>
            </a:endParaRPr>
          </a:p>
          <a:p>
            <a:r>
              <a:rPr lang="en-US" sz="2400" b="1" dirty="0">
                <a:solidFill>
                  <a:schemeClr val="tx1"/>
                </a:solidFill>
              </a:rPr>
              <a:t>Happy Client Referrals</a:t>
            </a:r>
            <a:r>
              <a:rPr lang="en-US" sz="2400" dirty="0">
                <a:solidFill>
                  <a:schemeClr val="tx1"/>
                </a:solidFill>
              </a:rPr>
              <a:t>– ‘Client refer your services to others”</a:t>
            </a:r>
          </a:p>
          <a:p>
            <a:endParaRPr lang="en-US" sz="2400" dirty="0">
              <a:solidFill>
                <a:schemeClr val="tx1"/>
              </a:solidFill>
            </a:endParaRPr>
          </a:p>
          <a:p>
            <a:r>
              <a:rPr lang="en-US" sz="2400" b="1" dirty="0">
                <a:solidFill>
                  <a:schemeClr val="tx1"/>
                </a:solidFill>
              </a:rPr>
              <a:t>New Recruit’s Character References - </a:t>
            </a:r>
            <a:r>
              <a:rPr lang="en-US" sz="2400" dirty="0">
                <a:solidFill>
                  <a:schemeClr val="tx1"/>
                </a:solidFill>
              </a:rPr>
              <a:t>“Use character reference to call on recruit’s behalf”</a:t>
            </a:r>
          </a:p>
          <a:p>
            <a:endParaRPr lang="en-US" dirty="0"/>
          </a:p>
        </p:txBody>
      </p:sp>
    </p:spTree>
    <p:extLst>
      <p:ext uri="{BB962C8B-B14F-4D97-AF65-F5344CB8AC3E}">
        <p14:creationId xmlns:p14="http://schemas.microsoft.com/office/powerpoint/2010/main" val="3746065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F3DF3658-C4A2-841F-84C9-4EB1FD56BCBB}"/>
            </a:ext>
          </a:extLst>
        </p:cNvPr>
        <p:cNvGrpSpPr/>
        <p:nvPr/>
      </p:nvGrpSpPr>
      <p:grpSpPr>
        <a:xfrm>
          <a:off x="0" y="0"/>
          <a:ext cx="0" cy="0"/>
          <a:chOff x="0" y="0"/>
          <a:chExt cx="0" cy="0"/>
        </a:xfrm>
      </p:grpSpPr>
      <p:grpSp>
        <p:nvGrpSpPr>
          <p:cNvPr id="51" name="Group 50">
            <a:extLst>
              <a:ext uri="{FF2B5EF4-FFF2-40B4-BE49-F238E27FC236}">
                <a16:creationId xmlns:a16="http://schemas.microsoft.com/office/drawing/2014/main" id="{6D7AAAE2-89B9-D4EE-0CD1-E180731E88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2" name="Freeform 11">
              <a:extLst>
                <a:ext uri="{FF2B5EF4-FFF2-40B4-BE49-F238E27FC236}">
                  <a16:creationId xmlns:a16="http://schemas.microsoft.com/office/drawing/2014/main" id="{226535F3-4960-AF55-1646-1A632552D1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53" name="Freeform 12">
              <a:extLst>
                <a:ext uri="{FF2B5EF4-FFF2-40B4-BE49-F238E27FC236}">
                  <a16:creationId xmlns:a16="http://schemas.microsoft.com/office/drawing/2014/main" id="{D9F51553-2CC4-D6BF-7DD8-2322D99ECA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54" name="Freeform 13">
              <a:extLst>
                <a:ext uri="{FF2B5EF4-FFF2-40B4-BE49-F238E27FC236}">
                  <a16:creationId xmlns:a16="http://schemas.microsoft.com/office/drawing/2014/main" id="{3A875EC0-957D-DCAE-AD15-521487B626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55" name="Freeform 14">
              <a:extLst>
                <a:ext uri="{FF2B5EF4-FFF2-40B4-BE49-F238E27FC236}">
                  <a16:creationId xmlns:a16="http://schemas.microsoft.com/office/drawing/2014/main" id="{70157249-3039-B713-E7A2-89D24DD83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56" name="Freeform 15">
              <a:extLst>
                <a:ext uri="{FF2B5EF4-FFF2-40B4-BE49-F238E27FC236}">
                  <a16:creationId xmlns:a16="http://schemas.microsoft.com/office/drawing/2014/main" id="{A223C0A4-43A3-062F-2563-35659EC66B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57" name="Freeform 16">
              <a:extLst>
                <a:ext uri="{FF2B5EF4-FFF2-40B4-BE49-F238E27FC236}">
                  <a16:creationId xmlns:a16="http://schemas.microsoft.com/office/drawing/2014/main" id="{6B86FE3B-696E-9EE2-E790-5A95FDCE5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58" name="Freeform 17">
              <a:extLst>
                <a:ext uri="{FF2B5EF4-FFF2-40B4-BE49-F238E27FC236}">
                  <a16:creationId xmlns:a16="http://schemas.microsoft.com/office/drawing/2014/main" id="{61B06E04-9950-7FEE-D4F3-19E7E019F2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59" name="Freeform 18">
              <a:extLst>
                <a:ext uri="{FF2B5EF4-FFF2-40B4-BE49-F238E27FC236}">
                  <a16:creationId xmlns:a16="http://schemas.microsoft.com/office/drawing/2014/main" id="{297C267A-C62A-3EAD-EADF-8BB13A99BF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60" name="Freeform 19">
              <a:extLst>
                <a:ext uri="{FF2B5EF4-FFF2-40B4-BE49-F238E27FC236}">
                  <a16:creationId xmlns:a16="http://schemas.microsoft.com/office/drawing/2014/main" id="{286F2B7D-BDF4-0CDA-145C-BC4FD1B99B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61" name="Freeform 20">
              <a:extLst>
                <a:ext uri="{FF2B5EF4-FFF2-40B4-BE49-F238E27FC236}">
                  <a16:creationId xmlns:a16="http://schemas.microsoft.com/office/drawing/2014/main" id="{4C7ADFEF-BA60-13E2-ADFF-D3D86DDA9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62" name="Freeform 21">
              <a:extLst>
                <a:ext uri="{FF2B5EF4-FFF2-40B4-BE49-F238E27FC236}">
                  <a16:creationId xmlns:a16="http://schemas.microsoft.com/office/drawing/2014/main" id="{6A18FF92-72C8-B261-87F8-F88321DAFD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63" name="Freeform 22">
              <a:extLst>
                <a:ext uri="{FF2B5EF4-FFF2-40B4-BE49-F238E27FC236}">
                  <a16:creationId xmlns:a16="http://schemas.microsoft.com/office/drawing/2014/main" id="{049D9A46-D44C-6221-86D1-562691D2A8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grpSp>
        <p:nvGrpSpPr>
          <p:cNvPr id="65" name="Group 64">
            <a:extLst>
              <a:ext uri="{FF2B5EF4-FFF2-40B4-BE49-F238E27FC236}">
                <a16:creationId xmlns:a16="http://schemas.microsoft.com/office/drawing/2014/main" id="{912B72A7-6E08-802E-32A3-CF659A8195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66" name="Freeform 27">
              <a:extLst>
                <a:ext uri="{FF2B5EF4-FFF2-40B4-BE49-F238E27FC236}">
                  <a16:creationId xmlns:a16="http://schemas.microsoft.com/office/drawing/2014/main" id="{F94E9A05-D06C-8306-8FDA-6DB4866443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67" name="Freeform 28">
              <a:extLst>
                <a:ext uri="{FF2B5EF4-FFF2-40B4-BE49-F238E27FC236}">
                  <a16:creationId xmlns:a16="http://schemas.microsoft.com/office/drawing/2014/main" id="{F395E868-6D24-34B0-C8A4-2FD045066F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68" name="Freeform 29">
              <a:extLst>
                <a:ext uri="{FF2B5EF4-FFF2-40B4-BE49-F238E27FC236}">
                  <a16:creationId xmlns:a16="http://schemas.microsoft.com/office/drawing/2014/main" id="{8ED66945-4CCF-E853-B273-0503BA55B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69" name="Freeform 30">
              <a:extLst>
                <a:ext uri="{FF2B5EF4-FFF2-40B4-BE49-F238E27FC236}">
                  <a16:creationId xmlns:a16="http://schemas.microsoft.com/office/drawing/2014/main" id="{77BB205A-26EF-C716-5F83-07CC9D6B66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0" name="Freeform 31">
              <a:extLst>
                <a:ext uri="{FF2B5EF4-FFF2-40B4-BE49-F238E27FC236}">
                  <a16:creationId xmlns:a16="http://schemas.microsoft.com/office/drawing/2014/main" id="{D98ED18F-BAB1-1BFD-15C7-0E679A293E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1" name="Freeform 32">
              <a:extLst>
                <a:ext uri="{FF2B5EF4-FFF2-40B4-BE49-F238E27FC236}">
                  <a16:creationId xmlns:a16="http://schemas.microsoft.com/office/drawing/2014/main" id="{C522F8D7-C3A3-A05F-BD83-6DEC425A1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2" name="Freeform 33">
              <a:extLst>
                <a:ext uri="{FF2B5EF4-FFF2-40B4-BE49-F238E27FC236}">
                  <a16:creationId xmlns:a16="http://schemas.microsoft.com/office/drawing/2014/main" id="{CEEAF0BB-D91F-91E7-02EB-3653E5213B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3" name="Freeform 34">
              <a:extLst>
                <a:ext uri="{FF2B5EF4-FFF2-40B4-BE49-F238E27FC236}">
                  <a16:creationId xmlns:a16="http://schemas.microsoft.com/office/drawing/2014/main" id="{7009E14F-8A19-4557-8F2E-D929AEE14D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4" name="Freeform 35">
              <a:extLst>
                <a:ext uri="{FF2B5EF4-FFF2-40B4-BE49-F238E27FC236}">
                  <a16:creationId xmlns:a16="http://schemas.microsoft.com/office/drawing/2014/main" id="{EC9A879E-9FD1-5E34-1531-5362ACEA56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5" name="Freeform 36">
              <a:extLst>
                <a:ext uri="{FF2B5EF4-FFF2-40B4-BE49-F238E27FC236}">
                  <a16:creationId xmlns:a16="http://schemas.microsoft.com/office/drawing/2014/main" id="{C43F8123-573B-90A8-1BF7-1D4107ABDF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6" name="Freeform 37">
              <a:extLst>
                <a:ext uri="{FF2B5EF4-FFF2-40B4-BE49-F238E27FC236}">
                  <a16:creationId xmlns:a16="http://schemas.microsoft.com/office/drawing/2014/main" id="{C76E4BFA-90EA-F7CE-A908-CC670AC225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7" name="Freeform 38">
              <a:extLst>
                <a:ext uri="{FF2B5EF4-FFF2-40B4-BE49-F238E27FC236}">
                  <a16:creationId xmlns:a16="http://schemas.microsoft.com/office/drawing/2014/main" id="{26C13C65-59F5-8528-C6BC-414F0AF033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sp>
        <p:nvSpPr>
          <p:cNvPr id="79" name="Rectangle 78">
            <a:extLst>
              <a:ext uri="{FF2B5EF4-FFF2-40B4-BE49-F238E27FC236}">
                <a16:creationId xmlns:a16="http://schemas.microsoft.com/office/drawing/2014/main" id="{5563C395-69DB-CACC-10DC-E5A58D3C2C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1" name="Freeform 11">
            <a:extLst>
              <a:ext uri="{FF2B5EF4-FFF2-40B4-BE49-F238E27FC236}">
                <a16:creationId xmlns:a16="http://schemas.microsoft.com/office/drawing/2014/main" id="{27ADF422-8608-2700-CE47-45872B784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83" name="Rectangle 82">
            <a:extLst>
              <a:ext uri="{FF2B5EF4-FFF2-40B4-BE49-F238E27FC236}">
                <a16:creationId xmlns:a16="http://schemas.microsoft.com/office/drawing/2014/main" id="{2B279B4A-CC3C-9994-16C1-E579CEBB0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5" name="Rectangle 84">
            <a:extLst>
              <a:ext uri="{FF2B5EF4-FFF2-40B4-BE49-F238E27FC236}">
                <a16:creationId xmlns:a16="http://schemas.microsoft.com/office/drawing/2014/main" id="{5B23324A-D2DB-40EA-69FA-7FF8D0D4E9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7" name="Freeform 5">
            <a:extLst>
              <a:ext uri="{FF2B5EF4-FFF2-40B4-BE49-F238E27FC236}">
                <a16:creationId xmlns:a16="http://schemas.microsoft.com/office/drawing/2014/main" id="{6E3868C0-7FD8-14BA-5293-C5D3AECCD1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A163E1F0-BBDA-8AF6-230C-0F1FF4BD92C7}"/>
              </a:ext>
            </a:extLst>
          </p:cNvPr>
          <p:cNvSpPr>
            <a:spLocks noGrp="1"/>
          </p:cNvSpPr>
          <p:nvPr>
            <p:ph type="title"/>
          </p:nvPr>
        </p:nvSpPr>
        <p:spPr>
          <a:xfrm>
            <a:off x="541867" y="787400"/>
            <a:ext cx="7145866" cy="778933"/>
          </a:xfrm>
        </p:spPr>
        <p:txBody>
          <a:bodyPr vert="horz" lIns="91440" tIns="45720" rIns="91440" bIns="45720" rtlCol="0" anchor="ctr">
            <a:normAutofit/>
          </a:bodyPr>
          <a:lstStyle/>
          <a:p>
            <a:r>
              <a:rPr lang="en-US" sz="3200" dirty="0">
                <a:solidFill>
                  <a:schemeClr val="accent2">
                    <a:lumMod val="20000"/>
                    <a:lumOff val="80000"/>
                  </a:schemeClr>
                </a:solidFill>
              </a:rPr>
              <a:t>New Recruit’s warm market</a:t>
            </a:r>
            <a:endParaRPr lang="en-US" sz="3200" b="1" dirty="0">
              <a:solidFill>
                <a:schemeClr val="accent2">
                  <a:lumMod val="20000"/>
                  <a:lumOff val="80000"/>
                </a:schemeClr>
              </a:solidFill>
            </a:endParaRPr>
          </a:p>
        </p:txBody>
      </p:sp>
      <p:pic>
        <p:nvPicPr>
          <p:cNvPr id="10" name="Content Placeholder 9" descr="A person and person sitting at a table&#10;&#10;AI-generated content may be incorrect.">
            <a:extLst>
              <a:ext uri="{FF2B5EF4-FFF2-40B4-BE49-F238E27FC236}">
                <a16:creationId xmlns:a16="http://schemas.microsoft.com/office/drawing/2014/main" id="{A5F9FD0A-60CA-C202-D178-4026AD9A1F1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36990" y="2265416"/>
            <a:ext cx="7931592" cy="4196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2868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E9CD9-2CD1-4002-9655-938419E9051F}"/>
              </a:ext>
            </a:extLst>
          </p:cNvPr>
          <p:cNvSpPr>
            <a:spLocks noGrp="1"/>
          </p:cNvSpPr>
          <p:nvPr>
            <p:ph type="title"/>
          </p:nvPr>
        </p:nvSpPr>
        <p:spPr/>
        <p:txBody>
          <a:bodyPr/>
          <a:lstStyle/>
          <a:p>
            <a:r>
              <a:rPr lang="en-US" b="1" dirty="0"/>
              <a:t>Field Trainer and New Recruit </a:t>
            </a:r>
          </a:p>
        </p:txBody>
      </p:sp>
      <p:sp>
        <p:nvSpPr>
          <p:cNvPr id="3" name="Content Placeholder 2">
            <a:extLst>
              <a:ext uri="{FF2B5EF4-FFF2-40B4-BE49-F238E27FC236}">
                <a16:creationId xmlns:a16="http://schemas.microsoft.com/office/drawing/2014/main" id="{A6D3FD9D-210A-4212-9C26-88729FD8B09D}"/>
              </a:ext>
            </a:extLst>
          </p:cNvPr>
          <p:cNvSpPr>
            <a:spLocks noGrp="1"/>
          </p:cNvSpPr>
          <p:nvPr>
            <p:ph idx="1"/>
          </p:nvPr>
        </p:nvSpPr>
        <p:spPr>
          <a:xfrm>
            <a:off x="2202845" y="1552353"/>
            <a:ext cx="8993239" cy="4681537"/>
          </a:xfrm>
        </p:spPr>
        <p:txBody>
          <a:bodyPr>
            <a:normAutofit fontScale="92500" lnSpcReduction="10000"/>
          </a:bodyPr>
          <a:lstStyle/>
          <a:p>
            <a:r>
              <a:rPr lang="en-US" dirty="0"/>
              <a:t>New Recruit -“Hi (</a:t>
            </a:r>
            <a:r>
              <a:rPr lang="en-US" i="1" dirty="0"/>
              <a:t>prospects name</a:t>
            </a:r>
            <a:r>
              <a:rPr lang="en-US" dirty="0"/>
              <a:t>), this is (</a:t>
            </a:r>
            <a:r>
              <a:rPr lang="en-US" i="1" dirty="0"/>
              <a:t>new teammate</a:t>
            </a:r>
            <a:r>
              <a:rPr lang="en-US" dirty="0"/>
              <a:t>).  I have a friend on the phone I would like you to meet, his/her name is name is (name). (Teammate should not say any more).</a:t>
            </a:r>
          </a:p>
          <a:p>
            <a:r>
              <a:rPr lang="en-US" dirty="0"/>
              <a:t>Field Trainer - “Hello (prospects name), the reason we’re calling, is that (</a:t>
            </a:r>
            <a:r>
              <a:rPr lang="en-US" i="1" dirty="0"/>
              <a:t>new teammate</a:t>
            </a:r>
            <a:r>
              <a:rPr lang="en-US" dirty="0"/>
              <a:t>) took a look at a business model, got excited and decided to get involved on a part-time basis.  The reason we’re calling you is to set a time when we can get together, share it with you and get your Opinion. When we get together, we basically need 3 favors. </a:t>
            </a:r>
          </a:p>
          <a:p>
            <a:r>
              <a:rPr lang="en-US" dirty="0"/>
              <a:t> (IN PERSON) A Cold Glass of Water, for you to take your Checkbook and Lock It up and  Keep an Open Mind.  Is that fair enough? </a:t>
            </a:r>
          </a:p>
          <a:p>
            <a:r>
              <a:rPr lang="en-US" dirty="0"/>
              <a:t>(ON ZOOM) at Least 45 mins of Your Time, Your Undivided Attention and PLEASE KEEP YOUR CAMERA ON.  Is that fair enough?</a:t>
            </a:r>
          </a:p>
          <a:p>
            <a:r>
              <a:rPr lang="en-US" dirty="0"/>
              <a:t>(Set up a time based on the days the New Recruit will be working their business).</a:t>
            </a:r>
          </a:p>
          <a:p>
            <a:r>
              <a:rPr lang="en-US" dirty="0"/>
              <a:t>Example: Would Monday or Wednesday, morning or evening, be better for You?” “Great, put me on your calendar for _____  at ______. See you then.</a:t>
            </a:r>
          </a:p>
          <a:p>
            <a:r>
              <a:rPr lang="en-US" dirty="0"/>
              <a:t>GIVE THEM YOUR ZOOM LOG IN INFORMATION</a:t>
            </a:r>
          </a:p>
          <a:p>
            <a:endParaRPr lang="en-US" dirty="0"/>
          </a:p>
          <a:p>
            <a:endParaRPr lang="en-US" dirty="0"/>
          </a:p>
          <a:p>
            <a:endParaRPr lang="en-US" dirty="0"/>
          </a:p>
        </p:txBody>
      </p:sp>
    </p:spTree>
    <p:extLst>
      <p:ext uri="{BB962C8B-B14F-4D97-AF65-F5344CB8AC3E}">
        <p14:creationId xmlns:p14="http://schemas.microsoft.com/office/powerpoint/2010/main" val="4159501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C2FCC-7DEC-4731-8841-30135BCF36AE}"/>
              </a:ext>
            </a:extLst>
          </p:cNvPr>
          <p:cNvSpPr>
            <a:spLocks noGrp="1"/>
          </p:cNvSpPr>
          <p:nvPr>
            <p:ph type="title"/>
          </p:nvPr>
        </p:nvSpPr>
        <p:spPr/>
        <p:txBody>
          <a:bodyPr/>
          <a:lstStyle/>
          <a:p>
            <a:r>
              <a:rPr lang="en-US" b="1" dirty="0">
                <a:solidFill>
                  <a:schemeClr val="tx1"/>
                </a:solidFill>
              </a:rPr>
              <a:t>New Recruit Working Personal Market</a:t>
            </a:r>
            <a:br>
              <a:rPr lang="en-US" dirty="0">
                <a:solidFill>
                  <a:schemeClr val="tx1"/>
                </a:solidFill>
              </a:rPr>
            </a:br>
            <a:endParaRPr lang="en-US" dirty="0"/>
          </a:p>
        </p:txBody>
      </p:sp>
      <p:sp>
        <p:nvSpPr>
          <p:cNvPr id="3" name="Content Placeholder 2">
            <a:extLst>
              <a:ext uri="{FF2B5EF4-FFF2-40B4-BE49-F238E27FC236}">
                <a16:creationId xmlns:a16="http://schemas.microsoft.com/office/drawing/2014/main" id="{05CB0B90-2368-48DD-ABAE-7DBC52D32F79}"/>
              </a:ext>
            </a:extLst>
          </p:cNvPr>
          <p:cNvSpPr>
            <a:spLocks noGrp="1"/>
          </p:cNvSpPr>
          <p:nvPr>
            <p:ph idx="1"/>
          </p:nvPr>
        </p:nvSpPr>
        <p:spPr>
          <a:xfrm>
            <a:off x="1506829" y="1571222"/>
            <a:ext cx="9852338" cy="4662667"/>
          </a:xfrm>
        </p:spPr>
        <p:txBody>
          <a:bodyPr>
            <a:normAutofit/>
          </a:bodyPr>
          <a:lstStyle/>
          <a:p>
            <a:pPr marL="0" indent="0">
              <a:buNone/>
            </a:pPr>
            <a:endParaRPr lang="en-US" dirty="0"/>
          </a:p>
          <a:p>
            <a:r>
              <a:rPr lang="en-US" dirty="0"/>
              <a:t>Hi _____(name), how are you?  (WFA).  _____(Name),  I took a  look at a  business, got excited and decided to get involved on a part-time basis.  The reason I am calling is to set a time for us to get together, so I can share it with you and get your opinion.  When we get together I need 3 favors.  </a:t>
            </a:r>
          </a:p>
          <a:p>
            <a:r>
              <a:rPr lang="en-US" dirty="0"/>
              <a:t>IN PERSON(A Cold glass of Water, Take your Check Book and Lock it up and Keep an Open Mind).  Is that fair enough?</a:t>
            </a:r>
          </a:p>
          <a:p>
            <a:r>
              <a:rPr lang="en-US" dirty="0"/>
              <a:t>ON ZOOM(at Least 45 mins of Your Time, Your Undivided Attention and PLEASE Keep YOUR Camera ON).  IS THAT FAIR ENOUGH? </a:t>
            </a:r>
          </a:p>
          <a:p>
            <a:pPr marL="0" indent="0">
              <a:buNone/>
            </a:pPr>
            <a:r>
              <a:rPr lang="en-US" dirty="0"/>
              <a:t>(Set up a time based on the days you will be working your business). </a:t>
            </a:r>
          </a:p>
          <a:p>
            <a:pPr marL="0" indent="0">
              <a:buNone/>
            </a:pPr>
            <a:r>
              <a:rPr lang="en-US" dirty="0"/>
              <a:t>Example: Would Monday or Wednesday, morning or evening, be better?  (WFA).  Great, Please put me on your calendar for that day and time.  </a:t>
            </a:r>
          </a:p>
          <a:p>
            <a:pPr marL="0" indent="0">
              <a:buNone/>
            </a:pPr>
            <a:r>
              <a:rPr lang="en-US" dirty="0"/>
              <a:t>GIVE THEM YOUR ZOOM LOG IN INFORMATION</a:t>
            </a:r>
          </a:p>
          <a:p>
            <a:pPr marL="0" indent="0">
              <a:buNone/>
            </a:pPr>
            <a:endParaRPr lang="en-US" dirty="0"/>
          </a:p>
        </p:txBody>
      </p:sp>
    </p:spTree>
    <p:extLst>
      <p:ext uri="{BB962C8B-B14F-4D97-AF65-F5344CB8AC3E}">
        <p14:creationId xmlns:p14="http://schemas.microsoft.com/office/powerpoint/2010/main" val="409225439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1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themeOverride>
</file>

<file path=ppt/theme/themeOverride2.xml><?xml version="1.0" encoding="utf-8"?>
<a:themeOverride xmlns:a="http://schemas.openxmlformats.org/drawingml/2006/main">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themeOverride>
</file>

<file path=docProps/app.xml><?xml version="1.0" encoding="utf-8"?>
<Properties xmlns="http://schemas.openxmlformats.org/officeDocument/2006/extended-properties" xmlns:vt="http://schemas.openxmlformats.org/officeDocument/2006/docPropsVTypes">
  <TotalTime>1319</TotalTime>
  <Words>4783</Words>
  <Application>Microsoft Macintosh PowerPoint</Application>
  <PresentationFormat>Widescreen</PresentationFormat>
  <Paragraphs>245</Paragraphs>
  <Slides>31</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Arial</vt:lpstr>
      <vt:lpstr>Calibri</vt:lpstr>
      <vt:lpstr>Century Gothic</vt:lpstr>
      <vt:lpstr>Roboto</vt:lpstr>
      <vt:lpstr>Wingdings</vt:lpstr>
      <vt:lpstr>Wingdings 3</vt:lpstr>
      <vt:lpstr>Wisp</vt:lpstr>
      <vt:lpstr>1_Wisp</vt:lpstr>
      <vt:lpstr>Now That I have Your Attention…</vt:lpstr>
      <vt:lpstr>Your income is determined by how many people you serve and how well you serve them. Bob Burg</vt:lpstr>
      <vt:lpstr>Don’t Wing It – The Importance of Scripts                  Master The Scripts</vt:lpstr>
      <vt:lpstr>PowerPoint Presentation</vt:lpstr>
      <vt:lpstr>Most Important Sales Tool for Your Sales Team ... The Script</vt:lpstr>
      <vt:lpstr>Other Important Sales Tool for Your Sales Team ... The Script</vt:lpstr>
      <vt:lpstr>New Recruit’s warm market</vt:lpstr>
      <vt:lpstr>Field Trainer and New Recruit </vt:lpstr>
      <vt:lpstr>New Recruit Working Personal Market </vt:lpstr>
      <vt:lpstr>What’s This About?</vt:lpstr>
      <vt:lpstr>Can’t I Just Use My Own Words?</vt:lpstr>
      <vt:lpstr>KEEP IT SIMPLE. OWN IT.</vt:lpstr>
      <vt:lpstr>Kitchen Table Referral -”HAPPY CLIENT”</vt:lpstr>
      <vt:lpstr>Kitchen Table Referral.. HAPPY CLIENT</vt:lpstr>
      <vt:lpstr>Beneficiary and Emergency Contacts </vt:lpstr>
      <vt:lpstr>Contacting Beneficiaries and Emergency Contacts</vt:lpstr>
      <vt:lpstr>LINKING – The introduction to a referral over the phone </vt:lpstr>
      <vt:lpstr>How to Create Happy Clients</vt:lpstr>
      <vt:lpstr>PowerPoint Presentation</vt:lpstr>
      <vt:lpstr>S.T.E.A.M – Centers of Influence (Pastors)                            Who do you know</vt:lpstr>
      <vt:lpstr>Rules To S.T.E.A.M. S.T.E.A.M.S SHOULD BE FACE TO FACE</vt:lpstr>
      <vt:lpstr>S.T.E.A.M  “Who do you know?”</vt:lpstr>
      <vt:lpstr>PowerPoint Presentation</vt:lpstr>
      <vt:lpstr>3rd Party Referrals</vt:lpstr>
      <vt:lpstr>3rd Party Referrals from Happy Clients       </vt:lpstr>
      <vt:lpstr>Rules For 3rd Party Referrals</vt:lpstr>
      <vt:lpstr>PowerPoint Presentation</vt:lpstr>
      <vt:lpstr>3 Foot Rule Strategy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Now That I have Your Attention…</dc:title>
  <dc:creator>Janet Thomas</dc:creator>
  <cp:lastModifiedBy>James Pollard</cp:lastModifiedBy>
  <cp:revision>175</cp:revision>
  <cp:lastPrinted>2025-11-04T17:38:51Z</cp:lastPrinted>
  <dcterms:created xsi:type="dcterms:W3CDTF">2019-02-15T23:12:23Z</dcterms:created>
  <dcterms:modified xsi:type="dcterms:W3CDTF">2025-11-21T16:36:21Z</dcterms:modified>
</cp:coreProperties>
</file>