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69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5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9E251-E24A-410A-BD93-F846A5C3BB61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0D347-235B-48F1-8439-16C69B87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53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-1454150" y="909638"/>
            <a:ext cx="8080375" cy="45466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83" name="Google Shape;8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fld>
            <a:endParaRPr sz="1200">
              <a:solidFill>
                <a:schemeClr val="dk1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27DA6-A473-4748-AB42-EEA81C806B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4E6589-6948-4BC5-A883-A3C1E60AD4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B3416-6BA5-4D50-A7C4-B955F3DAF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A1B399-9BB7-4738-94FF-6F5724C2A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62393-163A-4D52-A01B-2E1C4CFC1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0AF62-6ADF-4234-88B9-4B269E280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C4B36-B773-4576-8151-5097F2A501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6C4967-7A96-4BC1-9524-6C4B1C47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B302-31C1-4394-AD06-B4ABAC95C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1EB1C-3E08-4EBE-8777-D0905E68D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08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62C2-7A3B-4348-9248-C233FE902A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8CF50C-35CF-4F0F-A8F1-12F9C9443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AC9C0F-F474-48D9-AF41-CDA68CEE0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5F70B-11AE-425C-A9BC-9B2E6ACC4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F9852-0457-4B3C-8EF6-260B1ED468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4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AA1D7-D679-4A14-8D68-B056CDF8F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397D6-C617-4D7F-A8B0-E588D26F7F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153C3-9A07-41D9-85F1-0E49B2C8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5D066C-CAFA-4753-BCBE-DAC973778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FAFDA-63D3-4D45-AD3E-CE1E314FF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114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4EF8F-62F8-4763-BBDC-E1D1F6D86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0B524C-9581-438B-A4EC-733EB12D1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08B0BD-69A3-4BB5-A644-99AE8FA3B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50EF7F-B1A3-4A87-99E9-43AE9312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865EB2-F27F-408B-8D30-6EBC1BA49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903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1EBC5-317D-4AAD-A3B3-B46E8DE0C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91235-7577-4E71-B0F8-3C643C75B7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5C0757-CFCA-4F90-A96E-D8D3F5497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1CDFB-4500-4949-9586-11D67601C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142A5F-9680-4159-839B-5A4EAF3186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53280-174B-4E62-9495-0CD0C3F7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94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6B9BB-7139-4CF5-9682-4902F5087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E2AEE6-88DE-4B3F-B36B-695D0CDC7F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12BD0B-946D-4AE7-9DDC-80DE1780BB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BF9735C-7365-4330-B8D6-7ABA15C213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44C337-68B3-4999-AD2C-424898A7AB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541176-84A2-4674-A916-AC0BE98C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F52D3C-0AE2-4543-A476-D0B30DDC6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B75F34-926E-4D59-B630-976A1292D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5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A594B-31C0-4E60-B895-594F42EEA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32ECFD-0A23-42A9-A2A8-2D9E556DC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A021BB-1399-43FD-8C1C-7E43FF26C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EC7EBD-8F7D-47CC-A27F-64768E6E2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4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4843D-9845-446D-99D2-726C76FE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562E055-48F8-4513-B740-BF2C2E1E7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221914-0760-42F0-80D8-E4C92C6F5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48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0509-2156-4A40-B6CE-3A400D3D51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0FB74-E83E-43D3-9EB6-46D2DF844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9FED44-4C35-4CF2-8B22-9F88055A0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ED468-0A4B-4945-90D5-B5FAED0D0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D136D-DADD-48FA-BFFD-17E36B2B5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3F6A9E-E151-47E3-B4F7-5BEF4D101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880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48580-13D2-48FB-917D-01C8F02AD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5FCB4E-6678-4A92-AA67-757767F6F6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BFA42-65B3-42C9-8810-EF59496C67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F09C0E-E7AC-43C4-95A1-8E91553BE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ADE0E8-6D33-4231-BF62-2E920B81D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82193C-3033-40C0-A923-7F1ACEAE9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965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6D4A18-4C9E-48C1-92E3-202908670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C2F6B-0188-4037-AD67-3BA5CE7261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6E0D89-7FF4-4430-A612-7ED361E62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5CC46-D8BD-43ED-B855-3C101636D364}" type="datetimeFigureOut">
              <a:rPr lang="en-US" smtClean="0"/>
              <a:t>3/29/2021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94DE2-61CE-4F44-AA5E-58C8CE2583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4E87E0-EF75-4E24-BB19-89768C46C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8A6899-145E-42E8-9220-4140C2462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6043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5" descr="Bkgrd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003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5"/>
          <p:cNvSpPr txBox="1"/>
          <p:nvPr/>
        </p:nvSpPr>
        <p:spPr>
          <a:xfrm>
            <a:off x="0" y="5637065"/>
            <a:ext cx="12192000" cy="901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>
              <a:lnSpc>
                <a:spcPct val="85000"/>
              </a:lnSpc>
            </a:pPr>
            <a:endParaRPr sz="2400" dirty="0"/>
          </a:p>
        </p:txBody>
      </p:sp>
      <p:grpSp>
        <p:nvGrpSpPr>
          <p:cNvPr id="88" name="Google Shape;88;p15"/>
          <p:cNvGrpSpPr/>
          <p:nvPr/>
        </p:nvGrpSpPr>
        <p:grpSpPr>
          <a:xfrm>
            <a:off x="-103315" y="521190"/>
            <a:ext cx="3385496" cy="4972425"/>
            <a:chOff x="-57404" y="11411"/>
            <a:chExt cx="2539120" cy="3729319"/>
          </a:xfrm>
        </p:grpSpPr>
        <p:sp>
          <p:nvSpPr>
            <p:cNvPr id="89" name="Google Shape;89;p15"/>
            <p:cNvSpPr txBox="1"/>
            <p:nvPr/>
          </p:nvSpPr>
          <p:spPr>
            <a:xfrm>
              <a:off x="268776" y="2157720"/>
              <a:ext cx="2212940" cy="12044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2133" dirty="0">
                  <a:solidFill>
                    <a:srgbClr val="FFFFFF"/>
                  </a:solidFill>
                  <a:latin typeface="Arimo"/>
                  <a:ea typeface="Arimo"/>
                  <a:cs typeface="Arimo"/>
                  <a:sym typeface="Arimo"/>
                </a:rPr>
                <a:t>Invest $100 a month at 12% for 40 years and become a Millionaire</a:t>
              </a:r>
              <a:endParaRPr sz="2400" dirty="0"/>
            </a:p>
          </p:txBody>
        </p:sp>
        <p:sp>
          <p:nvSpPr>
            <p:cNvPr id="90" name="Google Shape;90;p15"/>
            <p:cNvSpPr txBox="1"/>
            <p:nvPr/>
          </p:nvSpPr>
          <p:spPr>
            <a:xfrm>
              <a:off x="-57404" y="11411"/>
              <a:ext cx="1669884" cy="20159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algn="ctr"/>
              <a:r>
                <a:rPr lang="en-US" sz="16666" b="1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1</a:t>
              </a:r>
              <a:endParaRPr sz="2400"/>
            </a:p>
          </p:txBody>
        </p:sp>
        <p:cxnSp>
          <p:nvCxnSpPr>
            <p:cNvPr id="91" name="Google Shape;91;p15"/>
            <p:cNvCxnSpPr/>
            <p:nvPr/>
          </p:nvCxnSpPr>
          <p:spPr>
            <a:xfrm>
              <a:off x="343516" y="401793"/>
              <a:ext cx="0" cy="3338937"/>
            </a:xfrm>
            <a:prstGeom prst="straightConnector1">
              <a:avLst/>
            </a:prstGeom>
            <a:noFill/>
            <a:ln w="9525" cap="flat" cmpd="sng">
              <a:solidFill>
                <a:srgbClr val="F2F2F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2" name="Google Shape;92;p15"/>
            <p:cNvSpPr txBox="1"/>
            <p:nvPr/>
          </p:nvSpPr>
          <p:spPr>
            <a:xfrm>
              <a:off x="337237" y="1771750"/>
              <a:ext cx="1961782" cy="61549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b="1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40 YEAR PLAN</a:t>
              </a:r>
              <a:endParaRPr sz="2400" dirty="0"/>
            </a:p>
          </p:txBody>
        </p:sp>
      </p:grpSp>
      <p:grpSp>
        <p:nvGrpSpPr>
          <p:cNvPr id="93" name="Google Shape;93;p15"/>
          <p:cNvGrpSpPr/>
          <p:nvPr/>
        </p:nvGrpSpPr>
        <p:grpSpPr>
          <a:xfrm>
            <a:off x="2935113" y="525422"/>
            <a:ext cx="3733980" cy="5435540"/>
            <a:chOff x="1245218" y="98409"/>
            <a:chExt cx="2678818" cy="3873115"/>
          </a:xfrm>
        </p:grpSpPr>
        <p:sp>
          <p:nvSpPr>
            <p:cNvPr id="94" name="Google Shape;94;p15"/>
            <p:cNvSpPr txBox="1"/>
            <p:nvPr/>
          </p:nvSpPr>
          <p:spPr>
            <a:xfrm>
              <a:off x="2132836" y="2114345"/>
              <a:ext cx="1763305" cy="18571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2133" dirty="0">
                  <a:solidFill>
                    <a:srgbClr val="FFFFFF"/>
                  </a:solidFill>
                  <a:latin typeface="Arimo"/>
                  <a:ea typeface="Arimo"/>
                  <a:cs typeface="Arimo"/>
                  <a:sym typeface="Arimo"/>
                </a:rPr>
                <a:t>Invest $1,000 a month at 12% for 20 years and become a Millionaire </a:t>
              </a:r>
            </a:p>
            <a:p>
              <a:pPr>
                <a:lnSpc>
                  <a:spcPct val="90000"/>
                </a:lnSpc>
              </a:pPr>
              <a:r>
                <a:rPr lang="en-US" sz="2133" dirty="0">
                  <a:solidFill>
                    <a:srgbClr val="FFFFFF"/>
                  </a:solidFill>
                  <a:latin typeface="Arimo"/>
                  <a:ea typeface="Arimo"/>
                  <a:cs typeface="Arimo"/>
                  <a:sym typeface="Arimo"/>
                </a:rPr>
                <a:t>($500 monthly from each spouse/partner)</a:t>
              </a:r>
              <a:endParaRPr sz="2400" dirty="0"/>
            </a:p>
          </p:txBody>
        </p:sp>
        <p:sp>
          <p:nvSpPr>
            <p:cNvPr id="95" name="Google Shape;95;p15"/>
            <p:cNvSpPr txBox="1"/>
            <p:nvPr/>
          </p:nvSpPr>
          <p:spPr>
            <a:xfrm>
              <a:off x="1245218" y="98409"/>
              <a:ext cx="2488072" cy="201593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 algn="ctr"/>
              <a:r>
                <a:rPr lang="en-US" sz="16666" b="1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2</a:t>
              </a:r>
              <a:endParaRPr sz="2400" dirty="0"/>
            </a:p>
          </p:txBody>
        </p:sp>
        <p:cxnSp>
          <p:nvCxnSpPr>
            <p:cNvPr id="96" name="Google Shape;96;p15"/>
            <p:cNvCxnSpPr/>
            <p:nvPr/>
          </p:nvCxnSpPr>
          <p:spPr>
            <a:xfrm>
              <a:off x="2094280" y="401793"/>
              <a:ext cx="0" cy="3338937"/>
            </a:xfrm>
            <a:prstGeom prst="straightConnector1">
              <a:avLst/>
            </a:prstGeom>
            <a:noFill/>
            <a:ln w="9525" cap="flat" cmpd="sng">
              <a:solidFill>
                <a:srgbClr val="F2F2F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97" name="Google Shape;97;p15"/>
            <p:cNvSpPr txBox="1"/>
            <p:nvPr/>
          </p:nvSpPr>
          <p:spPr>
            <a:xfrm>
              <a:off x="2095181" y="1771751"/>
              <a:ext cx="1828855" cy="5955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b="1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20 YEAR PLAN</a:t>
              </a:r>
              <a:endParaRPr sz="2400" dirty="0"/>
            </a:p>
          </p:txBody>
        </p:sp>
      </p:grpSp>
      <p:grpSp>
        <p:nvGrpSpPr>
          <p:cNvPr id="98" name="Google Shape;98;p15"/>
          <p:cNvGrpSpPr/>
          <p:nvPr/>
        </p:nvGrpSpPr>
        <p:grpSpPr>
          <a:xfrm>
            <a:off x="7568057" y="927619"/>
            <a:ext cx="3128963" cy="5033343"/>
            <a:chOff x="3851321" y="401793"/>
            <a:chExt cx="2590013" cy="3827992"/>
          </a:xfrm>
        </p:grpSpPr>
        <p:sp>
          <p:nvSpPr>
            <p:cNvPr id="99" name="Google Shape;99;p15"/>
            <p:cNvSpPr txBox="1"/>
            <p:nvPr/>
          </p:nvSpPr>
          <p:spPr>
            <a:xfrm>
              <a:off x="4029315" y="2072634"/>
              <a:ext cx="2224142" cy="215715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2000" dirty="0">
                  <a:solidFill>
                    <a:srgbClr val="FFFFFF"/>
                  </a:solidFill>
                  <a:latin typeface="Arimo"/>
                  <a:ea typeface="Arimo"/>
                  <a:cs typeface="Arimo"/>
                  <a:sym typeface="Arimo"/>
                </a:rPr>
                <a:t>Invest your time and buy back some years! Earning $200K per year with Primerica is equivalent to having a $4,000,000 investment withdrawing 5% per year</a:t>
              </a:r>
              <a:endParaRPr sz="2000" dirty="0"/>
            </a:p>
          </p:txBody>
        </p:sp>
        <p:cxnSp>
          <p:nvCxnSpPr>
            <p:cNvPr id="101" name="Google Shape;101;p15"/>
            <p:cNvCxnSpPr>
              <a:cxnSpLocks/>
            </p:cNvCxnSpPr>
            <p:nvPr/>
          </p:nvCxnSpPr>
          <p:spPr>
            <a:xfrm>
              <a:off x="3851321" y="401793"/>
              <a:ext cx="0" cy="3756836"/>
            </a:xfrm>
            <a:prstGeom prst="straightConnector1">
              <a:avLst/>
            </a:prstGeom>
            <a:noFill/>
            <a:ln w="9525" cap="flat" cmpd="sng">
              <a:solidFill>
                <a:srgbClr val="F2F2F2"/>
              </a:solidFill>
              <a:prstDash val="solid"/>
              <a:round/>
              <a:headEnd type="none" w="sm" len="sm"/>
              <a:tailEnd type="none" w="sm" len="sm"/>
            </a:ln>
          </p:spPr>
        </p:cxnSp>
        <p:sp>
          <p:nvSpPr>
            <p:cNvPr id="102" name="Google Shape;102;p15"/>
            <p:cNvSpPr txBox="1"/>
            <p:nvPr/>
          </p:nvSpPr>
          <p:spPr>
            <a:xfrm>
              <a:off x="4029315" y="1687928"/>
              <a:ext cx="2412019" cy="59554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1900" tIns="60933" rIns="121900" bIns="60933" anchor="t" anchorCtr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 b="1" dirty="0">
                  <a:solidFill>
                    <a:schemeClr val="lt1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36 Month Plan</a:t>
              </a:r>
              <a:endParaRPr sz="2400" dirty="0"/>
            </a:p>
          </p:txBody>
        </p:sp>
      </p:grpSp>
      <p:sp>
        <p:nvSpPr>
          <p:cNvPr id="113" name="Google Shape;113;p15"/>
          <p:cNvSpPr txBox="1"/>
          <p:nvPr/>
        </p:nvSpPr>
        <p:spPr>
          <a:xfrm>
            <a:off x="-103312" y="519256"/>
            <a:ext cx="2226512" cy="268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/>
            <a:r>
              <a:rPr lang="en-US" sz="16666" b="1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</a:t>
            </a:r>
            <a:endParaRPr sz="2400" dirty="0"/>
          </a:p>
        </p:txBody>
      </p:sp>
      <p:sp>
        <p:nvSpPr>
          <p:cNvPr id="114" name="Google Shape;114;p15"/>
          <p:cNvSpPr txBox="1"/>
          <p:nvPr/>
        </p:nvSpPr>
        <p:spPr>
          <a:xfrm>
            <a:off x="1723511" y="481125"/>
            <a:ext cx="2226512" cy="268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/>
            <a:endParaRPr sz="2400" dirty="0"/>
          </a:p>
        </p:txBody>
      </p:sp>
      <p:sp>
        <p:nvSpPr>
          <p:cNvPr id="115" name="Google Shape;115;p15"/>
          <p:cNvSpPr txBox="1"/>
          <p:nvPr/>
        </p:nvSpPr>
        <p:spPr>
          <a:xfrm>
            <a:off x="6884147" y="567813"/>
            <a:ext cx="2226512" cy="26879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/>
            <a:r>
              <a:rPr lang="en-US" sz="16666" b="1" dirty="0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3</a:t>
            </a:r>
            <a:endParaRPr sz="2400" dirty="0"/>
          </a:p>
        </p:txBody>
      </p:sp>
      <p:sp>
        <p:nvSpPr>
          <p:cNvPr id="118" name="Google Shape;118;p15"/>
          <p:cNvSpPr txBox="1">
            <a:spLocks noGrp="1"/>
          </p:cNvSpPr>
          <p:nvPr>
            <p:ph type="sldNum" idx="12"/>
          </p:nvPr>
        </p:nvSpPr>
        <p:spPr>
          <a:xfrm>
            <a:off x="0" y="6487728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121900" tIns="60933" rIns="121900" bIns="60933" rtlCol="0" anchor="ctr" anchorCtr="0">
            <a:noAutofit/>
          </a:bodyPr>
          <a:lstStyle/>
          <a:p>
            <a:pPr algn="l"/>
            <a:fld id="{00000000-1234-1234-1234-123412341234}" type="slidenum">
              <a:rPr lang="en-US"/>
              <a:pPr algn="l"/>
              <a:t>1</a:t>
            </a:fld>
            <a:endParaRPr/>
          </a:p>
        </p:txBody>
      </p:sp>
      <p:sp>
        <p:nvSpPr>
          <p:cNvPr id="119" name="Google Shape;119;p15"/>
          <p:cNvSpPr txBox="1"/>
          <p:nvPr/>
        </p:nvSpPr>
        <p:spPr>
          <a:xfrm>
            <a:off x="0" y="305361"/>
            <a:ext cx="12192000" cy="518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60933" rIns="121900" bIns="60933" anchor="t" anchorCtr="0">
            <a:noAutofit/>
          </a:bodyPr>
          <a:lstStyle/>
          <a:p>
            <a:pPr algn="ctr">
              <a:lnSpc>
                <a:spcPct val="85000"/>
              </a:lnSpc>
            </a:pPr>
            <a:r>
              <a:rPr lang="en-US" sz="2933" b="1" dirty="0">
                <a:solidFill>
                  <a:srgbClr val="FFFFFF"/>
                </a:solidFill>
                <a:latin typeface="Helvetica Neue"/>
                <a:sym typeface="Helvetica Neue"/>
              </a:rPr>
              <a:t>Three Ways To Achieve Financial Freedom</a:t>
            </a:r>
            <a:endParaRPr sz="2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3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3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91</Words>
  <Application>Microsoft Office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Arimo</vt:lpstr>
      <vt:lpstr>Calibri</vt:lpstr>
      <vt:lpstr>Calibri Light</vt:lpstr>
      <vt:lpstr>Helvetica Neue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apope74</dc:creator>
  <cp:lastModifiedBy>Pollard</cp:lastModifiedBy>
  <cp:revision>17</cp:revision>
  <dcterms:created xsi:type="dcterms:W3CDTF">2021-03-13T15:46:52Z</dcterms:created>
  <dcterms:modified xsi:type="dcterms:W3CDTF">2021-03-29T20:26:02Z</dcterms:modified>
</cp:coreProperties>
</file>