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  <p:sldMasterId id="2147483678" r:id="rId2"/>
    <p:sldMasterId id="2147483690" r:id="rId3"/>
    <p:sldMasterId id="2147483702" r:id="rId4"/>
    <p:sldMasterId id="2147483706" r:id="rId5"/>
  </p:sldMasterIdLst>
  <p:notesMasterIdLst>
    <p:notesMasterId r:id="rId23"/>
  </p:notesMasterIdLst>
  <p:sldIdLst>
    <p:sldId id="294" r:id="rId6"/>
    <p:sldId id="304" r:id="rId7"/>
    <p:sldId id="256" r:id="rId8"/>
    <p:sldId id="257" r:id="rId9"/>
    <p:sldId id="258" r:id="rId10"/>
    <p:sldId id="259" r:id="rId11"/>
    <p:sldId id="260" r:id="rId12"/>
    <p:sldId id="30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</p:sldIdLst>
  <p:sldSz cx="13004800" cy="9753600"/>
  <p:notesSz cx="7315200" cy="96012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58"/>
  </p:normalViewPr>
  <p:slideViewPr>
    <p:cSldViewPr>
      <p:cViewPr varScale="1">
        <p:scale>
          <a:sx n="84" d="100"/>
          <a:sy n="84" d="100"/>
        </p:scale>
        <p:origin x="1960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1pPr>
    <a:lvl2pPr indent="228577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2pPr>
    <a:lvl3pPr indent="457152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3pPr>
    <a:lvl4pPr indent="685729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4pPr>
    <a:lvl5pPr indent="914307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5pPr>
    <a:lvl6pPr indent="1142883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6pPr>
    <a:lvl7pPr indent="1371460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7pPr>
    <a:lvl8pPr indent="1600038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8pPr>
    <a:lvl9pPr indent="1828612" defTabSz="457152" latinLnBrk="0">
      <a:lnSpc>
        <a:spcPct val="117999"/>
      </a:lnSpc>
      <a:defRPr sz="2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5" name="Google Shape;68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694483" y="5418667"/>
            <a:ext cx="5310320" cy="1295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694510" y="5542414"/>
            <a:ext cx="5310295" cy="27310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694510" y="5852682"/>
            <a:ext cx="5310295" cy="1300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694507" y="5922706"/>
            <a:ext cx="2796032" cy="2601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694507" y="5972726"/>
            <a:ext cx="2796032" cy="1300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694507" y="5635414"/>
            <a:ext cx="4356608" cy="3901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10491032" y="5775620"/>
            <a:ext cx="2275840" cy="520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5190630"/>
            <a:ext cx="13004800" cy="34726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" y="5227418"/>
            <a:ext cx="13004801" cy="20007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22206" y="5181283"/>
            <a:ext cx="3882596" cy="35332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3004800" cy="52646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240" y="3416019"/>
            <a:ext cx="12029440" cy="2090702"/>
          </a:xfrm>
        </p:spPr>
        <p:txBody>
          <a:bodyPr anchor="b"/>
          <a:lstStyle>
            <a:lvl1pPr>
              <a:defRPr sz="63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0240" y="5546578"/>
            <a:ext cx="7044267" cy="2492587"/>
          </a:xfrm>
        </p:spPr>
        <p:txBody>
          <a:bodyPr/>
          <a:lstStyle>
            <a:lvl1pPr marL="91024" indent="0" algn="l">
              <a:buNone/>
              <a:defRPr sz="3400">
                <a:solidFill>
                  <a:schemeClr val="tx2"/>
                </a:solidFill>
              </a:defRPr>
            </a:lvl1pPr>
            <a:lvl2pPr marL="650164" indent="0" algn="ctr">
              <a:buNone/>
            </a:lvl2pPr>
            <a:lvl3pPr marL="1300326" indent="0" algn="ctr">
              <a:buNone/>
            </a:lvl3pPr>
            <a:lvl4pPr marL="1950490" indent="0" algn="ctr">
              <a:buNone/>
            </a:lvl4pPr>
            <a:lvl5pPr marL="2600653" indent="0" algn="ctr">
              <a:buNone/>
            </a:lvl5pPr>
            <a:lvl6pPr marL="3250816" indent="0" algn="ctr">
              <a:buNone/>
            </a:lvl6pPr>
            <a:lvl7pPr marL="3900981" indent="0" algn="ctr">
              <a:buNone/>
            </a:lvl7pPr>
            <a:lvl8pPr marL="4551142" indent="0" algn="ctr">
              <a:buNone/>
            </a:lvl8pPr>
            <a:lvl9pPr marL="52013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536853" y="5982208"/>
            <a:ext cx="1365504" cy="650240"/>
          </a:xfrm>
        </p:spPr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694508" y="5980854"/>
            <a:ext cx="1842347" cy="65024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833014" y="1616"/>
            <a:ext cx="1063413" cy="520192"/>
          </a:xfr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1625600"/>
            <a:ext cx="2709333" cy="780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625600"/>
            <a:ext cx="8886613" cy="780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B881-1873-4108-AE1C-8A99A0456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E475-1C1E-46C8-A653-947F831AD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2275849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0" y="2275849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729F-AED6-4FB9-9694-F99F1F4B15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A4C-0D5C-4C36-B502-C076A3431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BBE3C-8FAD-4A45-AF86-5BCF07C4D1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8A7F-6AF7-4C4D-AE03-FC10AFA6B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390605"/>
            <a:ext cx="390144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7" y="390605"/>
            <a:ext cx="1148757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3B33-06C8-4025-87FC-50A205B0A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AB881-1873-4108-AE1C-8A99A0456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6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2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3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3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4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E475-1C1E-46C8-A653-947F831AD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2275851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0" y="2275851"/>
            <a:ext cx="769450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729F-AED6-4FB9-9694-F99F1F4B15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C2A4C-0D5C-4C36-B502-C076A3431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2817710"/>
            <a:ext cx="11054080" cy="1937173"/>
          </a:xfrm>
        </p:spPr>
        <p:txBody>
          <a:bodyPr anchor="b">
            <a:noAutofit/>
          </a:bodyPr>
          <a:lstStyle>
            <a:lvl1pPr algn="l">
              <a:buNone/>
              <a:defRPr sz="61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788747"/>
            <a:ext cx="11054080" cy="2147146"/>
          </a:xfrm>
        </p:spPr>
        <p:txBody>
          <a:bodyPr anchor="t"/>
          <a:lstStyle>
            <a:lvl1pPr marL="65017" indent="0">
              <a:buNone/>
              <a:defRPr sz="3000" b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62" indent="0">
              <a:buNone/>
              <a:defRPr sz="1700"/>
            </a:lvl2pPr>
            <a:lvl3pPr marL="1300125" indent="0">
              <a:buNone/>
              <a:defRPr sz="1400"/>
            </a:lvl3pPr>
            <a:lvl4pPr marL="1950192" indent="0">
              <a:buNone/>
              <a:defRPr sz="1300"/>
            </a:lvl4pPr>
            <a:lvl5pPr marL="2600254" indent="0">
              <a:buNone/>
              <a:defRPr sz="1300"/>
            </a:lvl5pPr>
            <a:lvl6pPr marL="3250317" indent="0">
              <a:buNone/>
              <a:defRPr sz="1300"/>
            </a:lvl6pPr>
            <a:lvl7pPr marL="3900384" indent="0">
              <a:buNone/>
              <a:defRPr sz="1300"/>
            </a:lvl7pPr>
            <a:lvl8pPr marL="4550443" indent="0">
              <a:buNone/>
              <a:defRPr sz="1300"/>
            </a:lvl8pPr>
            <a:lvl9pPr marL="52005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BBE3C-8FAD-4A45-AF86-5BCF07C4D1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8A7F-6AF7-4C4D-AE03-FC10AFA6B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390607"/>
            <a:ext cx="390144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7" y="390607"/>
            <a:ext cx="1148757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3B33-06C8-4025-87FC-50A205B0A1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Aft>
                <a:spcPts val="1707"/>
              </a:spcAft>
              <a:defRPr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5F717EB-C7AF-4F2F-BB9C-6DD4FB0294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DAD1478-DD05-42D6-8B14-2A51B1C94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68500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50242" y="388337"/>
            <a:ext cx="4278490" cy="165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84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084516" y="388340"/>
            <a:ext cx="7270044" cy="832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614106" algn="l"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551"/>
            </a:lvl1pPr>
            <a:lvl2pPr marL="1300460" lvl="1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982"/>
            </a:lvl2pPr>
            <a:lvl3pPr marL="1950690" lvl="2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3pPr>
            <a:lvl4pPr marL="2600919" lvl="3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4pPr>
            <a:lvl5pPr marL="3251149" lvl="4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844"/>
            </a:lvl5pPr>
            <a:lvl6pPr marL="3901379" lvl="5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6pPr>
            <a:lvl7pPr marL="4551609" lvl="6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7pPr>
            <a:lvl8pPr marL="5201839" lvl="7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8pPr>
            <a:lvl9pPr marL="5852069" lvl="8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650242" y="2041034"/>
            <a:ext cx="4278490" cy="66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325115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91"/>
            </a:lvl1pPr>
            <a:lvl2pPr marL="1300460" lvl="1" indent="-325115" algn="l"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2pPr>
            <a:lvl3pPr marL="1950690" lvl="2" indent="-325115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2"/>
            </a:lvl3pPr>
            <a:lvl4pPr marL="2600919" lvl="3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4pPr>
            <a:lvl5pPr marL="3251149" lvl="4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5pPr>
            <a:lvl6pPr marL="3901379" lvl="5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6pPr>
            <a:lvl7pPr marL="4551609" lvl="6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7pPr>
            <a:lvl8pPr marL="5201839" lvl="7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8pPr>
            <a:lvl9pPr marL="5852069" lvl="8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3199184"/>
            <a:ext cx="5743787" cy="6436925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21B9-2E16-49A9-B66B-87C2D69F1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982"/>
            </a:lvl1pPr>
            <a:lvl2pPr marL="1300460" lvl="1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13"/>
            </a:lvl2pPr>
            <a:lvl3pPr marL="1950690" lvl="2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560"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560"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610773" y="2275842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77982" algn="l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982"/>
            </a:lvl1pPr>
            <a:lvl2pPr marL="1300460" lvl="1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413"/>
            </a:lvl2pPr>
            <a:lvl3pPr marL="1950690" lvl="2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844"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560"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560"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975360" y="3029939"/>
            <a:ext cx="11054080" cy="20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1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568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027290" y="4133992"/>
            <a:ext cx="1105408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844">
                <a:solidFill>
                  <a:srgbClr val="888888"/>
                </a:solidFill>
              </a:defRPr>
            </a:lvl1pPr>
            <a:lvl2pPr marL="1300460" lvl="1" indent="-325115" algn="l"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560">
                <a:solidFill>
                  <a:srgbClr val="888888"/>
                </a:solidFill>
              </a:defRPr>
            </a:lvl2pPr>
            <a:lvl3pPr marL="1950690" lvl="2" indent="-325115" algn="l">
              <a:spcBef>
                <a:spcPts val="45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276">
                <a:solidFill>
                  <a:srgbClr val="888888"/>
                </a:solidFill>
              </a:defRPr>
            </a:lvl3pPr>
            <a:lvl4pPr marL="2600919" lvl="3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4pPr>
            <a:lvl5pPr marL="3251149" lvl="4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5pPr>
            <a:lvl6pPr marL="3901379" lvl="5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6pPr>
            <a:lvl7pPr marL="4551609" lvl="6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7pPr>
            <a:lvl8pPr marL="5201839" lvl="7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8pPr>
            <a:lvl9pPr marL="5852069" lvl="8" indent="-325115" algn="l"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99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1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13" b="1"/>
            </a:lvl1pPr>
            <a:lvl2pPr marL="1300460" lvl="1" indent="-325115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44" b="1"/>
            </a:lvl2pPr>
            <a:lvl3pPr marL="1950690" lvl="2" indent="-325115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60" b="1"/>
            </a:lvl3pPr>
            <a:lvl4pPr marL="2600919" lvl="3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4pPr>
            <a:lvl5pPr marL="3251149" lvl="4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5pPr>
            <a:lvl6pPr marL="3901379" lvl="5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6pPr>
            <a:lvl7pPr marL="4551609" lvl="6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7pPr>
            <a:lvl8pPr marL="5201839" lvl="7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8pPr>
            <a:lvl9pPr marL="5852069" lvl="8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1pPr>
            <a:lvl2pPr marL="1300460" lvl="1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3pPr>
            <a:lvl4pPr marL="2600919" lvl="3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276"/>
            </a:lvl4pPr>
            <a:lvl5pPr marL="3251149" lvl="4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276"/>
            </a:lvl5pPr>
            <a:lvl6pPr marL="3901379" lvl="5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6pPr>
            <a:lvl7pPr marL="4551609" lvl="6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7pPr>
            <a:lvl8pPr marL="5201839" lvl="7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8pPr>
            <a:lvl9pPr marL="5852069" lvl="8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6606260" y="2183272"/>
            <a:ext cx="5748302" cy="9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50230" lvl="0" indent="-325115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13" b="1"/>
            </a:lvl1pPr>
            <a:lvl2pPr marL="1300460" lvl="1" indent="-325115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44" b="1"/>
            </a:lvl2pPr>
            <a:lvl3pPr marL="1950690" lvl="2" indent="-325115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60" b="1"/>
            </a:lvl3pPr>
            <a:lvl4pPr marL="2600919" lvl="3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4pPr>
            <a:lvl5pPr marL="3251149" lvl="4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5pPr>
            <a:lvl6pPr marL="3901379" lvl="5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6pPr>
            <a:lvl7pPr marL="4551609" lvl="6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7pPr>
            <a:lvl8pPr marL="5201839" lvl="7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8pPr>
            <a:lvl9pPr marL="5852069" lvl="8" indent="-325115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276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541858" algn="l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413"/>
            </a:lvl1pPr>
            <a:lvl2pPr marL="1300460" lvl="1" indent="-50573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844"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560"/>
            </a:lvl3pPr>
            <a:lvl4pPr marL="2600919" lvl="3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276"/>
            </a:lvl4pPr>
            <a:lvl5pPr marL="3251149" lvl="4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276"/>
            </a:lvl5pPr>
            <a:lvl6pPr marL="3901379" lvl="5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6pPr>
            <a:lvl7pPr marL="4551609" lvl="6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7pPr>
            <a:lvl8pPr marL="5201839" lvl="7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8pPr>
            <a:lvl9pPr marL="5852069" lvl="8" indent="-469610" algn="l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276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0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2549032" y="6827520"/>
            <a:ext cx="7802880" cy="80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84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5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9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68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549032" y="7633547"/>
            <a:ext cx="7802880" cy="114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325115" algn="l"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91"/>
            </a:lvl1pPr>
            <a:lvl2pPr marL="1300460" lvl="1" indent="-325115" algn="l">
              <a:spcBef>
                <a:spcPts val="34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2pPr>
            <a:lvl3pPr marL="1950690" lvl="2" indent="-325115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2"/>
            </a:lvl3pPr>
            <a:lvl4pPr marL="2600919" lvl="3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4pPr>
            <a:lvl5pPr marL="3251149" lvl="4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5pPr>
            <a:lvl6pPr marL="3901379" lvl="5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6pPr>
            <a:lvl7pPr marL="4551609" lvl="6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7pPr>
            <a:lvl8pPr marL="5201839" lvl="7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8pPr>
            <a:lvl9pPr marL="5852069" lvl="8" indent="-325115" algn="l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8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3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 rot="5400000">
            <a:off x="3283938" y="-357856"/>
            <a:ext cx="6436925" cy="117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9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rot="5400000">
            <a:off x="6730436" y="3088642"/>
            <a:ext cx="8322169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769902" y="270935"/>
            <a:ext cx="8322169" cy="85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50230" lvl="0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0460" lvl="1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0690" lvl="2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00919" lvl="3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51149" lvl="4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01379" lvl="5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51609" lvl="6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01839" lvl="7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52069" lvl="8" indent="-487672" algn="l"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9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6769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8" y="1625600"/>
            <a:ext cx="11921067" cy="1521562"/>
          </a:xfrm>
        </p:spPr>
        <p:txBody>
          <a:bodyPr anchor="ctr"/>
          <a:lstStyle>
            <a:lvl1pPr>
              <a:defRPr sz="57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6" y="3192846"/>
            <a:ext cx="5748122" cy="6502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017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714633" y="3192846"/>
            <a:ext cx="5748302" cy="6502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5017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1866" y="3852116"/>
            <a:ext cx="5748122" cy="55270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0479" y="3852116"/>
            <a:ext cx="5748302" cy="55270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625600"/>
            <a:ext cx="11704320" cy="1521562"/>
          </a:xfrm>
        </p:spPr>
        <p:txBody>
          <a:bodyPr anchor="ctr"/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63456" y="871322"/>
            <a:ext cx="1361442" cy="650240"/>
          </a:xfrm>
        </p:spPr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77760" y="871322"/>
            <a:ext cx="1885696" cy="6502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6291" y="3231"/>
            <a:ext cx="1083733" cy="52019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1" y="1567246"/>
            <a:ext cx="4811776" cy="1248461"/>
          </a:xfrm>
        </p:spPr>
        <p:txBody>
          <a:bodyPr anchor="b"/>
          <a:lstStyle>
            <a:lvl1pPr algn="l">
              <a:buNone/>
              <a:defRPr sz="2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13861" y="2859701"/>
            <a:ext cx="4811776" cy="6567424"/>
          </a:xfrm>
        </p:spPr>
        <p:txBody>
          <a:bodyPr/>
          <a:lstStyle>
            <a:lvl1pPr marL="13005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6747" y="1104053"/>
            <a:ext cx="7256678" cy="832307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EC98-BFF6-4BDB-B0BD-1FBDF674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508" y="1577474"/>
            <a:ext cx="834564" cy="6658328"/>
          </a:xfrm>
        </p:spPr>
        <p:txBody>
          <a:bodyPr vert="vert270" lIns="65017" tIns="0" rIns="65017" anchor="t"/>
          <a:lstStyle>
            <a:lvl1pPr algn="ctr">
              <a:buNone/>
              <a:defRPr sz="2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10" y="1625600"/>
            <a:ext cx="6502400" cy="6502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9119" y="4656797"/>
            <a:ext cx="3684693" cy="3579007"/>
          </a:xfrm>
        </p:spPr>
        <p:txBody>
          <a:bodyPr lIns="0" tIns="0" rIns="6501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521697"/>
            <a:ext cx="13004800" cy="12004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3004800" cy="44183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4" y="438441"/>
            <a:ext cx="13004801" cy="13004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694483" y="512353"/>
            <a:ext cx="5310320" cy="1295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694510" y="625939"/>
            <a:ext cx="5310295" cy="2560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690438" y="707561"/>
            <a:ext cx="4356608" cy="3901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10486963" y="837608"/>
            <a:ext cx="2275840" cy="520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920842" y="-2846"/>
            <a:ext cx="81957" cy="8843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863262" y="-2846"/>
            <a:ext cx="39014" cy="8843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836164" y="-2846"/>
            <a:ext cx="13005" cy="88432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2765046" y="-2846"/>
            <a:ext cx="39014" cy="88432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2680074" y="542"/>
            <a:ext cx="78029" cy="832307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2620053" y="542"/>
            <a:ext cx="13005" cy="832307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2" tIns="65017" rIns="130032" bIns="650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1625600"/>
            <a:ext cx="11704320" cy="1517227"/>
          </a:xfrm>
          <a:prstGeom prst="rect">
            <a:avLst/>
          </a:prstGeom>
        </p:spPr>
        <p:txBody>
          <a:bodyPr vert="horz" lIns="130032" tIns="65017" rIns="130032" bIns="65017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3199181"/>
            <a:ext cx="11704320" cy="6151270"/>
          </a:xfrm>
          <a:prstGeom prst="rect">
            <a:avLst/>
          </a:prstGeom>
        </p:spPr>
        <p:txBody>
          <a:bodyPr vert="horz" lIns="130032" tIns="65017" rIns="130032" bIns="6501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367518" y="871322"/>
            <a:ext cx="1361442" cy="650240"/>
          </a:xfrm>
          <a:prstGeom prst="rect">
            <a:avLst/>
          </a:prstGeom>
        </p:spPr>
        <p:txBody>
          <a:bodyPr vert="horz" lIns="130032" tIns="65017" rIns="130032" bIns="65017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7760" y="871322"/>
            <a:ext cx="1885696" cy="650240"/>
          </a:xfrm>
          <a:prstGeom prst="rect">
            <a:avLst/>
          </a:prstGeom>
        </p:spPr>
        <p:txBody>
          <a:bodyPr vert="horz" lIns="130032" tIns="65017" rIns="130032" bIns="65017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626291" y="3231"/>
            <a:ext cx="1083733" cy="520192"/>
          </a:xfrm>
          <a:prstGeom prst="rect">
            <a:avLst/>
          </a:prstGeom>
        </p:spPr>
        <p:txBody>
          <a:bodyPr vert="horz" lIns="130032" tIns="65017" rIns="130032" bIns="65017" anchor="b"/>
          <a:lstStyle>
            <a:lvl1pPr algn="r" eaLnBrk="1" latinLnBrk="0" hangingPunct="1">
              <a:defRPr kumimoji="0" sz="2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20130" indent="-364092" algn="l" rtl="0" eaLnBrk="1" latinLnBrk="0" hangingPunct="1">
        <a:spcBef>
          <a:spcPts val="427"/>
        </a:spcBef>
        <a:buClr>
          <a:schemeClr val="accent3"/>
        </a:buClr>
        <a:buFont typeface="Georgia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236" indent="-351089" algn="l" rtl="0" eaLnBrk="1" latinLnBrk="0" hangingPunct="1">
        <a:spcBef>
          <a:spcPts val="427"/>
        </a:spcBef>
        <a:buClr>
          <a:schemeClr val="accent2"/>
        </a:buClr>
        <a:buFont typeface="Georgia"/>
        <a:buChar char="▫"/>
        <a:defRPr kumimoji="0" sz="37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13329" indent="-312079" algn="l" rtl="0" eaLnBrk="1" latinLnBrk="0" hangingPunct="1">
        <a:spcBef>
          <a:spcPts val="427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77422" indent="-286073" algn="l" rtl="0" eaLnBrk="1" latinLnBrk="0" hangingPunct="1">
        <a:spcBef>
          <a:spcPts val="427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76497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88574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600653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▫"/>
        <a:defRPr kumimoji="0" sz="23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86725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85801" indent="-260066" algn="l" rtl="0" eaLnBrk="1" latinLnBrk="0" hangingPunct="1">
        <a:spcBef>
          <a:spcPts val="427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25" tIns="65013" rIns="130025" bIns="650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8"/>
            <a:ext cx="11704320" cy="6436925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0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0"/>
            <a:ext cx="4118187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0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3002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98" indent="-487598" algn="l" defTabSz="13002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61" indent="-406332" algn="l" defTabSz="13002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24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55" indent="-325064" algn="l" defTabSz="1300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86" indent="-325064" algn="l" defTabSz="13002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1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F3F-DE46-4631-BCD4-B7CF1AB642D8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3001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130019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13001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1300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13001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1300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13001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13004800" cy="1315533"/>
          </a:xfrm>
          <a:prstGeom prst="rect">
            <a:avLst/>
          </a:prstGeom>
          <a:gradFill rotWithShape="1">
            <a:gsLst>
              <a:gs pos="0">
                <a:srgbClr val="5191CD"/>
              </a:gs>
              <a:gs pos="100000">
                <a:srgbClr val="25435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12" tIns="65007" rIns="130012" bIns="65007" anchor="ctr"/>
          <a:lstStyle>
            <a:lvl1pPr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3400" dirty="0">
              <a:solidFill>
                <a:srgbClr val="CC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422" y="1950721"/>
            <a:ext cx="11017956" cy="67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9360748"/>
            <a:ext cx="596053" cy="399414"/>
          </a:xfrm>
          <a:prstGeom prst="rect">
            <a:avLst/>
          </a:prstGeom>
          <a:ln/>
        </p:spPr>
        <p:txBody>
          <a:bodyPr vert="horz" wrap="square" lIns="130012" tIns="65007" rIns="130012" bIns="6500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2073A2C-6415-4384-B700-B20747182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9" r:id="rId3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  <a:ea typeface="MS PGothic" pitchFamily="34" charset="-128"/>
          <a:cs typeface="Arial Unicode MS" pitchFamily="-107" charset="0"/>
        </a:defRPr>
      </a:lvl5pPr>
      <a:lvl6pPr marL="65006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6pPr>
      <a:lvl7pPr marL="1300125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7pPr>
      <a:lvl8pPr marL="1950192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8pPr>
      <a:lvl9pPr marL="2600254" algn="ctr" rtl="0" eaLnBrk="1" fontAlgn="base" hangingPunct="1">
        <a:spcBef>
          <a:spcPct val="0"/>
        </a:spcBef>
        <a:spcAft>
          <a:spcPct val="0"/>
        </a:spcAft>
        <a:defRPr sz="5100">
          <a:solidFill>
            <a:schemeClr val="bg1"/>
          </a:solidFill>
          <a:latin typeface="Trebuchet MS" pitchFamily="-110" charset="0"/>
        </a:defRPr>
      </a:lvl9pPr>
    </p:titleStyle>
    <p:bodyStyle>
      <a:lvl1pPr marL="487549" indent="-487549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lr>
          <a:srgbClr val="003399"/>
        </a:buClr>
        <a:buChar char="•"/>
        <a:defRPr sz="46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1056353" indent="-406290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–"/>
        <a:defRPr sz="40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625156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•"/>
        <a:defRPr sz="34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2275221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–"/>
        <a:defRPr sz="28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925288" indent="-325031" algn="l" rtl="0" eaLnBrk="1" fontAlgn="base" hangingPunct="1">
        <a:lnSpc>
          <a:spcPct val="85000"/>
        </a:lnSpc>
        <a:spcBef>
          <a:spcPct val="0"/>
        </a:spcBef>
        <a:spcAft>
          <a:spcPts val="1707"/>
        </a:spcAft>
        <a:buChar char="»"/>
        <a:defRPr sz="28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3575352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6pPr>
      <a:lvl7pPr marL="4225413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7pPr>
      <a:lvl8pPr marL="4875478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8pPr>
      <a:lvl9pPr marL="5525539" indent="-325031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65006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1"/>
            <a:ext cx="13004800" cy="97536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50240" y="390597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0" y="9226989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l" rtl="0">
              <a:spcBef>
                <a:spcPts val="0"/>
              </a:spcBef>
              <a:buNone/>
              <a:defRPr sz="1422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1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1"/>
          <p:cNvSpPr txBox="1">
            <a:spLocks noGrp="1"/>
          </p:cNvSpPr>
          <p:nvPr>
            <p:ph type="title"/>
          </p:nvPr>
        </p:nvSpPr>
        <p:spPr>
          <a:xfrm>
            <a:off x="684107" y="472954"/>
            <a:ext cx="1170432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/>
          <a:p>
            <a:pPr>
              <a:buClr>
                <a:srgbClr val="3E8DDD"/>
              </a:buClr>
              <a:buSzPts val="4400"/>
            </a:pPr>
            <a:r>
              <a:rPr lang="en-US">
                <a:solidFill>
                  <a:srgbClr val="3E8DDD"/>
                </a:solidFill>
                <a:latin typeface="Calibri"/>
                <a:ea typeface="Calibri"/>
                <a:cs typeface="Calibri"/>
                <a:sym typeface="Calibri"/>
              </a:rPr>
              <a:t>What Side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Do You Want To Be On?</a:t>
            </a:r>
            <a:endParaRPr/>
          </a:p>
        </p:txBody>
      </p:sp>
      <p:sp>
        <p:nvSpPr>
          <p:cNvPr id="689" name="Google Shape;689;p51"/>
          <p:cNvSpPr txBox="1"/>
          <p:nvPr/>
        </p:nvSpPr>
        <p:spPr>
          <a:xfrm>
            <a:off x="611859" y="8068635"/>
            <a:ext cx="12522202" cy="121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t" anchorCtr="0">
            <a:noAutofit/>
          </a:bodyPr>
          <a:lstStyle/>
          <a:p>
            <a:pPr algn="l" defTabSz="1300460" hangingPunct="1">
              <a:lnSpc>
                <a:spcPct val="85000"/>
              </a:lnSpc>
              <a:buClr>
                <a:srgbClr val="000000"/>
              </a:buClr>
            </a:pPr>
            <a:r>
              <a:rPr lang="en-US" sz="2000" b="1" dirty="0">
                <a:latin typeface="Arial"/>
                <a:cs typeface="Arial"/>
                <a:sym typeface="Arial"/>
              </a:rPr>
              <a:t>   90% of the People and 10% of the Money               10% of the  People and 90% of the MONEY</a:t>
            </a:r>
            <a:endParaRPr sz="2000" b="1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690" name="Google Shape;690;p51"/>
          <p:cNvGraphicFramePr/>
          <p:nvPr>
            <p:extLst>
              <p:ext uri="{D42A27DB-BD31-4B8C-83A1-F6EECF244321}">
                <p14:modId xmlns:p14="http://schemas.microsoft.com/office/powerpoint/2010/main" val="3030354376"/>
              </p:ext>
            </p:extLst>
          </p:nvPr>
        </p:nvGraphicFramePr>
        <p:xfrm>
          <a:off x="614328" y="2427843"/>
          <a:ext cx="5867400" cy="28783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6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based on position</a:t>
                      </a:r>
                      <a:b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the person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is fixed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Calibri"/>
                        </a:rPr>
                        <a:t>Take Vacations when they allow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Job/Boss controls your lifestyle 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i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MAKE OTHER PEOPLE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1" name="Google Shape;691;p51"/>
          <p:cNvGraphicFramePr/>
          <p:nvPr>
            <p:extLst>
              <p:ext uri="{D42A27DB-BD31-4B8C-83A1-F6EECF244321}">
                <p14:modId xmlns:p14="http://schemas.microsoft.com/office/powerpoint/2010/main" val="1271635713"/>
              </p:ext>
            </p:extLst>
          </p:nvPr>
        </p:nvGraphicFramePr>
        <p:xfrm>
          <a:off x="6481516" y="2427842"/>
          <a:ext cx="5888284" cy="2541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Owner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Owns a System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others working with them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Unlimited Income potential via Franchising, Network Marketing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SYSTEMS MAKE THEM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2" name="Google Shape;692;p51"/>
          <p:cNvGraphicFramePr/>
          <p:nvPr>
            <p:extLst>
              <p:ext uri="{D42A27DB-BD31-4B8C-83A1-F6EECF244321}">
                <p14:modId xmlns:p14="http://schemas.microsoft.com/office/powerpoint/2010/main" val="1686365705"/>
              </p:ext>
            </p:extLst>
          </p:nvPr>
        </p:nvGraphicFramePr>
        <p:xfrm>
          <a:off x="6504659" y="4969368"/>
          <a:ext cx="5865141" cy="2878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6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83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Investor</a:t>
                      </a:r>
                      <a:endParaRPr sz="26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money working for them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buy Businesses/Systems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Enjoy Complete Freedom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 all over the World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the American Dream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THEIR MONEY MAKES THEM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053" marB="260053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3" name="Google Shape;693;p51"/>
          <p:cNvGraphicFramePr/>
          <p:nvPr>
            <p:extLst>
              <p:ext uri="{D42A27DB-BD31-4B8C-83A1-F6EECF244321}">
                <p14:modId xmlns:p14="http://schemas.microsoft.com/office/powerpoint/2010/main" val="50847727"/>
              </p:ext>
            </p:extLst>
          </p:nvPr>
        </p:nvGraphicFramePr>
        <p:xfrm>
          <a:off x="611859" y="4969369"/>
          <a:ext cx="5888284" cy="287832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88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2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Self-Employed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 a job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Examples: Doctor, Lawyer, Real Estate Agent, Lawncare, Barber, Beautician</a:t>
                      </a:r>
                      <a:endParaRPr sz="2800" dirty="0"/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personally involved to increase income </a:t>
                      </a:r>
                    </a:p>
                    <a:p>
                      <a:pPr marL="228600" marR="0" lvl="0" indent="-2286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2600" b="0" u="none" strike="noStrike" cap="non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  <a:sym typeface="Calibri"/>
                        </a:rPr>
                        <a:t>MAKE THEIR OWN MONEY</a:t>
                      </a:r>
                      <a:endParaRPr sz="2800" dirty="0">
                        <a:solidFill>
                          <a:srgbClr val="FF0000"/>
                        </a:solidFill>
                      </a:endParaRPr>
                    </a:p>
                  </a:txBody>
                  <a:tcPr marL="260089" marR="260089" marT="260160" marB="26016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e Have more 6 and 7 figure income earners than any other company in America."/>
          <p:cNvSpPr txBox="1"/>
          <p:nvPr/>
        </p:nvSpPr>
        <p:spPr>
          <a:xfrm>
            <a:off x="292099" y="1133594"/>
            <a:ext cx="12420601" cy="85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>
              <a:defRPr sz="80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7300" dirty="0"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7300" dirty="0">
                <a:latin typeface="Impact" pitchFamily="34" charset="0"/>
              </a:rPr>
              <a:t>We Have </a:t>
            </a:r>
            <a:r>
              <a:rPr lang="en-US" sz="7300" dirty="0">
                <a:latin typeface="Impact" pitchFamily="34" charset="0"/>
              </a:rPr>
              <a:t>M</a:t>
            </a:r>
            <a:r>
              <a:rPr sz="7300" dirty="0">
                <a:latin typeface="Impact" pitchFamily="34" charset="0"/>
              </a:rPr>
              <a:t>or</a:t>
            </a:r>
            <a:r>
              <a:rPr lang="en-US" sz="7300" dirty="0">
                <a:latin typeface="Impact" pitchFamily="34" charset="0"/>
              </a:rPr>
              <a:t>e</a:t>
            </a:r>
            <a:r>
              <a:rPr sz="7300" dirty="0">
                <a:latin typeface="Impact" pitchFamily="34" charset="0"/>
              </a:rPr>
              <a:t> </a:t>
            </a:r>
            <a:endParaRPr lang="en-US" sz="7300" dirty="0"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6 and 7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F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igure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I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ncome </a:t>
            </a: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E</a:t>
            </a:r>
            <a:r>
              <a:rPr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arners</a:t>
            </a:r>
            <a:endParaRPr lang="en-US" sz="7300" u="sng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mpact" pitchFamily="34" charset="0"/>
              </a:rPr>
              <a:t>T</a:t>
            </a:r>
            <a:r>
              <a:rPr sz="7300" dirty="0">
                <a:latin typeface="Impact" pitchFamily="34" charset="0"/>
              </a:rPr>
              <a:t>han </a:t>
            </a:r>
            <a:r>
              <a:rPr lang="en-US" sz="7300" dirty="0">
                <a:latin typeface="Impact" pitchFamily="34" charset="0"/>
              </a:rPr>
              <a:t>A</a:t>
            </a:r>
            <a:r>
              <a:rPr sz="7300" dirty="0">
                <a:latin typeface="Impact" pitchFamily="34" charset="0"/>
              </a:rPr>
              <a:t>ny </a:t>
            </a:r>
            <a:endParaRPr lang="en-US" sz="7300" dirty="0">
              <a:latin typeface="Impact" pitchFamily="34" charset="0"/>
            </a:endParaRP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dirty="0">
                <a:latin typeface="Impact" pitchFamily="34" charset="0"/>
              </a:rPr>
              <a:t>C</a:t>
            </a:r>
            <a:r>
              <a:rPr sz="7300" dirty="0">
                <a:latin typeface="Impact" pitchFamily="34" charset="0"/>
              </a:rPr>
              <a:t>ompany in America</a:t>
            </a:r>
            <a:r>
              <a:rPr sz="7300" dirty="0"/>
              <a:t>.</a:t>
            </a:r>
            <a:endParaRPr lang="en-US" sz="7300" dirty="0"/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dirty="0"/>
              <a:t>                 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3600" dirty="0"/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7300" dirty="0"/>
              <a:t>IT</a:t>
            </a:r>
            <a:endParaRPr sz="7300" dirty="0"/>
          </a:p>
        </p:txBody>
      </p:sp>
      <p:sp>
        <p:nvSpPr>
          <p:cNvPr id="193" name="Rectangle"/>
          <p:cNvSpPr/>
          <p:nvPr/>
        </p:nvSpPr>
        <p:spPr>
          <a:xfrm>
            <a:off x="0" y="-90081"/>
            <a:ext cx="13004800" cy="244734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94" name="WHAT WE DO KNOW!!"/>
          <p:cNvSpPr txBox="1"/>
          <p:nvPr/>
        </p:nvSpPr>
        <p:spPr>
          <a:xfrm>
            <a:off x="30625" y="712515"/>
            <a:ext cx="12943553" cy="108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6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 WE DO KNOW!!</a:t>
            </a:r>
          </a:p>
        </p:txBody>
      </p:sp>
      <p:sp>
        <p:nvSpPr>
          <p:cNvPr id="195" name="it!"/>
          <p:cNvSpPr txBox="1"/>
          <p:nvPr/>
        </p:nvSpPr>
        <p:spPr>
          <a:xfrm>
            <a:off x="9299783" y="7848600"/>
            <a:ext cx="102645" cy="1333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8000">
                <a:solidFill>
                  <a:srgbClr val="FF0000"/>
                </a:solidFill>
              </a:defRPr>
            </a:lvl1pPr>
          </a:lstStyle>
          <a:p>
            <a:endParaRPr dirty="0">
              <a:latin typeface="Impact" pitchFamily="34" charset="0"/>
            </a:endParaRPr>
          </a:p>
        </p:txBody>
      </p:sp>
      <p:pic>
        <p:nvPicPr>
          <p:cNvPr id="3" name="Picture 2" descr="A group of colorful circles&#10;&#10;AI-generated content may be incorrect.">
            <a:extLst>
              <a:ext uri="{FF2B5EF4-FFF2-40B4-BE49-F238E27FC236}">
                <a16:creationId xmlns:a16="http://schemas.microsoft.com/office/drawing/2014/main" id="{D6440926-3FA8-39CA-B8CB-93AE9CAF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34" y="7229475"/>
            <a:ext cx="36766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WHAT IF?????????"/>
          <p:cNvGrpSpPr/>
          <p:nvPr/>
        </p:nvGrpSpPr>
        <p:grpSpPr>
          <a:xfrm>
            <a:off x="30624" y="29085"/>
            <a:ext cx="12943555" cy="1662153"/>
            <a:chOff x="-1" y="-1"/>
            <a:chExt cx="12943554" cy="1662152"/>
          </a:xfrm>
        </p:grpSpPr>
        <p:sp>
          <p:nvSpPr>
            <p:cNvPr id="197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98" name="WHAT IF?????????"/>
            <p:cNvSpPr txBox="1"/>
            <p:nvPr/>
          </p:nvSpPr>
          <p:spPr>
            <a:xfrm>
              <a:off x="-1" y="370933"/>
              <a:ext cx="12943553" cy="918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dirty="0"/>
                <a:t>WHAT IF?????????</a:t>
              </a:r>
            </a:p>
          </p:txBody>
        </p:sp>
      </p:grpSp>
      <p:grpSp>
        <p:nvGrpSpPr>
          <p:cNvPr id="202" name="you hired your best friend/ Mother to be one of these:…"/>
          <p:cNvGrpSpPr/>
          <p:nvPr/>
        </p:nvGrpSpPr>
        <p:grpSpPr>
          <a:xfrm>
            <a:off x="575017" y="4033487"/>
            <a:ext cx="11854768" cy="3134433"/>
            <a:chOff x="0" y="0"/>
            <a:chExt cx="11854767" cy="3134432"/>
          </a:xfrm>
        </p:grpSpPr>
        <p:sp>
          <p:nvSpPr>
            <p:cNvPr id="200" name="Rounded Rectangle"/>
            <p:cNvSpPr/>
            <p:nvPr/>
          </p:nvSpPr>
          <p:spPr>
            <a:xfrm>
              <a:off x="0" y="0"/>
              <a:ext cx="11854767" cy="3134432"/>
            </a:xfrm>
            <a:prstGeom prst="roundRect">
              <a:avLst>
                <a:gd name="adj" fmla="val 17506"/>
              </a:avLst>
            </a:pr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2800" b="1" i="1" u="sng">
                  <a:solidFill>
                    <a:srgbClr val="F12922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01" name="You hired your best friend/ Mother to be one of these:…"/>
            <p:cNvSpPr txBox="1"/>
            <p:nvPr/>
          </p:nvSpPr>
          <p:spPr>
            <a:xfrm>
              <a:off x="160713" y="160712"/>
              <a:ext cx="11533342" cy="2780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>
                  <a:latin typeface="Calibri" pitchFamily="34" charset="0"/>
                </a:rPr>
                <a:t>You hired your </a:t>
              </a:r>
              <a:r>
                <a:rPr lang="en-US" dirty="0">
                  <a:latin typeface="Calibri" pitchFamily="34" charset="0"/>
                </a:rPr>
                <a:t>B</a:t>
              </a:r>
              <a:r>
                <a:rPr dirty="0">
                  <a:latin typeface="Calibri" pitchFamily="34" charset="0"/>
                </a:rPr>
                <a:t>est </a:t>
              </a:r>
              <a:r>
                <a:rPr lang="en-US" dirty="0">
                  <a:latin typeface="Calibri" pitchFamily="34" charset="0"/>
                </a:rPr>
                <a:t>F</a:t>
              </a:r>
              <a:r>
                <a:rPr dirty="0">
                  <a:latin typeface="Calibri" pitchFamily="34" charset="0"/>
                </a:rPr>
                <a:t>riend/ Mother </a:t>
              </a:r>
              <a:r>
                <a:rPr lang="en-US" dirty="0">
                  <a:latin typeface="Calibri" pitchFamily="34" charset="0"/>
                </a:rPr>
                <a:t>in your Business</a:t>
              </a:r>
              <a:r>
                <a:rPr dirty="0">
                  <a:latin typeface="Calibri" pitchFamily="34" charset="0"/>
                </a:rPr>
                <a:t>:</a:t>
              </a:r>
            </a:p>
            <a:p>
              <a:pPr algn="l">
                <a:defRPr sz="2200">
                  <a:solidFill>
                    <a:srgbClr val="FFFFFF"/>
                  </a:solidFill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sz="2200">
                  <a:solidFill>
                    <a:srgbClr val="FFFFFF"/>
                  </a:solidFill>
                </a:defRPr>
              </a:pPr>
              <a:r>
                <a:rPr dirty="0">
                  <a:latin typeface="Calibri" pitchFamily="34" charset="0"/>
                </a:rPr>
                <a:t>Reps, Sr. Reps, Districts, Divisions, Regional Leaders, Regional Vice Presidents</a:t>
              </a:r>
            </a:p>
            <a:p>
              <a:pPr algn="l">
                <a:defRPr sz="2200">
                  <a:solidFill>
                    <a:srgbClr val="FFFFFF"/>
                  </a:solidFill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dirty="0">
                  <a:latin typeface="Calibri" pitchFamily="34" charset="0"/>
                </a:rPr>
                <a:t>BUT</a:t>
              </a:r>
              <a:r>
                <a:rPr dirty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t</a:t>
              </a:r>
              <a:r>
                <a:rPr dirty="0">
                  <a:latin typeface="Calibri" pitchFamily="34" charset="0"/>
                </a:rPr>
                <a:t>hey d</a:t>
              </a:r>
              <a:r>
                <a:rPr lang="en-US" dirty="0">
                  <a:latin typeface="Calibri" pitchFamily="34" charset="0"/>
                </a:rPr>
                <a:t>on’t</a:t>
              </a:r>
              <a:r>
                <a:rPr dirty="0">
                  <a:latin typeface="Calibri" pitchFamily="34" charset="0"/>
                </a:rPr>
                <a:t> show</a:t>
              </a:r>
              <a:r>
                <a:rPr lang="en-US" dirty="0">
                  <a:latin typeface="Calibri" pitchFamily="34" charset="0"/>
                </a:rPr>
                <a:t> up</a:t>
              </a:r>
              <a:r>
                <a:rPr dirty="0">
                  <a:latin typeface="Calibri" pitchFamily="34" charset="0"/>
                </a:rPr>
                <a:t> or take </a:t>
              </a:r>
              <a:r>
                <a:rPr lang="en-US" dirty="0">
                  <a:latin typeface="Calibri" pitchFamily="34" charset="0"/>
                </a:rPr>
                <a:t>your Business </a:t>
              </a:r>
              <a:r>
                <a:rPr dirty="0">
                  <a:latin typeface="Calibri" pitchFamily="34" charset="0"/>
                </a:rPr>
                <a:t>serious</a:t>
              </a:r>
              <a:r>
                <a:rPr lang="en-US" dirty="0">
                  <a:latin typeface="Calibri" pitchFamily="34" charset="0"/>
                </a:rPr>
                <a:t> …</a:t>
              </a:r>
              <a:r>
                <a:rPr dirty="0">
                  <a:latin typeface="Calibri" pitchFamily="34" charset="0"/>
                </a:rPr>
                <a:t> </a:t>
              </a:r>
            </a:p>
            <a:p>
              <a:pPr>
                <a:defRPr b="1" i="1" u="sng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dirty="0">
                <a:latin typeface="Calibri" pitchFamily="34" charset="0"/>
              </a:endParaRPr>
            </a:p>
            <a:p>
              <a:pPr>
                <a:defRPr sz="2800" b="1" i="1" u="sng">
                  <a:solidFill>
                    <a:srgbClr val="F12922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sz="3600" dirty="0">
                  <a:latin typeface="Calibri" pitchFamily="34" charset="0"/>
                </a:rPr>
                <a:t>WOULD YOU SHUT DOWN YOUR BUSINESS??</a:t>
              </a:r>
            </a:p>
          </p:txBody>
        </p:sp>
      </p:grpSp>
      <p:sp>
        <p:nvSpPr>
          <p:cNvPr id="203" name="WHY?"/>
          <p:cNvSpPr txBox="1"/>
          <p:nvPr/>
        </p:nvSpPr>
        <p:spPr>
          <a:xfrm>
            <a:off x="3607544" y="7592282"/>
            <a:ext cx="578971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8000"/>
            </a:lvl1pPr>
          </a:lstStyle>
          <a:p>
            <a:r>
              <a:rPr sz="8800" dirty="0">
                <a:latin typeface="Calibri" pitchFamily="34" charset="0"/>
              </a:rPr>
              <a:t>WHY?</a:t>
            </a:r>
          </a:p>
        </p:txBody>
      </p:sp>
      <p:pic>
        <p:nvPicPr>
          <p:cNvPr id="204" name="image4.jpeg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060" y="2159192"/>
            <a:ext cx="6688683" cy="1406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3"/>
          <p:cNvSpPr/>
          <p:nvPr/>
        </p:nvSpPr>
        <p:spPr>
          <a:xfrm>
            <a:off x="0" y="7459113"/>
            <a:ext cx="13004800" cy="2164683"/>
          </a:xfrm>
          <a:prstGeom prst="rect">
            <a:avLst/>
          </a:prstGeom>
          <a:solidFill>
            <a:srgbClr val="00A2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>
              <a:defRPr sz="2900">
                <a:solidFill>
                  <a:srgbClr val="FFFFFF"/>
                </a:solidFill>
              </a:defRPr>
            </a:pPr>
            <a:r>
              <a:rPr lang="en-US" dirty="0"/>
              <a:t>* </a:t>
            </a:r>
            <a:r>
              <a:rPr dirty="0">
                <a:latin typeface="Calibri" pitchFamily="34" charset="0"/>
              </a:rPr>
              <a:t>Both have internal systems in place to allow promotions.    </a:t>
            </a:r>
            <a:endParaRPr lang="en-US" dirty="0">
              <a:latin typeface="Calibri" pitchFamily="34" charset="0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lang="en-US" dirty="0">
                <a:latin typeface="Calibri" pitchFamily="34" charset="0"/>
              </a:rPr>
              <a:t>* </a:t>
            </a:r>
            <a:r>
              <a:rPr dirty="0">
                <a:latin typeface="Calibri" pitchFamily="34" charset="0"/>
              </a:rPr>
              <a:t>Most people don’t move up past </a:t>
            </a:r>
            <a:r>
              <a:rPr lang="en-US" dirty="0">
                <a:latin typeface="Calibri" pitchFamily="34" charset="0"/>
              </a:rPr>
              <a:t>C</a:t>
            </a:r>
            <a:r>
              <a:rPr dirty="0">
                <a:latin typeface="Calibri" pitchFamily="34" charset="0"/>
              </a:rPr>
              <a:t>ashier or District</a:t>
            </a:r>
            <a:r>
              <a:rPr lang="en-US" dirty="0">
                <a:latin typeface="Calibri" pitchFamily="34" charset="0"/>
              </a:rPr>
              <a:t> Because they are Satisfied</a:t>
            </a:r>
            <a:r>
              <a:rPr dirty="0">
                <a:latin typeface="Calibri" pitchFamily="34" charset="0"/>
              </a:rPr>
              <a:t>  </a:t>
            </a:r>
            <a:endParaRPr lang="en-US" dirty="0">
              <a:latin typeface="Calibri" pitchFamily="34" charset="0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sz="4000" dirty="0">
                <a:latin typeface="Calibri" pitchFamily="34" charset="0"/>
              </a:rPr>
              <a:t>W</a:t>
            </a:r>
            <a:r>
              <a:rPr lang="en-US" sz="4000" dirty="0">
                <a:latin typeface="Calibri" pitchFamily="34" charset="0"/>
              </a:rPr>
              <a:t>HY</a:t>
            </a:r>
            <a:r>
              <a:rPr sz="4000" dirty="0">
                <a:latin typeface="Calibri" pitchFamily="34" charset="0"/>
              </a:rPr>
              <a:t>?</a:t>
            </a:r>
            <a:endParaRPr sz="4000" b="1" dirty="0">
              <a:latin typeface="Calibri" pitchFamily="34" charset="0"/>
              <a:ea typeface="+mn-ea"/>
              <a:cs typeface="+mn-cs"/>
              <a:sym typeface="Helvetica Neue"/>
            </a:endParaRPr>
          </a:p>
          <a:p>
            <a:pPr>
              <a:defRPr sz="2900">
                <a:solidFill>
                  <a:srgbClr val="FFFFFF"/>
                </a:solidFill>
              </a:defRPr>
            </a:pPr>
            <a:r>
              <a:rPr sz="3600" dirty="0">
                <a:latin typeface="Calibri" pitchFamily="34" charset="0"/>
              </a:rPr>
              <a:t>They don’t want the </a:t>
            </a:r>
            <a:r>
              <a:rPr lang="en-US" sz="3600" dirty="0">
                <a:latin typeface="Calibri" pitchFamily="34" charset="0"/>
              </a:rPr>
              <a:t>R</a:t>
            </a:r>
            <a:r>
              <a:rPr sz="3600" dirty="0">
                <a:latin typeface="Calibri" pitchFamily="34" charset="0"/>
              </a:rPr>
              <a:t>esponsibility of being a </a:t>
            </a:r>
            <a:r>
              <a:rPr lang="en-US" sz="3600" dirty="0">
                <a:latin typeface="Calibri" pitchFamily="34" charset="0"/>
              </a:rPr>
              <a:t>LEADER!</a:t>
            </a:r>
            <a:endParaRPr sz="3600" dirty="0">
              <a:latin typeface="Calibri" pitchFamily="34" charset="0"/>
            </a:endParaRPr>
          </a:p>
        </p:txBody>
      </p:sp>
      <p:sp>
        <p:nvSpPr>
          <p:cNvPr id="216" name="Store Mgr"/>
          <p:cNvSpPr/>
          <p:nvPr/>
        </p:nvSpPr>
        <p:spPr>
          <a:xfrm>
            <a:off x="2192662" y="3594542"/>
            <a:ext cx="1516096" cy="151609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/>
          <a:p>
            <a:r>
              <a:rPr sz="2000" dirty="0">
                <a:latin typeface="Calibri" pitchFamily="34" charset="0"/>
              </a:rPr>
              <a:t>Store M</a:t>
            </a:r>
            <a:r>
              <a:rPr lang="en-US" sz="2000" dirty="0">
                <a:latin typeface="Calibri" pitchFamily="34" charset="0"/>
              </a:rPr>
              <a:t>ana</a:t>
            </a:r>
            <a:r>
              <a:rPr sz="2000" dirty="0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e</a:t>
            </a:r>
            <a:r>
              <a:rPr sz="2000" dirty="0">
                <a:latin typeface="Calibri" pitchFamily="34" charset="0"/>
              </a:rPr>
              <a:t>r</a:t>
            </a:r>
          </a:p>
        </p:txBody>
      </p:sp>
      <p:sp>
        <p:nvSpPr>
          <p:cNvPr id="217" name="Shift Mgr"/>
          <p:cNvSpPr/>
          <p:nvPr/>
        </p:nvSpPr>
        <p:spPr>
          <a:xfrm>
            <a:off x="4439328" y="5325331"/>
            <a:ext cx="1148671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400" dirty="0">
                <a:latin typeface="Calibri" pitchFamily="34" charset="0"/>
              </a:rPr>
              <a:t>Shift </a:t>
            </a:r>
            <a:r>
              <a:rPr lang="en-US" sz="1400" dirty="0">
                <a:latin typeface="Calibri" pitchFamily="34" charset="0"/>
              </a:rPr>
              <a:t>Manager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218" name="Cook"/>
          <p:cNvSpPr/>
          <p:nvPr/>
        </p:nvSpPr>
        <p:spPr>
          <a:xfrm>
            <a:off x="1778000" y="5325331"/>
            <a:ext cx="1153603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Cook</a:t>
            </a:r>
          </a:p>
        </p:txBody>
      </p:sp>
      <p:sp>
        <p:nvSpPr>
          <p:cNvPr id="219" name="Cashier"/>
          <p:cNvSpPr/>
          <p:nvPr/>
        </p:nvSpPr>
        <p:spPr>
          <a:xfrm>
            <a:off x="3073400" y="5325331"/>
            <a:ext cx="1219199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/>
              <a:t>Cashier</a:t>
            </a:r>
          </a:p>
        </p:txBody>
      </p:sp>
      <p:sp>
        <p:nvSpPr>
          <p:cNvPr id="220" name="Dish washer"/>
          <p:cNvSpPr/>
          <p:nvPr/>
        </p:nvSpPr>
        <p:spPr>
          <a:xfrm>
            <a:off x="482600" y="5325331"/>
            <a:ext cx="1170828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>
                <a:latin typeface="Calibri" pitchFamily="34" charset="0"/>
              </a:rPr>
              <a:t>Dish </a:t>
            </a:r>
            <a:r>
              <a:rPr lang="en-US" sz="1600" dirty="0">
                <a:latin typeface="Calibri" pitchFamily="34" charset="0"/>
              </a:rPr>
              <a:t>W</a:t>
            </a:r>
            <a:r>
              <a:rPr sz="1600" dirty="0">
                <a:latin typeface="Calibri" pitchFamily="34" charset="0"/>
              </a:rPr>
              <a:t>asher</a:t>
            </a:r>
          </a:p>
        </p:txBody>
      </p:sp>
      <p:sp>
        <p:nvSpPr>
          <p:cNvPr id="221" name="Division"/>
          <p:cNvSpPr/>
          <p:nvPr/>
        </p:nvSpPr>
        <p:spPr>
          <a:xfrm>
            <a:off x="11377124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1600" dirty="0">
                <a:latin typeface="Calibri" pitchFamily="34" charset="0"/>
              </a:rPr>
              <a:t>Division</a:t>
            </a:r>
          </a:p>
        </p:txBody>
      </p:sp>
      <p:sp>
        <p:nvSpPr>
          <p:cNvPr id="222" name="Sr Rep"/>
          <p:cNvSpPr/>
          <p:nvPr/>
        </p:nvSpPr>
        <p:spPr>
          <a:xfrm>
            <a:off x="8767076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Sr</a:t>
            </a:r>
            <a:r>
              <a:rPr lang="en-US" sz="2000" dirty="0">
                <a:latin typeface="Calibri" pitchFamily="34" charset="0"/>
              </a:rPr>
              <a:t>.</a:t>
            </a:r>
            <a:r>
              <a:rPr sz="2000" dirty="0">
                <a:latin typeface="Calibri" pitchFamily="34" charset="0"/>
              </a:rPr>
              <a:t> Rep</a:t>
            </a:r>
          </a:p>
        </p:txBody>
      </p:sp>
      <p:sp>
        <p:nvSpPr>
          <p:cNvPr id="223" name="District"/>
          <p:cNvSpPr/>
          <p:nvPr/>
        </p:nvSpPr>
        <p:spPr>
          <a:xfrm>
            <a:off x="10072100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dirty="0">
                <a:latin typeface="Calibri" pitchFamily="34" charset="0"/>
              </a:rPr>
              <a:t>District</a:t>
            </a:r>
          </a:p>
        </p:txBody>
      </p:sp>
      <p:sp>
        <p:nvSpPr>
          <p:cNvPr id="224" name="Rep"/>
          <p:cNvSpPr/>
          <p:nvPr/>
        </p:nvSpPr>
        <p:spPr>
          <a:xfrm>
            <a:off x="7488902" y="5325331"/>
            <a:ext cx="1075472" cy="10754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1700"/>
            </a:lvl1pPr>
          </a:lstStyle>
          <a:p>
            <a:r>
              <a:rPr sz="2000" dirty="0">
                <a:latin typeface="Calibri" pitchFamily="34" charset="0"/>
              </a:rPr>
              <a:t>Rep</a:t>
            </a:r>
          </a:p>
        </p:txBody>
      </p:sp>
      <p:sp>
        <p:nvSpPr>
          <p:cNvPr id="225" name="Franchisee"/>
          <p:cNvSpPr/>
          <p:nvPr/>
        </p:nvSpPr>
        <p:spPr>
          <a:xfrm>
            <a:off x="1625600" y="457200"/>
            <a:ext cx="2701855" cy="270185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/>
          <a:p>
            <a:endParaRPr dirty="0"/>
          </a:p>
          <a:p>
            <a:endParaRPr lang="en-US" sz="2800" dirty="0">
              <a:latin typeface="Calibri" pitchFamily="34" charset="0"/>
            </a:endParaRPr>
          </a:p>
          <a:p>
            <a:r>
              <a:rPr sz="2800">
                <a:latin typeface="Calibri" pitchFamily="34" charset="0"/>
              </a:rPr>
              <a:t>Franchisee </a:t>
            </a:r>
            <a:endParaRPr sz="2800" dirty="0">
              <a:latin typeface="Calibri" pitchFamily="34" charset="0"/>
            </a:endParaRPr>
          </a:p>
        </p:txBody>
      </p:sp>
      <p:pic>
        <p:nvPicPr>
          <p:cNvPr id="226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1143000"/>
            <a:ext cx="1039613" cy="78195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VP/ Franchisee"/>
          <p:cNvSpPr/>
          <p:nvPr/>
        </p:nvSpPr>
        <p:spPr>
          <a:xfrm>
            <a:off x="8636000" y="381000"/>
            <a:ext cx="2701854" cy="270185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/>
          <a:p>
            <a:endParaRPr dirty="0"/>
          </a:p>
          <a:p>
            <a:endParaRPr dirty="0"/>
          </a:p>
          <a:p>
            <a:r>
              <a:rPr sz="2800" dirty="0">
                <a:latin typeface="Calibri" pitchFamily="34" charset="0"/>
              </a:rPr>
              <a:t>RVP/ Franchisee </a:t>
            </a:r>
          </a:p>
        </p:txBody>
      </p:sp>
      <p:pic>
        <p:nvPicPr>
          <p:cNvPr id="228" name="17B13A08-B0FC-49D9-BE46-666A35AA9715-L0-001.jpeg" descr="17B13A08-B0FC-49D9-BE46-666A35AA9715-L0-0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8400" y="1295400"/>
            <a:ext cx="2437895" cy="38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Regional Leader"/>
          <p:cNvSpPr/>
          <p:nvPr/>
        </p:nvSpPr>
        <p:spPr>
          <a:xfrm>
            <a:off x="9189223" y="3594542"/>
            <a:ext cx="1516096" cy="151609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2300"/>
            </a:lvl1pPr>
          </a:lstStyle>
          <a:p>
            <a:r>
              <a:rPr sz="2000" dirty="0">
                <a:latin typeface="Calibri" pitchFamily="34" charset="0"/>
              </a:rPr>
              <a:t>Regional Leader</a:t>
            </a:r>
          </a:p>
        </p:txBody>
      </p:sp>
      <p:sp>
        <p:nvSpPr>
          <p:cNvPr id="230" name="Line"/>
          <p:cNvSpPr/>
          <p:nvPr/>
        </p:nvSpPr>
        <p:spPr>
          <a:xfrm flipV="1">
            <a:off x="6502402" y="457203"/>
            <a:ext cx="1" cy="632238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2" tIns="45712" rIns="45712" bIns="45712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1612595">
              <a:defRPr sz="6324"/>
            </a:lvl1pPr>
          </a:lstStyle>
          <a:p>
            <a:r>
              <a:t>36 - 120 Months Focus on Expansion  </a:t>
            </a:r>
          </a:p>
        </p:txBody>
      </p:sp>
      <p:sp>
        <p:nvSpPr>
          <p:cNvPr id="233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-1" y="8229603"/>
            <a:ext cx="322817" cy="3501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4" name="Content Placeholder 2"/>
          <p:cNvSpPr/>
          <p:nvPr/>
        </p:nvSpPr>
        <p:spPr>
          <a:xfrm>
            <a:off x="1" y="7696201"/>
            <a:ext cx="13004800" cy="1405473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65017" tIns="65017" rIns="65017" bIns="65017" anchor="ctr"/>
          <a:lstStyle/>
          <a:p>
            <a:pPr defTabSz="1733795">
              <a:lnSpc>
                <a:spcPct val="85000"/>
              </a:lnSpc>
              <a:spcBef>
                <a:spcPts val="1099"/>
              </a:spcBef>
              <a:defRPr sz="3600" b="1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5" name="BUILDING PROFITABLE RVP’S/FRANCHISEES"/>
          <p:cNvSpPr txBox="1"/>
          <p:nvPr/>
        </p:nvSpPr>
        <p:spPr>
          <a:xfrm>
            <a:off x="2273679" y="2678611"/>
            <a:ext cx="84574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29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600" dirty="0">
                <a:latin typeface="Calibri" pitchFamily="34" charset="0"/>
              </a:rPr>
              <a:t>BUILDING PROFITABLE RVP’S/FRANCHISEES</a:t>
            </a:r>
          </a:p>
        </p:txBody>
      </p:sp>
      <p:sp>
        <p:nvSpPr>
          <p:cNvPr id="236" name="Circle"/>
          <p:cNvSpPr/>
          <p:nvPr/>
        </p:nvSpPr>
        <p:spPr>
          <a:xfrm>
            <a:off x="4020554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Circle"/>
          <p:cNvSpPr/>
          <p:nvPr/>
        </p:nvSpPr>
        <p:spPr>
          <a:xfrm>
            <a:off x="1410506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Circle"/>
          <p:cNvSpPr/>
          <p:nvPr/>
        </p:nvSpPr>
        <p:spPr>
          <a:xfrm>
            <a:off x="2715530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Circle"/>
          <p:cNvSpPr/>
          <p:nvPr/>
        </p:nvSpPr>
        <p:spPr>
          <a:xfrm>
            <a:off x="132331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Circle"/>
          <p:cNvSpPr/>
          <p:nvPr/>
        </p:nvSpPr>
        <p:spPr>
          <a:xfrm>
            <a:off x="9213800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Circle"/>
          <p:cNvSpPr/>
          <p:nvPr/>
        </p:nvSpPr>
        <p:spPr>
          <a:xfrm>
            <a:off x="6603752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Circle"/>
          <p:cNvSpPr/>
          <p:nvPr/>
        </p:nvSpPr>
        <p:spPr>
          <a:xfrm>
            <a:off x="7908776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Circle"/>
          <p:cNvSpPr/>
          <p:nvPr/>
        </p:nvSpPr>
        <p:spPr>
          <a:xfrm>
            <a:off x="5325577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Circle"/>
          <p:cNvSpPr/>
          <p:nvPr/>
        </p:nvSpPr>
        <p:spPr>
          <a:xfrm>
            <a:off x="11796998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Circle"/>
          <p:cNvSpPr/>
          <p:nvPr/>
        </p:nvSpPr>
        <p:spPr>
          <a:xfrm>
            <a:off x="10491974" y="4564483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Circle"/>
          <p:cNvSpPr/>
          <p:nvPr/>
        </p:nvSpPr>
        <p:spPr>
          <a:xfrm>
            <a:off x="5908792" y="3353441"/>
            <a:ext cx="1075472" cy="1075472"/>
          </a:xfrm>
          <a:prstGeom prst="ellipse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8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TART BUILDING EQUITY WEALTH"/>
          <p:cNvSpPr txBox="1"/>
          <p:nvPr/>
        </p:nvSpPr>
        <p:spPr>
          <a:xfrm rot="20229974">
            <a:off x="121170" y="5683251"/>
            <a:ext cx="2020538" cy="16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25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>
                <a:latin typeface="Calibri" pitchFamily="34" charset="0"/>
              </a:rPr>
              <a:t>START BUILDING EQUITY WEALTH</a:t>
            </a:r>
          </a:p>
        </p:txBody>
      </p:sp>
      <p:sp>
        <p:nvSpPr>
          <p:cNvPr id="248" name="Arrow"/>
          <p:cNvSpPr/>
          <p:nvPr/>
        </p:nvSpPr>
        <p:spPr>
          <a:xfrm>
            <a:off x="2074101" y="6050084"/>
            <a:ext cx="2358330" cy="1206805"/>
          </a:xfrm>
          <a:prstGeom prst="rightArrow">
            <a:avLst>
              <a:gd name="adj1" fmla="val 32000"/>
              <a:gd name="adj2" fmla="val 101027"/>
            </a:avLst>
          </a:prstGeom>
          <a:solidFill>
            <a:srgbClr val="FFFFFF"/>
          </a:solidFill>
          <a:ln w="88900">
            <a:solidFill>
              <a:srgbClr val="1F43C9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249" name="$17,150"/>
          <p:cNvSpPr txBox="1"/>
          <p:nvPr/>
        </p:nvSpPr>
        <p:spPr>
          <a:xfrm>
            <a:off x="4212792" y="6299264"/>
            <a:ext cx="2735074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rPr dirty="0"/>
              <a:t>$1</a:t>
            </a:r>
            <a:r>
              <a:rPr lang="en-US" dirty="0"/>
              <a:t>5</a:t>
            </a:r>
            <a:r>
              <a:rPr dirty="0"/>
              <a:t>,</a:t>
            </a:r>
            <a:r>
              <a:rPr lang="en-US" dirty="0"/>
              <a:t>00</a:t>
            </a:r>
            <a:r>
              <a:rPr dirty="0"/>
              <a:t>0 </a:t>
            </a:r>
          </a:p>
        </p:txBody>
      </p:sp>
      <p:sp>
        <p:nvSpPr>
          <p:cNvPr id="250" name="X 10"/>
          <p:cNvSpPr txBox="1"/>
          <p:nvPr/>
        </p:nvSpPr>
        <p:spPr>
          <a:xfrm>
            <a:off x="6321056" y="6299265"/>
            <a:ext cx="2799023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t>X 10 =</a:t>
            </a:r>
          </a:p>
        </p:txBody>
      </p:sp>
      <p:sp>
        <p:nvSpPr>
          <p:cNvPr id="251" name="$171,500"/>
          <p:cNvSpPr txBox="1"/>
          <p:nvPr/>
        </p:nvSpPr>
        <p:spPr>
          <a:xfrm>
            <a:off x="8678244" y="6342020"/>
            <a:ext cx="2637562" cy="795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500">
                <a:solidFill>
                  <a:srgbClr val="2B4617"/>
                </a:solidFill>
              </a:defRPr>
            </a:lvl1pPr>
          </a:lstStyle>
          <a:p>
            <a:r>
              <a:rPr dirty="0"/>
              <a:t>$1</a:t>
            </a:r>
            <a:r>
              <a:rPr lang="en-US" dirty="0"/>
              <a:t>50,000</a:t>
            </a:r>
            <a:r>
              <a:rPr dirty="0"/>
              <a:t> </a:t>
            </a:r>
          </a:p>
        </p:txBody>
      </p:sp>
      <p:sp>
        <p:nvSpPr>
          <p:cNvPr id="252" name="IN STOCK"/>
          <p:cNvSpPr txBox="1"/>
          <p:nvPr/>
        </p:nvSpPr>
        <p:spPr>
          <a:xfrm rot="20518531">
            <a:off x="10630807" y="6695774"/>
            <a:ext cx="2258587" cy="53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2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>
                <a:latin typeface="Calibri" pitchFamily="34" charset="0"/>
              </a:rPr>
              <a:t>IN STOCK</a:t>
            </a:r>
          </a:p>
        </p:txBody>
      </p:sp>
      <p:sp>
        <p:nvSpPr>
          <p:cNvPr id="253" name="Historical fact…"/>
          <p:cNvSpPr txBox="1"/>
          <p:nvPr/>
        </p:nvSpPr>
        <p:spPr>
          <a:xfrm>
            <a:off x="1636662" y="7569775"/>
            <a:ext cx="9619733" cy="158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/>
          <a:p>
            <a:pPr>
              <a:defRPr sz="2600" b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Historical fact </a:t>
            </a:r>
          </a:p>
          <a:p>
            <a:pPr>
              <a:defRPr sz="30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$10k invested in our company stock in the ‘80s </a:t>
            </a:r>
            <a:endParaRPr lang="en-US" sz="3100" dirty="0">
              <a:latin typeface="Calibri" pitchFamily="34" charset="0"/>
            </a:endParaRPr>
          </a:p>
          <a:p>
            <a:pPr>
              <a:defRPr sz="30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100" dirty="0">
                <a:latin typeface="Calibri" pitchFamily="34" charset="0"/>
              </a:rPr>
              <a:t>and held for 20 years was worth $6.2m</a:t>
            </a:r>
            <a:r>
              <a:rPr lang="en-US" sz="3100" dirty="0">
                <a:latin typeface="Calibri" pitchFamily="34" charset="0"/>
              </a:rPr>
              <a:t>!</a:t>
            </a:r>
            <a:endParaRPr sz="31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11"/>
          <p:cNvSpPr/>
          <p:nvPr/>
        </p:nvSpPr>
        <p:spPr>
          <a:xfrm>
            <a:off x="688171" y="3427761"/>
            <a:ext cx="4163344" cy="219456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65017" tIns="65017" rIns="65017" bIns="65017" anchor="ctr"/>
          <a:lstStyle/>
          <a:p>
            <a:pPr defTabSz="1733795">
              <a:spcBef>
                <a:spcPts val="400"/>
              </a:spcBef>
              <a:defRPr sz="44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6" name="Title 1"/>
          <p:cNvSpPr txBox="1">
            <a:spLocks noGrp="1"/>
          </p:cNvSpPr>
          <p:nvPr>
            <p:ph type="title"/>
          </p:nvPr>
        </p:nvSpPr>
        <p:spPr>
          <a:xfrm>
            <a:off x="515620" y="197770"/>
            <a:ext cx="11973559" cy="1952167"/>
          </a:xfrm>
          <a:prstGeom prst="rect">
            <a:avLst/>
          </a:prstGeom>
          <a:solidFill>
            <a:srgbClr val="274EFA"/>
          </a:solidFill>
        </p:spPr>
        <p:txBody>
          <a:bodyPr/>
          <a:lstStyle/>
          <a:p>
            <a:pPr algn="ctr" defTabSz="953587">
              <a:lnSpc>
                <a:spcPct val="85000"/>
              </a:lnSpc>
              <a:defRPr sz="374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5000" dirty="0"/>
              <a:t>$</a:t>
            </a:r>
            <a:r>
              <a:rPr sz="5000" dirty="0"/>
              <a:t>750,000 Power Builder NSD/Franchisee</a:t>
            </a:r>
          </a:p>
        </p:txBody>
      </p:sp>
      <p:sp>
        <p:nvSpPr>
          <p:cNvPr id="2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42252" y="2018450"/>
            <a:ext cx="11704321" cy="57494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200"/>
              </a:spcBef>
              <a:buSzTx/>
              <a:buNone/>
              <a:defRPr sz="4800" b="1">
                <a:solidFill>
                  <a:srgbClr val="23476B"/>
                </a:solidFill>
              </a:defRPr>
            </a:pPr>
            <a:r>
              <a:rPr lang="en-US" dirty="0"/>
              <a:t>   </a:t>
            </a:r>
            <a:r>
              <a:rPr dirty="0"/>
              <a:t>$195k thru 2</a:t>
            </a:r>
            <a:r>
              <a:rPr baseline="30000" dirty="0"/>
              <a:t>nd</a:t>
            </a:r>
            <a:r>
              <a:rPr dirty="0"/>
              <a:t> </a:t>
            </a:r>
            <a:r>
              <a:rPr lang="en-US" dirty="0"/>
              <a:t>/ </a:t>
            </a:r>
            <a:r>
              <a:rPr dirty="0"/>
              <a:t>$20k Base Shop</a:t>
            </a:r>
            <a:r>
              <a:rPr lang="en-US" dirty="0"/>
              <a:t>/NSD</a:t>
            </a:r>
          </a:p>
          <a:p>
            <a:pPr marL="0" indent="0">
              <a:spcBef>
                <a:spcPts val="2200"/>
              </a:spcBef>
              <a:buSzTx/>
              <a:buNone/>
              <a:defRPr sz="4800" b="1">
                <a:solidFill>
                  <a:srgbClr val="23476B"/>
                </a:solidFill>
              </a:defRPr>
            </a:pPr>
            <a:r>
              <a:rPr lang="en-US" sz="2700" dirty="0"/>
              <a:t>     </a:t>
            </a:r>
            <a:r>
              <a:rPr sz="2700" dirty="0"/>
              <a:t>Become an NSD </a:t>
            </a:r>
            <a:br>
              <a:rPr sz="2700" dirty="0"/>
            </a:br>
            <a:r>
              <a:rPr lang="en-US" sz="2700" dirty="0"/>
              <a:t>B</a:t>
            </a:r>
            <a:r>
              <a:rPr sz="2700" dirty="0"/>
              <a:t>uild </a:t>
            </a:r>
            <a:r>
              <a:rPr lang="en-US" sz="2700" dirty="0"/>
              <a:t>Residual Income</a:t>
            </a:r>
            <a:br>
              <a:rPr sz="2700" dirty="0"/>
            </a:br>
            <a:r>
              <a:rPr sz="54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$754,298</a:t>
            </a:r>
            <a:r>
              <a:rPr lang="en-US" sz="54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.00</a:t>
            </a:r>
            <a:br>
              <a:rPr sz="75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000" b="1" spc="-346" dirty="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</a:t>
            </a:r>
            <a:r>
              <a:rPr lang="en-US" sz="3000" spc="-346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ANNUAL INCOME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8" name="Straight Connector 12"/>
          <p:cNvSpPr/>
          <p:nvPr/>
        </p:nvSpPr>
        <p:spPr>
          <a:xfrm>
            <a:off x="6778301" y="5629092"/>
            <a:ext cx="4517" cy="187847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9" name="Straight Connector 13"/>
          <p:cNvSpPr/>
          <p:nvPr/>
        </p:nvSpPr>
        <p:spPr>
          <a:xfrm>
            <a:off x="11386425" y="5622318"/>
            <a:ext cx="921173" cy="18942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0" name="Straight Connector 14"/>
          <p:cNvSpPr/>
          <p:nvPr/>
        </p:nvSpPr>
        <p:spPr>
          <a:xfrm flipH="1">
            <a:off x="6864099" y="3705463"/>
            <a:ext cx="2228427" cy="19191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1" name="Straight Connector 15"/>
          <p:cNvSpPr/>
          <p:nvPr/>
        </p:nvSpPr>
        <p:spPr>
          <a:xfrm>
            <a:off x="9083491" y="3714496"/>
            <a:ext cx="2325513" cy="190782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2" name="Straight Connector 16"/>
          <p:cNvSpPr/>
          <p:nvPr/>
        </p:nvSpPr>
        <p:spPr>
          <a:xfrm flipH="1">
            <a:off x="5884222" y="5647153"/>
            <a:ext cx="903113" cy="18604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3" name="Rectangle 17"/>
          <p:cNvSpPr/>
          <p:nvPr/>
        </p:nvSpPr>
        <p:spPr>
          <a:xfrm>
            <a:off x="10564597" y="3365883"/>
            <a:ext cx="2106509" cy="680186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2600" b="1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Focus:</a:t>
            </a:r>
          </a:p>
          <a:p>
            <a:pPr defTabSz="1733795">
              <a:lnSpc>
                <a:spcPct val="85000"/>
              </a:lnSpc>
              <a:defRPr sz="2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EXPANSION</a:t>
            </a:r>
          </a:p>
        </p:txBody>
      </p:sp>
      <p:sp>
        <p:nvSpPr>
          <p:cNvPr id="264" name="Rectangle 18"/>
          <p:cNvSpPr/>
          <p:nvPr/>
        </p:nvSpPr>
        <p:spPr>
          <a:xfrm>
            <a:off x="4892389" y="3414275"/>
            <a:ext cx="2764609" cy="824571"/>
          </a:xfrm>
          <a:prstGeom prst="rect">
            <a:avLst/>
          </a:prstGeom>
          <a:solidFill>
            <a:srgbClr val="F2F2F2"/>
          </a:solidFill>
          <a:ln w="12700">
            <a:solidFill>
              <a:srgbClr val="80808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>
            <a:spAutoFit/>
          </a:bodyPr>
          <a:lstStyle/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	$2,800	</a:t>
            </a:r>
            <a:r>
              <a:rPr dirty="0">
                <a:solidFill>
                  <a:srgbClr val="CC0000"/>
                </a:solidFill>
              </a:rPr>
              <a:t>Base </a:t>
            </a:r>
            <a:r>
              <a:rPr lang="en-US" dirty="0">
                <a:solidFill>
                  <a:srgbClr val="CC0000"/>
                </a:solidFill>
              </a:rPr>
              <a:t>Shop</a:t>
            </a:r>
            <a:r>
              <a:rPr dirty="0">
                <a:solidFill>
                  <a:srgbClr val="CC0000"/>
                </a:solidFill>
              </a:rPr>
              <a:t> Bonus</a:t>
            </a:r>
          </a:p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	$3,938	</a:t>
            </a:r>
            <a:r>
              <a:rPr dirty="0">
                <a:solidFill>
                  <a:srgbClr val="CC0000"/>
                </a:solidFill>
              </a:rPr>
              <a:t>Power Builder</a:t>
            </a:r>
            <a:endParaRPr dirty="0">
              <a:solidFill>
                <a:srgbClr val="FFFFFF"/>
              </a:solidFill>
            </a:endParaRPr>
          </a:p>
          <a:p>
            <a:pPr algn="l" defTabSz="1733795">
              <a:lnSpc>
                <a:spcPct val="85000"/>
              </a:lnSpc>
              <a:tabLst>
                <a:tab pos="952403" algn="r"/>
                <a:tab pos="1079389" algn="l"/>
              </a:tabLst>
              <a:defRPr sz="13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400" dirty="0"/>
              <a:t>	$16,275	</a:t>
            </a:r>
            <a:r>
              <a:rPr sz="1100" dirty="0">
                <a:solidFill>
                  <a:srgbClr val="CC0000"/>
                </a:solidFill>
              </a:rPr>
              <a:t>Leadership 		Development Bonus </a:t>
            </a:r>
          </a:p>
        </p:txBody>
      </p:sp>
      <p:sp>
        <p:nvSpPr>
          <p:cNvPr id="265" name="Rectangle 19"/>
          <p:cNvSpPr/>
          <p:nvPr/>
        </p:nvSpPr>
        <p:spPr>
          <a:xfrm>
            <a:off x="11871848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66" name="Straight Connector 20"/>
          <p:cNvSpPr/>
          <p:nvPr/>
        </p:nvSpPr>
        <p:spPr>
          <a:xfrm>
            <a:off x="6778301" y="5629094"/>
            <a:ext cx="930204" cy="18694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grpSp>
        <p:nvGrpSpPr>
          <p:cNvPr id="269" name="Rectangle 22"/>
          <p:cNvGrpSpPr/>
          <p:nvPr/>
        </p:nvGrpSpPr>
        <p:grpSpPr>
          <a:xfrm>
            <a:off x="5728436" y="6329001"/>
            <a:ext cx="2190047" cy="887668"/>
            <a:chOff x="0" y="0"/>
            <a:chExt cx="2190045" cy="887665"/>
          </a:xfrm>
        </p:grpSpPr>
        <p:sp>
          <p:nvSpPr>
            <p:cNvPr id="267" name="Rectangle"/>
            <p:cNvSpPr/>
            <p:nvPr/>
          </p:nvSpPr>
          <p:spPr>
            <a:xfrm>
              <a:off x="0" y="0"/>
              <a:ext cx="2190045" cy="688623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863511" algn="r"/>
                  <a:tab pos="1079389" algn="l"/>
                </a:tabLst>
                <a:defRPr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8" name="10% 2nd Override…"/>
            <p:cNvSpPr txBox="1"/>
            <p:nvPr/>
          </p:nvSpPr>
          <p:spPr>
            <a:xfrm>
              <a:off x="0" y="42051"/>
              <a:ext cx="2190045" cy="845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863511" algn="r"/>
                  <a:tab pos="1079389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</a:t>
              </a:r>
              <a:r>
                <a:rPr sz="1600"/>
                <a:t>10%	2</a:t>
              </a:r>
              <a:r>
                <a:rPr sz="1600" baseline="30666"/>
                <a:t>nd</a:t>
              </a:r>
              <a:r>
                <a:rPr sz="1600"/>
                <a:t> Override</a:t>
              </a:r>
              <a:endParaRPr sz="160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863511" algn="r"/>
                  <a:tab pos="1079389" algn="l"/>
                </a:tabLst>
                <a:defRPr sz="15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4%	NSD Bonus</a:t>
              </a:r>
              <a:endParaRPr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863511" algn="r"/>
                  <a:tab pos="1079389" algn="l"/>
                </a:tabLst>
                <a:defRPr sz="15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	14%	Total</a:t>
              </a:r>
            </a:p>
          </p:txBody>
        </p:sp>
      </p:grpSp>
      <p:sp>
        <p:nvSpPr>
          <p:cNvPr id="270" name="Straight Connector 23"/>
          <p:cNvSpPr/>
          <p:nvPr/>
        </p:nvSpPr>
        <p:spPr>
          <a:xfrm>
            <a:off x="8683416" y="5597482"/>
            <a:ext cx="1" cy="192814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1" name="Straight Connector 24"/>
          <p:cNvSpPr/>
          <p:nvPr/>
        </p:nvSpPr>
        <p:spPr>
          <a:xfrm>
            <a:off x="9584721" y="5624578"/>
            <a:ext cx="1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2" name="Straight Connector 25"/>
          <p:cNvSpPr/>
          <p:nvPr/>
        </p:nvSpPr>
        <p:spPr>
          <a:xfrm>
            <a:off x="10505895" y="5624578"/>
            <a:ext cx="1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3" name="Straight Connector 26"/>
          <p:cNvSpPr/>
          <p:nvPr/>
        </p:nvSpPr>
        <p:spPr>
          <a:xfrm>
            <a:off x="10483316" y="5638123"/>
            <a:ext cx="921175" cy="188750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74" name="Rectangle 27"/>
          <p:cNvSpPr/>
          <p:nvPr/>
        </p:nvSpPr>
        <p:spPr>
          <a:xfrm>
            <a:off x="10975511" y="7264252"/>
            <a:ext cx="806029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75" name="Rectangle 28"/>
          <p:cNvSpPr/>
          <p:nvPr/>
        </p:nvSpPr>
        <p:spPr>
          <a:xfrm>
            <a:off x="5489110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$20k</a:t>
            </a:r>
          </a:p>
        </p:txBody>
      </p:sp>
      <p:sp>
        <p:nvSpPr>
          <p:cNvPr id="276" name="Rectangle 29"/>
          <p:cNvSpPr/>
          <p:nvPr/>
        </p:nvSpPr>
        <p:spPr>
          <a:xfrm>
            <a:off x="6392221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77" name="Rectangle 30"/>
          <p:cNvSpPr/>
          <p:nvPr/>
        </p:nvSpPr>
        <p:spPr>
          <a:xfrm>
            <a:off x="7290818" y="7264252"/>
            <a:ext cx="808284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78" name="Rectangle 31"/>
          <p:cNvSpPr/>
          <p:nvPr/>
        </p:nvSpPr>
        <p:spPr>
          <a:xfrm>
            <a:off x="8275207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79" name="Rectangle 32"/>
          <p:cNvSpPr/>
          <p:nvPr/>
        </p:nvSpPr>
        <p:spPr>
          <a:xfrm>
            <a:off x="9178318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80" name="Rectangle 33"/>
          <p:cNvSpPr/>
          <p:nvPr/>
        </p:nvSpPr>
        <p:spPr>
          <a:xfrm>
            <a:off x="10076914" y="7264252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grpSp>
        <p:nvGrpSpPr>
          <p:cNvPr id="283" name="Rectangle 34"/>
          <p:cNvGrpSpPr/>
          <p:nvPr/>
        </p:nvGrpSpPr>
        <p:grpSpPr>
          <a:xfrm>
            <a:off x="8351974" y="6234177"/>
            <a:ext cx="4009815" cy="837639"/>
            <a:chOff x="0" y="-1"/>
            <a:chExt cx="4009814" cy="837638"/>
          </a:xfrm>
        </p:grpSpPr>
        <p:sp>
          <p:nvSpPr>
            <p:cNvPr id="281" name="Rectangle"/>
            <p:cNvSpPr/>
            <p:nvPr/>
          </p:nvSpPr>
          <p:spPr>
            <a:xfrm>
              <a:off x="0" y="-1"/>
              <a:ext cx="4009814" cy="837638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2158780" algn="r"/>
                  <a:tab pos="2374656" algn="l"/>
                </a:tabLst>
                <a:defRPr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82" name="10% 2nd Override…"/>
            <p:cNvSpPr txBox="1"/>
            <p:nvPr/>
          </p:nvSpPr>
          <p:spPr>
            <a:xfrm>
              <a:off x="0" y="10245"/>
              <a:ext cx="4009814" cy="817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	</a:t>
              </a:r>
              <a:r>
                <a:rPr sz="1400" dirty="0"/>
                <a:t>10%	2</a:t>
              </a:r>
              <a:r>
                <a:rPr sz="1400" baseline="30888" dirty="0"/>
                <a:t>nd</a:t>
              </a:r>
              <a:r>
                <a:rPr sz="1400" dirty="0"/>
                <a:t> Override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7%	SVP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2158780" algn="r"/>
                  <a:tab pos="2374656" algn="l"/>
                </a:tabLst>
                <a:defRPr sz="18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4%	NSD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2158780" algn="r"/>
                  <a:tab pos="2374656" algn="l"/>
                </a:tabLst>
                <a:defRPr sz="18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21%	Total</a:t>
              </a:r>
            </a:p>
          </p:txBody>
        </p:sp>
      </p:grpSp>
      <p:sp>
        <p:nvSpPr>
          <p:cNvPr id="284" name="Straight Connector 35"/>
          <p:cNvSpPr/>
          <p:nvPr/>
        </p:nvSpPr>
        <p:spPr>
          <a:xfrm>
            <a:off x="9083494" y="3705464"/>
            <a:ext cx="1415627" cy="19010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5" name="Straight Connector 36"/>
          <p:cNvSpPr/>
          <p:nvPr/>
        </p:nvSpPr>
        <p:spPr>
          <a:xfrm>
            <a:off x="9083492" y="3723529"/>
            <a:ext cx="501228" cy="18920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6" name="Straight Connector 37"/>
          <p:cNvSpPr/>
          <p:nvPr/>
        </p:nvSpPr>
        <p:spPr>
          <a:xfrm flipH="1">
            <a:off x="8672576" y="3723529"/>
            <a:ext cx="410917" cy="185589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7" name="Straight Connector 38"/>
          <p:cNvSpPr/>
          <p:nvPr/>
        </p:nvSpPr>
        <p:spPr>
          <a:xfrm flipH="1">
            <a:off x="7740115" y="3705465"/>
            <a:ext cx="1352410" cy="19100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65017" tIns="65017" rIns="65017" bIns="65017" anchor="ctr"/>
          <a:lstStyle/>
          <a:p>
            <a:pPr algn="l" defTabSz="1733795">
              <a:defRPr sz="18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88" name="Rectangle 39"/>
          <p:cNvSpPr/>
          <p:nvPr/>
        </p:nvSpPr>
        <p:spPr>
          <a:xfrm>
            <a:off x="7801073" y="3414034"/>
            <a:ext cx="2621282" cy="549381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2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NSD </a:t>
            </a:r>
          </a:p>
          <a:p>
            <a:pPr defTabSz="1733795">
              <a:lnSpc>
                <a:spcPct val="85000"/>
              </a:lnSpc>
              <a:defRPr sz="21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$20k/$195k thru 2</a:t>
            </a:r>
            <a:r>
              <a:rPr baseline="30857"/>
              <a:t>nd</a:t>
            </a:r>
          </a:p>
        </p:txBody>
      </p:sp>
      <p:grpSp>
        <p:nvGrpSpPr>
          <p:cNvPr id="291" name="Rectangle 40"/>
          <p:cNvGrpSpPr/>
          <p:nvPr/>
        </p:nvGrpSpPr>
        <p:grpSpPr>
          <a:xfrm>
            <a:off x="7676897" y="4156716"/>
            <a:ext cx="2933845" cy="1270187"/>
            <a:chOff x="0" y="-23875"/>
            <a:chExt cx="2933843" cy="1270186"/>
          </a:xfrm>
        </p:grpSpPr>
        <p:sp>
          <p:nvSpPr>
            <p:cNvPr id="289" name="Rectangle"/>
            <p:cNvSpPr/>
            <p:nvPr/>
          </p:nvSpPr>
          <p:spPr>
            <a:xfrm>
              <a:off x="0" y="0"/>
              <a:ext cx="2933844" cy="1222435"/>
            </a:xfrm>
            <a:prstGeom prst="rect">
              <a:avLst/>
            </a:prstGeom>
            <a:solidFill>
              <a:srgbClr val="FFBD5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733795">
                <a:tabLst>
                  <a:tab pos="1295267" algn="r"/>
                  <a:tab pos="1511146" algn="l"/>
                </a:tabLst>
                <a:defRPr sz="1800" b="1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90" name="15% 1st Override…"/>
            <p:cNvSpPr txBox="1"/>
            <p:nvPr/>
          </p:nvSpPr>
          <p:spPr>
            <a:xfrm>
              <a:off x="0" y="-23876"/>
              <a:ext cx="2933844" cy="1270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dirty="0"/>
                <a:t>	</a:t>
              </a:r>
              <a:r>
                <a:rPr sz="1400" dirty="0"/>
                <a:t>15%	1</a:t>
              </a:r>
              <a:r>
                <a:rPr sz="1400" baseline="30750" dirty="0"/>
                <a:t>st</a:t>
              </a:r>
              <a:r>
                <a:rPr sz="1400" dirty="0"/>
                <a:t> Override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7.5%	Power Builder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10%	RVP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7%	SVP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lnSpc>
                  <a:spcPct val="85000"/>
                </a:lnSpc>
                <a:tabLst>
                  <a:tab pos="1295267" algn="r"/>
                  <a:tab pos="1511146" algn="l"/>
                </a:tabLst>
                <a:defRPr sz="1600" b="1" u="sng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4%	NSD Bonus</a:t>
              </a:r>
              <a:endParaRPr sz="1400" dirty="0">
                <a:solidFill>
                  <a:srgbClr val="FFFFFF"/>
                </a:solidFill>
              </a:endParaRPr>
            </a:p>
            <a:p>
              <a:pPr algn="l" defTabSz="1733795">
                <a:tabLst>
                  <a:tab pos="1295267" algn="r"/>
                  <a:tab pos="1511146" algn="l"/>
                </a:tabLst>
                <a:defRPr sz="1600" b="1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sz="1400" dirty="0"/>
                <a:t>	43.5%	Total</a:t>
              </a:r>
            </a:p>
          </p:txBody>
        </p:sp>
      </p:grpSp>
      <p:sp>
        <p:nvSpPr>
          <p:cNvPr id="292" name="Rectangle 41"/>
          <p:cNvSpPr/>
          <p:nvPr/>
        </p:nvSpPr>
        <p:spPr>
          <a:xfrm>
            <a:off x="6378674" y="5582206"/>
            <a:ext cx="808286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SVPs </a:t>
            </a:r>
            <a:br/>
            <a:r>
              <a:t>$20k</a:t>
            </a:r>
          </a:p>
        </p:txBody>
      </p:sp>
      <p:sp>
        <p:nvSpPr>
          <p:cNvPr id="293" name="Rectangle 42"/>
          <p:cNvSpPr/>
          <p:nvPr/>
        </p:nvSpPr>
        <p:spPr>
          <a:xfrm>
            <a:off x="7329199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4" name="Rectangle 43"/>
          <p:cNvSpPr/>
          <p:nvPr/>
        </p:nvSpPr>
        <p:spPr>
          <a:xfrm>
            <a:off x="8272950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$15k</a:t>
            </a:r>
          </a:p>
        </p:txBody>
      </p:sp>
      <p:sp>
        <p:nvSpPr>
          <p:cNvPr id="295" name="Rectangle 44"/>
          <p:cNvSpPr/>
          <p:nvPr/>
        </p:nvSpPr>
        <p:spPr>
          <a:xfrm>
            <a:off x="9176060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6" name="Rectangle 45"/>
          <p:cNvSpPr/>
          <p:nvPr/>
        </p:nvSpPr>
        <p:spPr>
          <a:xfrm>
            <a:off x="10088202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7" name="Rectangle 46"/>
          <p:cNvSpPr/>
          <p:nvPr/>
        </p:nvSpPr>
        <p:spPr>
          <a:xfrm>
            <a:off x="10995829" y="5582206"/>
            <a:ext cx="806027" cy="470898"/>
          </a:xfrm>
          <a:prstGeom prst="rect">
            <a:avLst/>
          </a:prstGeom>
          <a:solidFill>
            <a:srgbClr val="339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33795">
              <a:lnSpc>
                <a:spcPct val="85000"/>
              </a:lnSpc>
              <a:defRPr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RVP </a:t>
            </a:r>
            <a:br/>
            <a:r>
              <a:t>$10k</a:t>
            </a:r>
          </a:p>
        </p:txBody>
      </p:sp>
      <p:sp>
        <p:nvSpPr>
          <p:cNvPr id="298" name="TextBox 4"/>
          <p:cNvSpPr txBox="1"/>
          <p:nvPr/>
        </p:nvSpPr>
        <p:spPr>
          <a:xfrm>
            <a:off x="517483" y="5761728"/>
            <a:ext cx="4454144" cy="2583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>
            <a:spAutoFit/>
          </a:bodyPr>
          <a:lstStyle/>
          <a:p>
            <a:pPr algn="l" defTabSz="1733795">
              <a:lnSpc>
                <a:spcPct val="80000"/>
              </a:lnSpc>
              <a:spcBef>
                <a:spcPts val="501"/>
              </a:spcBef>
              <a:defRPr sz="13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*Assumes generating monthly premium of $5,000 in personal, District Leaders generating $5,000 and Division Leaders generating $10,000, yielding $3,444/mo. in life commissions; $1,850/mo. in securities commissions, for total commissions of $5,294/mo. Assumes all products remain in force for 12 months. Commissions include cash flow that is received over 12 months from month of sale, with 75% advance of 1st year life commissions and subject to deferred compensation account withholding. Annual cash flow assumes the same level of activity over the 12-month period.</a:t>
            </a:r>
          </a:p>
          <a:p>
            <a:pPr algn="l" defTabSz="1733795">
              <a:lnSpc>
                <a:spcPct val="80000"/>
              </a:lnSpc>
              <a:spcBef>
                <a:spcPts val="501"/>
              </a:spcBef>
              <a:defRPr sz="13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In the 12-month period ending in December 20</a:t>
            </a:r>
            <a:r>
              <a:rPr lang="en-US" dirty="0"/>
              <a:t>2</a:t>
            </a:r>
            <a:r>
              <a:rPr dirty="0"/>
              <a:t>4, Primerica paid a total </a:t>
            </a:r>
            <a:r>
              <a:t>of $</a:t>
            </a:r>
            <a:r>
              <a:rPr lang="en-US"/>
              <a:t>1.2b</a:t>
            </a:r>
            <a:r>
              <a:t> </a:t>
            </a:r>
            <a:r>
              <a:rPr dirty="0"/>
              <a:t>in compensation to its sales force, at an average </a:t>
            </a:r>
            <a:r>
              <a:t>of $</a:t>
            </a:r>
            <a:r>
              <a:rPr lang="en-US"/>
              <a:t>7,757</a:t>
            </a:r>
            <a:r>
              <a:t> </a:t>
            </a:r>
            <a:r>
              <a:rPr dirty="0"/>
              <a:t>per life licensed representative.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2802654" y="8027704"/>
            <a:ext cx="9716053" cy="687334"/>
            <a:chOff x="0" y="0"/>
            <a:chExt cx="9716052" cy="687334"/>
          </a:xfrm>
        </p:grpSpPr>
        <p:sp>
          <p:nvSpPr>
            <p:cNvPr id="299" name="Rectangle"/>
            <p:cNvSpPr/>
            <p:nvPr/>
          </p:nvSpPr>
          <p:spPr>
            <a:xfrm>
              <a:off x="0" y="209081"/>
              <a:ext cx="7414673" cy="47825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0" name="Rectangle"/>
            <p:cNvSpPr/>
            <p:nvPr/>
          </p:nvSpPr>
          <p:spPr>
            <a:xfrm>
              <a:off x="7188748" y="0"/>
              <a:ext cx="2527305" cy="40831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2" name="Title 1"/>
          <p:cNvSpPr txBox="1"/>
          <p:nvPr/>
        </p:nvSpPr>
        <p:spPr>
          <a:xfrm>
            <a:off x="482601" y="8425990"/>
            <a:ext cx="12192000" cy="1040838"/>
          </a:xfrm>
          <a:prstGeom prst="rect">
            <a:avLst/>
          </a:prstGeom>
          <a:solidFill>
            <a:srgbClr val="274EFA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 anchor="ctr">
            <a:normAutofit/>
          </a:bodyPr>
          <a:lstStyle>
            <a:lvl1pPr defTabSz="849646">
              <a:lnSpc>
                <a:spcPct val="85000"/>
              </a:lnSpc>
              <a:defRPr sz="333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Now You</a:t>
            </a:r>
            <a:r>
              <a:rPr lang="en-US" dirty="0"/>
              <a:t> Are</a:t>
            </a:r>
            <a:r>
              <a:rPr dirty="0"/>
              <a:t> Building RVPs/Franchisees </a:t>
            </a:r>
            <a:r>
              <a:rPr lang="en-US" dirty="0"/>
              <a:t>T</a:t>
            </a:r>
            <a:r>
              <a:rPr dirty="0"/>
              <a:t>hat</a:t>
            </a:r>
            <a:r>
              <a:rPr lang="en-US" dirty="0"/>
              <a:t> Are</a:t>
            </a:r>
            <a:r>
              <a:rPr dirty="0"/>
              <a:t> Building </a:t>
            </a:r>
            <a:r>
              <a:rPr lang="en-US" dirty="0"/>
              <a:t>    RVPS/</a:t>
            </a:r>
            <a:r>
              <a:rPr dirty="0"/>
              <a:t>Franchisees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st to get started: $124  -  Balance funded by Primerica…"/>
          <p:cNvSpPr txBox="1"/>
          <p:nvPr/>
        </p:nvSpPr>
        <p:spPr>
          <a:xfrm>
            <a:off x="405234" y="8602122"/>
            <a:ext cx="12194337" cy="93357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>
              <a:defRPr sz="2700" b="1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Cost to get started: $124  -  Balance funded by Primerica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/Affiliates</a:t>
            </a:r>
            <a:endParaRPr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>
              <a:defRPr sz="2700" b="1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($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2,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000 to $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6</a:t>
            </a: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,000 depending on your state)</a:t>
            </a:r>
          </a:p>
        </p:txBody>
      </p:sp>
      <p:sp>
        <p:nvSpPr>
          <p:cNvPr id="305" name="Rectangle"/>
          <p:cNvSpPr/>
          <p:nvPr/>
        </p:nvSpPr>
        <p:spPr>
          <a:xfrm>
            <a:off x="-26374" y="6743"/>
            <a:ext cx="13057547" cy="1620156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06" name="WHAT’S THE BIG PICTURE??"/>
          <p:cNvSpPr txBox="1"/>
          <p:nvPr/>
        </p:nvSpPr>
        <p:spPr>
          <a:xfrm>
            <a:off x="368131" y="469042"/>
            <a:ext cx="12268543" cy="69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WHAT’S THE BIG PICTURE??</a:t>
            </a:r>
          </a:p>
        </p:txBody>
      </p:sp>
      <p:sp>
        <p:nvSpPr>
          <p:cNvPr id="307" name="YOU NEED 4 THINGS"/>
          <p:cNvSpPr txBox="1"/>
          <p:nvPr/>
        </p:nvSpPr>
        <p:spPr>
          <a:xfrm>
            <a:off x="4426516" y="4076047"/>
            <a:ext cx="4151765" cy="687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3800"/>
            </a:lvl1pPr>
          </a:lstStyle>
          <a:p>
            <a:r>
              <a:rPr dirty="0">
                <a:latin typeface="Calibri" pitchFamily="34" charset="0"/>
              </a:rPr>
              <a:t>YOU NEED 4 THINGS</a:t>
            </a:r>
          </a:p>
        </p:txBody>
      </p:sp>
      <p:sp>
        <p:nvSpPr>
          <p:cNvPr id="308" name="Line"/>
          <p:cNvSpPr/>
          <p:nvPr/>
        </p:nvSpPr>
        <p:spPr>
          <a:xfrm>
            <a:off x="2771718" y="4927600"/>
            <a:ext cx="7461367" cy="0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45712" tIns="45712" rIns="45712" bIns="45712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6" name="Group"/>
          <p:cNvGrpSpPr/>
          <p:nvPr/>
        </p:nvGrpSpPr>
        <p:grpSpPr>
          <a:xfrm>
            <a:off x="476730" y="5234356"/>
            <a:ext cx="11651245" cy="3434406"/>
            <a:chOff x="97699" y="0"/>
            <a:chExt cx="11651244" cy="3434403"/>
          </a:xfrm>
        </p:grpSpPr>
        <p:pic>
          <p:nvPicPr>
            <p:cNvPr id="309" name="5D8CBEE9-6BAE-40EB-A7EF-CC8D6C83C051-L0-001.jpeg" descr="5D8CBEE9-6BAE-40EB-A7EF-CC8D6C83C051-L0-001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61" y="16043"/>
              <a:ext cx="2487485" cy="2107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60A1E863-23A7-4F90-A001-0ECBE8E41AD6-L0-001.jpeg" descr="60A1E863-23A7-4F90-A001-0ECBE8E41AD6-L0-00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024" y="6179"/>
              <a:ext cx="2383959" cy="2087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141F2E87-199F-4081-A8BD-F165A27FF5ED-L0-001.jpeg" descr="141F2E87-199F-4081-A8BD-F165A27FF5ED-L0-00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997" y="13273"/>
              <a:ext cx="2106790" cy="19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45A73440-21FD-4FF0-AE9C-12BBD30B5C9A-L0-001.jpeg" descr="45A73440-21FD-4FF0-AE9C-12BBD30B5C9A-L0-001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3801" y="0"/>
              <a:ext cx="2182791" cy="1972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" name="Use our office until…"/>
            <p:cNvSpPr txBox="1"/>
            <p:nvPr/>
          </p:nvSpPr>
          <p:spPr>
            <a:xfrm>
              <a:off x="97699" y="2039151"/>
              <a:ext cx="2646558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rPr dirty="0">
                  <a:latin typeface="Calibri" pitchFamily="34" charset="0"/>
                </a:rPr>
                <a:t>Use our </a:t>
              </a:r>
              <a:r>
                <a:rPr lang="en-US" dirty="0">
                  <a:latin typeface="Calibri" pitchFamily="34" charset="0"/>
                </a:rPr>
                <a:t>O</a:t>
              </a:r>
              <a:r>
                <a:rPr dirty="0">
                  <a:latin typeface="Calibri" pitchFamily="34" charset="0"/>
                </a:rPr>
                <a:t>ffice</a:t>
              </a:r>
              <a:r>
                <a:rPr lang="en-US" dirty="0">
                  <a:latin typeface="Calibri" pitchFamily="34" charset="0"/>
                </a:rPr>
                <a:t>s</a:t>
              </a:r>
              <a:r>
                <a:rPr dirty="0">
                  <a:latin typeface="Calibri" pitchFamily="34" charset="0"/>
                </a:rPr>
                <a:t> until</a:t>
              </a:r>
            </a:p>
            <a:p>
              <a:r>
                <a:rPr dirty="0">
                  <a:latin typeface="Calibri" pitchFamily="34" charset="0"/>
                </a:rPr>
                <a:t>You open </a:t>
              </a:r>
              <a:r>
                <a:rPr lang="en-US" dirty="0">
                  <a:latin typeface="Calibri" pitchFamily="34" charset="0"/>
                </a:rPr>
                <a:t>Y</a:t>
              </a:r>
              <a:r>
                <a:rPr dirty="0">
                  <a:latin typeface="Calibri" pitchFamily="34" charset="0"/>
                </a:rPr>
                <a:t>ours</a:t>
              </a:r>
              <a:endParaRPr lang="en-US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ZOOM</a:t>
              </a:r>
              <a:endParaRPr dirty="0">
                <a:latin typeface="Calibri" pitchFamily="34" charset="0"/>
              </a:endParaRPr>
            </a:p>
          </p:txBody>
        </p:sp>
        <p:sp>
          <p:nvSpPr>
            <p:cNvPr id="314" name="Business licenses:…"/>
            <p:cNvSpPr txBox="1"/>
            <p:nvPr/>
          </p:nvSpPr>
          <p:spPr>
            <a:xfrm>
              <a:off x="3286962" y="2032003"/>
              <a:ext cx="2664191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rPr dirty="0">
                  <a:latin typeface="Calibri" pitchFamily="34" charset="0"/>
                </a:rPr>
                <a:t>Business </a:t>
              </a:r>
              <a:r>
                <a:rPr lang="en-US" dirty="0">
                  <a:latin typeface="Calibri" pitchFamily="34" charset="0"/>
                </a:rPr>
                <a:t>L</a:t>
              </a:r>
              <a:r>
                <a:rPr dirty="0">
                  <a:latin typeface="Calibri" pitchFamily="34" charset="0"/>
                </a:rPr>
                <a:t>icenses</a:t>
              </a:r>
              <a:r>
                <a:rPr lang="en-US" dirty="0">
                  <a:latin typeface="Calibri" pitchFamily="34" charset="0"/>
                </a:rPr>
                <a:t>:</a:t>
              </a:r>
              <a:endParaRPr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 Life/SIE/S6/S63/S26</a:t>
              </a:r>
            </a:p>
            <a:p>
              <a:r>
                <a:rPr lang="en-US" dirty="0">
                  <a:latin typeface="Calibri" pitchFamily="34" charset="0"/>
                </a:rPr>
                <a:t>You’re in Business</a:t>
              </a:r>
              <a:r>
                <a:rPr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315" name="YOUR CERTIFIED TRAINER WILL…"/>
            <p:cNvSpPr txBox="1"/>
            <p:nvPr/>
          </p:nvSpPr>
          <p:spPr>
            <a:xfrm>
              <a:off x="6612060" y="2039150"/>
              <a:ext cx="5136883" cy="139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r>
                <a:rPr sz="2800" dirty="0">
                  <a:latin typeface="Calibri" pitchFamily="34" charset="0"/>
                </a:rPr>
                <a:t>YOUR CERTIFIED</a:t>
              </a:r>
              <a:r>
                <a:rPr lang="en-US" sz="2800" dirty="0">
                  <a:latin typeface="Calibri" pitchFamily="34" charset="0"/>
                </a:rPr>
                <a:t> FIELD</a:t>
              </a:r>
              <a:r>
                <a:rPr sz="2800" dirty="0">
                  <a:latin typeface="Calibri" pitchFamily="34" charset="0"/>
                </a:rPr>
                <a:t> TRAINER WILL </a:t>
              </a:r>
            </a:p>
            <a:p>
              <a:r>
                <a:rPr sz="2800" dirty="0">
                  <a:latin typeface="Calibri" pitchFamily="34" charset="0"/>
                </a:rPr>
                <a:t>HELP YOU BUILD THESE 2 AREAS</a:t>
              </a:r>
            </a:p>
          </p:txBody>
        </p:sp>
      </p:grpSp>
      <p:sp>
        <p:nvSpPr>
          <p:cNvPr id="317" name="Whether it’s McDonald or"/>
          <p:cNvSpPr txBox="1"/>
          <p:nvPr/>
        </p:nvSpPr>
        <p:spPr>
          <a:xfrm>
            <a:off x="1259273" y="2631912"/>
            <a:ext cx="6165137" cy="99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4000"/>
            </a:pPr>
            <a:r>
              <a:rPr dirty="0">
                <a:latin typeface="Calibri" pitchFamily="34" charset="0"/>
              </a:rPr>
              <a:t>Whether it’s</a:t>
            </a:r>
            <a:r>
              <a:rPr lang="en-US" dirty="0">
                <a:latin typeface="Calibri" pitchFamily="34" charset="0"/>
              </a:rPr>
              <a:t>     </a:t>
            </a:r>
            <a:r>
              <a:rPr dirty="0">
                <a:latin typeface="Calibri" pitchFamily="34" charset="0"/>
              </a:rPr>
              <a:t> </a:t>
            </a:r>
            <a:r>
              <a:rPr sz="3300" dirty="0">
                <a:latin typeface="Calibri" pitchFamily="34" charset="0"/>
              </a:rPr>
              <a:t>McDonald</a:t>
            </a:r>
            <a:r>
              <a:rPr dirty="0">
                <a:latin typeface="Calibri" pitchFamily="34" charset="0"/>
              </a:rPr>
              <a:t> </a:t>
            </a:r>
            <a:r>
              <a:rPr lang="en-US" sz="5800" dirty="0">
                <a:latin typeface="Calibri" pitchFamily="34" charset="0"/>
              </a:rPr>
              <a:t>OR</a:t>
            </a:r>
            <a:endParaRPr sz="5800" dirty="0">
              <a:latin typeface="Calibri" pitchFamily="34" charset="0"/>
            </a:endParaRPr>
          </a:p>
        </p:txBody>
      </p:sp>
      <p:pic>
        <p:nvPicPr>
          <p:cNvPr id="318" name="image1.jpeg" descr="image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2603" y="2475623"/>
            <a:ext cx="2094062" cy="157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4.jpeg" descr="image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1775" y="2829231"/>
            <a:ext cx="4101117" cy="8622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ounded Rectangle 20"/>
          <p:cNvSpPr/>
          <p:nvPr/>
        </p:nvSpPr>
        <p:spPr>
          <a:xfrm>
            <a:off x="3789403" y="1796151"/>
            <a:ext cx="3276599" cy="5221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dirty="0"/>
          </a:p>
        </p:txBody>
      </p:sp>
      <p:sp>
        <p:nvSpPr>
          <p:cNvPr id="320" name="$1.2m/ $750k Liquid non-borrowed Assets"/>
          <p:cNvSpPr txBox="1"/>
          <p:nvPr/>
        </p:nvSpPr>
        <p:spPr>
          <a:xfrm>
            <a:off x="3759201" y="1712826"/>
            <a:ext cx="3337004" cy="65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$1.2m to $2m  to Purchase Plus</a:t>
            </a:r>
          </a:p>
          <a:p>
            <a:r>
              <a:rPr lang="en-US" sz="1800" dirty="0">
                <a:latin typeface="Calibri" pitchFamily="34" charset="0"/>
              </a:rPr>
              <a:t>$500k </a:t>
            </a:r>
            <a:r>
              <a:rPr sz="1800" dirty="0">
                <a:latin typeface="Calibri" pitchFamily="34" charset="0"/>
              </a:rPr>
              <a:t>Liquid non-borrowed Assets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93202" y="1828800"/>
            <a:ext cx="1600201" cy="525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dirty="0"/>
          </a:p>
        </p:txBody>
      </p:sp>
      <p:sp>
        <p:nvSpPr>
          <p:cNvPr id="321" name="$124"/>
          <p:cNvSpPr txBox="1"/>
          <p:nvPr/>
        </p:nvSpPr>
        <p:spPr>
          <a:xfrm>
            <a:off x="9093201" y="1908316"/>
            <a:ext cx="1600199" cy="47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r>
              <a:rPr lang="en-US" dirty="0"/>
              <a:t> $124/$25</a:t>
            </a:r>
            <a:endParaRPr dirty="0"/>
          </a:p>
        </p:txBody>
      </p:sp>
      <p:sp>
        <p:nvSpPr>
          <p:cNvPr id="22" name="5-Point Star 21"/>
          <p:cNvSpPr/>
          <p:nvPr/>
        </p:nvSpPr>
        <p:spPr>
          <a:xfrm>
            <a:off x="215731" y="73914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r>
              <a:rPr lang="en-US" sz="200" dirty="0"/>
              <a:t>  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530600" y="73914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sz="200" dirty="0"/>
          </a:p>
        </p:txBody>
      </p:sp>
      <p:sp>
        <p:nvSpPr>
          <p:cNvPr id="27" name="5-Point Star 26"/>
          <p:cNvSpPr/>
          <p:nvPr/>
        </p:nvSpPr>
        <p:spPr>
          <a:xfrm>
            <a:off x="6959600" y="7315200"/>
            <a:ext cx="304800" cy="346163"/>
          </a:xfrm>
          <a:prstGeom prst="star5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endParaRPr lang="en-US" sz="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ouble Arrow"/>
          <p:cNvSpPr/>
          <p:nvPr/>
        </p:nvSpPr>
        <p:spPr>
          <a:xfrm>
            <a:off x="4011332" y="3515102"/>
            <a:ext cx="3282185" cy="2353020"/>
          </a:xfrm>
          <a:prstGeom prst="leftRightArrow">
            <a:avLst>
              <a:gd name="adj1" fmla="val 37160"/>
              <a:gd name="adj2" fmla="val 48523"/>
            </a:avLst>
          </a:prstGeom>
          <a:solidFill>
            <a:srgbClr val="0009FF"/>
          </a:solidFill>
          <a:ln w="25400">
            <a:solidFill>
              <a:schemeClr val="accent1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324" name="Rectangle"/>
          <p:cNvSpPr/>
          <p:nvPr/>
        </p:nvSpPr>
        <p:spPr>
          <a:xfrm>
            <a:off x="-26374" y="6743"/>
            <a:ext cx="13057547" cy="1620156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325" name="3F0505F7-8842-4559-A86B-EE4B4FE0F4E6-L0-001.jpeg" descr="3F0505F7-8842-4559-A86B-EE4B4FE0F4E6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993" y="3425784"/>
            <a:ext cx="2589457" cy="390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1.jpeg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6264" y="1800293"/>
            <a:ext cx="2318918" cy="174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4.jpeg" descr="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2661" y="1891940"/>
            <a:ext cx="6124403" cy="128769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WHAT’S THE BIG PICTURE??"/>
          <p:cNvSpPr txBox="1"/>
          <p:nvPr/>
        </p:nvSpPr>
        <p:spPr>
          <a:xfrm>
            <a:off x="368131" y="469042"/>
            <a:ext cx="12268543" cy="69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WHAT’S THE BIG PICTURE??</a:t>
            </a:r>
          </a:p>
        </p:txBody>
      </p:sp>
      <p:sp>
        <p:nvSpPr>
          <p:cNvPr id="329" name="Get 3 of your core 7-10  in 1st 30 days, find…"/>
          <p:cNvSpPr txBox="1"/>
          <p:nvPr/>
        </p:nvSpPr>
        <p:spPr>
          <a:xfrm>
            <a:off x="6799095" y="5779500"/>
            <a:ext cx="6030486" cy="121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r>
              <a:rPr dirty="0">
                <a:latin typeface="Calibri" pitchFamily="34" charset="0"/>
              </a:rPr>
              <a:t>Get 3 of your </a:t>
            </a:r>
            <a:r>
              <a:rPr lang="en-US" dirty="0">
                <a:latin typeface="Calibri" pitchFamily="34" charset="0"/>
              </a:rPr>
              <a:t>C</a:t>
            </a:r>
            <a:r>
              <a:rPr dirty="0">
                <a:latin typeface="Calibri" pitchFamily="34" charset="0"/>
              </a:rPr>
              <a:t>ore 7-10  in 1st 30 days</a:t>
            </a:r>
            <a:r>
              <a:rPr lang="en-US" dirty="0">
                <a:latin typeface="Calibri" pitchFamily="34" charset="0"/>
              </a:rPr>
              <a:t> and </a:t>
            </a:r>
            <a:r>
              <a:rPr dirty="0">
                <a:latin typeface="Calibri" pitchFamily="34" charset="0"/>
              </a:rPr>
              <a:t>find </a:t>
            </a:r>
          </a:p>
          <a:p>
            <a:r>
              <a:rPr dirty="0">
                <a:latin typeface="Calibri" pitchFamily="34" charset="0"/>
              </a:rPr>
              <a:t>out from your </a:t>
            </a:r>
            <a:r>
              <a:rPr lang="en-US" dirty="0">
                <a:latin typeface="Calibri" pitchFamily="34" charset="0"/>
              </a:rPr>
              <a:t>S</a:t>
            </a:r>
            <a:r>
              <a:rPr dirty="0">
                <a:latin typeface="Calibri" pitchFamily="34" charset="0"/>
              </a:rPr>
              <a:t>ponsor</a:t>
            </a:r>
            <a:r>
              <a:rPr lang="en-US" dirty="0">
                <a:latin typeface="Calibri" pitchFamily="34" charset="0"/>
              </a:rPr>
              <a:t>/Coach </a:t>
            </a:r>
            <a:r>
              <a:rPr dirty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I</a:t>
            </a:r>
            <a:r>
              <a:rPr dirty="0">
                <a:latin typeface="Calibri" pitchFamily="34" charset="0"/>
              </a:rPr>
              <a:t>ncentives </a:t>
            </a:r>
          </a:p>
          <a:p>
            <a:r>
              <a:rPr dirty="0">
                <a:latin typeface="Calibri" pitchFamily="34" charset="0"/>
              </a:rPr>
              <a:t>To help you get </a:t>
            </a:r>
            <a:r>
              <a:rPr lang="en-US" dirty="0">
                <a:latin typeface="Calibri" pitchFamily="34" charset="0"/>
              </a:rPr>
              <a:t> your Business started</a:t>
            </a:r>
            <a:endParaRPr dirty="0">
              <a:latin typeface="Calibri" pitchFamily="34" charset="0"/>
            </a:endParaRPr>
          </a:p>
        </p:txBody>
      </p:sp>
      <p:sp>
        <p:nvSpPr>
          <p:cNvPr id="330" name="2 most important requirements…"/>
          <p:cNvSpPr txBox="1"/>
          <p:nvPr/>
        </p:nvSpPr>
        <p:spPr>
          <a:xfrm>
            <a:off x="3175689" y="7013304"/>
            <a:ext cx="5499891" cy="194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u="sng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2 most important requirements</a:t>
            </a:r>
          </a:p>
          <a:p>
            <a:pPr>
              <a:defRPr u="sng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 for major success</a:t>
            </a:r>
            <a:r>
              <a:rPr lang="en-US" dirty="0">
                <a:latin typeface="Calibri" pitchFamily="34" charset="0"/>
              </a:rPr>
              <a:t>:</a:t>
            </a:r>
            <a:endParaRPr dirty="0">
              <a:latin typeface="Calibri" pitchFamily="34" charset="0"/>
            </a:endParaRPr>
          </a:p>
          <a:p>
            <a:r>
              <a:rPr dirty="0">
                <a:latin typeface="Calibri" pitchFamily="34" charset="0"/>
              </a:rPr>
              <a:t>1. Being in the Right place</a:t>
            </a:r>
            <a:r>
              <a:rPr lang="en-US" dirty="0">
                <a:latin typeface="Calibri" pitchFamily="34" charset="0"/>
              </a:rPr>
              <a:t> at the</a:t>
            </a:r>
            <a:r>
              <a:rPr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R</a:t>
            </a:r>
            <a:r>
              <a:rPr dirty="0">
                <a:latin typeface="Calibri" pitchFamily="34" charset="0"/>
              </a:rPr>
              <a:t>ight time</a:t>
            </a:r>
          </a:p>
          <a:p>
            <a:r>
              <a:rPr dirty="0">
                <a:latin typeface="Calibri" pitchFamily="34" charset="0"/>
              </a:rPr>
              <a:t>2.  Doing something about it</a:t>
            </a:r>
          </a:p>
          <a:p>
            <a:pPr algn="r"/>
            <a:r>
              <a:rPr sz="1600" dirty="0">
                <a:latin typeface="Calibri" pitchFamily="34" charset="0"/>
              </a:rPr>
              <a:t>-Ray Kroc,</a:t>
            </a:r>
            <a:r>
              <a:rPr dirty="0">
                <a:latin typeface="Calibri" pitchFamily="34" charset="0"/>
              </a:rPr>
              <a:t> </a:t>
            </a:r>
          </a:p>
        </p:txBody>
      </p:sp>
      <p:sp>
        <p:nvSpPr>
          <p:cNvPr id="331" name="Capital isn’t scarce, vision is…"/>
          <p:cNvSpPr txBox="1"/>
          <p:nvPr/>
        </p:nvSpPr>
        <p:spPr>
          <a:xfrm>
            <a:off x="8634827" y="9005772"/>
            <a:ext cx="4369973" cy="71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 algn="l">
              <a:defRPr sz="2500">
                <a:solidFill>
                  <a:srgbClr val="FF0200"/>
                </a:solidFill>
              </a:defRPr>
            </a:pPr>
            <a:r>
              <a:rPr dirty="0">
                <a:latin typeface="Calibri" pitchFamily="34" charset="0"/>
              </a:rPr>
              <a:t>Capital isn’t scarce, </a:t>
            </a:r>
            <a:r>
              <a:rPr lang="en-US" dirty="0">
                <a:latin typeface="Calibri" pitchFamily="34" charset="0"/>
              </a:rPr>
              <a:t>Vi</a:t>
            </a:r>
            <a:r>
              <a:rPr dirty="0">
                <a:latin typeface="Calibri" pitchFamily="34" charset="0"/>
              </a:rPr>
              <a:t>sion is</a:t>
            </a:r>
          </a:p>
          <a:p>
            <a:pPr algn="r">
              <a:defRPr sz="1500"/>
            </a:pPr>
            <a:r>
              <a:rPr dirty="0">
                <a:latin typeface="Calibri" pitchFamily="34" charset="0"/>
              </a:rPr>
              <a:t>-Unknown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9461" y="2914092"/>
            <a:ext cx="3188631" cy="2826487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ight PLACE…"/>
          <p:cNvSpPr txBox="1"/>
          <p:nvPr/>
        </p:nvSpPr>
        <p:spPr>
          <a:xfrm>
            <a:off x="4641095" y="4276932"/>
            <a:ext cx="1933286" cy="84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r>
              <a:t>Right PLACE</a:t>
            </a:r>
          </a:p>
          <a:p>
            <a:pPr lvl="1"/>
            <a:r>
              <a:t>Right TIME</a:t>
            </a:r>
          </a:p>
        </p:txBody>
      </p:sp>
      <p:sp>
        <p:nvSpPr>
          <p:cNvPr id="334" name="Ray Kroc did, ARE YOU?"/>
          <p:cNvSpPr txBox="1"/>
          <p:nvPr/>
        </p:nvSpPr>
        <p:spPr>
          <a:xfrm>
            <a:off x="446633" y="9075025"/>
            <a:ext cx="4158178" cy="579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3100" dirty="0">
                <a:latin typeface="Calibri" pitchFamily="34" charset="0"/>
              </a:rPr>
              <a:t>Ray Kroc did, </a:t>
            </a:r>
            <a:r>
              <a:rPr lang="en-US" sz="3100" dirty="0">
                <a:latin typeface="Calibri" pitchFamily="34" charset="0"/>
              </a:rPr>
              <a:t>WILL YOU</a:t>
            </a:r>
            <a:r>
              <a:rPr sz="31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 txBox="1">
            <a:spLocks noGrp="1"/>
          </p:cNvSpPr>
          <p:nvPr>
            <p:ph type="title"/>
          </p:nvPr>
        </p:nvSpPr>
        <p:spPr>
          <a:xfrm>
            <a:off x="632180" y="207716"/>
            <a:ext cx="11704321" cy="1040838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4BFE"/>
                </a:solidFill>
              </a:rPr>
              <a:t>Next</a:t>
            </a:r>
            <a:r>
              <a:t> </a:t>
            </a:r>
            <a:r>
              <a:rPr>
                <a:solidFill>
                  <a:srgbClr val="FF0200"/>
                </a:solidFill>
              </a:rPr>
              <a:t>Steps</a:t>
            </a:r>
          </a:p>
        </p:txBody>
      </p:sp>
      <p:grpSp>
        <p:nvGrpSpPr>
          <p:cNvPr id="339" name="Oval 29"/>
          <p:cNvGrpSpPr/>
          <p:nvPr/>
        </p:nvGrpSpPr>
        <p:grpSpPr>
          <a:xfrm>
            <a:off x="1982331" y="1329295"/>
            <a:ext cx="2210368" cy="2824361"/>
            <a:chOff x="0" y="-78882"/>
            <a:chExt cx="2210367" cy="2824360"/>
          </a:xfrm>
        </p:grpSpPr>
        <p:sp>
          <p:nvSpPr>
            <p:cNvPr id="337" name="Circle"/>
            <p:cNvSpPr/>
            <p:nvPr/>
          </p:nvSpPr>
          <p:spPr>
            <a:xfrm>
              <a:off x="0" y="170011"/>
              <a:ext cx="2210367" cy="2210365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1"/>
            <p:cNvSpPr txBox="1"/>
            <p:nvPr/>
          </p:nvSpPr>
          <p:spPr>
            <a:xfrm>
              <a:off x="323700" y="-78882"/>
              <a:ext cx="1562965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40" name="TextBox 46"/>
          <p:cNvSpPr txBox="1"/>
          <p:nvPr/>
        </p:nvSpPr>
        <p:spPr>
          <a:xfrm>
            <a:off x="1402007" y="4202825"/>
            <a:ext cx="3181284" cy="258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sz="2400" dirty="0"/>
              <a:t>Fill out your IBA</a:t>
            </a:r>
            <a:r>
              <a:rPr lang="en-US" sz="2400" dirty="0"/>
              <a:t> </a:t>
            </a:r>
            <a:r>
              <a:rPr sz="2400" dirty="0"/>
              <a:t>/ Goal Sheet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Pay your </a:t>
            </a:r>
            <a:r>
              <a:rPr lang="en-US" sz="2400" dirty="0"/>
              <a:t>L</a:t>
            </a:r>
            <a:r>
              <a:rPr sz="2400" dirty="0"/>
              <a:t>icensing Fee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 Register for Licensing Class</a:t>
            </a:r>
            <a:r>
              <a:rPr lang="en-US" sz="2400" dirty="0"/>
              <a:t> / All Can Be Done Through ZOOM</a:t>
            </a:r>
            <a:endParaRPr sz="2400" dirty="0"/>
          </a:p>
        </p:txBody>
      </p:sp>
      <p:grpSp>
        <p:nvGrpSpPr>
          <p:cNvPr id="343" name="Oval 43"/>
          <p:cNvGrpSpPr/>
          <p:nvPr/>
        </p:nvGrpSpPr>
        <p:grpSpPr>
          <a:xfrm>
            <a:off x="5393833" y="1322522"/>
            <a:ext cx="2210367" cy="2824361"/>
            <a:chOff x="0" y="-78882"/>
            <a:chExt cx="2210364" cy="2824360"/>
          </a:xfrm>
        </p:grpSpPr>
        <p:sp>
          <p:nvSpPr>
            <p:cNvPr id="341" name="Circle"/>
            <p:cNvSpPr/>
            <p:nvPr/>
          </p:nvSpPr>
          <p:spPr>
            <a:xfrm>
              <a:off x="0" y="170011"/>
              <a:ext cx="2210364" cy="2210364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2"/>
            <p:cNvSpPr txBox="1"/>
            <p:nvPr/>
          </p:nvSpPr>
          <p:spPr>
            <a:xfrm>
              <a:off x="323700" y="-78882"/>
              <a:ext cx="1562964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44" name="TextBox 47"/>
          <p:cNvSpPr txBox="1"/>
          <p:nvPr/>
        </p:nvSpPr>
        <p:spPr>
          <a:xfrm>
            <a:off x="4826000" y="4220851"/>
            <a:ext cx="3326723" cy="317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sz="2400" dirty="0"/>
              <a:t>Calculate your FIN / PIN and Implement your Personal Plans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Attend Licensing Class</a:t>
            </a:r>
          </a:p>
          <a:p>
            <a:pPr>
              <a:buFont typeface="Arial" pitchFamily="34" charset="0"/>
              <a:buChar char="•"/>
            </a:pPr>
            <a:r>
              <a:rPr sz="2400" dirty="0"/>
              <a:t>Get </a:t>
            </a:r>
            <a:r>
              <a:rPr lang="en-US" sz="2400" dirty="0"/>
              <a:t>L</a:t>
            </a:r>
            <a:r>
              <a:rPr sz="2400" dirty="0"/>
              <a:t>icensed </a:t>
            </a:r>
            <a:r>
              <a:rPr lang="en-US" sz="2400" dirty="0"/>
              <a:t>in </a:t>
            </a:r>
            <a:r>
              <a:rPr sz="2400" dirty="0"/>
              <a:t>7 </a:t>
            </a:r>
            <a:r>
              <a:rPr lang="en-US" sz="2400" dirty="0"/>
              <a:t>D</a:t>
            </a:r>
            <a:r>
              <a:rPr sz="2400" dirty="0"/>
              <a:t>ays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sz="2400" dirty="0"/>
              <a:t>S</a:t>
            </a:r>
            <a:r>
              <a:rPr lang="en-US" sz="2400" dirty="0"/>
              <a:t>tart the Field Training Process</a:t>
            </a:r>
            <a:endParaRPr sz="2400" dirty="0"/>
          </a:p>
        </p:txBody>
      </p:sp>
      <p:grpSp>
        <p:nvGrpSpPr>
          <p:cNvPr id="347" name="Oval 44"/>
          <p:cNvGrpSpPr/>
          <p:nvPr/>
        </p:nvGrpSpPr>
        <p:grpSpPr>
          <a:xfrm>
            <a:off x="8843717" y="1315748"/>
            <a:ext cx="2210365" cy="2824361"/>
            <a:chOff x="0" y="-78882"/>
            <a:chExt cx="2210364" cy="2824360"/>
          </a:xfrm>
        </p:grpSpPr>
        <p:sp>
          <p:nvSpPr>
            <p:cNvPr id="345" name="Circle"/>
            <p:cNvSpPr/>
            <p:nvPr/>
          </p:nvSpPr>
          <p:spPr>
            <a:xfrm>
              <a:off x="0" y="170011"/>
              <a:ext cx="2210364" cy="2210365"/>
            </a:xfrm>
            <a:prstGeom prst="ellipse">
              <a:avLst/>
            </a:prstGeom>
            <a:noFill/>
            <a:ln w="114300" cap="flat">
              <a:solidFill>
                <a:srgbClr val="004BFE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733795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3"/>
            <p:cNvSpPr txBox="1"/>
            <p:nvPr/>
          </p:nvSpPr>
          <p:spPr>
            <a:xfrm>
              <a:off x="323700" y="-78882"/>
              <a:ext cx="1562963" cy="2824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733973">
                <a:defRPr sz="17500" b="1">
                  <a:solidFill>
                    <a:srgbClr val="004B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348" name="TextBox 48"/>
          <p:cNvSpPr txBox="1"/>
          <p:nvPr/>
        </p:nvSpPr>
        <p:spPr>
          <a:xfrm>
            <a:off x="8462153" y="4199940"/>
            <a:ext cx="2991558" cy="241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spcBef>
                <a:spcPts val="2200"/>
              </a:spcBef>
              <a:defRPr sz="2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Schedule a </a:t>
            </a:r>
            <a:r>
              <a:rPr lang="en-US" dirty="0"/>
              <a:t>D</a:t>
            </a:r>
            <a:r>
              <a:rPr dirty="0"/>
              <a:t>ate and </a:t>
            </a:r>
            <a:r>
              <a:rPr lang="en-US" dirty="0"/>
              <a:t>T</a:t>
            </a:r>
            <a:r>
              <a:rPr dirty="0"/>
              <a:t>ime </a:t>
            </a:r>
            <a:r>
              <a:rPr lang="en-US" dirty="0"/>
              <a:t>With Your Field Trainer and RVP TO Launch Your Business</a:t>
            </a:r>
            <a:endParaRPr dirty="0"/>
          </a:p>
        </p:txBody>
      </p:sp>
      <p:sp>
        <p:nvSpPr>
          <p:cNvPr id="349" name="THE SECRET:…"/>
          <p:cNvSpPr txBox="1"/>
          <p:nvPr/>
        </p:nvSpPr>
        <p:spPr>
          <a:xfrm>
            <a:off x="711202" y="7109175"/>
            <a:ext cx="11887197" cy="207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>
              <a:defRPr sz="4400">
                <a:solidFill>
                  <a:srgbClr val="FF0200"/>
                </a:solidFill>
              </a:defRPr>
            </a:pPr>
            <a:r>
              <a:rPr sz="5400" u="sng" dirty="0"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THE SECRET</a:t>
            </a:r>
            <a:r>
              <a:rPr sz="5400" dirty="0">
                <a:latin typeface="Calibri" pitchFamily="34" charset="0"/>
              </a:rPr>
              <a:t>: </a:t>
            </a:r>
          </a:p>
          <a:p>
            <a:pPr>
              <a:defRPr sz="4400">
                <a:solidFill>
                  <a:srgbClr val="FF0200"/>
                </a:solidFill>
              </a:defRPr>
            </a:pPr>
            <a:r>
              <a:rPr sz="5400" dirty="0">
                <a:latin typeface="Calibri" pitchFamily="34" charset="0"/>
              </a:rPr>
              <a:t>WE ARE ALL WORKING TOGETHER </a:t>
            </a:r>
          </a:p>
          <a:p>
            <a:pPr algn="r">
              <a:defRPr sz="1500"/>
            </a:pPr>
            <a:r>
              <a:rPr sz="2000" dirty="0">
                <a:latin typeface="Calibri" pitchFamily="34" charset="0"/>
              </a:rPr>
              <a:t>-SAM WALTON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Slide Number Placeholder 1"/>
          <p:cNvSpPr>
            <a:spLocks noGrp="1"/>
          </p:cNvSpPr>
          <p:nvPr>
            <p:ph type="sldNum" idx="12"/>
          </p:nvPr>
        </p:nvSpPr>
        <p:spPr>
          <a:xfrm>
            <a:off x="0" y="9338169"/>
            <a:ext cx="541867" cy="4154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/>
          <a:lstStyle>
            <a:lvl1pPr eaLnBrk="0" hangingPunct="0">
              <a:spcBef>
                <a:spcPct val="20000"/>
              </a:spcBef>
              <a:buClr>
                <a:srgbClr val="003366"/>
              </a:buClr>
              <a:buChar char="•"/>
              <a:defRPr sz="4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1056515" indent="-406354" eaLnBrk="0" hangingPunct="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625408" indent="-325081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2275571" indent="-32508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925736" indent="-325081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3575899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4226062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4876226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5526388" indent="-32508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E0783CE-F485-4B50-AEC3-E72258915E6F}" type="slidenum">
              <a:rPr lang="en-US" altLang="en-US" sz="140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dirty="0">
              <a:ea typeface="Arial Unicode MS" panose="020B0604020202020204" pitchFamily="34" charset="-128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1338"/>
            <a:ext cx="11704638" cy="1625600"/>
          </a:xfrm>
        </p:spPr>
        <p:txBody>
          <a:bodyPr/>
          <a:lstStyle/>
          <a:p>
            <a:pPr eaLnBrk="1" hangingPunct="1"/>
            <a:r>
              <a:rPr lang="en-US" altLang="en-US" dirty="0"/>
              <a:t>YOU Are In Control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03488"/>
            <a:ext cx="3840163" cy="2373312"/>
          </a:xfrm>
          <a:gradFill rotWithShape="1">
            <a:gsLst>
              <a:gs pos="0">
                <a:srgbClr val="D27E00"/>
              </a:gs>
              <a:gs pos="50000">
                <a:srgbClr val="FF9900"/>
              </a:gs>
              <a:gs pos="100000">
                <a:srgbClr val="D27E00"/>
              </a:gs>
            </a:gsLst>
            <a:lin ang="2700000" scaled="1"/>
          </a:gradFill>
        </p:spPr>
        <p:txBody>
          <a:bodyPr anchor="ctr"/>
          <a:lstStyle/>
          <a:p>
            <a:pPr marL="0" indent="6774" algn="ctr">
              <a:lnSpc>
                <a:spcPct val="80000"/>
              </a:lnSpc>
              <a:buNone/>
            </a:pPr>
            <a:r>
              <a:rPr lang="en-US" altLang="en-US" sz="5100" dirty="0"/>
              <a:t>Keep Your</a:t>
            </a:r>
            <a:br>
              <a:rPr lang="en-US" altLang="en-US" sz="5700" dirty="0"/>
            </a:br>
            <a:r>
              <a:rPr lang="en-US" altLang="en-US" sz="11400" b="1" dirty="0">
                <a:solidFill>
                  <a:schemeClr val="bg1"/>
                </a:solidFill>
              </a:rPr>
              <a:t>Job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99769" y="2587415"/>
            <a:ext cx="5450276" cy="2350347"/>
          </a:xfrm>
          <a:prstGeom prst="rect">
            <a:avLst/>
          </a:prstGeom>
          <a:gradFill rotWithShape="1">
            <a:gsLst>
              <a:gs pos="0">
                <a:srgbClr val="C27400"/>
              </a:gs>
              <a:gs pos="50000">
                <a:srgbClr val="FF9900"/>
              </a:gs>
              <a:gs pos="100000">
                <a:srgbClr val="C274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5700" dirty="0">
                <a:ea typeface="Arial Unicode MS" panose="020B0604020202020204" pitchFamily="34" charset="-128"/>
              </a:rPr>
              <a:t>And Build Your </a:t>
            </a:r>
            <a:br>
              <a:rPr lang="en-US" altLang="en-US" sz="5700" dirty="0">
                <a:ea typeface="Arial Unicode MS" panose="020B0604020202020204" pitchFamily="34" charset="-128"/>
              </a:rPr>
            </a:br>
            <a:r>
              <a:rPr lang="en-US" altLang="en-US" sz="85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Business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520071" y="3348287"/>
            <a:ext cx="2185529" cy="8873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8316" y="5721209"/>
            <a:ext cx="3840479" cy="2368410"/>
          </a:xfrm>
          <a:prstGeom prst="rect">
            <a:avLst/>
          </a:prstGeom>
          <a:gradFill rotWithShape="1">
            <a:gsLst>
              <a:gs pos="0">
                <a:srgbClr val="004A00"/>
              </a:gs>
              <a:gs pos="50000">
                <a:srgbClr val="006600"/>
              </a:gs>
              <a:gs pos="100000">
                <a:srgbClr val="004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5100" dirty="0">
                <a:ea typeface="Arial Unicode MS" panose="020B0604020202020204" pitchFamily="34" charset="-128"/>
              </a:rPr>
              <a:t>Keep Your</a:t>
            </a:r>
            <a:br>
              <a:rPr lang="en-US" altLang="en-US" sz="5700" dirty="0">
                <a:ea typeface="Arial Unicode MS" panose="020B0604020202020204" pitchFamily="34" charset="-128"/>
              </a:rPr>
            </a:br>
            <a:r>
              <a:rPr lang="en-US" altLang="en-US" sz="114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Job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888481" y="5721209"/>
            <a:ext cx="5450276" cy="2350347"/>
          </a:xfrm>
          <a:prstGeom prst="rect">
            <a:avLst/>
          </a:prstGeom>
          <a:gradFill rotWithShape="1">
            <a:gsLst>
              <a:gs pos="0">
                <a:srgbClr val="004700"/>
              </a:gs>
              <a:gs pos="50000">
                <a:srgbClr val="006600"/>
              </a:gs>
              <a:gs pos="100000">
                <a:srgbClr val="0047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2" tIns="65017" rIns="130032" bIns="65017" anchor="ctr"/>
          <a:lstStyle>
            <a:lvl1pPr indent="4763" eaLnBrk="0" hangingPunct="0">
              <a:spcBef>
                <a:spcPct val="20000"/>
              </a:spcBef>
              <a:buClr>
                <a:srgbClr val="003366"/>
              </a:buClr>
              <a:buChar char="•"/>
              <a:defRPr sz="3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Until</a:t>
            </a:r>
            <a:r>
              <a:rPr lang="en-US" altLang="en-US" sz="4000" dirty="0">
                <a:ea typeface="Arial Unicode MS" panose="020B0604020202020204" pitchFamily="34" charset="-128"/>
              </a:rPr>
              <a:t> You Build Your </a:t>
            </a:r>
            <a:br>
              <a:rPr lang="en-US" altLang="en-US" sz="4000" dirty="0">
                <a:ea typeface="Arial Unicode MS" panose="020B0604020202020204" pitchFamily="34" charset="-128"/>
              </a:rPr>
            </a:br>
            <a:r>
              <a:rPr lang="en-US" altLang="en-US" sz="85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Business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4508783" y="6477565"/>
            <a:ext cx="2185529" cy="89182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2" tIns="65017" rIns="130032" bIns="65017" anchor="ctr"/>
          <a:lstStyle/>
          <a:p>
            <a:endParaRPr lang="en-US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1" grpId="0" animBg="1"/>
      <p:bldP spid="34822" grpId="0" animBg="1"/>
      <p:bldP spid="34827" grpId="0" animBg="1"/>
      <p:bldP spid="34828" grpId="0" animBg="1"/>
      <p:bldP spid="348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WOULD YOU OWN A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40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WOULD YOU OWN A"/>
            <p:cNvSpPr txBox="1"/>
            <p:nvPr/>
          </p:nvSpPr>
          <p:spPr>
            <a:xfrm>
              <a:off x="-1" y="102673"/>
              <a:ext cx="12943554" cy="150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WOULD YOU OWN A</a:t>
              </a:r>
            </a:p>
          </p:txBody>
        </p:sp>
      </p:grpSp>
      <p:pic>
        <p:nvPicPr>
          <p:cNvPr id="143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9512" y="2137082"/>
            <a:ext cx="5785781" cy="4351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FRANCHISE?"/>
          <p:cNvGrpSpPr/>
          <p:nvPr/>
        </p:nvGrpSpPr>
        <p:grpSpPr>
          <a:xfrm>
            <a:off x="22110" y="6934770"/>
            <a:ext cx="12943556" cy="1662153"/>
            <a:chOff x="-1" y="0"/>
            <a:chExt cx="12943554" cy="1662151"/>
          </a:xfrm>
        </p:grpSpPr>
        <p:sp>
          <p:nvSpPr>
            <p:cNvPr id="144" name="Rectangle"/>
            <p:cNvSpPr/>
            <p:nvPr/>
          </p:nvSpPr>
          <p:spPr>
            <a:xfrm>
              <a:off x="-1" y="0"/>
              <a:ext cx="12943554" cy="1662151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FRANCHISE?"/>
            <p:cNvSpPr txBox="1"/>
            <p:nvPr/>
          </p:nvSpPr>
          <p:spPr>
            <a:xfrm>
              <a:off x="-1" y="102673"/>
              <a:ext cx="12943554" cy="1502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FRANCHISE?</a:t>
              </a:r>
            </a:p>
          </p:txBody>
        </p:sp>
      </p:grpSp>
      <p:sp>
        <p:nvSpPr>
          <p:cNvPr id="147" name="WHY OR WHY NOT?"/>
          <p:cNvSpPr txBox="1"/>
          <p:nvPr/>
        </p:nvSpPr>
        <p:spPr>
          <a:xfrm>
            <a:off x="3987800" y="8763003"/>
            <a:ext cx="4698390" cy="77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3500"/>
            </a:pPr>
            <a:r>
              <a:rPr sz="4400" dirty="0">
                <a:solidFill>
                  <a:srgbClr val="3B1EA1"/>
                </a:solidFill>
                <a:latin typeface="Calibri" pitchFamily="34" charset="0"/>
              </a:rPr>
              <a:t>WHY</a:t>
            </a:r>
            <a:r>
              <a:rPr sz="4400" dirty="0">
                <a:latin typeface="Calibri" pitchFamily="34" charset="0"/>
              </a:rPr>
              <a:t> OR </a:t>
            </a:r>
            <a:r>
              <a:rPr sz="4400" dirty="0">
                <a:solidFill>
                  <a:srgbClr val="F12922"/>
                </a:solidFill>
                <a:latin typeface="Calibri" pitchFamily="34" charset="0"/>
              </a:rPr>
              <a:t>WHY NOT?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39D9209-A921-4C4C-9094-6EDC6A410A80-L0-001.png" descr="D39D9209-A921-4C4C-9094-6EDC6A410A80-L0-001.png"/>
          <p:cNvPicPr>
            <a:picLocks noChangeAspect="1"/>
          </p:cNvPicPr>
          <p:nvPr/>
        </p:nvPicPr>
        <p:blipFill>
          <a:blip r:embed="rId2" cstate="print"/>
          <a:srcRect l="4020"/>
          <a:stretch>
            <a:fillRect/>
          </a:stretch>
        </p:blipFill>
        <p:spPr>
          <a:xfrm>
            <a:off x="2058132" y="1425769"/>
            <a:ext cx="5060268" cy="395225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ounded Rectangle"/>
          <p:cNvSpPr/>
          <p:nvPr/>
        </p:nvSpPr>
        <p:spPr>
          <a:xfrm>
            <a:off x="-88718" y="5378024"/>
            <a:ext cx="13081847" cy="4412905"/>
          </a:xfrm>
          <a:prstGeom prst="roundRect">
            <a:avLst>
              <a:gd name="adj" fmla="val 4431"/>
            </a:avLst>
          </a:prstGeom>
          <a:solidFill>
            <a:srgbClr val="009DFF"/>
          </a:solidFill>
          <a:ln w="25400">
            <a:solidFill>
              <a:srgbClr val="00BDFF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pic>
        <p:nvPicPr>
          <p:cNvPr id="151" name="mcfranchise_income.gif" descr="mcfranchise_in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5250" y="-17889"/>
            <a:ext cx="373145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WHAT WE DO KNOW!!"/>
          <p:cNvGrpSpPr/>
          <p:nvPr/>
        </p:nvGrpSpPr>
        <p:grpSpPr>
          <a:xfrm>
            <a:off x="30622" y="29084"/>
            <a:ext cx="8790795" cy="1662154"/>
            <a:chOff x="-1" y="-1"/>
            <a:chExt cx="8790794" cy="1662152"/>
          </a:xfrm>
        </p:grpSpPr>
        <p:sp>
          <p:nvSpPr>
            <p:cNvPr id="152" name="Rectangle"/>
            <p:cNvSpPr/>
            <p:nvPr/>
          </p:nvSpPr>
          <p:spPr>
            <a:xfrm>
              <a:off x="-1" y="-1"/>
              <a:ext cx="879079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53" name="WHAT WE DO KNOW!!"/>
            <p:cNvSpPr txBox="1"/>
            <p:nvPr/>
          </p:nvSpPr>
          <p:spPr>
            <a:xfrm>
              <a:off x="-1" y="464159"/>
              <a:ext cx="8790793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WHAT WE DO KNOW!!</a:t>
              </a:r>
            </a:p>
          </p:txBody>
        </p:sp>
      </p:grpSp>
      <p:sp>
        <p:nvSpPr>
          <p:cNvPr id="155" name="Cost to Purchase: $1 - 2.2 million…"/>
          <p:cNvSpPr txBox="1"/>
          <p:nvPr/>
        </p:nvSpPr>
        <p:spPr>
          <a:xfrm>
            <a:off x="174329" y="2432294"/>
            <a:ext cx="8853340" cy="7081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6" tIns="38096" rIns="38096" bIns="38096" numCol="2" spcCol="449964" anchor="ctr"/>
          <a:lstStyle/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FFFFFF"/>
                </a:solidFill>
              </a:rPr>
              <a:t>Cost</a:t>
            </a:r>
            <a:r>
              <a:rPr dirty="0"/>
              <a:t> </a:t>
            </a:r>
            <a:r>
              <a:rPr dirty="0">
                <a:solidFill>
                  <a:srgbClr val="FFFFFF"/>
                </a:solidFill>
              </a:rPr>
              <a:t>to Purchase: $1m - $2.2 million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Must Have $</a:t>
            </a:r>
            <a:r>
              <a:rPr lang="en-US" dirty="0"/>
              <a:t>500</a:t>
            </a:r>
            <a:r>
              <a:rPr dirty="0"/>
              <a:t>k in </a:t>
            </a:r>
            <a:r>
              <a:rPr lang="en-US" dirty="0"/>
              <a:t>Liquid </a:t>
            </a:r>
            <a:r>
              <a:rPr dirty="0"/>
              <a:t>capital (non-borrowed)</a:t>
            </a:r>
            <a:endParaRPr sz="700" dirty="0"/>
          </a:p>
          <a:p>
            <a:pPr algn="l">
              <a:defRPr sz="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Franchise Fee US:  $45,000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/>
              <a:t>Royalty </a:t>
            </a:r>
            <a:r>
              <a:rPr dirty="0"/>
              <a:t>Fee: 4% of gross sales</a:t>
            </a: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/>
              <a:t>Advertising fee: 4% of gross sales</a:t>
            </a:r>
            <a:endParaRPr dirty="0"/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Hamburger U-TRAINING Center</a:t>
            </a:r>
          </a:p>
          <a:p>
            <a:pPr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RDM</a:t>
            </a:r>
            <a:r>
              <a:rPr lang="en-US" dirty="0"/>
              <a:t>:  Curriculum used to Teach How to Run McDonalds Systems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Must go through </a:t>
            </a:r>
            <a:r>
              <a:rPr lang="en-US" dirty="0"/>
              <a:t>12 to 18 months </a:t>
            </a:r>
            <a:r>
              <a:rPr dirty="0"/>
              <a:t>of training before earning a </a:t>
            </a:r>
            <a:r>
              <a:rPr lang="en-US" dirty="0"/>
              <a:t>d</a:t>
            </a:r>
            <a:r>
              <a:rPr dirty="0"/>
              <a:t>ime  signing a contract</a:t>
            </a:r>
            <a:endParaRPr sz="900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900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900" dirty="0"/>
              <a:t>\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</a:t>
            </a:r>
            <a:r>
              <a:rPr lang="en-US" dirty="0"/>
              <a:t>ust </a:t>
            </a:r>
            <a:r>
              <a:rPr dirty="0"/>
              <a:t>prove that you </a:t>
            </a:r>
            <a:r>
              <a:rPr lang="en-US" dirty="0"/>
              <a:t>k</a:t>
            </a:r>
            <a:r>
              <a:rPr dirty="0"/>
              <a:t>now A</a:t>
            </a:r>
            <a:r>
              <a:rPr lang="en-US" dirty="0"/>
              <a:t>ll</a:t>
            </a:r>
            <a:r>
              <a:rPr dirty="0"/>
              <a:t> of  McDonalds </a:t>
            </a:r>
            <a:r>
              <a:rPr lang="en-US" dirty="0"/>
              <a:t>S</a:t>
            </a:r>
            <a:r>
              <a:rPr dirty="0"/>
              <a:t>ystem</a:t>
            </a:r>
            <a:r>
              <a:rPr lang="en-US" dirty="0"/>
              <a:t>s</a:t>
            </a:r>
            <a:r>
              <a:rPr dirty="0"/>
              <a:t> from Shift</a:t>
            </a:r>
            <a:r>
              <a:rPr lang="en-US" dirty="0"/>
              <a:t> Supervisor to</a:t>
            </a:r>
            <a:r>
              <a:rPr dirty="0"/>
              <a:t> General M</a:t>
            </a:r>
            <a:r>
              <a:rPr lang="en-US" dirty="0"/>
              <a:t>anager before you can take control of the Franchise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dirty="0"/>
          </a:p>
          <a:p>
            <a:pPr algn="l">
              <a:defRPr sz="1800"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solidFill>
                  <a:srgbClr val="FF0000"/>
                </a:solidFill>
              </a:rPr>
              <a:t>The Franchise Owner didn’t  want to flip hamburgers or </a:t>
            </a:r>
            <a:r>
              <a:rPr lang="en-US" dirty="0">
                <a:solidFill>
                  <a:srgbClr val="FF0000"/>
                </a:solidFill>
              </a:rPr>
              <a:t>cook French fries</a:t>
            </a:r>
            <a:r>
              <a:rPr dirty="0">
                <a:solidFill>
                  <a:srgbClr val="FF0000"/>
                </a:solidFill>
              </a:rPr>
              <a:t> They wanted to OWN the Business</a:t>
            </a: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US" sz="1800" dirty="0">
              <a:solidFill>
                <a:srgbClr val="FF0000"/>
              </a:solidFill>
            </a:endParaRPr>
          </a:p>
          <a:p>
            <a:pPr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1800" dirty="0">
                <a:solidFill>
                  <a:srgbClr val="FF0000"/>
                </a:solidFill>
              </a:rPr>
              <a:t>N</a:t>
            </a:r>
            <a:r>
              <a:rPr lang="en-US" sz="1800" dirty="0">
                <a:solidFill>
                  <a:srgbClr val="FF0000"/>
                </a:solidFill>
              </a:rPr>
              <a:t>e</a:t>
            </a:r>
            <a:r>
              <a:rPr sz="1800" dirty="0">
                <a:solidFill>
                  <a:srgbClr val="FF0000"/>
                </a:solidFill>
              </a:rPr>
              <a:t>t profit after all expenses - $150,000</a:t>
            </a:r>
          </a:p>
        </p:txBody>
      </p:sp>
      <p:sp>
        <p:nvSpPr>
          <p:cNvPr id="156" name="The average Franchisee owns…"/>
          <p:cNvSpPr txBox="1"/>
          <p:nvPr/>
        </p:nvSpPr>
        <p:spPr>
          <a:xfrm>
            <a:off x="4655287" y="8655915"/>
            <a:ext cx="4513846" cy="84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The </a:t>
            </a:r>
            <a:r>
              <a:rPr lang="en-US" dirty="0"/>
              <a:t>Average McDonalds Franchisee Owns 6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8551978C-2871-425B-A1AD-CEC677776F09-L0-001.jpeg" descr="8551978C-2871-425B-A1AD-CEC677776F09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139" y="1946785"/>
            <a:ext cx="2108524" cy="1585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WHAT IF?????????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59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160" name="WHAT IF?????????"/>
            <p:cNvSpPr txBox="1"/>
            <p:nvPr/>
          </p:nvSpPr>
          <p:spPr>
            <a:xfrm>
              <a:off x="-1" y="271947"/>
              <a:ext cx="12943554" cy="110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3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rPr sz="6500" dirty="0">
                  <a:latin typeface="Calibri" pitchFamily="34" charset="0"/>
                </a:rPr>
                <a:t>WHAT IF?????????</a:t>
              </a:r>
            </a:p>
          </p:txBody>
        </p:sp>
      </p:grpSp>
      <p:sp>
        <p:nvSpPr>
          <p:cNvPr id="162" name="Rounded Rectangle"/>
          <p:cNvSpPr/>
          <p:nvPr/>
        </p:nvSpPr>
        <p:spPr>
          <a:xfrm>
            <a:off x="575016" y="4033483"/>
            <a:ext cx="11854768" cy="3134433"/>
          </a:xfrm>
          <a:prstGeom prst="roundRect">
            <a:avLst>
              <a:gd name="adj" fmla="val 17506"/>
            </a:avLst>
          </a:prstGeom>
          <a:solidFill>
            <a:srgbClr val="00A2FF"/>
          </a:solidFill>
          <a:ln w="12700">
            <a:miter lim="400000"/>
          </a:ln>
        </p:spPr>
        <p:txBody>
          <a:bodyPr lIns="50794" tIns="50794" rIns="50794" bIns="50794"/>
          <a:lstStyle/>
          <a:p>
            <a:pPr>
              <a:defRPr sz="2800" b="1" i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3" name="You hired your best friend/ Mother to be one of these:…"/>
          <p:cNvSpPr txBox="1"/>
          <p:nvPr/>
        </p:nvSpPr>
        <p:spPr>
          <a:xfrm>
            <a:off x="735730" y="4194197"/>
            <a:ext cx="11533342" cy="26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>
            <a:spAutoFit/>
          </a:bodyPr>
          <a:lstStyle/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You hired your best friend</a:t>
            </a:r>
            <a:r>
              <a:rPr lang="en-US" dirty="0">
                <a:latin typeface="Calibri" pitchFamily="34" charset="0"/>
              </a:rPr>
              <a:t> </a:t>
            </a:r>
            <a:r>
              <a:rPr dirty="0">
                <a:latin typeface="Calibri" pitchFamily="34" charset="0"/>
              </a:rPr>
              <a:t>/ Mother </a:t>
            </a:r>
            <a:r>
              <a:rPr lang="en-US" dirty="0">
                <a:latin typeface="Calibri" pitchFamily="34" charset="0"/>
              </a:rPr>
              <a:t>in your Business</a:t>
            </a:r>
            <a:r>
              <a:rPr dirty="0">
                <a:latin typeface="Calibri" pitchFamily="34" charset="0"/>
              </a:rPr>
              <a:t>:</a:t>
            </a:r>
          </a:p>
          <a:p>
            <a:pPr algn="l">
              <a:defRPr sz="2200">
                <a:solidFill>
                  <a:srgbClr val="FFFFFF"/>
                </a:solidFill>
              </a:defRPr>
            </a:pPr>
            <a:endParaRPr dirty="0">
              <a:latin typeface="Calibri" pitchFamily="34" charset="0"/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>
                <a:latin typeface="Calibri" pitchFamily="34" charset="0"/>
              </a:rPr>
              <a:t>Dish Washer, Cook, Cashier, Shift Manager, Store </a:t>
            </a:r>
            <a:r>
              <a:rPr lang="en-US" dirty="0">
                <a:latin typeface="Calibri" pitchFamily="34" charset="0"/>
              </a:rPr>
              <a:t>M</a:t>
            </a:r>
            <a:r>
              <a:rPr dirty="0">
                <a:latin typeface="Calibri" pitchFamily="34" charset="0"/>
              </a:rPr>
              <a:t>anager, or General </a:t>
            </a:r>
            <a:r>
              <a:rPr lang="en-US" dirty="0">
                <a:latin typeface="Calibri" pitchFamily="34" charset="0"/>
              </a:rPr>
              <a:t>M</a:t>
            </a:r>
            <a:r>
              <a:rPr dirty="0">
                <a:latin typeface="Calibri" pitchFamily="34" charset="0"/>
              </a:rPr>
              <a:t>anager</a:t>
            </a:r>
          </a:p>
          <a:p>
            <a:pPr algn="l">
              <a:defRPr sz="2200">
                <a:solidFill>
                  <a:srgbClr val="FFFFFF"/>
                </a:solidFill>
              </a:defRPr>
            </a:pPr>
            <a:endParaRPr dirty="0">
              <a:latin typeface="Calibri" pitchFamily="34" charset="0"/>
            </a:endParaRPr>
          </a:p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They d</a:t>
            </a:r>
            <a:r>
              <a:rPr lang="en-US" dirty="0">
                <a:latin typeface="Calibri" pitchFamily="34" charset="0"/>
              </a:rPr>
              <a:t>on’t</a:t>
            </a:r>
            <a:r>
              <a:rPr dirty="0">
                <a:latin typeface="Calibri" pitchFamily="34" charset="0"/>
              </a:rPr>
              <a:t> show</a:t>
            </a:r>
            <a:r>
              <a:rPr lang="en-US" dirty="0">
                <a:latin typeface="Calibri" pitchFamily="34" charset="0"/>
              </a:rPr>
              <a:t> up</a:t>
            </a:r>
            <a:r>
              <a:rPr dirty="0">
                <a:latin typeface="Calibri" pitchFamily="34" charset="0"/>
              </a:rPr>
              <a:t> or take the job serious </a:t>
            </a:r>
          </a:p>
          <a:p>
            <a:pPr>
              <a:defRPr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>
              <a:latin typeface="Calibri" pitchFamily="34" charset="0"/>
            </a:endParaRPr>
          </a:p>
          <a:p>
            <a:pPr>
              <a:defRPr sz="2800" b="1" i="1" u="sng">
                <a:solidFill>
                  <a:srgbClr val="F1292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>
                <a:latin typeface="Calibri" pitchFamily="34" charset="0"/>
              </a:rPr>
              <a:t>WOULD YOU SHUT DOWN YOUR BUSINESS?</a:t>
            </a:r>
          </a:p>
        </p:txBody>
      </p:sp>
      <p:sp>
        <p:nvSpPr>
          <p:cNvPr id="164" name="WHY?"/>
          <p:cNvSpPr txBox="1"/>
          <p:nvPr/>
        </p:nvSpPr>
        <p:spPr>
          <a:xfrm>
            <a:off x="3607544" y="7592282"/>
            <a:ext cx="578971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8000"/>
            </a:lvl1pPr>
          </a:lstStyle>
          <a:p>
            <a:r>
              <a:rPr sz="88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WHY?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WOULD YOU OWN A"/>
          <p:cNvGrpSpPr/>
          <p:nvPr/>
        </p:nvGrpSpPr>
        <p:grpSpPr>
          <a:xfrm>
            <a:off x="30622" y="29084"/>
            <a:ext cx="12943556" cy="1662154"/>
            <a:chOff x="-1" y="-1"/>
            <a:chExt cx="12943554" cy="1662152"/>
          </a:xfrm>
        </p:grpSpPr>
        <p:sp>
          <p:nvSpPr>
            <p:cNvPr id="166" name="Rectangle"/>
            <p:cNvSpPr/>
            <p:nvPr/>
          </p:nvSpPr>
          <p:spPr>
            <a:xfrm>
              <a:off x="-1" y="-1"/>
              <a:ext cx="12943554" cy="166215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WOULD YOU OWN A"/>
            <p:cNvSpPr txBox="1"/>
            <p:nvPr/>
          </p:nvSpPr>
          <p:spPr>
            <a:xfrm>
              <a:off x="-1" y="102673"/>
              <a:ext cx="12943554" cy="1502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sz="8800" dirty="0">
                  <a:latin typeface="Calibri" pitchFamily="34" charset="0"/>
                </a:rPr>
                <a:t>WOULD YOU OWN A</a:t>
              </a:r>
            </a:p>
          </p:txBody>
        </p:sp>
      </p:grpSp>
      <p:grpSp>
        <p:nvGrpSpPr>
          <p:cNvPr id="171" name="FRANCHISE?"/>
          <p:cNvGrpSpPr/>
          <p:nvPr/>
        </p:nvGrpSpPr>
        <p:grpSpPr>
          <a:xfrm>
            <a:off x="35844" y="6934770"/>
            <a:ext cx="12943556" cy="1662153"/>
            <a:chOff x="-1" y="0"/>
            <a:chExt cx="12943554" cy="1662151"/>
          </a:xfrm>
        </p:grpSpPr>
        <p:sp>
          <p:nvSpPr>
            <p:cNvPr id="169" name="Rectangle"/>
            <p:cNvSpPr/>
            <p:nvPr/>
          </p:nvSpPr>
          <p:spPr>
            <a:xfrm>
              <a:off x="-1" y="0"/>
              <a:ext cx="12943554" cy="1662151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FRANCHISE?"/>
            <p:cNvSpPr txBox="1"/>
            <p:nvPr/>
          </p:nvSpPr>
          <p:spPr>
            <a:xfrm>
              <a:off x="-1" y="102672"/>
              <a:ext cx="12943554" cy="1502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FFFFFF"/>
                  </a:solidFill>
                </a:defRPr>
              </a:lvl1pPr>
            </a:lstStyle>
            <a:p>
              <a:r>
                <a:rPr lang="en-US" sz="8800" dirty="0">
                  <a:latin typeface="Calibri" pitchFamily="34" charset="0"/>
                </a:rPr>
                <a:t>BUSINESS/</a:t>
              </a:r>
              <a:r>
                <a:rPr sz="8800" dirty="0">
                  <a:latin typeface="Calibri" pitchFamily="34" charset="0"/>
                </a:rPr>
                <a:t>FRANCHISE?</a:t>
              </a:r>
            </a:p>
          </p:txBody>
        </p:sp>
      </p:grpSp>
      <p:sp>
        <p:nvSpPr>
          <p:cNvPr id="172" name="WHY OR WHY NOT?"/>
          <p:cNvSpPr txBox="1"/>
          <p:nvPr/>
        </p:nvSpPr>
        <p:spPr>
          <a:xfrm>
            <a:off x="3944809" y="8759945"/>
            <a:ext cx="5115171" cy="841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>
              <a:defRPr sz="3500"/>
            </a:pPr>
            <a:r>
              <a:rPr sz="4800" dirty="0">
                <a:solidFill>
                  <a:srgbClr val="3B1EA1"/>
                </a:solidFill>
                <a:latin typeface="Calibri" pitchFamily="34" charset="0"/>
              </a:rPr>
              <a:t>WHY</a:t>
            </a:r>
            <a:r>
              <a:rPr sz="4800" dirty="0">
                <a:latin typeface="Calibri" pitchFamily="34" charset="0"/>
              </a:rPr>
              <a:t> </a:t>
            </a:r>
            <a:r>
              <a:rPr lang="en-US" sz="4800" dirty="0">
                <a:latin typeface="Calibri" pitchFamily="34" charset="0"/>
              </a:rPr>
              <a:t>OR</a:t>
            </a:r>
            <a:r>
              <a:rPr sz="4800" dirty="0">
                <a:latin typeface="Calibri" pitchFamily="34" charset="0"/>
              </a:rPr>
              <a:t> </a:t>
            </a:r>
            <a:r>
              <a:rPr sz="4800" dirty="0">
                <a:solidFill>
                  <a:srgbClr val="F12922"/>
                </a:solidFill>
                <a:latin typeface="Calibri" pitchFamily="34" charset="0"/>
              </a:rPr>
              <a:t>WHY NOT?</a:t>
            </a:r>
          </a:p>
        </p:txBody>
      </p:sp>
      <p:pic>
        <p:nvPicPr>
          <p:cNvPr id="173" name="image4.jpeg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400" y="3271604"/>
            <a:ext cx="9906000" cy="208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E0C8BA0-DEFA-4975-A904-77E5B6B0D744-L0-001.jpeg" descr="3E0C8BA0-DEFA-4975-A904-77E5B6B0D744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391" y="1044529"/>
            <a:ext cx="5390901" cy="404120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ounded Rectangle"/>
          <p:cNvSpPr/>
          <p:nvPr/>
        </p:nvSpPr>
        <p:spPr>
          <a:xfrm>
            <a:off x="30625" y="4918832"/>
            <a:ext cx="12709983" cy="4822714"/>
          </a:xfrm>
          <a:prstGeom prst="roundRect">
            <a:avLst>
              <a:gd name="adj" fmla="val 4054"/>
            </a:avLst>
          </a:prstGeom>
          <a:solidFill>
            <a:srgbClr val="009DFF"/>
          </a:solidFill>
          <a:ln w="25400">
            <a:solidFill>
              <a:srgbClr val="00BDFF"/>
            </a:solidFill>
          </a:ln>
        </p:spPr>
        <p:txBody>
          <a:bodyPr lIns="50794" tIns="50794" rIns="50794" bIns="50794" anchor="ctr"/>
          <a:lstStyle/>
          <a:p>
            <a:endParaRPr/>
          </a:p>
        </p:txBody>
      </p:sp>
      <p:sp>
        <p:nvSpPr>
          <p:cNvPr id="177" name="Rectangle"/>
          <p:cNvSpPr/>
          <p:nvPr/>
        </p:nvSpPr>
        <p:spPr>
          <a:xfrm>
            <a:off x="0" y="3688"/>
            <a:ext cx="9245599" cy="1291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50794" tIns="50794" rIns="50794" bIns="50794" anchor="ctr"/>
          <a:lstStyle/>
          <a:p>
            <a: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78" name="WHAT WE DO KNOW!!"/>
          <p:cNvSpPr txBox="1"/>
          <p:nvPr/>
        </p:nvSpPr>
        <p:spPr>
          <a:xfrm>
            <a:off x="30625" y="228268"/>
            <a:ext cx="879079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5400" dirty="0">
                <a:latin typeface="Calibri" pitchFamily="34" charset="0"/>
              </a:rPr>
              <a:t>WHAT WE DO KNOW!!</a:t>
            </a:r>
          </a:p>
        </p:txBody>
      </p:sp>
      <p:sp>
        <p:nvSpPr>
          <p:cNvPr id="179" name="Cost to Purchase: $1 - 2.2 million…"/>
          <p:cNvSpPr txBox="1"/>
          <p:nvPr/>
        </p:nvSpPr>
        <p:spPr>
          <a:xfrm>
            <a:off x="164487" y="4586433"/>
            <a:ext cx="9015706" cy="548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6" tIns="38096" rIns="38096" bIns="38096" anchor="ctr"/>
          <a:lstStyle/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Within 18 month</a:t>
            </a:r>
            <a:r>
              <a:rPr lang="en-US" dirty="0"/>
              <a:t>s</a:t>
            </a:r>
            <a:r>
              <a:rPr dirty="0"/>
              <a:t> you can be an RVP</a:t>
            </a:r>
            <a:r>
              <a:rPr lang="en-US" dirty="0"/>
              <a:t> </a:t>
            </a:r>
            <a:r>
              <a:rPr dirty="0"/>
              <a:t>/ Franchisee (</a:t>
            </a:r>
            <a:r>
              <a:rPr lang="en-US" dirty="0"/>
              <a:t>A</a:t>
            </a:r>
            <a:r>
              <a:rPr dirty="0"/>
              <a:t>vg </a:t>
            </a:r>
            <a:r>
              <a:rPr lang="en-US" dirty="0"/>
              <a:t>I</a:t>
            </a:r>
            <a:r>
              <a:rPr dirty="0"/>
              <a:t>ncome of an RVP</a:t>
            </a:r>
            <a:r>
              <a:rPr lang="en-US" dirty="0"/>
              <a:t> </a:t>
            </a:r>
            <a:r>
              <a:rPr dirty="0"/>
              <a:t>/ Franchisee is $1</a:t>
            </a:r>
            <a:r>
              <a:rPr lang="en-US" dirty="0"/>
              <a:t>60</a:t>
            </a:r>
            <a:r>
              <a:rPr dirty="0"/>
              <a:t>k year)</a:t>
            </a:r>
            <a:endParaRPr sz="1000"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000"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While you’re’ learning the </a:t>
            </a:r>
            <a:r>
              <a:rPr lang="en-US" dirty="0"/>
              <a:t>S</a:t>
            </a:r>
            <a:r>
              <a:rPr dirty="0"/>
              <a:t>ystems &amp; </a:t>
            </a:r>
            <a:r>
              <a:rPr lang="en-US" dirty="0"/>
              <a:t>B</a:t>
            </a:r>
            <a:r>
              <a:rPr dirty="0"/>
              <a:t>uilding the  Business</a:t>
            </a:r>
            <a:r>
              <a:rPr lang="en-US" dirty="0"/>
              <a:t> </a:t>
            </a:r>
            <a:r>
              <a:rPr dirty="0"/>
              <a:t>/ Franchise you could potentially earn $25</a:t>
            </a:r>
            <a:r>
              <a:rPr lang="en-US" dirty="0"/>
              <a:t>k</a:t>
            </a:r>
            <a:r>
              <a:rPr dirty="0"/>
              <a:t> - </a:t>
            </a:r>
            <a:r>
              <a:rPr lang="en-US" dirty="0"/>
              <a:t>$</a:t>
            </a:r>
            <a:r>
              <a:rPr dirty="0"/>
              <a:t>50k!</a:t>
            </a:r>
          </a:p>
          <a:p>
            <a:pPr marL="100252" indent="-100252" algn="l">
              <a:buSzPct val="60000"/>
              <a:buBlip>
                <a:blip r:embed="rId3"/>
              </a:buBlip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marL="180454" indent="-180454" algn="l">
              <a:buSzPct val="60000"/>
              <a:buBlip>
                <a:blip r:embed="rId3"/>
              </a:buBlip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When you become an RVP</a:t>
            </a:r>
            <a:r>
              <a:rPr lang="en-US" dirty="0"/>
              <a:t> </a:t>
            </a:r>
            <a:r>
              <a:rPr dirty="0"/>
              <a:t>/ Franchisee: They give you $15k of stock</a:t>
            </a:r>
            <a:r>
              <a:rPr lang="en-US" dirty="0">
                <a:solidFill>
                  <a:srgbClr val="FF0000"/>
                </a:solidFill>
              </a:rPr>
              <a:t>.  ($10k invested in company stock back in the 80’s held for 20 years was worth $6.2m)</a:t>
            </a:r>
            <a:endParaRPr dirty="0">
              <a:solidFill>
                <a:srgbClr val="FF0000"/>
              </a:solidFill>
            </a:endParaRPr>
          </a:p>
          <a:p>
            <a:pPr>
              <a:defRPr sz="18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1000" dirty="0">
              <a:solidFill>
                <a:srgbClr val="F12922"/>
              </a:solidFill>
            </a:endParaRPr>
          </a:p>
          <a:p>
            <a:pPr lvl="4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Low Startup </a:t>
            </a:r>
            <a:r>
              <a:rPr lang="en-US" dirty="0"/>
              <a:t>C</a:t>
            </a:r>
            <a:r>
              <a:rPr dirty="0"/>
              <a:t>ost</a:t>
            </a:r>
            <a:r>
              <a:rPr lang="en-US" dirty="0"/>
              <a:t>   </a:t>
            </a:r>
            <a:r>
              <a:rPr dirty="0"/>
              <a:t> </a:t>
            </a:r>
            <a:r>
              <a:rPr lang="en-US" dirty="0"/>
              <a:t> Website      </a:t>
            </a:r>
            <a:r>
              <a:rPr dirty="0"/>
              <a:t>Publicly Traded </a:t>
            </a:r>
            <a:r>
              <a:rPr lang="en-US" dirty="0"/>
              <a:t>C</a:t>
            </a:r>
            <a:r>
              <a:rPr dirty="0"/>
              <a:t>ompany: PRI       </a:t>
            </a:r>
            <a:r>
              <a:rPr lang="en-US" dirty="0"/>
              <a:t> </a:t>
            </a:r>
            <a:r>
              <a:rPr dirty="0"/>
              <a:t>Bonus’s </a:t>
            </a:r>
            <a:r>
              <a:rPr lang="en-US" dirty="0"/>
              <a:t>       Overrides</a:t>
            </a:r>
            <a:r>
              <a:rPr dirty="0"/>
              <a:t>    </a:t>
            </a:r>
            <a:r>
              <a:rPr lang="en-US" dirty="0"/>
              <a:t>  </a:t>
            </a:r>
            <a:r>
              <a:rPr dirty="0"/>
              <a:t>Ownership</a:t>
            </a:r>
          </a:p>
          <a:p>
            <a:pPr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/>
              <a:t> </a:t>
            </a:r>
            <a:endParaRPr dirty="0"/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 err="1"/>
              <a:t>No</a:t>
            </a:r>
            <a:r>
              <a:rPr lang="en-US" dirty="0" err="1"/>
              <a:t>T</a:t>
            </a:r>
            <a:r>
              <a:rPr dirty="0" err="1"/>
              <a:t>erritory</a:t>
            </a:r>
            <a:r>
              <a:rPr dirty="0"/>
              <a:t> Restrictions 	 PFSU - Licensing &amp; Training </a:t>
            </a:r>
            <a:r>
              <a:rPr lang="en-US" dirty="0"/>
              <a:t>       </a:t>
            </a:r>
            <a:r>
              <a:rPr dirty="0"/>
              <a:t> </a:t>
            </a:r>
            <a:r>
              <a:rPr lang="en-US" dirty="0"/>
              <a:t>POL (24HR Training)    </a:t>
            </a:r>
            <a:r>
              <a:rPr dirty="0"/>
              <a:t> </a:t>
            </a:r>
            <a:r>
              <a:rPr lang="en-US" dirty="0"/>
              <a:t>     </a:t>
            </a:r>
            <a:r>
              <a:rPr dirty="0"/>
              <a:t> Trips (2/yr)</a:t>
            </a:r>
          </a:p>
          <a:p>
            <a:pPr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Cutting </a:t>
            </a:r>
            <a:r>
              <a:rPr lang="en-US" dirty="0"/>
              <a:t>E</a:t>
            </a:r>
            <a:r>
              <a:rPr dirty="0"/>
              <a:t>dge Technology     No Franchise/ Service or Royalty Fee    </a:t>
            </a:r>
            <a:r>
              <a:rPr lang="en-US" dirty="0"/>
              <a:t>   </a:t>
            </a:r>
            <a:r>
              <a:rPr dirty="0"/>
              <a:t> Expansion and </a:t>
            </a:r>
            <a:r>
              <a:rPr lang="en-US" dirty="0"/>
              <a:t>G</a:t>
            </a:r>
            <a:r>
              <a:rPr dirty="0"/>
              <a:t>rowth </a:t>
            </a:r>
            <a:r>
              <a:rPr lang="en-US" dirty="0"/>
              <a:t>P</a:t>
            </a:r>
            <a:r>
              <a:rPr dirty="0"/>
              <a:t>otential</a:t>
            </a:r>
          </a:p>
          <a:p>
            <a:pPr lvl="1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400" b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Equity Opportunities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    UNLIMITED MARKET / UNLIMITED REFERRALS     BUSINESS PLAN      COACH</a:t>
            </a:r>
            <a:endParaRPr dirty="0">
              <a:solidFill>
                <a:srgbClr val="FF0000"/>
              </a:solidFill>
            </a:endParaRPr>
          </a:p>
          <a:p>
            <a:pPr lvl="2" algn="l">
              <a:defRPr sz="10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1800" dirty="0"/>
              <a:t>We offer the Best Financial Products Made in America to Middle </a:t>
            </a:r>
            <a:r>
              <a:rPr lang="en-US" sz="1800" dirty="0"/>
              <a:t>I</a:t>
            </a:r>
            <a:r>
              <a:rPr sz="1800" dirty="0"/>
              <a:t>ncome Families</a:t>
            </a:r>
            <a:r>
              <a:rPr dirty="0"/>
              <a:t>.      </a:t>
            </a:r>
          </a:p>
          <a:p>
            <a:pPr lvl="2" algn="l"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  <a:p>
            <a:pPr lvl="2" algn="l"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We are so good at </a:t>
            </a:r>
            <a:r>
              <a:rPr dirty="0">
                <a:solidFill>
                  <a:srgbClr val="FF0000"/>
                </a:solidFill>
              </a:rPr>
              <a:t>Distribution</a:t>
            </a:r>
            <a:r>
              <a:rPr dirty="0"/>
              <a:t> that </a:t>
            </a:r>
            <a:r>
              <a:rPr u="sng" dirty="0">
                <a:solidFill>
                  <a:srgbClr val="FF0000"/>
                </a:solidFill>
              </a:rPr>
              <a:t>O</a:t>
            </a:r>
            <a:r>
              <a:rPr lang="en-US" u="sng" dirty="0">
                <a:solidFill>
                  <a:srgbClr val="FF0000"/>
                </a:solidFill>
              </a:rPr>
              <a:t>THER COMPANIES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dirty="0"/>
              <a:t>create </a:t>
            </a:r>
            <a:r>
              <a:rPr lang="en-US" dirty="0"/>
              <a:t>F</a:t>
            </a:r>
            <a:r>
              <a:rPr dirty="0"/>
              <a:t>inancial </a:t>
            </a:r>
            <a:r>
              <a:rPr lang="en-US" dirty="0"/>
              <a:t>Products</a:t>
            </a:r>
            <a:r>
              <a:rPr dirty="0"/>
              <a:t> for us to </a:t>
            </a:r>
            <a:r>
              <a:rPr lang="en-US" dirty="0"/>
              <a:t>D</a:t>
            </a:r>
            <a:r>
              <a:rPr dirty="0"/>
              <a:t>istribute</a:t>
            </a:r>
          </a:p>
        </p:txBody>
      </p:sp>
      <p:pic>
        <p:nvPicPr>
          <p:cNvPr id="181" name="image4.jpeg" descr="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947" y="1464560"/>
            <a:ext cx="2171529" cy="456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Top 21 Reasons to Join Primerica_21024_1.jpeg" descr="Top 21 Reasons to Join Primerica_21024_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5370" y="-29972"/>
            <a:ext cx="3958002" cy="9813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A0469E-9D11-BAD1-244F-79414DCE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10A1D2-1B1C-D131-3C64-3F9C64F8BAC5}"/>
              </a:ext>
            </a:extLst>
          </p:cNvPr>
          <p:cNvSpPr/>
          <p:nvPr/>
        </p:nvSpPr>
        <p:spPr>
          <a:xfrm>
            <a:off x="0" y="-34697"/>
            <a:ext cx="13004800" cy="96843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89" name="Oval 16">
            <a:extLst>
              <a:ext uri="{FF2B5EF4-FFF2-40B4-BE49-F238E27FC236}">
                <a16:creationId xmlns:a16="http://schemas.microsoft.com/office/drawing/2014/main" id="{F7E4DE59-146E-ECA5-4370-9CAEB9F5A4A8}"/>
              </a:ext>
            </a:extLst>
          </p:cNvPr>
          <p:cNvGrpSpPr/>
          <p:nvPr/>
        </p:nvGrpSpPr>
        <p:grpSpPr>
          <a:xfrm>
            <a:off x="5042027" y="4002027"/>
            <a:ext cx="3080650" cy="1287407"/>
            <a:chOff x="0" y="0"/>
            <a:chExt cx="2166080" cy="905206"/>
          </a:xfrm>
        </p:grpSpPr>
        <p:sp>
          <p:nvSpPr>
            <p:cNvPr id="1287" name="Oval">
              <a:extLst>
                <a:ext uri="{FF2B5EF4-FFF2-40B4-BE49-F238E27FC236}">
                  <a16:creationId xmlns:a16="http://schemas.microsoft.com/office/drawing/2014/main" id="{83B8A5CC-A088-18BB-E2FE-D1DCEF301ED9}"/>
                </a:ext>
              </a:extLst>
            </p:cNvPr>
            <p:cNvSpPr/>
            <p:nvPr/>
          </p:nvSpPr>
          <p:spPr>
            <a:xfrm>
              <a:off x="0" y="0"/>
              <a:ext cx="2166080" cy="905206"/>
            </a:xfrm>
            <a:prstGeom prst="ellipse">
              <a:avLst/>
            </a:prstGeom>
            <a:gradFill flip="none" rotWithShape="1">
              <a:gsLst>
                <a:gs pos="0">
                  <a:srgbClr val="367ACB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3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560"/>
            </a:p>
          </p:txBody>
        </p:sp>
        <p:sp>
          <p:nvSpPr>
            <p:cNvPr id="1288" name="Jobs…">
              <a:extLst>
                <a:ext uri="{FF2B5EF4-FFF2-40B4-BE49-F238E27FC236}">
                  <a16:creationId xmlns:a16="http://schemas.microsoft.com/office/drawing/2014/main" id="{EFCA7D56-51D7-B701-075C-AACEF373E143}"/>
                </a:ext>
              </a:extLst>
            </p:cNvPr>
            <p:cNvSpPr txBox="1"/>
            <p:nvPr/>
          </p:nvSpPr>
          <p:spPr>
            <a:xfrm>
              <a:off x="367697" y="21756"/>
              <a:ext cx="1430685" cy="861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30">
                <a:defRPr sz="1000">
                  <a:effectLst>
                    <a:outerShdw blurRad="38100" dist="5080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22"/>
                <a:t>Jobs</a:t>
              </a:r>
              <a:endParaRPr sz="1422">
                <a:solidFill>
                  <a:srgbClr val="FFFFFF"/>
                </a:solidFill>
              </a:endParaRPr>
            </a:p>
            <a:p>
              <a:pPr defTabSz="650230">
                <a:defRPr sz="1000">
                  <a:solidFill>
                    <a:srgbClr val="FF0000"/>
                  </a:solidFill>
                  <a:effectLst>
                    <a:outerShdw blurRad="38100" dist="5080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22"/>
                <a:t>PNN &amp; Primerica</a:t>
              </a:r>
              <a:endParaRPr sz="1422">
                <a:solidFill>
                  <a:srgbClr val="FFFFFF"/>
                </a:solidFill>
              </a:endParaRPr>
            </a:p>
            <a:p>
              <a:pPr defTabSz="650230">
                <a:defRPr sz="1000">
                  <a:solidFill>
                    <a:srgbClr val="FF0000"/>
                  </a:solidFill>
                  <a:effectLst>
                    <a:outerShdw blurRad="38100" dist="5080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22"/>
                <a:t>Affiliates</a:t>
              </a:r>
              <a:endParaRPr sz="1422">
                <a:solidFill>
                  <a:srgbClr val="FFFFFF"/>
                </a:solidFill>
              </a:endParaRPr>
            </a:p>
            <a:p>
              <a:pPr defTabSz="650230">
                <a:defRPr sz="1000">
                  <a:effectLst>
                    <a:outerShdw blurRad="38100" dist="5080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22"/>
                <a:t>Self Employed</a:t>
              </a:r>
              <a:endParaRPr sz="1422">
                <a:solidFill>
                  <a:srgbClr val="FFFFFF"/>
                </a:solidFill>
              </a:endParaRPr>
            </a:p>
            <a:p>
              <a:pPr defTabSz="650230">
                <a:defRPr sz="1000">
                  <a:effectLst>
                    <a:outerShdw blurRad="38100" dist="50800" dir="2700000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22"/>
                <a:t>Business Ownership</a:t>
              </a:r>
            </a:p>
          </p:txBody>
        </p:sp>
      </p:grpSp>
      <p:sp>
        <p:nvSpPr>
          <p:cNvPr id="1290" name="Rectangle 4">
            <a:extLst>
              <a:ext uri="{FF2B5EF4-FFF2-40B4-BE49-F238E27FC236}">
                <a16:creationId xmlns:a16="http://schemas.microsoft.com/office/drawing/2014/main" id="{257E152A-DB31-1C9F-A685-13F39E96B7BF}"/>
              </a:ext>
            </a:extLst>
          </p:cNvPr>
          <p:cNvSpPr/>
          <p:nvPr/>
        </p:nvSpPr>
        <p:spPr>
          <a:xfrm>
            <a:off x="-1" y="753217"/>
            <a:ext cx="13004801" cy="77811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rIns="65023" anchor="ctr"/>
          <a:lstStyle/>
          <a:p>
            <a:pPr defTabSz="65023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560"/>
          </a:p>
        </p:txBody>
      </p:sp>
      <p:grpSp>
        <p:nvGrpSpPr>
          <p:cNvPr id="1297" name="Group">
            <a:extLst>
              <a:ext uri="{FF2B5EF4-FFF2-40B4-BE49-F238E27FC236}">
                <a16:creationId xmlns:a16="http://schemas.microsoft.com/office/drawing/2014/main" id="{99C31734-A4DD-87CD-4D7E-476F4399282C}"/>
              </a:ext>
            </a:extLst>
          </p:cNvPr>
          <p:cNvGrpSpPr/>
          <p:nvPr/>
        </p:nvGrpSpPr>
        <p:grpSpPr>
          <a:xfrm>
            <a:off x="1838119" y="2207999"/>
            <a:ext cx="9488462" cy="5372463"/>
            <a:chOff x="-1" y="12255"/>
            <a:chExt cx="6671574" cy="3777511"/>
          </a:xfrm>
        </p:grpSpPr>
        <p:pic>
          <p:nvPicPr>
            <p:cNvPr id="1291" name="Image" descr="Image">
              <a:extLst>
                <a:ext uri="{FF2B5EF4-FFF2-40B4-BE49-F238E27FC236}">
                  <a16:creationId xmlns:a16="http://schemas.microsoft.com/office/drawing/2014/main" id="{F320067C-FCD6-E276-3DF4-E3FC8BDE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89"/>
            <a:stretch>
              <a:fillRect/>
            </a:stretch>
          </p:blipFill>
          <p:spPr>
            <a:xfrm>
              <a:off x="-1" y="12255"/>
              <a:ext cx="6671574" cy="3777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2" name="TextBox 3">
              <a:extLst>
                <a:ext uri="{FF2B5EF4-FFF2-40B4-BE49-F238E27FC236}">
                  <a16:creationId xmlns:a16="http://schemas.microsoft.com/office/drawing/2014/main" id="{D962BCC8-1740-5670-B77B-CADC578B92BB}"/>
                </a:ext>
              </a:extLst>
            </p:cNvPr>
            <p:cNvSpPr txBox="1"/>
            <p:nvPr/>
          </p:nvSpPr>
          <p:spPr>
            <a:xfrm>
              <a:off x="2526085" y="3362509"/>
              <a:ext cx="1513990" cy="298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ctr" defTabSz="457200">
                <a:defRPr sz="9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280"/>
                <a:t>Need Wills &amp; Attorney Access</a:t>
              </a:r>
            </a:p>
          </p:txBody>
        </p:sp>
        <p:grpSp>
          <p:nvGrpSpPr>
            <p:cNvPr id="1296" name="Oval 14">
              <a:extLst>
                <a:ext uri="{FF2B5EF4-FFF2-40B4-BE49-F238E27FC236}">
                  <a16:creationId xmlns:a16="http://schemas.microsoft.com/office/drawing/2014/main" id="{A31F7196-7C03-13B4-41B9-A9F0771CA6D8}"/>
                </a:ext>
              </a:extLst>
            </p:cNvPr>
            <p:cNvGrpSpPr/>
            <p:nvPr/>
          </p:nvGrpSpPr>
          <p:grpSpPr>
            <a:xfrm>
              <a:off x="2135704" y="1561225"/>
              <a:ext cx="2294753" cy="655806"/>
              <a:chOff x="0" y="0"/>
              <a:chExt cx="2294751" cy="655805"/>
            </a:xfrm>
          </p:grpSpPr>
          <p:sp>
            <p:nvSpPr>
              <p:cNvPr id="1293" name="Rounded Rectangle">
                <a:extLst>
                  <a:ext uri="{FF2B5EF4-FFF2-40B4-BE49-F238E27FC236}">
                    <a16:creationId xmlns:a16="http://schemas.microsoft.com/office/drawing/2014/main" id="{227AA4AE-27AC-A9D8-64B4-FE30A757B118}"/>
                  </a:ext>
                </a:extLst>
              </p:cNvPr>
              <p:cNvSpPr/>
              <p:nvPr/>
            </p:nvSpPr>
            <p:spPr>
              <a:xfrm>
                <a:off x="149670" y="0"/>
                <a:ext cx="1995412" cy="531968"/>
              </a:xfrm>
              <a:prstGeom prst="roundRect">
                <a:avLst>
                  <a:gd name="adj" fmla="val 28712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3413"/>
              </a:p>
            </p:txBody>
          </p:sp>
          <p:sp>
            <p:nvSpPr>
              <p:cNvPr id="1294" name="DISTRIBUTION">
                <a:extLst>
                  <a:ext uri="{FF2B5EF4-FFF2-40B4-BE49-F238E27FC236}">
                    <a16:creationId xmlns:a16="http://schemas.microsoft.com/office/drawing/2014/main" id="{A5F26C58-19AB-FB93-F62C-7DC5940BFB5B}"/>
                  </a:ext>
                </a:extLst>
              </p:cNvPr>
              <p:cNvSpPr txBox="1"/>
              <p:nvPr/>
            </p:nvSpPr>
            <p:spPr>
              <a:xfrm>
                <a:off x="599023" y="29363"/>
                <a:ext cx="1096706" cy="230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ctr" defTabSz="457200">
                  <a:defRPr sz="1200" u="sng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blurRad="38100" dist="50740" dir="2730421" rotWithShape="0">
                        <a:srgbClr val="000000">
                          <a:alpha val="40000"/>
                        </a:srgbClr>
                      </a:outerShdw>
                    </a:effectLst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707"/>
                  <a:t>DISTRIBUTION</a:t>
                </a:r>
              </a:p>
            </p:txBody>
          </p:sp>
          <p:sp>
            <p:nvSpPr>
              <p:cNvPr id="1295" name="Walmart, McDonalds, Amazon, Primerica…">
                <a:extLst>
                  <a:ext uri="{FF2B5EF4-FFF2-40B4-BE49-F238E27FC236}">
                    <a16:creationId xmlns:a16="http://schemas.microsoft.com/office/drawing/2014/main" id="{DEEF19B4-9F31-F46C-5A48-9E1B072A905F}"/>
                  </a:ext>
                </a:extLst>
              </p:cNvPr>
              <p:cNvSpPr txBox="1"/>
              <p:nvPr/>
            </p:nvSpPr>
            <p:spPr>
              <a:xfrm>
                <a:off x="0" y="91350"/>
                <a:ext cx="2294752" cy="5644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650230">
                  <a:defRPr sz="900">
                    <a:effectLst>
                      <a:outerShdw blurRad="38100" dist="5080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280" dirty="0"/>
                  <a:t>Walmart, McDonalds, Amazon, Primerica</a:t>
                </a:r>
                <a:endParaRPr sz="1280" dirty="0">
                  <a:solidFill>
                    <a:srgbClr val="FFFFFF"/>
                  </a:solidFill>
                </a:endParaRPr>
              </a:p>
              <a:p>
                <a:pPr defTabSz="650230">
                  <a:defRPr sz="900">
                    <a:solidFill>
                      <a:srgbClr val="FF0000"/>
                    </a:solidFill>
                    <a:effectLst>
                      <a:outerShdw blurRad="38100" dist="5080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rPr sz="1280" dirty="0"/>
                  <a:t>PNN &amp; YOU??</a:t>
                </a:r>
              </a:p>
            </p:txBody>
          </p:sp>
        </p:grpSp>
      </p:grpSp>
      <p:sp>
        <p:nvSpPr>
          <p:cNvPr id="1298" name="Slide Number Placeholder 1">
            <a:extLst>
              <a:ext uri="{FF2B5EF4-FFF2-40B4-BE49-F238E27FC236}">
                <a16:creationId xmlns:a16="http://schemas.microsoft.com/office/drawing/2014/main" id="{0434D6B0-053E-DF21-010A-A63FCD46A8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477" y="8169810"/>
            <a:ext cx="216393" cy="348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303" name="TextBox 12">
            <a:extLst>
              <a:ext uri="{FF2B5EF4-FFF2-40B4-BE49-F238E27FC236}">
                <a16:creationId xmlns:a16="http://schemas.microsoft.com/office/drawing/2014/main" id="{8E9A04B2-8EED-7A00-5614-2259FF687FA0}"/>
              </a:ext>
            </a:extLst>
          </p:cNvPr>
          <p:cNvSpPr txBox="1"/>
          <p:nvPr/>
        </p:nvSpPr>
        <p:spPr>
          <a:xfrm>
            <a:off x="2481609" y="1378477"/>
            <a:ext cx="8201483" cy="6175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rIns="65023">
            <a:spAutoFit/>
          </a:bodyPr>
          <a:lstStyle/>
          <a:p>
            <a:pPr defTabSz="650230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sz="3413" dirty="0"/>
              <a:t>WHAT’S  MISSING  IN  YOUR  BUSINESS?       </a:t>
            </a:r>
            <a:endParaRPr sz="3413" dirty="0">
              <a:solidFill>
                <a:srgbClr val="FF0000"/>
              </a:solidFill>
              <a:latin typeface="Imprint MT Shadow"/>
              <a:ea typeface="Imprint MT Shadow"/>
              <a:cs typeface="Imprint MT Shadow"/>
              <a:sym typeface="Imprint MT Shadow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78C031-57A9-CDA2-6F13-623B9DA1D1FD}"/>
              </a:ext>
            </a:extLst>
          </p:cNvPr>
          <p:cNvGrpSpPr/>
          <p:nvPr/>
        </p:nvGrpSpPr>
        <p:grpSpPr>
          <a:xfrm>
            <a:off x="-2" y="1219200"/>
            <a:ext cx="12964196" cy="5912965"/>
            <a:chOff x="28550" y="17185"/>
            <a:chExt cx="9115450" cy="4157553"/>
          </a:xfrm>
        </p:grpSpPr>
        <p:sp>
          <p:nvSpPr>
            <p:cNvPr id="1299" name="TextBox 1">
              <a:extLst>
                <a:ext uri="{FF2B5EF4-FFF2-40B4-BE49-F238E27FC236}">
                  <a16:creationId xmlns:a16="http://schemas.microsoft.com/office/drawing/2014/main" id="{9DA1B344-3D4B-481E-10E4-CCFBCB64D30C}"/>
                </a:ext>
              </a:extLst>
            </p:cNvPr>
            <p:cNvSpPr txBox="1"/>
            <p:nvPr/>
          </p:nvSpPr>
          <p:spPr>
            <a:xfrm>
              <a:off x="7829350" y="17185"/>
              <a:ext cx="1314650" cy="4157553"/>
            </a:xfrm>
            <a:prstGeom prst="rect">
              <a:avLst/>
            </a:prstGeom>
            <a:ln w="15875">
              <a:solidFill>
                <a:srgbClr val="FF0000"/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65023" rIns="65023">
              <a:spAutoFit/>
            </a:bodyPr>
            <a:lstStyle/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47.9 million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African Americans 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14.4% 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of</a:t>
              </a:r>
              <a:r>
                <a:rPr lang="en-US" sz="128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U. S.</a:t>
              </a:r>
              <a:r>
                <a:rPr sz="128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population</a:t>
              </a:r>
              <a:endParaRPr lang="en-US" sz="128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b="1" dirty="0">
                  <a:solidFill>
                    <a:srgbClr val="FF0000"/>
                  </a:solidFill>
                </a:rPr>
                <a:t>$2 TRILLION in SPENDING POWER</a:t>
              </a:r>
              <a:endParaRPr sz="1280" b="1" dirty="0">
                <a:solidFill>
                  <a:srgbClr val="FF0000"/>
                </a:solidFill>
              </a:endParaRPr>
            </a:p>
            <a:p>
              <a:pPr defTabSz="650230">
                <a:defRPr sz="900" b="1" i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dirty="0"/>
                <a:t>But </a:t>
              </a:r>
              <a:r>
                <a:rPr sz="1280" dirty="0"/>
                <a:t>ONLY 2%</a:t>
              </a:r>
            </a:p>
            <a:p>
              <a:pPr defTabSz="650230">
                <a:defRPr sz="900" b="1" i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dirty="0"/>
                <a:t> OWNERSHIP</a:t>
              </a:r>
            </a:p>
            <a:p>
              <a:pPr defTabSz="650230">
                <a:lnSpc>
                  <a:spcPct val="25000"/>
                </a:lnSpc>
                <a:defRPr sz="9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80" dirty="0"/>
            </a:p>
            <a:p>
              <a:pPr defTabSz="650230">
                <a:defRPr sz="900" b="1" u="sng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dirty="0"/>
                <a:t>Median </a:t>
              </a:r>
              <a:r>
                <a:rPr sz="1280" dirty="0" err="1"/>
                <a:t>Networth</a:t>
              </a:r>
              <a:endParaRPr sz="1280" dirty="0"/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$44,000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vs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$284,000</a:t>
              </a:r>
            </a:p>
            <a:p>
              <a:pPr defTabSz="650230">
                <a:lnSpc>
                  <a:spcPct val="10000"/>
                </a:lnSpc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endParaRPr sz="1280" dirty="0"/>
            </a:p>
            <a:p>
              <a:pPr defTabSz="650230">
                <a:defRPr sz="900" b="1" u="sng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dirty="0"/>
                <a:t>Average Rate of Return</a:t>
              </a:r>
            </a:p>
            <a:p>
              <a:pPr defTabSz="650230"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1 - 4% vs 10 - 12%</a:t>
              </a:r>
            </a:p>
            <a:p>
              <a:pPr defTabSz="650230">
                <a:lnSpc>
                  <a:spcPct val="10000"/>
                </a:lnSpc>
                <a:defRPr sz="900">
                  <a:latin typeface="Calibri"/>
                  <a:ea typeface="Calibri"/>
                  <a:cs typeface="Calibri"/>
                  <a:sym typeface="Calibri"/>
                </a:defRPr>
              </a:pPr>
              <a:endParaRPr sz="1280" dirty="0"/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b="1" dirty="0"/>
                <a:t>Less than 2%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80" dirty="0"/>
                <a:t>African American</a:t>
              </a:r>
              <a:r>
                <a:rPr lang="en-US" sz="1280" dirty="0"/>
                <a:t> are</a:t>
              </a:r>
              <a:r>
                <a:rPr sz="1280" dirty="0"/>
                <a:t> </a:t>
              </a:r>
              <a:r>
                <a:rPr sz="1280" b="1" dirty="0"/>
                <a:t>financial advisors</a:t>
              </a:r>
              <a:endParaRPr lang="en-US" sz="1280" b="1" dirty="0"/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n-US" sz="1280" dirty="0"/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b="1" dirty="0"/>
                <a:t>FINANCIAL TSUNAMI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dirty="0"/>
                <a:t>U.S. HOUSEHOLDS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b="1" dirty="0">
                  <a:solidFill>
                    <a:srgbClr val="FF0000"/>
                  </a:solidFill>
                </a:rPr>
                <a:t>$70 TRILLION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dirty="0"/>
                <a:t>IN PERSONAL WEALTH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b="1" dirty="0">
                  <a:solidFill>
                    <a:srgbClr val="FF0000"/>
                  </a:solidFill>
                </a:rPr>
                <a:t>$20 TRILLION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dirty="0"/>
                <a:t>MONEY MARKETS,CDS AND BANK SAVINGS ACCOUNTS</a:t>
              </a:r>
            </a:p>
            <a:p>
              <a:pPr defTabSz="650230">
                <a:defRPr sz="9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280" b="1" dirty="0">
                  <a:solidFill>
                    <a:srgbClr val="FF0000"/>
                  </a:solidFill>
                </a:rPr>
                <a:t>TOTAL $90 TRILLION </a:t>
              </a:r>
              <a:r>
                <a:rPr lang="en-US" sz="1280" b="1" dirty="0"/>
                <a:t>WEALTH TRANSFER NEXT 20 YEARS</a:t>
              </a:r>
              <a:endParaRPr sz="1280" b="1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D1A28A-FB13-CE0B-8224-FDCBF95A8B65}"/>
                </a:ext>
              </a:extLst>
            </p:cNvPr>
            <p:cNvGrpSpPr/>
            <p:nvPr/>
          </p:nvGrpSpPr>
          <p:grpSpPr>
            <a:xfrm>
              <a:off x="28550" y="48039"/>
              <a:ext cx="2814113" cy="4069786"/>
              <a:chOff x="28550" y="48039"/>
              <a:chExt cx="2814113" cy="40697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CF46ABD-8580-BBB2-53E4-705EB2716BF3}"/>
                  </a:ext>
                </a:extLst>
              </p:cNvPr>
              <p:cNvGrpSpPr/>
              <p:nvPr/>
            </p:nvGrpSpPr>
            <p:grpSpPr>
              <a:xfrm>
                <a:off x="28550" y="48039"/>
                <a:ext cx="1481163" cy="2442072"/>
                <a:chOff x="28550" y="48039"/>
                <a:chExt cx="1481163" cy="2442072"/>
              </a:xfrm>
            </p:grpSpPr>
            <p:sp>
              <p:nvSpPr>
                <p:cNvPr id="1300" name="TextBox 8">
                  <a:extLst>
                    <a:ext uri="{FF2B5EF4-FFF2-40B4-BE49-F238E27FC236}">
                      <a16:creationId xmlns:a16="http://schemas.microsoft.com/office/drawing/2014/main" id="{8B8AFDEE-AFD0-FBB1-3B26-FD77A8A38DD1}"/>
                    </a:ext>
                  </a:extLst>
                </p:cNvPr>
                <p:cNvSpPr txBox="1"/>
                <p:nvPr/>
              </p:nvSpPr>
              <p:spPr>
                <a:xfrm>
                  <a:off x="28550" y="48039"/>
                  <a:ext cx="1481163" cy="1634401"/>
                </a:xfrm>
                <a:prstGeom prst="rect">
                  <a:avLst/>
                </a:prstGeom>
                <a:ln w="22225">
                  <a:solidFill>
                    <a:srgbClr val="FF000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65023" rIns="65023">
                  <a:spAutoFit/>
                </a:bodyPr>
                <a:lstStyle/>
                <a:p>
                  <a:pPr defTabSz="650230">
                    <a:defRPr sz="1000" b="1" u="sng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Life Insurance</a:t>
                  </a:r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3</a:t>
                  </a:r>
                  <a:r>
                    <a:rPr lang="en-US" sz="1422" dirty="0"/>
                    <a:t>41.1</a:t>
                  </a:r>
                  <a:r>
                    <a:rPr sz="1422" dirty="0"/>
                    <a:t> million</a:t>
                  </a:r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Population</a:t>
                  </a:r>
                  <a:endParaRPr lang="en-US" sz="1422" dirty="0"/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422" dirty="0"/>
                </a:p>
                <a:p>
                  <a:pPr defTabSz="650230">
                    <a:lnSpc>
                      <a:spcPct val="10000"/>
                    </a:lnSpc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422" dirty="0"/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100 million</a:t>
                  </a:r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sz="1422" dirty="0"/>
                    <a:t>No Coverage</a:t>
                  </a:r>
                  <a:endParaRPr sz="1422" dirty="0"/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(GoFundMe)</a:t>
                  </a:r>
                  <a:endParaRPr lang="en-US" sz="1422" dirty="0"/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422" dirty="0"/>
                </a:p>
                <a:p>
                  <a:pPr defTabSz="650230">
                    <a:lnSpc>
                      <a:spcPct val="10000"/>
                    </a:lnSpc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422" dirty="0"/>
                </a:p>
                <a:p>
                  <a:pPr defTabSz="650230">
                    <a:defRPr sz="10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422" dirty="0"/>
                    <a:t>9 out of 10 that have it are underinsured by $500,000</a:t>
                  </a:r>
                </a:p>
              </p:txBody>
            </p:sp>
            <p:sp>
              <p:nvSpPr>
                <p:cNvPr id="1302" name="TextBox 11">
                  <a:extLst>
                    <a:ext uri="{FF2B5EF4-FFF2-40B4-BE49-F238E27FC236}">
                      <a16:creationId xmlns:a16="http://schemas.microsoft.com/office/drawing/2014/main" id="{271ADB87-942D-DF63-2CD4-31D6880F900E}"/>
                    </a:ext>
                  </a:extLst>
                </p:cNvPr>
                <p:cNvSpPr txBox="1"/>
                <p:nvPr/>
              </p:nvSpPr>
              <p:spPr>
                <a:xfrm>
                  <a:off x="177089" y="1732692"/>
                  <a:ext cx="1122493" cy="757419"/>
                </a:xfrm>
                <a:prstGeom prst="rect">
                  <a:avLst/>
                </a:prstGeom>
                <a:ln w="22225">
                  <a:solidFill>
                    <a:srgbClr val="00B0F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65023" rIns="65023">
                  <a:spAutoFit/>
                </a:bodyPr>
                <a:lstStyle/>
                <a:p>
                  <a:pPr defTabSz="650230">
                    <a:defRPr sz="900" b="1" u="sng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280" dirty="0"/>
                    <a:t>Auto &amp; Home Ins</a:t>
                  </a:r>
                </a:p>
                <a:p>
                  <a:pPr defTabSz="650230">
                    <a:defRPr sz="9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280" dirty="0"/>
                    <a:t>Wrong Deductibles</a:t>
                  </a:r>
                </a:p>
                <a:p>
                  <a:pPr defTabSz="650230">
                    <a:defRPr sz="9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sz="1280" dirty="0"/>
                    <a:t>Wrong Coverages</a:t>
                  </a:r>
                  <a:endParaRPr lang="en-US" sz="1280" dirty="0"/>
                </a:p>
                <a:p>
                  <a:pPr defTabSz="650230">
                    <a:defRPr sz="9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rPr lang="en-US" sz="1280" dirty="0"/>
                    <a:t>$500.00 avg annual savings</a:t>
                  </a:r>
                  <a:endParaRPr sz="1280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A11AAF4-20BF-80B1-7B44-948D38254299}"/>
                  </a:ext>
                </a:extLst>
              </p:cNvPr>
              <p:cNvGrpSpPr/>
              <p:nvPr/>
            </p:nvGrpSpPr>
            <p:grpSpPr>
              <a:xfrm>
                <a:off x="44266" y="2579940"/>
                <a:ext cx="2798397" cy="1537885"/>
                <a:chOff x="44266" y="2579940"/>
                <a:chExt cx="2798397" cy="1537885"/>
              </a:xfrm>
            </p:grpSpPr>
            <p:sp>
              <p:nvSpPr>
                <p:cNvPr id="1301" name="TextBox 9">
                  <a:extLst>
                    <a:ext uri="{FF2B5EF4-FFF2-40B4-BE49-F238E27FC236}">
                      <a16:creationId xmlns:a16="http://schemas.microsoft.com/office/drawing/2014/main" id="{C391CCA8-D9AE-DC6B-F0BA-2E5D9F7146B0}"/>
                    </a:ext>
                  </a:extLst>
                </p:cNvPr>
                <p:cNvSpPr txBox="1"/>
                <p:nvPr/>
              </p:nvSpPr>
              <p:spPr>
                <a:xfrm>
                  <a:off x="66301" y="3745157"/>
                  <a:ext cx="2776362" cy="372668"/>
                </a:xfrm>
                <a:prstGeom prst="rect">
                  <a:avLst/>
                </a:prstGeom>
                <a:ln w="22225">
                  <a:solidFill>
                    <a:srgbClr val="00800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lIns="65023" rIns="65023">
                  <a:spAutoFit/>
                </a:bodyPr>
                <a:lstStyle>
                  <a:lvl1pPr algn="ctr" defTabSz="457200">
                    <a:defRPr sz="1000" b="1" u="sng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rPr sz="1422" dirty="0"/>
                    <a:t>Mortgage: Monthly vs bi-weekly payments</a:t>
                  </a:r>
                  <a:endParaRPr lang="en-US" sz="1422" dirty="0"/>
                </a:p>
                <a:p>
                  <a:r>
                    <a:rPr lang="en-US" sz="1422" dirty="0"/>
                    <a:t>Consolidate debt by using the Equity in your Home</a:t>
                  </a:r>
                  <a:endParaRPr sz="1422" dirty="0"/>
                </a:p>
              </p:txBody>
            </p:sp>
            <p:sp>
              <p:nvSpPr>
                <p:cNvPr id="1304" name="TextBox 11">
                  <a:extLst>
                    <a:ext uri="{FF2B5EF4-FFF2-40B4-BE49-F238E27FC236}">
                      <a16:creationId xmlns:a16="http://schemas.microsoft.com/office/drawing/2014/main" id="{A07A34C8-5BC3-2AB9-4E7F-160908A91AE9}"/>
                    </a:ext>
                  </a:extLst>
                </p:cNvPr>
                <p:cNvSpPr txBox="1"/>
                <p:nvPr/>
              </p:nvSpPr>
              <p:spPr>
                <a:xfrm>
                  <a:off x="44266" y="2579940"/>
                  <a:ext cx="1529867" cy="757419"/>
                </a:xfrm>
                <a:prstGeom prst="rect">
                  <a:avLst/>
                </a:prstGeom>
                <a:ln w="22225">
                  <a:solidFill>
                    <a:srgbClr val="00B0F0"/>
                  </a:solidFill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65023" rIns="65023">
                  <a:spAutoFit/>
                </a:bodyPr>
                <a:lstStyle>
                  <a:lvl1pPr algn="r" defTabSz="457200">
                    <a:defRPr sz="900" b="1" u="sng">
                      <a:solidFill>
                        <a:srgbClr val="FFAB01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algn="ctr"/>
                  <a:r>
                    <a:rPr lang="en-US" sz="1280" u="none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See who’s knocking on your door or in your home from anywhere.</a:t>
                  </a:r>
                  <a:r>
                    <a:rPr sz="1280" u="none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280" u="none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 You can Open and Lock your doors Remotely</a:t>
                  </a:r>
                  <a:endParaRPr sz="1280" u="none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" name="TextBox 12">
            <a:extLst>
              <a:ext uri="{FF2B5EF4-FFF2-40B4-BE49-F238E27FC236}">
                <a16:creationId xmlns:a16="http://schemas.microsoft.com/office/drawing/2014/main" id="{657A1F05-067E-3152-F6FB-C7CC9FACBDB5}"/>
              </a:ext>
            </a:extLst>
          </p:cNvPr>
          <p:cNvSpPr txBox="1"/>
          <p:nvPr/>
        </p:nvSpPr>
        <p:spPr>
          <a:xfrm>
            <a:off x="3759200" y="8633152"/>
            <a:ext cx="4902300" cy="88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rIns="65023">
            <a:spAutoFit/>
          </a:bodyPr>
          <a:lstStyle/>
          <a:p>
            <a:pPr defTabSz="650230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120" i="1" dirty="0">
                <a:solidFill>
                  <a:srgbClr val="FF0000"/>
                </a:solidFill>
                <a:latin typeface="Imprint MT Shadow"/>
                <a:ea typeface="Imprint MT Shadow"/>
                <a:cs typeface="Imprint MT Shadow"/>
                <a:sym typeface="Imprint MT Shadow"/>
              </a:rPr>
              <a:t>PASSION ! !</a:t>
            </a:r>
            <a:endParaRPr sz="5120" i="1" dirty="0">
              <a:solidFill>
                <a:srgbClr val="FF0000"/>
              </a:solidFill>
              <a:latin typeface="Imprint MT Shadow"/>
              <a:ea typeface="Imprint MT Shadow"/>
              <a:cs typeface="Imprint MT Shadow"/>
              <a:sym typeface="Imprint MT Shadow"/>
            </a:endParaRPr>
          </a:p>
        </p:txBody>
      </p:sp>
    </p:spTree>
    <p:extLst>
      <p:ext uri="{BB962C8B-B14F-4D97-AF65-F5344CB8AC3E}">
        <p14:creationId xmlns:p14="http://schemas.microsoft.com/office/powerpoint/2010/main" val="20948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RVP/ Franchisee Compensation</a:t>
            </a:r>
          </a:p>
        </p:txBody>
      </p:sp>
      <p:graphicFrame>
        <p:nvGraphicFramePr>
          <p:cNvPr id="187" name="Table 4"/>
          <p:cNvGraphicFramePr/>
          <p:nvPr/>
        </p:nvGraphicFramePr>
        <p:xfrm>
          <a:off x="763720" y="2853073"/>
          <a:ext cx="11477363" cy="498795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9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25"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Contract Level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Comp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RVP Spread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Overrides/ Profits</a:t>
                      </a:r>
                    </a:p>
                  </a:txBody>
                  <a:tcPr marL="45687" marR="45687" marT="45687" marB="45687" anchor="ctr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22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 dirty="0"/>
                        <a:t>         Rep </a:t>
                      </a:r>
                      <a:r>
                        <a:rPr sz="2600" dirty="0">
                          <a:solidFill>
                            <a:srgbClr val="F12922"/>
                          </a:solidFill>
                        </a:rPr>
                        <a:t>25%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$250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85%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$850</a:t>
                      </a:r>
                    </a:p>
                  </a:txBody>
                  <a:tcPr marL="45687" marR="45687" marT="45687" marB="45687" anchor="ctr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Sr. Rep </a:t>
                      </a:r>
                      <a:r>
                        <a:rPr sz="2600">
                          <a:solidFill>
                            <a:srgbClr val="F12922"/>
                          </a:solidFill>
                        </a:rPr>
                        <a:t>35%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$350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$750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DIS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50%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DIV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60%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  RL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70%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  SRL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80%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$800</a:t>
                      </a:r>
                    </a:p>
                  </a:txBody>
                  <a:tcPr marL="45687" marR="45687" marT="45687" marB="45687" anchor="ctr" horzOverflow="overflow">
                    <a:lnB w="12700"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$300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l" defTabSz="866986">
                        <a:lnSpc>
                          <a:spcPct val="85000"/>
                        </a:lnSpc>
                        <a:defRPr sz="26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2600"/>
                        <a:t>       RVP </a:t>
                      </a:r>
                      <a:r>
                        <a:rPr sz="2600">
                          <a:solidFill>
                            <a:srgbClr val="F24A47"/>
                          </a:solidFill>
                        </a:rPr>
                        <a:t>110%</a:t>
                      </a:r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1800"/>
                      </a:pPr>
                      <a:r>
                        <a: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$1100</a:t>
                      </a:r>
                    </a:p>
                  </a:txBody>
                  <a:tcPr marL="45687" marR="45687" marT="45687" marB="45687" anchor="ctr" horzOverflow="overflow"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2600"/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lnSpc>
                          <a:spcPct val="85000"/>
                        </a:lnSpc>
                        <a:defRPr sz="2600" b="1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2600"/>
                    </a:p>
                  </a:txBody>
                  <a:tcPr marL="45687" marR="45687" marT="45687" marB="45687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774">
                <a:tc>
                  <a:txBody>
                    <a:bodyPr/>
                    <a:lstStyle/>
                    <a:p>
                      <a:pPr defTabSz="866986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Base Shop Payout</a:t>
                      </a:r>
                    </a:p>
                  </a:txBody>
                  <a:tcPr marL="45687" marR="45687" marT="45687" marB="45687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110%</a:t>
                      </a:r>
                    </a:p>
                  </a:txBody>
                  <a:tcPr marL="45687" marR="45687" marT="45687" marB="45687" anchor="ctr" horzOverflow="overflow"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3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3000"/>
                    </a:p>
                  </a:txBody>
                  <a:tcPr marL="45687" marR="45687" marT="45687" marB="45687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defTabSz="866986">
                        <a:defRPr sz="300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endParaRPr sz="3000"/>
                    </a:p>
                  </a:txBody>
                  <a:tcPr marL="45687" marR="45687" marT="45687" marB="4568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9" name="TextBox 7"/>
          <p:cNvSpPr txBox="1"/>
          <p:nvPr/>
        </p:nvSpPr>
        <p:spPr>
          <a:xfrm>
            <a:off x="497086" y="8209267"/>
            <a:ext cx="11661532" cy="916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7" tIns="65017" rIns="65017" bIns="65017">
            <a:spAutoFit/>
          </a:bodyPr>
          <a:lstStyle>
            <a:lvl1pPr defTabSz="1733973">
              <a:lnSpc>
                <a:spcPct val="85000"/>
              </a:lnSpc>
              <a:defRPr sz="3000">
                <a:solidFill>
                  <a:srgbClr val="F129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Part-timers are happy because they are making more money</a:t>
            </a:r>
            <a:endParaRPr lang="en-US" dirty="0"/>
          </a:p>
          <a:p>
            <a:r>
              <a:rPr dirty="0"/>
              <a:t>part-time in their business</a:t>
            </a:r>
            <a:r>
              <a:rPr lang="en-US" dirty="0"/>
              <a:t> </a:t>
            </a:r>
            <a:r>
              <a:rPr dirty="0"/>
              <a:t>than they can</a:t>
            </a:r>
            <a:r>
              <a:rPr lang="en-US" dirty="0"/>
              <a:t> make</a:t>
            </a:r>
            <a:r>
              <a:rPr dirty="0"/>
              <a:t> on a part-</a:t>
            </a:r>
            <a:r>
              <a:rPr lang="en-US" dirty="0"/>
              <a:t>t</a:t>
            </a:r>
            <a:r>
              <a:rPr dirty="0"/>
              <a:t>ime job</a:t>
            </a:r>
          </a:p>
        </p:txBody>
      </p:sp>
      <p:graphicFrame>
        <p:nvGraphicFramePr>
          <p:cNvPr id="6" name="Shape 198"/>
          <p:cNvGraphicFramePr/>
          <p:nvPr/>
        </p:nvGraphicFramePr>
        <p:xfrm>
          <a:off x="763718" y="2853070"/>
          <a:ext cx="11477376" cy="49879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25"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Contract Level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Comp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RVP Spread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Overrides/ Profits</a:t>
                      </a:r>
                    </a:p>
                  </a:txBody>
                  <a:tcPr marL="45675" marR="45675" marT="45675" marB="45675" anchor="ctr">
                    <a:lnB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25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Rep </a:t>
                      </a:r>
                      <a:r>
                        <a:rPr lang="en-US" sz="2600" u="none" strike="noStrike" cap="none">
                          <a:solidFill>
                            <a:srgbClr val="F12922"/>
                          </a:solidFill>
                        </a:rPr>
                        <a:t>25%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$250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85%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$850</a:t>
                      </a:r>
                    </a:p>
                  </a:txBody>
                  <a:tcPr marL="45675" marR="45675" marT="45675" marB="45675" anchor="ctr">
                    <a:lnT w="508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Sr. Rep </a:t>
                      </a:r>
                      <a:r>
                        <a:rPr lang="en-US" sz="2600" u="none" strike="noStrike" cap="none">
                          <a:solidFill>
                            <a:srgbClr val="F12922"/>
                          </a:solidFill>
                        </a:rPr>
                        <a:t>35%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$350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$750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DIS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50%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DIV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60%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$600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  RL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70%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$400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SRL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80%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$800</a:t>
                      </a:r>
                    </a:p>
                  </a:txBody>
                  <a:tcPr marL="45675" marR="45675" marT="45675" marB="4567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30%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$300</a:t>
                      </a:r>
                    </a:p>
                  </a:txBody>
                  <a:tcPr marL="45675" marR="45675" marT="45675" marB="4567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74">
                <a:tc>
                  <a:txBody>
                    <a:bodyPr/>
                    <a:lstStyle/>
                    <a:p>
                      <a:pPr marL="0" marR="0" lvl="0" indent="-16510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RVP </a:t>
                      </a:r>
                      <a:r>
                        <a:rPr lang="en-US" sz="2600" u="none" strike="noStrike" cap="none">
                          <a:solidFill>
                            <a:srgbClr val="F24A47"/>
                          </a:solidFill>
                        </a:rPr>
                        <a:t>110%</a:t>
                      </a:r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651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600"/>
                        <a:buFont typeface="Trebuchet MS"/>
                        <a:buNone/>
                      </a:pPr>
                      <a:r>
                        <a:rPr lang="en-US" sz="2600" b="1" u="none" strike="noStrike" cap="non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$1100</a:t>
                      </a:r>
                    </a:p>
                  </a:txBody>
                  <a:tcPr marL="45675" marR="45675" marT="45675" marB="4567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5750"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Base Shop Payout</a:t>
                      </a:r>
                    </a:p>
                  </a:txBody>
                  <a:tcPr marL="45675" marR="45675" marT="45675" marB="45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Trebuchet MS"/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110%</a:t>
                      </a:r>
                    </a:p>
                  </a:txBody>
                  <a:tcPr marL="45675" marR="45675" marT="45675" marB="4567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Trebuchet MS"/>
                        <a:buNone/>
                      </a:pPr>
                      <a:endParaRPr sz="1600" u="none" strike="noStrike" cap="none"/>
                    </a:p>
                  </a:txBody>
                  <a:tcPr marL="45675" marR="45675" marT="45675" marB="456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 AA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merica 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Trebuchet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0000"/>
            </a:solidFill>
            <a:effectLst/>
            <a:latin typeface="Trebuchet MS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Primerica Theme1</Template>
  <TotalTime>1094</TotalTime>
  <Words>1790</Words>
  <Application>Microsoft Macintosh PowerPoint</Application>
  <PresentationFormat>Custom</PresentationFormat>
  <Paragraphs>366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 Unicode MS</vt:lpstr>
      <vt:lpstr>Arial</vt:lpstr>
      <vt:lpstr>Arial Narrow</vt:lpstr>
      <vt:lpstr>Bodoni MT</vt:lpstr>
      <vt:lpstr>Calibri</vt:lpstr>
      <vt:lpstr>Georgia</vt:lpstr>
      <vt:lpstr>Helvetica Neue</vt:lpstr>
      <vt:lpstr>Helvetica Neue Medium</vt:lpstr>
      <vt:lpstr>Impact</vt:lpstr>
      <vt:lpstr>Imprint MT Shadow</vt:lpstr>
      <vt:lpstr>Trebuchet MS</vt:lpstr>
      <vt:lpstr>Wingdings</vt:lpstr>
      <vt:lpstr>Wingdings 2</vt:lpstr>
      <vt:lpstr>Urban AA</vt:lpstr>
      <vt:lpstr>Office Theme</vt:lpstr>
      <vt:lpstr>1_Office Theme</vt:lpstr>
      <vt:lpstr>Primerica Theme1</vt:lpstr>
      <vt:lpstr>2_Office Theme</vt:lpstr>
      <vt:lpstr>What Side Do You Want To Be On?</vt:lpstr>
      <vt:lpstr>YOU Are In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RVP/ Franchisee Compensation</vt:lpstr>
      <vt:lpstr>PowerPoint Presentation</vt:lpstr>
      <vt:lpstr>PowerPoint Presentation</vt:lpstr>
      <vt:lpstr>PowerPoint Presentation</vt:lpstr>
      <vt:lpstr>36 - 120 Months Focus on Expansion  </vt:lpstr>
      <vt:lpstr>$750,000 Power Builder NSD/Franchisee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Columbus</dc:creator>
  <cp:lastModifiedBy>James Pollard</cp:lastModifiedBy>
  <cp:revision>138</cp:revision>
  <dcterms:modified xsi:type="dcterms:W3CDTF">2025-11-21T16:33:51Z</dcterms:modified>
</cp:coreProperties>
</file>