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20" d="100"/>
          <a:sy n="120" d="100"/>
        </p:scale>
        <p:origin x="19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n-lt"/>
        <a:ea typeface="+mn-ea"/>
        <a:cs typeface="+mn-cs"/>
        <a:sym typeface="Calibri"/>
      </a:defRPr>
    </a:lvl1pPr>
    <a:lvl2pPr indent="228600" defTabSz="457200" latinLnBrk="0">
      <a:defRPr sz="1200">
        <a:latin typeface="+mn-lt"/>
        <a:ea typeface="+mn-ea"/>
        <a:cs typeface="+mn-cs"/>
        <a:sym typeface="Calibri"/>
      </a:defRPr>
    </a:lvl2pPr>
    <a:lvl3pPr indent="457200" defTabSz="457200" latinLnBrk="0">
      <a:defRPr sz="1200">
        <a:latin typeface="+mn-lt"/>
        <a:ea typeface="+mn-ea"/>
        <a:cs typeface="+mn-cs"/>
        <a:sym typeface="Calibri"/>
      </a:defRPr>
    </a:lvl3pPr>
    <a:lvl4pPr indent="685800" defTabSz="457200" latinLnBrk="0">
      <a:defRPr sz="1200">
        <a:latin typeface="+mn-lt"/>
        <a:ea typeface="+mn-ea"/>
        <a:cs typeface="+mn-cs"/>
        <a:sym typeface="Calibri"/>
      </a:defRPr>
    </a:lvl4pPr>
    <a:lvl5pPr indent="914400" defTabSz="457200" latinLnBrk="0">
      <a:defRPr sz="1200">
        <a:latin typeface="+mn-lt"/>
        <a:ea typeface="+mn-ea"/>
        <a:cs typeface="+mn-cs"/>
        <a:sym typeface="Calibri"/>
      </a:defRPr>
    </a:lvl5pPr>
    <a:lvl6pPr indent="1143000" defTabSz="457200" latinLnBrk="0">
      <a:defRPr sz="1200">
        <a:latin typeface="+mn-lt"/>
        <a:ea typeface="+mn-ea"/>
        <a:cs typeface="+mn-cs"/>
        <a:sym typeface="Calibri"/>
      </a:defRPr>
    </a:lvl6pPr>
    <a:lvl7pPr indent="1371600" defTabSz="457200" latinLnBrk="0">
      <a:defRPr sz="1200">
        <a:latin typeface="+mn-lt"/>
        <a:ea typeface="+mn-ea"/>
        <a:cs typeface="+mn-cs"/>
        <a:sym typeface="Calibri"/>
      </a:defRPr>
    </a:lvl7pPr>
    <a:lvl8pPr indent="1600200" defTabSz="457200" latinLnBrk="0">
      <a:defRPr sz="1200">
        <a:latin typeface="+mn-lt"/>
        <a:ea typeface="+mn-ea"/>
        <a:cs typeface="+mn-cs"/>
        <a:sym typeface="Calibri"/>
      </a:defRPr>
    </a:lvl8pPr>
    <a:lvl9pPr indent="1828800" defTabSz="4572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half" idx="21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28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rgbClr val="D4AF37"/>
                </a:solidFill>
              </a:defRPr>
            </a:lvl1pPr>
          </a:lstStyle>
          <a:p>
            <a:r>
              <a:t>A SIMPLE BUSINESS PLAN</a:t>
            </a:r>
          </a:p>
        </p:txBody>
      </p:sp>
      <p:sp>
        <p:nvSpPr>
          <p:cNvPr id="95" name="Content Placeholder 2"/>
          <p:cNvSpPr txBox="1">
            <a:spLocks noGrp="1"/>
          </p:cNvSpPr>
          <p:nvPr>
            <p:ph type="body" sz="quarter" idx="1"/>
          </p:nvPr>
        </p:nvSpPr>
        <p:spPr>
          <a:xfrm>
            <a:off x="903389" y="1333151"/>
            <a:ext cx="3445103" cy="1150217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400"/>
              </a:spcBef>
              <a:buSzTx/>
              <a:buFontTx/>
              <a:buNone/>
              <a:defRPr sz="3300">
                <a:solidFill>
                  <a:srgbClr val="FFFFFF"/>
                </a:solidFill>
              </a:defRPr>
            </a:lvl1pPr>
          </a:lstStyle>
          <a:p>
            <a:r>
              <a:t>FOUR PHASES OF SUCCESS!!</a:t>
            </a:r>
          </a:p>
        </p:txBody>
      </p:sp>
      <p:pic>
        <p:nvPicPr>
          <p:cNvPr id="96" name="IMG_1403.jpeg" descr="IMG_1403.jpeg"/>
          <p:cNvPicPr>
            <a:picLocks noChangeAspect="1"/>
          </p:cNvPicPr>
          <p:nvPr/>
        </p:nvPicPr>
        <p:blipFill>
          <a:blip r:embed="rId2"/>
          <a:srcRect l="2941" t="2941" r="2941" b="2941"/>
          <a:stretch>
            <a:fillRect/>
          </a:stretch>
        </p:blipFill>
        <p:spPr>
          <a:xfrm>
            <a:off x="5165256" y="1807179"/>
            <a:ext cx="3366847" cy="2262521"/>
          </a:xfrm>
          <a:prstGeom prst="rect">
            <a:avLst/>
          </a:prstGeom>
          <a:ln w="12700">
            <a:miter lim="400000"/>
          </a:ln>
        </p:spPr>
      </p:pic>
      <p:sp>
        <p:nvSpPr>
          <p:cNvPr id="97" name="Content Placeholder 2"/>
          <p:cNvSpPr txBox="1"/>
          <p:nvPr/>
        </p:nvSpPr>
        <p:spPr>
          <a:xfrm>
            <a:off x="607728" y="4433580"/>
            <a:ext cx="4036425" cy="7749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>
            <a:lvl1pPr algn="ctr">
              <a:spcBef>
                <a:spcPts val="400"/>
              </a:spcBef>
              <a:defRPr sz="2000">
                <a:solidFill>
                  <a:srgbClr val="FFFFFF"/>
                </a:solidFill>
              </a:defRPr>
            </a:lvl1pPr>
          </a:lstStyle>
          <a:p>
            <a:r>
              <a:t>Learn it • Do it • Teach it • Teach Others How to Teach Others</a:t>
            </a:r>
          </a:p>
        </p:txBody>
      </p:sp>
      <p:sp>
        <p:nvSpPr>
          <p:cNvPr id="98" name="Content Placeholder 2"/>
          <p:cNvSpPr txBox="1"/>
          <p:nvPr/>
        </p:nvSpPr>
        <p:spPr>
          <a:xfrm>
            <a:off x="1277343" y="2784525"/>
            <a:ext cx="2697195" cy="4866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>
            <a:lvl1pPr algn="ctr">
              <a:spcBef>
                <a:spcPts val="400"/>
              </a:spcBef>
              <a:defRPr sz="2500">
                <a:solidFill>
                  <a:srgbClr val="FFFFFF"/>
                </a:solidFill>
              </a:defRPr>
            </a:lvl1pPr>
          </a:lstStyle>
          <a:p>
            <a:r>
              <a:t>4 Things To Do</a:t>
            </a:r>
          </a:p>
        </p:txBody>
      </p:sp>
      <p:pic>
        <p:nvPicPr>
          <p:cNvPr id="99" name="IMG_5894.png" descr="IMG_589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65" y="5931437"/>
            <a:ext cx="935134" cy="87157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Title 1"/>
          <p:cNvSpPr txBox="1">
            <a:spLocks noGrp="1"/>
          </p:cNvSpPr>
          <p:nvPr>
            <p:ph type="title"/>
          </p:nvPr>
        </p:nvSpPr>
        <p:spPr>
          <a:xfrm>
            <a:off x="1209828" y="823536"/>
            <a:ext cx="6724344" cy="5210928"/>
          </a:xfrm>
          <a:prstGeom prst="rect">
            <a:avLst/>
          </a:prstGeom>
        </p:spPr>
        <p:txBody>
          <a:bodyPr/>
          <a:lstStyle/>
          <a:p>
            <a:pPr>
              <a:defRPr sz="3600" b="1">
                <a:solidFill>
                  <a:srgbClr val="D4AF37"/>
                </a:solidFill>
              </a:defRPr>
            </a:pPr>
            <a:r>
              <a:t>MASTER THIS</a:t>
            </a:r>
          </a:p>
          <a:p>
            <a:pPr>
              <a:defRPr sz="3600" b="1">
                <a:solidFill>
                  <a:srgbClr val="D4AF37"/>
                </a:solidFill>
              </a:defRPr>
            </a:pPr>
            <a:r>
              <a:t>&amp; </a:t>
            </a:r>
          </a:p>
          <a:p>
            <a:pPr>
              <a:defRPr sz="3600" b="1">
                <a:solidFill>
                  <a:srgbClr val="D4AF37"/>
                </a:solidFill>
              </a:defRPr>
            </a:pPr>
            <a:r>
              <a:t>THE BALL-GAME IS</a:t>
            </a:r>
          </a:p>
          <a:p>
            <a:pPr>
              <a:defRPr sz="5000" b="1">
                <a:solidFill>
                  <a:srgbClr val="D4AF37"/>
                </a:solidFill>
              </a:defRPr>
            </a:pPr>
            <a:r>
              <a:t>OVER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rgbClr val="D4AF37"/>
                </a:solidFill>
              </a:defRPr>
            </a:lvl1pPr>
          </a:lstStyle>
          <a:p>
            <a:r>
              <a:t>PHASE I – LEARN (New Recruits)</a:t>
            </a:r>
          </a:p>
        </p:txBody>
      </p:sp>
      <p:sp>
        <p:nvSpPr>
          <p:cNvPr id="102" name="Objective: Understand the Fundamentals &amp; Build a Foundation"/>
          <p:cNvSpPr txBox="1"/>
          <p:nvPr/>
        </p:nvSpPr>
        <p:spPr>
          <a:xfrm>
            <a:off x="361583" y="1187719"/>
            <a:ext cx="8420834" cy="433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200"/>
              </a:spcBef>
              <a:defRPr sz="25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Objective: Understand the Fundamentals &amp; Build a Foundation</a:t>
            </a:r>
          </a:p>
        </p:txBody>
      </p:sp>
      <p:sp>
        <p:nvSpPr>
          <p:cNvPr id="103" name="1) TALK  2) HIRE  3) HELP  4) BUILD MARKETS"/>
          <p:cNvSpPr txBox="1"/>
          <p:nvPr/>
        </p:nvSpPr>
        <p:spPr>
          <a:xfrm>
            <a:off x="252147" y="1955244"/>
            <a:ext cx="8639707" cy="433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200"/>
              </a:spcBef>
              <a:defRPr sz="25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1)	TALK		2) HIRE		3) HELP		4) BUILD MARKETS</a:t>
            </a:r>
          </a:p>
        </p:txBody>
      </p:sp>
      <p:sp>
        <p:nvSpPr>
          <p:cNvPr id="104" name="Set Appts…"/>
          <p:cNvSpPr txBox="1"/>
          <p:nvPr/>
        </p:nvSpPr>
        <p:spPr>
          <a:xfrm>
            <a:off x="731234" y="2395640"/>
            <a:ext cx="1378008" cy="7691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spcBef>
                <a:spcPts val="300"/>
              </a:spcBef>
              <a:defRPr sz="15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Set Appts</a:t>
            </a:r>
          </a:p>
          <a:p>
            <a:pPr>
              <a:spcBef>
                <a:spcPts val="300"/>
              </a:spcBef>
              <a:defRPr sz="15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Give Winning Presentation</a:t>
            </a:r>
          </a:p>
        </p:txBody>
      </p:sp>
      <p:sp>
        <p:nvSpPr>
          <p:cNvPr id="105" name="Company…"/>
          <p:cNvSpPr txBox="1"/>
          <p:nvPr/>
        </p:nvSpPr>
        <p:spPr>
          <a:xfrm>
            <a:off x="2395204" y="2395640"/>
            <a:ext cx="1378009" cy="1061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spcBef>
                <a:spcPts val="300"/>
              </a:spcBef>
              <a:defRPr sz="15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Company</a:t>
            </a:r>
          </a:p>
          <a:p>
            <a:pPr>
              <a:spcBef>
                <a:spcPts val="300"/>
              </a:spcBef>
              <a:defRPr sz="15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Concept</a:t>
            </a:r>
          </a:p>
          <a:p>
            <a:pPr>
              <a:spcBef>
                <a:spcPts val="300"/>
              </a:spcBef>
              <a:defRPr sz="15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Compensation</a:t>
            </a:r>
          </a:p>
          <a:p>
            <a:pPr>
              <a:spcBef>
                <a:spcPts val="300"/>
              </a:spcBef>
              <a:defRPr sz="15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Commitment</a:t>
            </a:r>
          </a:p>
        </p:txBody>
      </p:sp>
      <p:sp>
        <p:nvSpPr>
          <p:cNvPr id="106" name="Crusade…"/>
          <p:cNvSpPr txBox="1"/>
          <p:nvPr/>
        </p:nvSpPr>
        <p:spPr>
          <a:xfrm>
            <a:off x="4214817" y="2415096"/>
            <a:ext cx="1378009" cy="5532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spcBef>
                <a:spcPts val="300"/>
              </a:spcBef>
              <a:defRPr sz="15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Crusade</a:t>
            </a:r>
          </a:p>
          <a:p>
            <a:pPr>
              <a:spcBef>
                <a:spcPts val="300"/>
              </a:spcBef>
              <a:defRPr sz="15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Make Money</a:t>
            </a:r>
          </a:p>
        </p:txBody>
      </p:sp>
      <p:sp>
        <p:nvSpPr>
          <p:cNvPr id="107" name="Personal…"/>
          <p:cNvSpPr txBox="1"/>
          <p:nvPr/>
        </p:nvSpPr>
        <p:spPr>
          <a:xfrm>
            <a:off x="6131707" y="2395640"/>
            <a:ext cx="1378008" cy="1061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spcBef>
                <a:spcPts val="300"/>
              </a:spcBef>
              <a:defRPr sz="15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Personal</a:t>
            </a:r>
          </a:p>
          <a:p>
            <a:pPr>
              <a:spcBef>
                <a:spcPts val="300"/>
              </a:spcBef>
              <a:defRPr sz="15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New Recruits</a:t>
            </a:r>
          </a:p>
          <a:p>
            <a:pPr>
              <a:spcBef>
                <a:spcPts val="300"/>
              </a:spcBef>
              <a:defRPr sz="15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Clients</a:t>
            </a:r>
          </a:p>
          <a:p>
            <a:pPr>
              <a:spcBef>
                <a:spcPts val="300"/>
              </a:spcBef>
              <a:defRPr sz="15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Prospecting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rgbClr val="D4AF37"/>
                </a:solidFill>
              </a:defRPr>
            </a:lvl1pPr>
          </a:lstStyle>
          <a:p>
            <a:r>
              <a:t>PHASE I – LEARN (New Recruits)</a:t>
            </a:r>
          </a:p>
        </p:txBody>
      </p:sp>
      <p:sp>
        <p:nvSpPr>
          <p:cNvPr id="110" name="For New Recruits:…"/>
          <p:cNvSpPr txBox="1"/>
          <p:nvPr/>
        </p:nvSpPr>
        <p:spPr>
          <a:xfrm>
            <a:off x="173853" y="2926404"/>
            <a:ext cx="3374186" cy="34588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spcBef>
                <a:spcPts val="1200"/>
              </a:spcBef>
              <a:defRPr sz="20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For New Recruits:</a:t>
            </a:r>
          </a:p>
          <a:p>
            <a:pPr>
              <a:spcBef>
                <a:spcPts val="1200"/>
              </a:spcBef>
              <a:defRPr sz="2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• Are you learning how to Talk, Hire, Help, and Build Markets the right way?</a:t>
            </a:r>
          </a:p>
          <a:p>
            <a:pPr>
              <a:spcBef>
                <a:spcPts val="1200"/>
              </a:spcBef>
              <a:defRPr sz="2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• Have you attended your orientation and FTOs this week to get in the game?</a:t>
            </a:r>
          </a:p>
          <a:p>
            <a:pPr>
              <a:spcBef>
                <a:spcPts val="1200"/>
              </a:spcBef>
              <a:defRPr sz="2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• Who are you shadowing in the field to master the playbook and learn by example</a:t>
            </a:r>
          </a:p>
        </p:txBody>
      </p:sp>
      <p:sp>
        <p:nvSpPr>
          <p:cNvPr id="111" name="For Field Trainers:…"/>
          <p:cNvSpPr txBox="1"/>
          <p:nvPr/>
        </p:nvSpPr>
        <p:spPr>
          <a:xfrm>
            <a:off x="5052247" y="2926404"/>
            <a:ext cx="3910958" cy="34588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algn="r">
              <a:spcBef>
                <a:spcPts val="1200"/>
              </a:spcBef>
              <a:defRPr sz="20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For Field Trainers:</a:t>
            </a:r>
          </a:p>
          <a:p>
            <a:pPr algn="r">
              <a:spcBef>
                <a:spcPts val="1200"/>
              </a:spcBef>
              <a:defRPr sz="2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• How well are you demonstrating core skills to your new teammates on the court (in the field)?</a:t>
            </a:r>
          </a:p>
          <a:p>
            <a:pPr algn="r">
              <a:spcBef>
                <a:spcPts val="1200"/>
              </a:spcBef>
              <a:defRPr sz="2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• Are you consistently reinforcing the duplication mindset so they can run the same plays without you?</a:t>
            </a:r>
          </a:p>
          <a:p>
            <a:pPr algn="r">
              <a:spcBef>
                <a:spcPts val="1200"/>
              </a:spcBef>
              <a:defRPr sz="2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• What’s your personal story, and how are you using it to build your new recruit’s confidence and belief?</a:t>
            </a:r>
          </a:p>
        </p:txBody>
      </p:sp>
      <p:sp>
        <p:nvSpPr>
          <p:cNvPr id="112" name="Objective: Understand the Fundamentals &amp; Build a Foundation"/>
          <p:cNvSpPr txBox="1"/>
          <p:nvPr/>
        </p:nvSpPr>
        <p:spPr>
          <a:xfrm>
            <a:off x="361583" y="1187719"/>
            <a:ext cx="8420834" cy="433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200"/>
              </a:spcBef>
              <a:defRPr sz="25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Objective: Understand the Fundamentals &amp; Build a Foundation</a:t>
            </a:r>
          </a:p>
        </p:txBody>
      </p:sp>
      <p:sp>
        <p:nvSpPr>
          <p:cNvPr id="113" name="1) TALK  2) HIRE  3) HELP  4) BUILD MARKETS"/>
          <p:cNvSpPr txBox="1"/>
          <p:nvPr/>
        </p:nvSpPr>
        <p:spPr>
          <a:xfrm>
            <a:off x="252147" y="1955244"/>
            <a:ext cx="8639707" cy="433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200"/>
              </a:spcBef>
              <a:defRPr sz="25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1)	TALK		2) HIRE		3) HELP		4) BUILD MARKETS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rgbClr val="D4AF37"/>
                </a:solidFill>
              </a:defRPr>
            </a:lvl1pPr>
          </a:lstStyle>
          <a:p>
            <a:r>
              <a:t>PHASE II – DO (District Leaders)</a:t>
            </a:r>
          </a:p>
        </p:txBody>
      </p:sp>
      <p:sp>
        <p:nvSpPr>
          <p:cNvPr id="116" name="Content Placeholder 2"/>
          <p:cNvSpPr txBox="1">
            <a:spLocks noGrp="1"/>
          </p:cNvSpPr>
          <p:nvPr>
            <p:ph type="body" sz="half" idx="1"/>
          </p:nvPr>
        </p:nvSpPr>
        <p:spPr>
          <a:xfrm>
            <a:off x="195234" y="1969796"/>
            <a:ext cx="3556656" cy="4525964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200"/>
              </a:spcBef>
              <a:buSzTx/>
              <a:buFontTx/>
              <a:buNone/>
              <a:defRPr sz="20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For New Recruits:</a:t>
            </a:r>
          </a:p>
          <a:p>
            <a:pPr marL="0" indent="0">
              <a:spcBef>
                <a:spcPts val="1200"/>
              </a:spcBef>
              <a:buSzTx/>
              <a:buFontTx/>
              <a:buNone/>
              <a:defRPr sz="2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• Are you stepping up and taking your own shots — setting appointments, giving presentations, and closing business?</a:t>
            </a:r>
          </a:p>
          <a:p>
            <a:pPr marL="0" indent="0">
              <a:spcBef>
                <a:spcPts val="1200"/>
              </a:spcBef>
              <a:buSzTx/>
              <a:buFontTx/>
              <a:buNone/>
              <a:defRPr sz="2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• Are you tracking your goals — how many calls, appointments, and new recruits each week?</a:t>
            </a:r>
          </a:p>
          <a:p>
            <a:pPr marL="0" indent="0">
              <a:spcBef>
                <a:spcPts val="1200"/>
              </a:spcBef>
              <a:buSzTx/>
              <a:buFontTx/>
              <a:buNone/>
              <a:defRPr sz="2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• When pressure hits, do you follow the playbook or try to freelance?</a:t>
            </a:r>
          </a:p>
        </p:txBody>
      </p:sp>
      <p:sp>
        <p:nvSpPr>
          <p:cNvPr id="117" name="Content Placeholder 2"/>
          <p:cNvSpPr txBox="1"/>
          <p:nvPr/>
        </p:nvSpPr>
        <p:spPr>
          <a:xfrm>
            <a:off x="5478817" y="1998788"/>
            <a:ext cx="3455619" cy="32575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pPr>
              <a:spcBef>
                <a:spcPts val="1200"/>
              </a:spcBef>
              <a:defRPr sz="20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For Field Trainers:</a:t>
            </a:r>
          </a:p>
          <a:p>
            <a:pPr>
              <a:spcBef>
                <a:spcPts val="1200"/>
              </a:spcBef>
              <a:defRPr sz="2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• Are you giving your team the confidence to execute without you always calling the plays?</a:t>
            </a:r>
          </a:p>
          <a:p>
            <a:pPr>
              <a:spcBef>
                <a:spcPts val="1200"/>
              </a:spcBef>
              <a:defRPr sz="2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• How are you leading by example — showing them what work looks like?</a:t>
            </a:r>
          </a:p>
          <a:p>
            <a:pPr>
              <a:spcBef>
                <a:spcPts val="1200"/>
              </a:spcBef>
              <a:defRPr sz="2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• Are you celebrating wins to build momentum and belief?</a:t>
            </a:r>
          </a:p>
        </p:txBody>
      </p:sp>
      <p:sp>
        <p:nvSpPr>
          <p:cNvPr id="118" name="Objective: Execute What You’ve Learned — Game Time"/>
          <p:cNvSpPr txBox="1"/>
          <p:nvPr/>
        </p:nvSpPr>
        <p:spPr>
          <a:xfrm>
            <a:off x="890151" y="1282431"/>
            <a:ext cx="7363698" cy="433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spcBef>
                <a:spcPts val="1200"/>
              </a:spcBef>
              <a:defRPr sz="25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Objective: Execute What You’ve Learned — Game Time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itle 1"/>
          <p:cNvSpPr txBox="1">
            <a:spLocks noGrp="1"/>
          </p:cNvSpPr>
          <p:nvPr>
            <p:ph type="title"/>
          </p:nvPr>
        </p:nvSpPr>
        <p:spPr>
          <a:xfrm>
            <a:off x="-100897" y="245645"/>
            <a:ext cx="9345794" cy="1143001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rgbClr val="D4AF37"/>
                </a:solidFill>
              </a:defRPr>
            </a:lvl1pPr>
          </a:lstStyle>
          <a:p>
            <a:r>
              <a:t>PHASE III – TEACH (Division / Reg Leaders)</a:t>
            </a:r>
          </a:p>
        </p:txBody>
      </p:sp>
      <p:sp>
        <p:nvSpPr>
          <p:cNvPr id="121" name="Content Placeholder 2"/>
          <p:cNvSpPr txBox="1">
            <a:spLocks noGrp="1"/>
          </p:cNvSpPr>
          <p:nvPr>
            <p:ph type="body" sz="half" idx="1"/>
          </p:nvPr>
        </p:nvSpPr>
        <p:spPr>
          <a:xfrm>
            <a:off x="239759" y="1937401"/>
            <a:ext cx="3322697" cy="4277947"/>
          </a:xfrm>
          <a:prstGeom prst="rect">
            <a:avLst/>
          </a:prstGeom>
        </p:spPr>
        <p:txBody>
          <a:bodyPr/>
          <a:lstStyle/>
          <a:p>
            <a:pPr marL="0" indent="0" defTabSz="448055">
              <a:spcBef>
                <a:spcPts val="1100"/>
              </a:spcBef>
              <a:buSzTx/>
              <a:buFontTx/>
              <a:buNone/>
              <a:defRPr sz="2058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For Upcoming Leaders:</a:t>
            </a:r>
          </a:p>
          <a:p>
            <a:pPr marL="0" indent="0" defTabSz="448055">
              <a:spcBef>
                <a:spcPts val="1100"/>
              </a:spcBef>
              <a:buSzTx/>
              <a:buFontTx/>
              <a:buNone/>
              <a:defRPr sz="2058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• Are you taking time to teach others what you’ve mastered, or just focused on your own goals?</a:t>
            </a:r>
          </a:p>
          <a:p>
            <a:pPr marL="0" indent="0" defTabSz="448055">
              <a:spcBef>
                <a:spcPts val="1100"/>
              </a:spcBef>
              <a:buSzTx/>
              <a:buFontTx/>
              <a:buNone/>
              <a:defRPr sz="2058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• Do your recruits know how to Talk, Hire, Help, and Build Markets because of you?</a:t>
            </a:r>
          </a:p>
          <a:p>
            <a:pPr marL="0" indent="0" defTabSz="448055">
              <a:spcBef>
                <a:spcPts val="1100"/>
              </a:spcBef>
              <a:buSzTx/>
              <a:buFontTx/>
              <a:buNone/>
              <a:defRPr sz="2058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• Can your team win without you in the room — or are you still the only producer?</a:t>
            </a:r>
          </a:p>
        </p:txBody>
      </p:sp>
      <p:sp>
        <p:nvSpPr>
          <p:cNvPr id="122" name="Objective: Multiply Yourself — Train the Team"/>
          <p:cNvSpPr txBox="1"/>
          <p:nvPr/>
        </p:nvSpPr>
        <p:spPr>
          <a:xfrm>
            <a:off x="1626237" y="1284417"/>
            <a:ext cx="6152454" cy="433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spcBef>
                <a:spcPts val="1200"/>
              </a:spcBef>
              <a:defRPr sz="25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Objective: Multiply Yourself — Train the Team</a:t>
            </a:r>
          </a:p>
        </p:txBody>
      </p:sp>
      <p:sp>
        <p:nvSpPr>
          <p:cNvPr id="123" name="Content Placeholder 2"/>
          <p:cNvSpPr txBox="1"/>
          <p:nvPr/>
        </p:nvSpPr>
        <p:spPr>
          <a:xfrm>
            <a:off x="5570432" y="1937401"/>
            <a:ext cx="3322696" cy="41037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pPr>
              <a:spcBef>
                <a:spcPts val="1200"/>
              </a:spcBef>
              <a:defRPr sz="20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For Future RVPs:</a:t>
            </a:r>
          </a:p>
          <a:p>
            <a:pPr>
              <a:spcBef>
                <a:spcPts val="1200"/>
              </a:spcBef>
              <a:defRPr sz="2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• Are you building systems that duplicate, or just personalities that depend on you?</a:t>
            </a:r>
          </a:p>
          <a:p>
            <a:pPr>
              <a:spcBef>
                <a:spcPts val="1200"/>
              </a:spcBef>
              <a:defRPr sz="2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• How are you coaching belief and leadership instead of micromanaging performance?</a:t>
            </a:r>
          </a:p>
          <a:p>
            <a:pPr>
              <a:spcBef>
                <a:spcPts val="1200"/>
              </a:spcBef>
              <a:defRPr sz="2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• Who are you intentionally developing to be your next leader in your leg?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rgbClr val="D4AF37"/>
                </a:solidFill>
              </a:defRPr>
            </a:lvl1pPr>
          </a:lstStyle>
          <a:p>
            <a:r>
              <a:t>PHASE IV – DEVELOP (Building Leadership)</a:t>
            </a:r>
          </a:p>
        </p:txBody>
      </p:sp>
      <p:sp>
        <p:nvSpPr>
          <p:cNvPr id="126" name="Content Placeholder 2"/>
          <p:cNvSpPr txBox="1">
            <a:spLocks noGrp="1"/>
          </p:cNvSpPr>
          <p:nvPr>
            <p:ph type="body" sz="half" idx="1"/>
          </p:nvPr>
        </p:nvSpPr>
        <p:spPr>
          <a:xfrm>
            <a:off x="304016" y="1692872"/>
            <a:ext cx="3554947" cy="43623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200"/>
              </a:spcBef>
              <a:buSzTx/>
              <a:buFontTx/>
              <a:buNone/>
              <a:defRPr sz="2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/>
          </a:p>
          <a:p>
            <a:pPr marL="0" indent="0">
              <a:spcBef>
                <a:spcPts val="1200"/>
              </a:spcBef>
              <a:buSzTx/>
              <a:buFontTx/>
              <a:buNone/>
              <a:defRPr sz="20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For Developing Leaders:</a:t>
            </a:r>
          </a:p>
          <a:p>
            <a:pPr marL="0" indent="0">
              <a:spcBef>
                <a:spcPts val="1200"/>
              </a:spcBef>
              <a:buSzTx/>
              <a:buFontTx/>
              <a:buNone/>
              <a:defRPr sz="2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• Are you teaching others how to teach, not just how to sell?</a:t>
            </a:r>
          </a:p>
          <a:p>
            <a:pPr marL="0" indent="0">
              <a:spcBef>
                <a:spcPts val="1200"/>
              </a:spcBef>
              <a:buSzTx/>
              <a:buFontTx/>
              <a:buNone/>
              <a:defRPr sz="2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• Are you running the system — or running from it?</a:t>
            </a:r>
          </a:p>
          <a:p>
            <a:pPr marL="0" indent="0">
              <a:spcBef>
                <a:spcPts val="1200"/>
              </a:spcBef>
              <a:buSzTx/>
              <a:buFontTx/>
              <a:buNone/>
              <a:defRPr sz="2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• Are you producing independent leaders who can run their own offense?</a:t>
            </a:r>
          </a:p>
        </p:txBody>
      </p:sp>
      <p:sp>
        <p:nvSpPr>
          <p:cNvPr id="127" name="Objective: Build Leaders Who Build Leaders — Create a Dynasty"/>
          <p:cNvSpPr txBox="1"/>
          <p:nvPr/>
        </p:nvSpPr>
        <p:spPr>
          <a:xfrm>
            <a:off x="1154244" y="1306161"/>
            <a:ext cx="6835513" cy="3727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spcBef>
                <a:spcPts val="1200"/>
              </a:spcBef>
              <a:defRPr sz="2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Objective: Build Leaders Who Build Leaders — Create a Dynasty</a:t>
            </a:r>
          </a:p>
        </p:txBody>
      </p:sp>
      <p:sp>
        <p:nvSpPr>
          <p:cNvPr id="128" name="Content Placeholder 2"/>
          <p:cNvSpPr txBox="1"/>
          <p:nvPr/>
        </p:nvSpPr>
        <p:spPr>
          <a:xfrm>
            <a:off x="5465071" y="2035080"/>
            <a:ext cx="3275898" cy="36779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pPr defTabSz="448055">
              <a:spcBef>
                <a:spcPts val="1100"/>
              </a:spcBef>
              <a:defRPr sz="196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For Visionary Coaches (RVPs &amp; Builders):</a:t>
            </a:r>
          </a:p>
          <a:p>
            <a:pPr defTabSz="448055">
              <a:spcBef>
                <a:spcPts val="1100"/>
              </a:spcBef>
              <a:defRPr sz="196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• Who on your team is ready for the next level, and how are you preparing them?</a:t>
            </a:r>
          </a:p>
          <a:p>
            <a:pPr defTabSz="448055">
              <a:spcBef>
                <a:spcPts val="1100"/>
              </a:spcBef>
              <a:defRPr sz="196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• Are you focused on titles or transformation — building real people, not just promotions?</a:t>
            </a:r>
          </a:p>
          <a:p>
            <a:pPr defTabSz="448055">
              <a:spcBef>
                <a:spcPts val="1100"/>
              </a:spcBef>
              <a:defRPr sz="196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• What kind of legacy are you leaving — a highlight reel or a championship program?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itle 1"/>
          <p:cNvSpPr txBox="1">
            <a:spLocks noGrp="1"/>
          </p:cNvSpPr>
          <p:nvPr>
            <p:ph type="title"/>
          </p:nvPr>
        </p:nvSpPr>
        <p:spPr>
          <a:xfrm>
            <a:off x="258157" y="299518"/>
            <a:ext cx="8229601" cy="1143001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rgbClr val="D4AF37"/>
                </a:solidFill>
              </a:defRPr>
            </a:lvl1pPr>
          </a:lstStyle>
          <a:p>
            <a:r>
              <a:t>THE CHAMPIONSHIP FORMULA</a:t>
            </a:r>
          </a:p>
        </p:txBody>
      </p:sp>
      <p:sp>
        <p:nvSpPr>
          <p:cNvPr id="131" name="Content Placeholder 2"/>
          <p:cNvSpPr txBox="1">
            <a:spLocks noGrp="1"/>
          </p:cNvSpPr>
          <p:nvPr>
            <p:ph type="body" sz="quarter" idx="1"/>
          </p:nvPr>
        </p:nvSpPr>
        <p:spPr>
          <a:xfrm>
            <a:off x="258157" y="1625080"/>
            <a:ext cx="8229601" cy="1011624"/>
          </a:xfrm>
          <a:prstGeom prst="rect">
            <a:avLst/>
          </a:prstGeom>
        </p:spPr>
        <p:txBody>
          <a:bodyPr/>
          <a:lstStyle/>
          <a:p>
            <a:pPr marL="190500" indent="-190500">
              <a:spcBef>
                <a:spcPts val="0"/>
              </a:spcBef>
              <a:buSzTx/>
              <a:buFontTx/>
              <a:buNone/>
              <a:defRPr sz="26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It’s not about doing everything —</a:t>
            </a:r>
          </a:p>
          <a:p>
            <a:pPr marL="190500" indent="-190500">
              <a:spcBef>
                <a:spcPts val="0"/>
              </a:spcBef>
              <a:buSzTx/>
              <a:buFontTx/>
              <a:buNone/>
              <a:defRPr sz="26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it’s about mastering the few things that matter.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Title 1"/>
          <p:cNvSpPr txBox="1">
            <a:spLocks noGrp="1"/>
          </p:cNvSpPr>
          <p:nvPr>
            <p:ph type="title"/>
          </p:nvPr>
        </p:nvSpPr>
        <p:spPr>
          <a:xfrm>
            <a:off x="258157" y="299518"/>
            <a:ext cx="8229601" cy="1143001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rgbClr val="D4AF37"/>
                </a:solidFill>
              </a:defRPr>
            </a:lvl1pPr>
          </a:lstStyle>
          <a:p>
            <a:r>
              <a:t>THE CHAMPIONSHIP FORMULA</a:t>
            </a:r>
          </a:p>
        </p:txBody>
      </p:sp>
      <p:sp>
        <p:nvSpPr>
          <p:cNvPr id="134" name="Content Placeholder 2"/>
          <p:cNvSpPr txBox="1">
            <a:spLocks noGrp="1"/>
          </p:cNvSpPr>
          <p:nvPr>
            <p:ph type="body" sz="quarter" idx="1"/>
          </p:nvPr>
        </p:nvSpPr>
        <p:spPr>
          <a:xfrm>
            <a:off x="258157" y="1625080"/>
            <a:ext cx="8229601" cy="1011624"/>
          </a:xfrm>
          <a:prstGeom prst="rect">
            <a:avLst/>
          </a:prstGeom>
        </p:spPr>
        <p:txBody>
          <a:bodyPr/>
          <a:lstStyle/>
          <a:p>
            <a:pPr marL="190500" indent="-190500">
              <a:spcBef>
                <a:spcPts val="0"/>
              </a:spcBef>
              <a:buSzTx/>
              <a:buFontTx/>
              <a:buNone/>
              <a:defRPr sz="26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It’s not about doing everything —</a:t>
            </a:r>
          </a:p>
          <a:p>
            <a:pPr marL="190500" indent="-190500">
              <a:spcBef>
                <a:spcPts val="0"/>
              </a:spcBef>
              <a:buSzTx/>
              <a:buFontTx/>
              <a:buNone/>
              <a:defRPr sz="26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it’s about mastering the few things that matter.</a:t>
            </a:r>
          </a:p>
        </p:txBody>
      </p:sp>
      <p:sp>
        <p:nvSpPr>
          <p:cNvPr id="135" name="Talk. Hire. Help. Build Markets"/>
          <p:cNvSpPr txBox="1"/>
          <p:nvPr/>
        </p:nvSpPr>
        <p:spPr>
          <a:xfrm>
            <a:off x="1541025" y="3076164"/>
            <a:ext cx="5663865" cy="507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marL="190500" indent="-190500">
              <a:defRPr sz="3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Talk. Hire. Help. Build Markets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Title 1"/>
          <p:cNvSpPr txBox="1">
            <a:spLocks noGrp="1"/>
          </p:cNvSpPr>
          <p:nvPr>
            <p:ph type="title"/>
          </p:nvPr>
        </p:nvSpPr>
        <p:spPr>
          <a:xfrm>
            <a:off x="258157" y="299518"/>
            <a:ext cx="8229601" cy="1143001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rgbClr val="D4AF37"/>
                </a:solidFill>
              </a:defRPr>
            </a:lvl1pPr>
          </a:lstStyle>
          <a:p>
            <a:r>
              <a:t>THE CHAMPIONSHIP FORMULA</a:t>
            </a:r>
          </a:p>
        </p:txBody>
      </p:sp>
      <p:sp>
        <p:nvSpPr>
          <p:cNvPr id="138" name="Content Placeholder 2"/>
          <p:cNvSpPr txBox="1">
            <a:spLocks noGrp="1"/>
          </p:cNvSpPr>
          <p:nvPr>
            <p:ph type="body" sz="quarter" idx="1"/>
          </p:nvPr>
        </p:nvSpPr>
        <p:spPr>
          <a:xfrm>
            <a:off x="258157" y="1625080"/>
            <a:ext cx="8229601" cy="1011624"/>
          </a:xfrm>
          <a:prstGeom prst="rect">
            <a:avLst/>
          </a:prstGeom>
        </p:spPr>
        <p:txBody>
          <a:bodyPr/>
          <a:lstStyle/>
          <a:p>
            <a:pPr marL="190500" indent="-190500">
              <a:spcBef>
                <a:spcPts val="0"/>
              </a:spcBef>
              <a:buSzTx/>
              <a:buFontTx/>
              <a:buNone/>
              <a:defRPr sz="26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It’s not about doing everything —</a:t>
            </a:r>
          </a:p>
          <a:p>
            <a:pPr marL="190500" indent="-190500">
              <a:spcBef>
                <a:spcPts val="0"/>
              </a:spcBef>
              <a:buSzTx/>
              <a:buFontTx/>
              <a:buNone/>
              <a:defRPr sz="26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it’s about mastering the few things that matter.</a:t>
            </a:r>
          </a:p>
        </p:txBody>
      </p:sp>
      <p:sp>
        <p:nvSpPr>
          <p:cNvPr id="139" name="Talk. Hire. Help. Build Markets"/>
          <p:cNvSpPr txBox="1"/>
          <p:nvPr/>
        </p:nvSpPr>
        <p:spPr>
          <a:xfrm>
            <a:off x="1541025" y="3076164"/>
            <a:ext cx="5663865" cy="507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marL="190500" indent="-190500">
              <a:defRPr sz="3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Talk. Hire. Help. Build Markets</a:t>
            </a:r>
          </a:p>
        </p:txBody>
      </p:sp>
      <p:sp>
        <p:nvSpPr>
          <p:cNvPr id="140" name="When you can run that play flawlessly — and teach it to others —…"/>
          <p:cNvSpPr txBox="1"/>
          <p:nvPr/>
        </p:nvSpPr>
        <p:spPr>
          <a:xfrm>
            <a:off x="150584" y="4358564"/>
            <a:ext cx="8842832" cy="8394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/>
          <a:p>
            <a:pPr marL="190500" indent="-190500" algn="ctr">
              <a:defRPr sz="26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When you can run that play flawlessly — and teach it to others —</a:t>
            </a:r>
          </a:p>
          <a:p>
            <a:pPr marL="190500" indent="-190500" algn="ctr">
              <a:defRPr sz="26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the scoreboard takes care of itself.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711</Words>
  <Application>Microsoft Macintosh PowerPoint</Application>
  <PresentationFormat>On-screen Show (4:3)</PresentationFormat>
  <Paragraphs>78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A SIMPLE BUSINESS PLAN</vt:lpstr>
      <vt:lpstr>PHASE I – LEARN (New Recruits)</vt:lpstr>
      <vt:lpstr>PHASE I – LEARN (New Recruits)</vt:lpstr>
      <vt:lpstr>PHASE II – DO (District Leaders)</vt:lpstr>
      <vt:lpstr>PHASE III – TEACH (Division / Reg Leaders)</vt:lpstr>
      <vt:lpstr>PHASE IV – DEVELOP (Building Leadership)</vt:lpstr>
      <vt:lpstr>THE CHAMPIONSHIP FORMULA</vt:lpstr>
      <vt:lpstr>THE CHAMPIONSHIP FORMULA</vt:lpstr>
      <vt:lpstr>THE CHAMPIONSHIP FORMULA</vt:lpstr>
      <vt:lpstr>MASTER THIS &amp;  THE BALL-GAME IS OVER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James Pollard</cp:lastModifiedBy>
  <cp:revision>1</cp:revision>
  <dcterms:modified xsi:type="dcterms:W3CDTF">2025-11-13T22:51:59Z</dcterms:modified>
</cp:coreProperties>
</file>