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04" d="100"/>
          <a:sy n="104" d="100"/>
        </p:scale>
        <p:origin x="13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FC9900-F79D-48A3-95E1-775A140847EE}"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99FA6ADA-5F6F-4BC7-B43E-57176C8990E7}">
      <dgm:prSet/>
      <dgm:spPr/>
      <dgm:t>
        <a:bodyPr/>
        <a:lstStyle/>
        <a:p>
          <a:r>
            <a:rPr lang="en-US" dirty="0"/>
            <a:t>Request to rezone certain parcels within an existing business development, there are multiple small parcels that are either R-4 or C-3 within the operating A-2 business.</a:t>
          </a:r>
        </a:p>
      </dgm:t>
    </dgm:pt>
    <dgm:pt modelId="{E6D27BDD-B8DF-4629-BE21-CF7E60407EB5}" type="parTrans" cxnId="{E7CB7967-55CB-4989-8B8A-8FABBD8BAF53}">
      <dgm:prSet/>
      <dgm:spPr/>
      <dgm:t>
        <a:bodyPr/>
        <a:lstStyle/>
        <a:p>
          <a:endParaRPr lang="en-US"/>
        </a:p>
      </dgm:t>
    </dgm:pt>
    <dgm:pt modelId="{34B09796-6C91-4A3D-B5BB-44B079544CAB}" type="sibTrans" cxnId="{E7CB7967-55CB-4989-8B8A-8FABBD8BAF53}">
      <dgm:prSet/>
      <dgm:spPr/>
      <dgm:t>
        <a:bodyPr/>
        <a:lstStyle/>
        <a:p>
          <a:endParaRPr lang="en-US"/>
        </a:p>
      </dgm:t>
    </dgm:pt>
    <dgm:pt modelId="{F46DB107-A20E-4536-81B2-9E9110FA6A30}">
      <dgm:prSet/>
      <dgm:spPr/>
      <dgm:t>
        <a:bodyPr/>
        <a:lstStyle/>
        <a:p>
          <a:r>
            <a:rPr lang="en-US" dirty="0"/>
            <a:t>The business itself has been operating at this location for 19 years so this is NOT a new business.  The entire area of the business is being combined into ONE parcel to clean up property issues. </a:t>
          </a:r>
        </a:p>
      </dgm:t>
    </dgm:pt>
    <dgm:pt modelId="{E26B7A00-01BB-4851-BB64-50DDFDF0BE87}" type="parTrans" cxnId="{BD1F1AAD-B44C-4095-8153-42DAC36845C1}">
      <dgm:prSet/>
      <dgm:spPr/>
      <dgm:t>
        <a:bodyPr/>
        <a:lstStyle/>
        <a:p>
          <a:endParaRPr lang="en-US"/>
        </a:p>
      </dgm:t>
    </dgm:pt>
    <dgm:pt modelId="{6439A262-93C2-4D0A-9681-B17CDDB6E5D6}" type="sibTrans" cxnId="{BD1F1AAD-B44C-4095-8153-42DAC36845C1}">
      <dgm:prSet/>
      <dgm:spPr/>
      <dgm:t>
        <a:bodyPr/>
        <a:lstStyle/>
        <a:p>
          <a:endParaRPr lang="en-US"/>
        </a:p>
      </dgm:t>
    </dgm:pt>
    <dgm:pt modelId="{27D32808-A500-4D68-B4F0-4B3DFA70C7F0}">
      <dgm:prSet/>
      <dgm:spPr/>
      <dgm:t>
        <a:bodyPr/>
        <a:lstStyle/>
        <a:p>
          <a:r>
            <a:rPr lang="en-US" dirty="0"/>
            <a:t>There is no proposed redevelopment at this time, the replat of the lot with all parcels combined within the lot is to be one zoning classification.</a:t>
          </a:r>
        </a:p>
      </dgm:t>
    </dgm:pt>
    <dgm:pt modelId="{DD436064-2730-4CC9-BBC8-7C6F24E28EC3}" type="parTrans" cxnId="{8EB33616-275D-4424-88A9-D35018E5B820}">
      <dgm:prSet/>
      <dgm:spPr/>
      <dgm:t>
        <a:bodyPr/>
        <a:lstStyle/>
        <a:p>
          <a:endParaRPr lang="en-US"/>
        </a:p>
      </dgm:t>
    </dgm:pt>
    <dgm:pt modelId="{C7C0C9BD-4201-48CF-BE3B-75AABAF2BEEA}" type="sibTrans" cxnId="{8EB33616-275D-4424-88A9-D35018E5B820}">
      <dgm:prSet/>
      <dgm:spPr/>
      <dgm:t>
        <a:bodyPr/>
        <a:lstStyle/>
        <a:p>
          <a:endParaRPr lang="en-US"/>
        </a:p>
      </dgm:t>
    </dgm:pt>
    <dgm:pt modelId="{87FEC94A-90E3-4667-9740-A2813AA40325}" type="pres">
      <dgm:prSet presAssocID="{F0FC9900-F79D-48A3-95E1-775A140847EE}" presName="outerComposite" presStyleCnt="0">
        <dgm:presLayoutVars>
          <dgm:chMax val="5"/>
          <dgm:dir/>
          <dgm:resizeHandles val="exact"/>
        </dgm:presLayoutVars>
      </dgm:prSet>
      <dgm:spPr/>
    </dgm:pt>
    <dgm:pt modelId="{B3EC015A-5BA7-44F5-922E-F09DE222C401}" type="pres">
      <dgm:prSet presAssocID="{F0FC9900-F79D-48A3-95E1-775A140847EE}" presName="dummyMaxCanvas" presStyleCnt="0">
        <dgm:presLayoutVars/>
      </dgm:prSet>
      <dgm:spPr/>
    </dgm:pt>
    <dgm:pt modelId="{232E47D9-F862-43CB-A406-198876BC3BE8}" type="pres">
      <dgm:prSet presAssocID="{F0FC9900-F79D-48A3-95E1-775A140847EE}" presName="ThreeNodes_1" presStyleLbl="node1" presStyleIdx="0" presStyleCnt="3" custLinFactY="-36695" custLinFactNeighborX="6548" custLinFactNeighborY="-100000">
        <dgm:presLayoutVars>
          <dgm:bulletEnabled val="1"/>
        </dgm:presLayoutVars>
      </dgm:prSet>
      <dgm:spPr/>
    </dgm:pt>
    <dgm:pt modelId="{75589DDF-320B-4593-A59D-F2B6850173F9}" type="pres">
      <dgm:prSet presAssocID="{F0FC9900-F79D-48A3-95E1-775A140847EE}" presName="ThreeNodes_2" presStyleLbl="node1" presStyleIdx="1" presStyleCnt="3">
        <dgm:presLayoutVars>
          <dgm:bulletEnabled val="1"/>
        </dgm:presLayoutVars>
      </dgm:prSet>
      <dgm:spPr/>
    </dgm:pt>
    <dgm:pt modelId="{6C5A4626-0464-4771-800D-7F431A18FE7E}" type="pres">
      <dgm:prSet presAssocID="{F0FC9900-F79D-48A3-95E1-775A140847EE}" presName="ThreeNodes_3" presStyleLbl="node1" presStyleIdx="2" presStyleCnt="3">
        <dgm:presLayoutVars>
          <dgm:bulletEnabled val="1"/>
        </dgm:presLayoutVars>
      </dgm:prSet>
      <dgm:spPr/>
    </dgm:pt>
    <dgm:pt modelId="{124C4482-38D7-4EA7-823E-DDEBDB3BEF6F}" type="pres">
      <dgm:prSet presAssocID="{F0FC9900-F79D-48A3-95E1-775A140847EE}" presName="ThreeConn_1-2" presStyleLbl="fgAccFollowNode1" presStyleIdx="0" presStyleCnt="2">
        <dgm:presLayoutVars>
          <dgm:bulletEnabled val="1"/>
        </dgm:presLayoutVars>
      </dgm:prSet>
      <dgm:spPr/>
    </dgm:pt>
    <dgm:pt modelId="{E342F3D6-9EBA-4690-B0C4-3F067FB82017}" type="pres">
      <dgm:prSet presAssocID="{F0FC9900-F79D-48A3-95E1-775A140847EE}" presName="ThreeConn_2-3" presStyleLbl="fgAccFollowNode1" presStyleIdx="1" presStyleCnt="2">
        <dgm:presLayoutVars>
          <dgm:bulletEnabled val="1"/>
        </dgm:presLayoutVars>
      </dgm:prSet>
      <dgm:spPr/>
    </dgm:pt>
    <dgm:pt modelId="{AF2875E1-A006-4DDA-BF7D-8701DDFA3DA8}" type="pres">
      <dgm:prSet presAssocID="{F0FC9900-F79D-48A3-95E1-775A140847EE}" presName="ThreeNodes_1_text" presStyleLbl="node1" presStyleIdx="2" presStyleCnt="3">
        <dgm:presLayoutVars>
          <dgm:bulletEnabled val="1"/>
        </dgm:presLayoutVars>
      </dgm:prSet>
      <dgm:spPr/>
    </dgm:pt>
    <dgm:pt modelId="{28AC4237-AA86-4167-B8F5-5A1417B83F0B}" type="pres">
      <dgm:prSet presAssocID="{F0FC9900-F79D-48A3-95E1-775A140847EE}" presName="ThreeNodes_2_text" presStyleLbl="node1" presStyleIdx="2" presStyleCnt="3">
        <dgm:presLayoutVars>
          <dgm:bulletEnabled val="1"/>
        </dgm:presLayoutVars>
      </dgm:prSet>
      <dgm:spPr/>
    </dgm:pt>
    <dgm:pt modelId="{784C4122-DBEC-4C6F-9DB0-41EDE0BA9D32}" type="pres">
      <dgm:prSet presAssocID="{F0FC9900-F79D-48A3-95E1-775A140847EE}" presName="ThreeNodes_3_text" presStyleLbl="node1" presStyleIdx="2" presStyleCnt="3">
        <dgm:presLayoutVars>
          <dgm:bulletEnabled val="1"/>
        </dgm:presLayoutVars>
      </dgm:prSet>
      <dgm:spPr/>
    </dgm:pt>
  </dgm:ptLst>
  <dgm:cxnLst>
    <dgm:cxn modelId="{8EB33616-275D-4424-88A9-D35018E5B820}" srcId="{F0FC9900-F79D-48A3-95E1-775A140847EE}" destId="{27D32808-A500-4D68-B4F0-4B3DFA70C7F0}" srcOrd="2" destOrd="0" parTransId="{DD436064-2730-4CC9-BBC8-7C6F24E28EC3}" sibTransId="{C7C0C9BD-4201-48CF-BE3B-75AABAF2BEEA}"/>
    <dgm:cxn modelId="{69E6BF18-37FE-4276-8B38-F236070C83DF}" type="presOf" srcId="{F46DB107-A20E-4536-81B2-9E9110FA6A30}" destId="{75589DDF-320B-4593-A59D-F2B6850173F9}" srcOrd="0" destOrd="0" presId="urn:microsoft.com/office/officeart/2005/8/layout/vProcess5"/>
    <dgm:cxn modelId="{12A7BE23-36F5-443F-BCE7-EC03BCFBB7C2}" type="presOf" srcId="{99FA6ADA-5F6F-4BC7-B43E-57176C8990E7}" destId="{232E47D9-F862-43CB-A406-198876BC3BE8}" srcOrd="0" destOrd="0" presId="urn:microsoft.com/office/officeart/2005/8/layout/vProcess5"/>
    <dgm:cxn modelId="{81388B2D-D879-4625-B78C-C7B6291D5532}" type="presOf" srcId="{6439A262-93C2-4D0A-9681-B17CDDB6E5D6}" destId="{E342F3D6-9EBA-4690-B0C4-3F067FB82017}" srcOrd="0" destOrd="0" presId="urn:microsoft.com/office/officeart/2005/8/layout/vProcess5"/>
    <dgm:cxn modelId="{E0436D5D-73D9-41B6-A1C6-764A1A413EEC}" type="presOf" srcId="{F46DB107-A20E-4536-81B2-9E9110FA6A30}" destId="{28AC4237-AA86-4167-B8F5-5A1417B83F0B}" srcOrd="1" destOrd="0" presId="urn:microsoft.com/office/officeart/2005/8/layout/vProcess5"/>
    <dgm:cxn modelId="{E7CB7967-55CB-4989-8B8A-8FABBD8BAF53}" srcId="{F0FC9900-F79D-48A3-95E1-775A140847EE}" destId="{99FA6ADA-5F6F-4BC7-B43E-57176C8990E7}" srcOrd="0" destOrd="0" parTransId="{E6D27BDD-B8DF-4629-BE21-CF7E60407EB5}" sibTransId="{34B09796-6C91-4A3D-B5BB-44B079544CAB}"/>
    <dgm:cxn modelId="{DA019B98-4F1C-4590-A702-82BF4F481057}" type="presOf" srcId="{99FA6ADA-5F6F-4BC7-B43E-57176C8990E7}" destId="{AF2875E1-A006-4DDA-BF7D-8701DDFA3DA8}" srcOrd="1" destOrd="0" presId="urn:microsoft.com/office/officeart/2005/8/layout/vProcess5"/>
    <dgm:cxn modelId="{5341F0A5-54C2-40C4-AD0D-447B187BAEB9}" type="presOf" srcId="{34B09796-6C91-4A3D-B5BB-44B079544CAB}" destId="{124C4482-38D7-4EA7-823E-DDEBDB3BEF6F}" srcOrd="0" destOrd="0" presId="urn:microsoft.com/office/officeart/2005/8/layout/vProcess5"/>
    <dgm:cxn modelId="{BD1F1AAD-B44C-4095-8153-42DAC36845C1}" srcId="{F0FC9900-F79D-48A3-95E1-775A140847EE}" destId="{F46DB107-A20E-4536-81B2-9E9110FA6A30}" srcOrd="1" destOrd="0" parTransId="{E26B7A00-01BB-4851-BB64-50DDFDF0BE87}" sibTransId="{6439A262-93C2-4D0A-9681-B17CDDB6E5D6}"/>
    <dgm:cxn modelId="{3810A9E4-A0B5-4AD8-A309-C03D30663709}" type="presOf" srcId="{F0FC9900-F79D-48A3-95E1-775A140847EE}" destId="{87FEC94A-90E3-4667-9740-A2813AA40325}" srcOrd="0" destOrd="0" presId="urn:microsoft.com/office/officeart/2005/8/layout/vProcess5"/>
    <dgm:cxn modelId="{E604BAFA-B980-4BB2-8D3C-01FFED180B23}" type="presOf" srcId="{27D32808-A500-4D68-B4F0-4B3DFA70C7F0}" destId="{784C4122-DBEC-4C6F-9DB0-41EDE0BA9D32}" srcOrd="1" destOrd="0" presId="urn:microsoft.com/office/officeart/2005/8/layout/vProcess5"/>
    <dgm:cxn modelId="{5CBE7BFF-EBFF-4FC0-BFB9-EA5FA76A6F99}" type="presOf" srcId="{27D32808-A500-4D68-B4F0-4B3DFA70C7F0}" destId="{6C5A4626-0464-4771-800D-7F431A18FE7E}" srcOrd="0" destOrd="0" presId="urn:microsoft.com/office/officeart/2005/8/layout/vProcess5"/>
    <dgm:cxn modelId="{3E3A7430-2059-47D8-9134-E083371C4577}" type="presParOf" srcId="{87FEC94A-90E3-4667-9740-A2813AA40325}" destId="{B3EC015A-5BA7-44F5-922E-F09DE222C401}" srcOrd="0" destOrd="0" presId="urn:microsoft.com/office/officeart/2005/8/layout/vProcess5"/>
    <dgm:cxn modelId="{BFD00C8F-007F-473B-9805-FF40048FD291}" type="presParOf" srcId="{87FEC94A-90E3-4667-9740-A2813AA40325}" destId="{232E47D9-F862-43CB-A406-198876BC3BE8}" srcOrd="1" destOrd="0" presId="urn:microsoft.com/office/officeart/2005/8/layout/vProcess5"/>
    <dgm:cxn modelId="{15BD2C57-D3C3-4664-A8DF-3757E314A182}" type="presParOf" srcId="{87FEC94A-90E3-4667-9740-A2813AA40325}" destId="{75589DDF-320B-4593-A59D-F2B6850173F9}" srcOrd="2" destOrd="0" presId="urn:microsoft.com/office/officeart/2005/8/layout/vProcess5"/>
    <dgm:cxn modelId="{68D70FB3-5656-4F51-87B4-15D5383E27D6}" type="presParOf" srcId="{87FEC94A-90E3-4667-9740-A2813AA40325}" destId="{6C5A4626-0464-4771-800D-7F431A18FE7E}" srcOrd="3" destOrd="0" presId="urn:microsoft.com/office/officeart/2005/8/layout/vProcess5"/>
    <dgm:cxn modelId="{A44C173F-55A2-4860-BDE0-245D1197345E}" type="presParOf" srcId="{87FEC94A-90E3-4667-9740-A2813AA40325}" destId="{124C4482-38D7-4EA7-823E-DDEBDB3BEF6F}" srcOrd="4" destOrd="0" presId="urn:microsoft.com/office/officeart/2005/8/layout/vProcess5"/>
    <dgm:cxn modelId="{F9A3B863-572D-409B-B5C2-8B4DCB1BBBA1}" type="presParOf" srcId="{87FEC94A-90E3-4667-9740-A2813AA40325}" destId="{E342F3D6-9EBA-4690-B0C4-3F067FB82017}" srcOrd="5" destOrd="0" presId="urn:microsoft.com/office/officeart/2005/8/layout/vProcess5"/>
    <dgm:cxn modelId="{F1747B2C-DF72-4A39-B936-C0F4AE4AB25A}" type="presParOf" srcId="{87FEC94A-90E3-4667-9740-A2813AA40325}" destId="{AF2875E1-A006-4DDA-BF7D-8701DDFA3DA8}" srcOrd="6" destOrd="0" presId="urn:microsoft.com/office/officeart/2005/8/layout/vProcess5"/>
    <dgm:cxn modelId="{E2BE3391-7BD0-4D6C-9C83-493D6E206B2B}" type="presParOf" srcId="{87FEC94A-90E3-4667-9740-A2813AA40325}" destId="{28AC4237-AA86-4167-B8F5-5A1417B83F0B}" srcOrd="7" destOrd="0" presId="urn:microsoft.com/office/officeart/2005/8/layout/vProcess5"/>
    <dgm:cxn modelId="{9DD95522-B397-481E-9A71-6B8F5AF82D2B}" type="presParOf" srcId="{87FEC94A-90E3-4667-9740-A2813AA40325}" destId="{784C4122-DBEC-4C6F-9DB0-41EDE0BA9D3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E47D9-F862-43CB-A406-198876BC3BE8}">
      <dsp:nvSpPr>
        <dsp:cNvPr id="0" name=""/>
        <dsp:cNvSpPr/>
      </dsp:nvSpPr>
      <dsp:spPr>
        <a:xfrm>
          <a:off x="309514" y="0"/>
          <a:ext cx="4726860" cy="13054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Request to rezone certain parcels within an existing business development, there are multiple small parcels that are either R-4 or C-3 within the operating A-2 business.</a:t>
          </a:r>
        </a:p>
      </dsp:txBody>
      <dsp:txXfrm>
        <a:off x="347748" y="38234"/>
        <a:ext cx="3318230" cy="1228933"/>
      </dsp:txXfrm>
    </dsp:sp>
    <dsp:sp modelId="{75589DDF-320B-4593-A59D-F2B6850173F9}">
      <dsp:nvSpPr>
        <dsp:cNvPr id="0" name=""/>
        <dsp:cNvSpPr/>
      </dsp:nvSpPr>
      <dsp:spPr>
        <a:xfrm>
          <a:off x="417075" y="1522968"/>
          <a:ext cx="4726860" cy="130540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business itself has been operating at this location for 19 years so this is NOT a new business.  The entire area of the business is being combined into ONE parcel to clean up property issues. </a:t>
          </a:r>
        </a:p>
      </dsp:txBody>
      <dsp:txXfrm>
        <a:off x="455309" y="1561202"/>
        <a:ext cx="3384805" cy="1228933"/>
      </dsp:txXfrm>
    </dsp:sp>
    <dsp:sp modelId="{6C5A4626-0464-4771-800D-7F431A18FE7E}">
      <dsp:nvSpPr>
        <dsp:cNvPr id="0" name=""/>
        <dsp:cNvSpPr/>
      </dsp:nvSpPr>
      <dsp:spPr>
        <a:xfrm>
          <a:off x="834151" y="3045936"/>
          <a:ext cx="4726860" cy="130540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There is no proposed redevelopment at this time, the replat of the lot with all parcels combined within the lot is to be one zoning classification.</a:t>
          </a:r>
        </a:p>
      </dsp:txBody>
      <dsp:txXfrm>
        <a:off x="872385" y="3084170"/>
        <a:ext cx="3384805" cy="1228933"/>
      </dsp:txXfrm>
    </dsp:sp>
    <dsp:sp modelId="{124C4482-38D7-4EA7-823E-DDEBDB3BEF6F}">
      <dsp:nvSpPr>
        <dsp:cNvPr id="0" name=""/>
        <dsp:cNvSpPr/>
      </dsp:nvSpPr>
      <dsp:spPr>
        <a:xfrm>
          <a:off x="3878349"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069264" y="989929"/>
        <a:ext cx="466680" cy="638504"/>
      </dsp:txXfrm>
    </dsp:sp>
    <dsp:sp modelId="{E342F3D6-9EBA-4690-B0C4-3F067FB82017}">
      <dsp:nvSpPr>
        <dsp:cNvPr id="0" name=""/>
        <dsp:cNvSpPr/>
      </dsp:nvSpPr>
      <dsp:spPr>
        <a:xfrm>
          <a:off x="4295425" y="2504195"/>
          <a:ext cx="848510" cy="84851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86340" y="2504195"/>
        <a:ext cx="466680" cy="6385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1/6/2022</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46112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1/6/2022</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6057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1/6/2022</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5743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1/6/2022</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8523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1/6/2022</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2757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1/6/2022</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5380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1/6/2022</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1906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1/6/2022</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2533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1/6/2022</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2080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1/6/2022</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651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1/6/2022</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2558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1/6/2022</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5371452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24" r:id="rId3"/>
    <p:sldLayoutId id="2147483725" r:id="rId4"/>
    <p:sldLayoutId id="2147483726" r:id="rId5"/>
    <p:sldLayoutId id="2147483727" r:id="rId6"/>
    <p:sldLayoutId id="2147483728" r:id="rId7"/>
    <p:sldLayoutId id="2147483732" r:id="rId8"/>
    <p:sldLayoutId id="2147483729" r:id="rId9"/>
    <p:sldLayoutId id="2147483730" r:id="rId10"/>
    <p:sldLayoutId id="2147483731"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2" name="Rectangle 41">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4" name="Group 43">
            <a:extLst>
              <a:ext uri="{FF2B5EF4-FFF2-40B4-BE49-F238E27FC236}">
                <a16:creationId xmlns:a16="http://schemas.microsoft.com/office/drawing/2014/main" id="{0292BAD4-5BB2-4CD3-AB5B-C35EF9F7D2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5236971" cy="6858000"/>
            <a:chOff x="20829" y="1"/>
            <a:chExt cx="5236971" cy="6857999"/>
          </a:xfrm>
        </p:grpSpPr>
        <p:pic>
          <p:nvPicPr>
            <p:cNvPr id="45" name="Picture 44">
              <a:extLst>
                <a:ext uri="{FF2B5EF4-FFF2-40B4-BE49-F238E27FC236}">
                  <a16:creationId xmlns:a16="http://schemas.microsoft.com/office/drawing/2014/main" id="{BA91DE0E-6861-418E-964C-304C560A350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46" name="Picture 45">
              <a:extLst>
                <a:ext uri="{FF2B5EF4-FFF2-40B4-BE49-F238E27FC236}">
                  <a16:creationId xmlns:a16="http://schemas.microsoft.com/office/drawing/2014/main" id="{BE848AF8-FC50-42AF-8B5B-3F6D2EC34C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48" name="Rectangle 47">
            <a:extLst>
              <a:ext uri="{FF2B5EF4-FFF2-40B4-BE49-F238E27FC236}">
                <a16:creationId xmlns:a16="http://schemas.microsoft.com/office/drawing/2014/main" id="{B629C0B3-01E5-4A82-B87C-62B1483F1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4DFA784-845D-4F99-B808-5C025E39B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412A-413C-4F79-A06D-44AED4BA9CF4}"/>
              </a:ext>
            </a:extLst>
          </p:cNvPr>
          <p:cNvSpPr>
            <a:spLocks noGrp="1"/>
          </p:cNvSpPr>
          <p:nvPr>
            <p:ph type="ctrTitle"/>
          </p:nvPr>
        </p:nvSpPr>
        <p:spPr>
          <a:xfrm>
            <a:off x="5638800" y="1066800"/>
            <a:ext cx="5367527" cy="2833528"/>
          </a:xfrm>
        </p:spPr>
        <p:txBody>
          <a:bodyPr anchor="b">
            <a:normAutofit/>
          </a:bodyPr>
          <a:lstStyle/>
          <a:p>
            <a:pPr algn="l"/>
            <a:r>
              <a:rPr lang="en-US"/>
              <a:t>19</a:t>
            </a:r>
            <a:r>
              <a:rPr lang="en-US" baseline="30000"/>
              <a:t>th</a:t>
            </a:r>
            <a:r>
              <a:rPr lang="en-US"/>
              <a:t> Ave &amp; Pima Rezone</a:t>
            </a:r>
          </a:p>
        </p:txBody>
      </p:sp>
      <p:sp>
        <p:nvSpPr>
          <p:cNvPr id="3" name="Subtitle 2">
            <a:extLst>
              <a:ext uri="{FF2B5EF4-FFF2-40B4-BE49-F238E27FC236}">
                <a16:creationId xmlns:a16="http://schemas.microsoft.com/office/drawing/2014/main" id="{9C636073-E691-4EB4-9BE5-3A7A4AD6601C}"/>
              </a:ext>
            </a:extLst>
          </p:cNvPr>
          <p:cNvSpPr>
            <a:spLocks noGrp="1"/>
          </p:cNvSpPr>
          <p:nvPr>
            <p:ph type="subTitle" idx="1"/>
          </p:nvPr>
        </p:nvSpPr>
        <p:spPr>
          <a:xfrm>
            <a:off x="5638800" y="4074784"/>
            <a:ext cx="5367526" cy="1640216"/>
          </a:xfrm>
        </p:spPr>
        <p:txBody>
          <a:bodyPr anchor="t">
            <a:normAutofit/>
          </a:bodyPr>
          <a:lstStyle/>
          <a:p>
            <a:pPr algn="l"/>
            <a:r>
              <a:rPr lang="en-US" sz="2200"/>
              <a:t>January 6, 2022</a:t>
            </a:r>
          </a:p>
          <a:p>
            <a:pPr algn="l"/>
            <a:endParaRPr lang="en-US" sz="2200"/>
          </a:p>
          <a:p>
            <a:pPr algn="l"/>
            <a:r>
              <a:rPr lang="en-US" sz="2200"/>
              <a:t>Neighborhood Meeting</a:t>
            </a:r>
          </a:p>
        </p:txBody>
      </p:sp>
      <p:pic>
        <p:nvPicPr>
          <p:cNvPr id="6" name="Picture 5" descr="A building with a fence around it&#10;&#10;Description automatically generated with low confidence">
            <a:extLst>
              <a:ext uri="{FF2B5EF4-FFF2-40B4-BE49-F238E27FC236}">
                <a16:creationId xmlns:a16="http://schemas.microsoft.com/office/drawing/2014/main" id="{8E286F8D-D93C-48BA-BC1B-46C880412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015" y="2188227"/>
            <a:ext cx="4100704" cy="3075528"/>
          </a:xfrm>
          <a:prstGeom prst="rect">
            <a:avLst/>
          </a:prstGeom>
        </p:spPr>
      </p:pic>
    </p:spTree>
    <p:extLst>
      <p:ext uri="{BB962C8B-B14F-4D97-AF65-F5344CB8AC3E}">
        <p14:creationId xmlns:p14="http://schemas.microsoft.com/office/powerpoint/2010/main" val="127449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E60A-CDA5-42A3-A1D0-D00FDFECE55A}"/>
              </a:ext>
            </a:extLst>
          </p:cNvPr>
          <p:cNvSpPr>
            <a:spLocks noGrp="1"/>
          </p:cNvSpPr>
          <p:nvPr>
            <p:ph type="title"/>
          </p:nvPr>
        </p:nvSpPr>
        <p:spPr/>
        <p:txBody>
          <a:bodyPr vert="horz" lIns="91440" tIns="45720" rIns="91440" bIns="45720" rtlCol="0" anchor="b">
            <a:normAutofit/>
          </a:bodyPr>
          <a:lstStyle/>
          <a:p>
            <a:r>
              <a:rPr lang="en-US"/>
              <a:t>Rezoning Certain Parcels to A2</a:t>
            </a:r>
          </a:p>
        </p:txBody>
      </p:sp>
      <p:graphicFrame>
        <p:nvGraphicFramePr>
          <p:cNvPr id="16" name="Content Placeholder 2">
            <a:extLst>
              <a:ext uri="{FF2B5EF4-FFF2-40B4-BE49-F238E27FC236}">
                <a16:creationId xmlns:a16="http://schemas.microsoft.com/office/drawing/2014/main" id="{140DBA3A-BBCD-4F1B-B5E6-FE99E9AE4F1A}"/>
              </a:ext>
            </a:extLst>
          </p:cNvPr>
          <p:cNvGraphicFramePr>
            <a:graphicFrameLocks noGrp="1"/>
          </p:cNvGraphicFramePr>
          <p:nvPr>
            <p:ph sz="half" idx="1"/>
            <p:extLst>
              <p:ext uri="{D42A27DB-BD31-4B8C-83A1-F6EECF244321}">
                <p14:modId xmlns:p14="http://schemas.microsoft.com/office/powerpoint/2010/main" val="1139135584"/>
              </p:ext>
            </p:extLst>
          </p:nvPr>
        </p:nvGraphicFramePr>
        <p:xfrm>
          <a:off x="458788" y="1825625"/>
          <a:ext cx="556101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descr="A map of a city&#10;&#10;Description automatically generated with low confidence">
            <a:extLst>
              <a:ext uri="{FF2B5EF4-FFF2-40B4-BE49-F238E27FC236}">
                <a16:creationId xmlns:a16="http://schemas.microsoft.com/office/drawing/2014/main" id="{D5213519-4146-43B5-843E-401DFD9F4A7E}"/>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7153630" y="1825625"/>
            <a:ext cx="3598153" cy="4351338"/>
          </a:xfrm>
        </p:spPr>
      </p:pic>
    </p:spTree>
    <p:extLst>
      <p:ext uri="{BB962C8B-B14F-4D97-AF65-F5344CB8AC3E}">
        <p14:creationId xmlns:p14="http://schemas.microsoft.com/office/powerpoint/2010/main" val="3132168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id="{1DA57B7B-30D9-4515-9542-FFA699A3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31" name="Group 30">
            <a:extLst>
              <a:ext uri="{FF2B5EF4-FFF2-40B4-BE49-F238E27FC236}">
                <a16:creationId xmlns:a16="http://schemas.microsoft.com/office/drawing/2014/main" id="{D00940EF-FB5B-46E1-817C-8F4A5A4048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94385" y="41921"/>
            <a:ext cx="3997615" cy="6816079"/>
            <a:chOff x="8059620" y="41922"/>
            <a:chExt cx="3997615" cy="6816077"/>
          </a:xfrm>
        </p:grpSpPr>
        <p:pic>
          <p:nvPicPr>
            <p:cNvPr id="32" name="Picture 31">
              <a:extLst>
                <a:ext uri="{FF2B5EF4-FFF2-40B4-BE49-F238E27FC236}">
                  <a16:creationId xmlns:a16="http://schemas.microsoft.com/office/drawing/2014/main" id="{A6A276BF-DA8B-474D-BDE4-746A2E01AAC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0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33" name="Picture 32">
              <a:extLst>
                <a:ext uri="{FF2B5EF4-FFF2-40B4-BE49-F238E27FC236}">
                  <a16:creationId xmlns:a16="http://schemas.microsoft.com/office/drawing/2014/main" id="{E69E6F84-8F47-4F68-B8F4-4CC7123FFE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6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Title 1">
            <a:extLst>
              <a:ext uri="{FF2B5EF4-FFF2-40B4-BE49-F238E27FC236}">
                <a16:creationId xmlns:a16="http://schemas.microsoft.com/office/drawing/2014/main" id="{3146CE96-9E7F-48B1-88AD-FB4B84D27099}"/>
              </a:ext>
            </a:extLst>
          </p:cNvPr>
          <p:cNvSpPr>
            <a:spLocks noGrp="1"/>
          </p:cNvSpPr>
          <p:nvPr>
            <p:ph type="title"/>
          </p:nvPr>
        </p:nvSpPr>
        <p:spPr>
          <a:xfrm>
            <a:off x="838201" y="559813"/>
            <a:ext cx="8763000" cy="2259587"/>
          </a:xfrm>
        </p:spPr>
        <p:txBody>
          <a:bodyPr>
            <a:normAutofit/>
          </a:bodyPr>
          <a:lstStyle/>
          <a:p>
            <a:r>
              <a:rPr lang="en-US">
                <a:solidFill>
                  <a:srgbClr val="FFFFFF"/>
                </a:solidFill>
              </a:rPr>
              <a:t>Benefits of Approved Zoning</a:t>
            </a:r>
            <a:endParaRPr lang="en-US" dirty="0">
              <a:solidFill>
                <a:srgbClr val="FFFFFF"/>
              </a:solidFill>
            </a:endParaRPr>
          </a:p>
        </p:txBody>
      </p:sp>
      <p:sp>
        <p:nvSpPr>
          <p:cNvPr id="54" name="Content Placeholder 2">
            <a:extLst>
              <a:ext uri="{FF2B5EF4-FFF2-40B4-BE49-F238E27FC236}">
                <a16:creationId xmlns:a16="http://schemas.microsoft.com/office/drawing/2014/main" id="{C0EA9C0D-E990-4D3F-847E-96523DF7217B}"/>
              </a:ext>
            </a:extLst>
          </p:cNvPr>
          <p:cNvSpPr>
            <a:spLocks noGrp="1"/>
          </p:cNvSpPr>
          <p:nvPr>
            <p:ph idx="1"/>
          </p:nvPr>
        </p:nvSpPr>
        <p:spPr>
          <a:xfrm>
            <a:off x="825797" y="3010506"/>
            <a:ext cx="8762436" cy="3102581"/>
          </a:xfrm>
        </p:spPr>
        <p:txBody>
          <a:bodyPr>
            <a:normAutofit/>
          </a:bodyPr>
          <a:lstStyle/>
          <a:p>
            <a:pPr>
              <a:lnSpc>
                <a:spcPct val="100000"/>
              </a:lnSpc>
            </a:pPr>
            <a:r>
              <a:rPr lang="en-US" sz="1500" dirty="0">
                <a:solidFill>
                  <a:srgbClr val="FFFFFF"/>
                </a:solidFill>
              </a:rPr>
              <a:t>The property will be ONE zoning classification.</a:t>
            </a:r>
          </a:p>
          <a:p>
            <a:pPr>
              <a:lnSpc>
                <a:spcPct val="100000"/>
              </a:lnSpc>
            </a:pPr>
            <a:r>
              <a:rPr lang="en-US" sz="1500" dirty="0">
                <a:solidFill>
                  <a:srgbClr val="FFFFFF"/>
                </a:solidFill>
              </a:rPr>
              <a:t>The existing buildings will be on ONE zoning rather than Mixed. </a:t>
            </a:r>
          </a:p>
          <a:p>
            <a:pPr>
              <a:lnSpc>
                <a:spcPct val="100000"/>
              </a:lnSpc>
            </a:pPr>
            <a:r>
              <a:rPr lang="en-US" sz="1500" dirty="0">
                <a:solidFill>
                  <a:srgbClr val="FFFFFF"/>
                </a:solidFill>
              </a:rPr>
              <a:t>This will eliminate issues with not using the smaller parcels with less zoning such as parking when parking only is not allowed </a:t>
            </a:r>
            <a:r>
              <a:rPr lang="en-US" sz="1500" dirty="0" err="1">
                <a:solidFill>
                  <a:srgbClr val="FFFFFF"/>
                </a:solidFill>
              </a:rPr>
              <a:t>ie</a:t>
            </a:r>
            <a:r>
              <a:rPr lang="en-US" sz="1500" dirty="0">
                <a:solidFill>
                  <a:srgbClr val="FFFFFF"/>
                </a:solidFill>
              </a:rPr>
              <a:t> R-4.</a:t>
            </a:r>
          </a:p>
          <a:p>
            <a:pPr>
              <a:lnSpc>
                <a:spcPct val="100000"/>
              </a:lnSpc>
            </a:pPr>
            <a:r>
              <a:rPr lang="en-US" sz="1500" dirty="0">
                <a:solidFill>
                  <a:srgbClr val="FFFFFF"/>
                </a:solidFill>
              </a:rPr>
              <a:t>The REPLAT of all the parcels into ONE large parcel and the consistent zoning throughout would allow improvements in the future.  It will resolve building code issues with the existing buildings crossing property lines. </a:t>
            </a:r>
          </a:p>
          <a:p>
            <a:pPr>
              <a:lnSpc>
                <a:spcPct val="100000"/>
              </a:lnSpc>
            </a:pPr>
            <a:r>
              <a:rPr lang="en-US" sz="1500" dirty="0">
                <a:solidFill>
                  <a:srgbClr val="FFFFFF"/>
                </a:solidFill>
              </a:rPr>
              <a:t>The approval of the rezoning would not have any adverse affect on the neighborhood</a:t>
            </a:r>
          </a:p>
          <a:p>
            <a:pPr lvl="1">
              <a:lnSpc>
                <a:spcPct val="100000"/>
              </a:lnSpc>
            </a:pPr>
            <a:r>
              <a:rPr lang="en-US" sz="1500" dirty="0">
                <a:solidFill>
                  <a:srgbClr val="FFFFFF"/>
                </a:solidFill>
              </a:rPr>
              <a:t>The business has been there, operating for  approximately 19 </a:t>
            </a:r>
            <a:r>
              <a:rPr lang="en-US" sz="1500" dirty="0" err="1">
                <a:solidFill>
                  <a:srgbClr val="FFFFFF"/>
                </a:solidFill>
              </a:rPr>
              <a:t>yrs</a:t>
            </a:r>
            <a:r>
              <a:rPr lang="en-US" sz="1500" dirty="0">
                <a:solidFill>
                  <a:srgbClr val="FFFFFF"/>
                </a:solidFill>
              </a:rPr>
              <a:t> this rezone would not increase what’s already in use for the business.</a:t>
            </a:r>
          </a:p>
        </p:txBody>
      </p:sp>
    </p:spTree>
    <p:extLst>
      <p:ext uri="{BB962C8B-B14F-4D97-AF65-F5344CB8AC3E}">
        <p14:creationId xmlns:p14="http://schemas.microsoft.com/office/powerpoint/2010/main" val="122980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7462BFBC-0E19-4E6F-B0C7-CD5C519BC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9" name="Group 38">
            <a:extLst>
              <a:ext uri="{FF2B5EF4-FFF2-40B4-BE49-F238E27FC236}">
                <a16:creationId xmlns:a16="http://schemas.microsoft.com/office/drawing/2014/main" id="{F2C2A007-4AE9-49C4-B364-5FDF345962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5236971" cy="6858000"/>
            <a:chOff x="20829" y="1"/>
            <a:chExt cx="5236971" cy="6857999"/>
          </a:xfrm>
        </p:grpSpPr>
        <p:pic>
          <p:nvPicPr>
            <p:cNvPr id="40" name="Picture 39">
              <a:extLst>
                <a:ext uri="{FF2B5EF4-FFF2-40B4-BE49-F238E27FC236}">
                  <a16:creationId xmlns:a16="http://schemas.microsoft.com/office/drawing/2014/main" id="{7078F960-6916-4F42-8EF7-539F7BCF6E1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41" name="Picture 40">
              <a:extLst>
                <a:ext uri="{FF2B5EF4-FFF2-40B4-BE49-F238E27FC236}">
                  <a16:creationId xmlns:a16="http://schemas.microsoft.com/office/drawing/2014/main" id="{5DDD393C-0974-429B-BE40-48457E19E48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43" name="Rectangle 42">
            <a:extLst>
              <a:ext uri="{FF2B5EF4-FFF2-40B4-BE49-F238E27FC236}">
                <a16:creationId xmlns:a16="http://schemas.microsoft.com/office/drawing/2014/main" id="{D813CD98-5EBE-426D-A4AC-FA5518B09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453545A-B2D3-41EE-A91C-DBF43402D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76"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map&#10;&#10;Description automatically generated">
            <a:extLst>
              <a:ext uri="{FF2B5EF4-FFF2-40B4-BE49-F238E27FC236}">
                <a16:creationId xmlns:a16="http://schemas.microsoft.com/office/drawing/2014/main" id="{387F1624-B9A8-46E2-8692-7448307439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9554" y="914400"/>
            <a:ext cx="4630692" cy="5105400"/>
          </a:xfrm>
        </p:spPr>
      </p:pic>
      <p:sp>
        <p:nvSpPr>
          <p:cNvPr id="4" name="TextBox 3">
            <a:extLst>
              <a:ext uri="{FF2B5EF4-FFF2-40B4-BE49-F238E27FC236}">
                <a16:creationId xmlns:a16="http://schemas.microsoft.com/office/drawing/2014/main" id="{2B3E9B1C-8487-4DBA-8D97-50D631D46536}"/>
              </a:ext>
            </a:extLst>
          </p:cNvPr>
          <p:cNvSpPr txBox="1"/>
          <p:nvPr/>
        </p:nvSpPr>
        <p:spPr>
          <a:xfrm>
            <a:off x="1302327" y="1496291"/>
            <a:ext cx="4325425" cy="2862322"/>
          </a:xfrm>
          <a:prstGeom prst="rect">
            <a:avLst/>
          </a:prstGeom>
          <a:noFill/>
        </p:spPr>
        <p:txBody>
          <a:bodyPr wrap="square" rtlCol="0">
            <a:spAutoFit/>
          </a:bodyPr>
          <a:lstStyle/>
          <a:p>
            <a:r>
              <a:rPr lang="en-US" dirty="0"/>
              <a:t>The Green Highlighted parcels are the C-3 to be changed to A-2</a:t>
            </a:r>
          </a:p>
          <a:p>
            <a:r>
              <a:rPr lang="en-US" dirty="0"/>
              <a:t>	Combined  is 4.14 acres</a:t>
            </a:r>
          </a:p>
          <a:p>
            <a:endParaRPr lang="en-US" dirty="0"/>
          </a:p>
          <a:p>
            <a:r>
              <a:rPr lang="en-US" dirty="0"/>
              <a:t>The Blue Highlighted parcels are R-4 to be changed to A-2</a:t>
            </a:r>
          </a:p>
          <a:p>
            <a:r>
              <a:rPr lang="en-US" dirty="0"/>
              <a:t>	Combined is 1.29 acre </a:t>
            </a:r>
          </a:p>
          <a:p>
            <a:endParaRPr lang="en-US" dirty="0"/>
          </a:p>
          <a:p>
            <a:r>
              <a:rPr lang="en-US" dirty="0"/>
              <a:t>A rezone of 5.43 acres total in an existing 14.8 acre site. </a:t>
            </a:r>
          </a:p>
        </p:txBody>
      </p:sp>
    </p:spTree>
    <p:extLst>
      <p:ext uri="{BB962C8B-B14F-4D97-AF65-F5344CB8AC3E}">
        <p14:creationId xmlns:p14="http://schemas.microsoft.com/office/powerpoint/2010/main" val="146247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2" name="Picture 10">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24" name="Rectangle 12">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14">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7" name="Group 16">
            <a:extLst>
              <a:ext uri="{FF2B5EF4-FFF2-40B4-BE49-F238E27FC236}">
                <a16:creationId xmlns:a16="http://schemas.microsoft.com/office/drawing/2014/main" id="{0292BAD4-5BB2-4CD3-AB5B-C35EF9F7D2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5236971" cy="6858000"/>
            <a:chOff x="20829" y="1"/>
            <a:chExt cx="5236971" cy="6857999"/>
          </a:xfrm>
        </p:grpSpPr>
        <p:pic>
          <p:nvPicPr>
            <p:cNvPr id="18" name="Picture 17">
              <a:extLst>
                <a:ext uri="{FF2B5EF4-FFF2-40B4-BE49-F238E27FC236}">
                  <a16:creationId xmlns:a16="http://schemas.microsoft.com/office/drawing/2014/main" id="{BA91DE0E-6861-418E-964C-304C560A350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9" name="Picture 18">
              <a:extLst>
                <a:ext uri="{FF2B5EF4-FFF2-40B4-BE49-F238E27FC236}">
                  <a16:creationId xmlns:a16="http://schemas.microsoft.com/office/drawing/2014/main" id="{BE848AF8-FC50-42AF-8B5B-3F6D2EC34C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1" name="Rectangle 20">
            <a:extLst>
              <a:ext uri="{FF2B5EF4-FFF2-40B4-BE49-F238E27FC236}">
                <a16:creationId xmlns:a16="http://schemas.microsoft.com/office/drawing/2014/main" id="{B629C0B3-01E5-4A82-B87C-62B1483F1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4DFA784-845D-4F99-B808-5C025E39B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90F661-C103-4213-A765-FA3F6CF93BC1}"/>
              </a:ext>
            </a:extLst>
          </p:cNvPr>
          <p:cNvSpPr>
            <a:spLocks noGrp="1"/>
          </p:cNvSpPr>
          <p:nvPr>
            <p:ph type="title"/>
          </p:nvPr>
        </p:nvSpPr>
        <p:spPr>
          <a:xfrm>
            <a:off x="5638800" y="1066800"/>
            <a:ext cx="5367527" cy="2833528"/>
          </a:xfrm>
        </p:spPr>
        <p:txBody>
          <a:bodyPr vert="horz" lIns="91440" tIns="45720" rIns="91440" bIns="45720" rtlCol="0" anchor="b">
            <a:normAutofit/>
          </a:bodyPr>
          <a:lstStyle/>
          <a:p>
            <a:r>
              <a:rPr lang="en-US"/>
              <a:t>Question/Answers	</a:t>
            </a:r>
            <a:endParaRPr lang="en-US" dirty="0"/>
          </a:p>
        </p:txBody>
      </p:sp>
      <p:pic>
        <p:nvPicPr>
          <p:cNvPr id="6" name="Graphic 5" descr="Question mark">
            <a:extLst>
              <a:ext uri="{FF2B5EF4-FFF2-40B4-BE49-F238E27FC236}">
                <a16:creationId xmlns:a16="http://schemas.microsoft.com/office/drawing/2014/main" id="{6CFA45FD-F4B4-42E0-B7EB-807FD086BF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6800" y="1360539"/>
            <a:ext cx="4209625" cy="4209625"/>
          </a:xfrm>
          <a:prstGeom prst="rect">
            <a:avLst/>
          </a:prstGeom>
        </p:spPr>
      </p:pic>
    </p:spTree>
    <p:extLst>
      <p:ext uri="{BB962C8B-B14F-4D97-AF65-F5344CB8AC3E}">
        <p14:creationId xmlns:p14="http://schemas.microsoft.com/office/powerpoint/2010/main" val="1498456136"/>
      </p:ext>
    </p:extLst>
  </p:cSld>
  <p:clrMapOvr>
    <a:masterClrMapping/>
  </p:clrMapOvr>
</p:sld>
</file>

<file path=ppt/theme/theme1.xml><?xml version="1.0" encoding="utf-8"?>
<a:theme xmlns:a="http://schemas.openxmlformats.org/drawingml/2006/main" name="DappledVTI">
  <a:themeElements>
    <a:clrScheme name="AnalogousFromLightSeedLeftStep">
      <a:dk1>
        <a:srgbClr val="000000"/>
      </a:dk1>
      <a:lt1>
        <a:srgbClr val="FFFFFF"/>
      </a:lt1>
      <a:dk2>
        <a:srgbClr val="213B32"/>
      </a:dk2>
      <a:lt2>
        <a:srgbClr val="E8E5E2"/>
      </a:lt2>
      <a:accent1>
        <a:srgbClr val="81A6C7"/>
      </a:accent1>
      <a:accent2>
        <a:srgbClr val="6CAEB2"/>
      </a:accent2>
      <a:accent3>
        <a:srgbClr val="78AD9A"/>
      </a:accent3>
      <a:accent4>
        <a:srgbClr val="6BB07B"/>
      </a:accent4>
      <a:accent5>
        <a:srgbClr val="83AD79"/>
      </a:accent5>
      <a:accent6>
        <a:srgbClr val="91AA68"/>
      </a:accent6>
      <a:hlink>
        <a:srgbClr val="9F7C5D"/>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392</TotalTime>
  <Words>283</Words>
  <Application>Microsoft Office PowerPoint</Application>
  <PresentationFormat>Widescreen</PresentationFormat>
  <Paragraphs>23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Avenir Next LT Pro</vt:lpstr>
      <vt:lpstr>AvenirNext LT Pro Medium</vt:lpstr>
      <vt:lpstr>Sabon Next LT</vt:lpstr>
      <vt:lpstr>DappledVTI</vt:lpstr>
      <vt:lpstr>19th Ave &amp; Pima Rezone</vt:lpstr>
      <vt:lpstr>Rezoning Certain Parcels to A2</vt:lpstr>
      <vt:lpstr>Benefits of Approved Zoning</vt:lpstr>
      <vt:lpstr>PowerPoint Presentation</vt:lpstr>
      <vt:lpstr>Question/Answers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19th Ave &amp; Pima Rezone</dc:title>
  <dc:creator>Leodra Bowdell</dc:creator>
  <cp:lastModifiedBy>Leodra Bowdell</cp:lastModifiedBy>
  <cp:revision>6</cp:revision>
  <dcterms:created xsi:type="dcterms:W3CDTF">2022-01-06T14:32:25Z</dcterms:created>
  <dcterms:modified xsi:type="dcterms:W3CDTF">2022-01-06T21:04:30Z</dcterms:modified>
</cp:coreProperties>
</file>