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315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8321492" y="5749535"/>
            <a:ext cx="623816" cy="7350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00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0898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6221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38879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noProof="0" dirty="0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28729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76284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07181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50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05001"/>
            <a:ext cx="10769600" cy="43434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006477"/>
            <a:ext cx="10972800" cy="5937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417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16496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0431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 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7115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3678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489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1582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8417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noProof="0" dirty="0"/>
              <a:t>Click to edit </a:t>
            </a:r>
            <a:r>
              <a:rPr lang="en-US" altLang="zh-CN" noProof="0" dirty="0"/>
              <a:t>Text </a:t>
            </a:r>
            <a:r>
              <a:rPr lang="en-US" noProof="0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08780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8809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6684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801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eegardin/591614078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A6F6-9BC3-F989-A793-41B9E299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57687"/>
            <a:ext cx="1080516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2026 Health Savings Account</a:t>
            </a:r>
            <a:br>
              <a:rPr lang="en-US" dirty="0"/>
            </a:br>
            <a:r>
              <a:rPr lang="en-US" dirty="0"/>
              <a:t>Annual Contribution Limits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58EDAA30-64A5-8565-1B12-1EC933920697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3ACB1-E129-35BB-BB87-43E16C520F06}"/>
              </a:ext>
            </a:extLst>
          </p:cNvPr>
          <p:cNvSpPr txBox="1"/>
          <p:nvPr/>
        </p:nvSpPr>
        <p:spPr>
          <a:xfrm>
            <a:off x="708257" y="5261678"/>
            <a:ext cx="1108922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微软雅黑"/>
                <a:cs typeface="Posterama" panose="020B0504020200020000" pitchFamily="34" charset="0"/>
              </a:rPr>
              <a:t>*The company contributes to your HSA on a dollar-for-dollar matching basis.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微软雅黑"/>
                <a:cs typeface="Posterama" panose="020B0504020200020000" pitchFamily="34" charset="0"/>
              </a:rPr>
              <a:t>When you contribute, they contribute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微软雅黑"/>
                <a:cs typeface="Posterama" panose="020B0504020200020000" pitchFamily="34" charset="0"/>
              </a:rPr>
              <a:t>, up to the annual maximum.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To establish and contribute to an HSA, an individual must: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Must be enrolled in the company HSA plan offering which is a qualified High Deductible Health Plan (HDHP) and not a disqualifying medical plans like a regular PPO, HMO, or Regular Health FSA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Must not be enrolled in Medicare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3" name="Picture 2" descr="A piggy bank on top of money&#10;&#10;AI-generated content may be incorrect.">
            <a:extLst>
              <a:ext uri="{FF2B5EF4-FFF2-40B4-BE49-F238E27FC236}">
                <a16:creationId xmlns:a16="http://schemas.microsoft.com/office/drawing/2014/main" id="{46BAF4E8-DB59-FA9B-8ECA-E4E18D778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19295" y="277210"/>
            <a:ext cx="2514576" cy="171240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3B56A1-AE4E-9B34-1884-E78B0089C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56084"/>
              </p:ext>
            </p:extLst>
          </p:nvPr>
        </p:nvGraphicFramePr>
        <p:xfrm>
          <a:off x="653246" y="2457518"/>
          <a:ext cx="837837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761">
                  <a:extLst>
                    <a:ext uri="{9D8B030D-6E8A-4147-A177-3AD203B41FA5}">
                      <a16:colId xmlns:a16="http://schemas.microsoft.com/office/drawing/2014/main" val="1489444940"/>
                    </a:ext>
                  </a:extLst>
                </a:gridCol>
                <a:gridCol w="1991141">
                  <a:extLst>
                    <a:ext uri="{9D8B030D-6E8A-4147-A177-3AD203B41FA5}">
                      <a16:colId xmlns:a16="http://schemas.microsoft.com/office/drawing/2014/main" val="2360637102"/>
                    </a:ext>
                  </a:extLst>
                </a:gridCol>
                <a:gridCol w="2086839">
                  <a:extLst>
                    <a:ext uri="{9D8B030D-6E8A-4147-A177-3AD203B41FA5}">
                      <a16:colId xmlns:a16="http://schemas.microsoft.com/office/drawing/2014/main" val="3503388831"/>
                    </a:ext>
                  </a:extLst>
                </a:gridCol>
                <a:gridCol w="1965636">
                  <a:extLst>
                    <a:ext uri="{9D8B030D-6E8A-4147-A177-3AD203B41FA5}">
                      <a16:colId xmlns:a16="http://schemas.microsoft.com/office/drawing/2014/main" val="4261233712"/>
                    </a:ext>
                  </a:extLst>
                </a:gridCol>
              </a:tblGrid>
              <a:tr h="28819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ptos" panose="020B0004020202020204" pitchFamily="34" charset="0"/>
                        </a:rPr>
                        <a:t>Health Savings Account (HSA)</a:t>
                      </a:r>
                    </a:p>
                  </a:txBody>
                  <a:tcPr>
                    <a:solidFill>
                      <a:srgbClr val="1649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Company Contribution Maximum*</a:t>
                      </a:r>
                    </a:p>
                    <a:p>
                      <a:pPr algn="ctr"/>
                      <a:r>
                        <a:rPr lang="en-US" sz="1400" b="0" i="0" dirty="0">
                          <a:latin typeface="Aptos" panose="020B0004020202020204" pitchFamily="34" charset="0"/>
                        </a:rPr>
                        <a:t>$1 for $1 Match</a:t>
                      </a:r>
                    </a:p>
                  </a:txBody>
                  <a:tcPr>
                    <a:solidFill>
                      <a:srgbClr val="1649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Employee Maximum Contribution</a:t>
                      </a:r>
                    </a:p>
                    <a:p>
                      <a:pPr algn="ctr"/>
                      <a:endParaRPr lang="en-US" sz="16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1649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2026 Total IRS Maximum Contribution</a:t>
                      </a:r>
                    </a:p>
                  </a:txBody>
                  <a:tcPr>
                    <a:solidFill>
                      <a:srgbClr val="164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810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ptos" panose="020B0004020202020204" pitchFamily="34" charset="0"/>
                        </a:rPr>
                        <a:t>Employee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$750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$3,650</a:t>
                      </a: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$4,400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8696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ptos" panose="020B0004020202020204" pitchFamily="34" charset="0"/>
                        </a:rPr>
                        <a:t>Employee + Spouse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$7,250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$8,750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51862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ptos" panose="020B0004020202020204" pitchFamily="34" charset="0"/>
                        </a:rPr>
                        <a:t>Employee +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$7,250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$8,750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4502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ptos" panose="020B0004020202020204" pitchFamily="34" charset="0"/>
                        </a:rPr>
                        <a:t>Employee +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</a:rPr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$7,250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$8,750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0198882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*Additional Catch-up Contribution: 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mployees aged 55 - 64 by 12/31/26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may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contribute up to an additional $1,000.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00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1356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Dark Presentation_win32_v5" id="{58BAEBF1-5D61-4C15-85CE-FF9951014D92}" vid="{276E4683-2F29-4A34-B0D2-95452F46AA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28B4A0E8F1A40B4CF93AC7CA5FF0D" ma:contentTypeVersion="19" ma:contentTypeDescription="Create a new document." ma:contentTypeScope="" ma:versionID="7c33781f49415513f5cbd6bc96b5049c">
  <xsd:schema xmlns:xsd="http://www.w3.org/2001/XMLSchema" xmlns:xs="http://www.w3.org/2001/XMLSchema" xmlns:p="http://schemas.microsoft.com/office/2006/metadata/properties" xmlns:ns2="bb10ac90-040d-457c-a167-9f9ec4a0c168" xmlns:ns3="753e764b-a1fa-4583-adf5-102f28c1ed73" targetNamespace="http://schemas.microsoft.com/office/2006/metadata/properties" ma:root="true" ma:fieldsID="e2af51e26915ed04d2065eb12e84734b" ns2:_="" ns3:_="">
    <xsd:import namespace="bb10ac90-040d-457c-a167-9f9ec4a0c168"/>
    <xsd:import namespace="753e764b-a1fa-4583-adf5-102f28c1e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0ac90-040d-457c-a167-9f9ec4a0c1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6ccd925-6e45-416c-a812-0edd8bdba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e764b-a1fa-4583-adf5-102f28c1ed7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f61b8fe-e254-4d3e-9ac9-e5326294b8b0}" ma:internalName="TaxCatchAll" ma:showField="CatchAllData" ma:web="753e764b-a1fa-4583-adf5-102f28c1ed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10ac90-040d-457c-a167-9f9ec4a0c168">
      <Terms xmlns="http://schemas.microsoft.com/office/infopath/2007/PartnerControls"/>
    </lcf76f155ced4ddcb4097134ff3c332f>
    <TaxCatchAll xmlns="753e764b-a1fa-4583-adf5-102f28c1ed73" xsi:nil="true"/>
  </documentManagement>
</p:properties>
</file>

<file path=customXml/itemProps1.xml><?xml version="1.0" encoding="utf-8"?>
<ds:datastoreItem xmlns:ds="http://schemas.openxmlformats.org/officeDocument/2006/customXml" ds:itemID="{620F3948-758D-4D75-BDBA-B71258DB6D3B}"/>
</file>

<file path=customXml/itemProps2.xml><?xml version="1.0" encoding="utf-8"?>
<ds:datastoreItem xmlns:ds="http://schemas.openxmlformats.org/officeDocument/2006/customXml" ds:itemID="{9A5DA1FB-F2FD-4DFD-A8D7-B630C8313692}"/>
</file>

<file path=customXml/itemProps3.xml><?xml version="1.0" encoding="utf-8"?>
<ds:datastoreItem xmlns:ds="http://schemas.openxmlformats.org/officeDocument/2006/customXml" ds:itemID="{BB6E015F-DCB2-4EF9-B228-ECD9611D5E2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Abadi</vt:lpstr>
      <vt:lpstr>Aptos</vt:lpstr>
      <vt:lpstr>Arial</vt:lpstr>
      <vt:lpstr>Posterama Text Black</vt:lpstr>
      <vt:lpstr>Posterama Text SemiBold</vt:lpstr>
      <vt:lpstr>Custom</vt:lpstr>
      <vt:lpstr>2026 Health Savings Account Annual Contribution Limits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Kristine Scheer</dc:creator>
  <cp:lastModifiedBy>Kristine Scheer</cp:lastModifiedBy>
  <cp:revision>1</cp:revision>
  <dcterms:created xsi:type="dcterms:W3CDTF">2025-12-15T02:21:12Z</dcterms:created>
  <dcterms:modified xsi:type="dcterms:W3CDTF">2025-12-15T02:22:38Z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0x01010024F28B4A0E8F1A40B4CF93AC7CA5FF0D</vt:lpwstr>
  </property>
</Properties>
</file>